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0" autoAdjust="0"/>
    <p:restoredTop sz="86126" autoAdjust="0"/>
  </p:normalViewPr>
  <p:slideViewPr>
    <p:cSldViewPr>
      <p:cViewPr varScale="1">
        <p:scale>
          <a:sx n="56" d="100"/>
          <a:sy n="56" d="100"/>
        </p:scale>
        <p:origin x="1504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08/10/2025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08/10/2025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Minore</a:t>
            </a:r>
            <a:r>
              <a:rPr lang="it-IT" baseline="0" dirty="0" smtClean="0"/>
              <a:t> è il tasso di interesse, i, maggiore sarà la quantità di moneta, M, che le persone vogliono detenere.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9A9F0-15F3-43FD-A34E-DB71226D0F5D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5567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Perché</a:t>
            </a:r>
            <a:r>
              <a:rPr lang="it-IT" baseline="0" dirty="0" smtClean="0"/>
              <a:t> accade questo? In corrispondenza del tasso di interesse iniziale, la domanda di moneta eccede l’offerta di moneta. Per indurre gli individui a tenere una quantità inferiore di moneta, e ristabilire l’equilibrio, è necessario che il tasso di interesse aumenti.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9A9F0-15F3-43FD-A34E-DB71226D0F5D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7986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9A9F0-15F3-43FD-A34E-DB71226D0F5D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3324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Blanchard O.,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Amighini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A., Giavazzi F.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, «</a:t>
            </a:r>
            <a:r>
              <a:rPr lang="it-IT" sz="1200" dirty="0">
                <a:latin typeface="+mn-lt"/>
              </a:rPr>
              <a:t>Macroeconomia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» Il Mulino, 2024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Capitolo IV. I mercati finanziari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ADEAF0-022F-4EA3-B9C3-152B5E5A67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Capitolo IV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750344B-B07C-4779-8DEB-07677193C1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I mercati finanziari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27A9C00-8EB5-4016-A2C1-6549C82D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9105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9228"/>
            <a:ext cx="9144000" cy="1143000"/>
          </a:xfrm>
        </p:spPr>
        <p:txBody>
          <a:bodyPr/>
          <a:lstStyle/>
          <a:p>
            <a:r>
              <a:rPr lang="it-IT" sz="3200" dirty="0"/>
              <a:t>2.2 Politica monetaria e operazioni di mercato aperto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1EBF5-A099-4EB6-A3B0-3F6C5D6CA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715550"/>
            <a:ext cx="756084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altLang="it-IT" sz="2400" dirty="0"/>
              <a:t>Operazione di mercato aperta </a:t>
            </a:r>
            <a:r>
              <a:rPr lang="it-IT" altLang="it-IT" sz="2400" i="1" dirty="0"/>
              <a:t>espansiva</a:t>
            </a:r>
            <a:r>
              <a:rPr lang="it-IT" altLang="it-IT" sz="2400" dirty="0"/>
              <a:t>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altLang="it-IT" sz="2400" dirty="0"/>
              <a:t>	la banca centrale </a:t>
            </a:r>
            <a:r>
              <a:rPr lang="it-IT" altLang="it-IT" sz="2400" i="1" dirty="0"/>
              <a:t>acquista</a:t>
            </a:r>
            <a:r>
              <a:rPr lang="it-IT" altLang="it-IT" sz="2400" dirty="0"/>
              <a:t> titoli, pagandoli con moneta. La moneta in circolazione nell’economia aumenta.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altLang="it-IT" sz="2400" dirty="0"/>
          </a:p>
          <a:p>
            <a:pPr>
              <a:lnSpc>
                <a:spcPct val="90000"/>
              </a:lnSpc>
            </a:pPr>
            <a:r>
              <a:rPr lang="it-IT" altLang="it-IT" sz="2400" dirty="0"/>
              <a:t>Operazione di mercato aperto </a:t>
            </a:r>
            <a:r>
              <a:rPr lang="it-IT" altLang="it-IT" sz="2400" i="1" dirty="0"/>
              <a:t>restrittiva</a:t>
            </a:r>
            <a:r>
              <a:rPr lang="it-IT" altLang="it-IT" sz="2400" dirty="0"/>
              <a:t>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altLang="it-IT" sz="2400" dirty="0"/>
              <a:t>	la banca centrale </a:t>
            </a:r>
            <a:r>
              <a:rPr lang="it-IT" altLang="it-IT" sz="2400" i="1" dirty="0"/>
              <a:t>vende</a:t>
            </a:r>
            <a:r>
              <a:rPr lang="it-IT" altLang="it-IT" sz="2400" dirty="0"/>
              <a:t> titoli, ricevendo moneta. La moneta in circolazione nell’economia diminuisce.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3035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57808"/>
            <a:ext cx="9144000" cy="1143000"/>
          </a:xfrm>
        </p:spPr>
        <p:txBody>
          <a:bodyPr/>
          <a:lstStyle/>
          <a:p>
            <a:r>
              <a:rPr lang="it-IT" sz="3200" dirty="0"/>
              <a:t>2.2 Politica monetaria e operazioni di mercato aperto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1EBF5-A099-4EB6-A3B0-3F6C5D6CA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507288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it-IT" sz="2400" dirty="0"/>
              <a:t>Nel mercato dei titoli si determina il </a:t>
            </a:r>
            <a:r>
              <a:rPr lang="it-IT" sz="2400" i="1" dirty="0"/>
              <a:t>prezzo dei titoli</a:t>
            </a:r>
            <a:r>
              <a:rPr lang="it-IT" sz="2400" dirty="0"/>
              <a:t>, non il tasso di interesse.  Tuttavia, esiste sempre una relazione tra il prezzo di un titolo e il tasso di interesse che paga. </a:t>
            </a:r>
          </a:p>
          <a:p>
            <a:pPr>
              <a:spcBef>
                <a:spcPts val="0"/>
              </a:spcBef>
              <a:defRPr/>
            </a:pPr>
            <a:endParaRPr lang="it-IT" sz="24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it-IT" sz="2400" dirty="0"/>
              <a:t>Consideriamo titoli annuali, con prezzo corrente </a:t>
            </a:r>
            <a:r>
              <a:rPr lang="it-IT" sz="2400" i="1" dirty="0"/>
              <a:t>€P</a:t>
            </a:r>
            <a:r>
              <a:rPr lang="it-IT" sz="2400" i="1" baseline="-25000" dirty="0"/>
              <a:t>T</a:t>
            </a:r>
            <a:r>
              <a:rPr lang="it-IT" sz="2400" dirty="0"/>
              <a:t>, rimborso alla scadenza pari a 100€ e che non paghino alcuna cedola. Il tasso di interesse pagato dal titolo è dato da:	</a:t>
            </a:r>
          </a:p>
          <a:p>
            <a:pPr>
              <a:spcBef>
                <a:spcPts val="0"/>
              </a:spcBef>
              <a:defRPr/>
            </a:pPr>
            <a:endParaRPr lang="it-IT" sz="24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it-IT" sz="2400" dirty="0"/>
              <a:t>	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it-IT" sz="2400" dirty="0"/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it-IT" sz="2400" i="1" dirty="0">
                <a:solidFill>
                  <a:srgbClr val="FF0000"/>
                </a:solidFill>
              </a:rPr>
              <a:t>Quanto più elevato è il prezzo del titolo, tanto minore sarà il tasso di interesse pagato dal titolo stesso.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4EABF039-98F4-46E8-AB69-495D3AF6E5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263986"/>
              </p:ext>
            </p:extLst>
          </p:nvPr>
        </p:nvGraphicFramePr>
        <p:xfrm>
          <a:off x="3497870" y="4005064"/>
          <a:ext cx="2148259" cy="732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3" imgW="939392" imgH="431613" progId="Equation.DSMT4">
                  <p:embed/>
                </p:oleObj>
              </mc:Choice>
              <mc:Fallback>
                <p:oleObj name="Equation" r:id="rId3" imgW="939392" imgH="431613" progId="Equation.DSMT4">
                  <p:embed/>
                  <p:pic>
                    <p:nvPicPr>
                      <p:cNvPr id="20487" name="Object 7">
                        <a:extLst>
                          <a:ext uri="{FF2B5EF4-FFF2-40B4-BE49-F238E27FC236}">
                            <a16:creationId xmlns:a16="http://schemas.microsoft.com/office/drawing/2014/main" id="{424BC9C6-BE7F-4A00-A835-6FA6EA85DC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870" y="4005064"/>
                        <a:ext cx="2148259" cy="732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636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La domanda di moneta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1EBF5-A099-4EB6-A3B0-3F6C5D6CA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it-IT" altLang="it-IT" sz="2600" dirty="0"/>
              <a:t>La moneta può essere usata per transazioni, ma non paga interessi.</a:t>
            </a:r>
            <a:br>
              <a:rPr lang="it-IT" altLang="it-IT" sz="2600" dirty="0"/>
            </a:br>
            <a:r>
              <a:rPr lang="it-IT" altLang="it-IT" sz="2600" dirty="0"/>
              <a:t>Ci sono due tipi di moneta: il </a:t>
            </a:r>
            <a:r>
              <a:rPr lang="it-IT" altLang="it-IT" sz="2600" b="1" dirty="0">
                <a:solidFill>
                  <a:srgbClr val="FF0000"/>
                </a:solidFill>
              </a:rPr>
              <a:t>circolante</a:t>
            </a:r>
            <a:r>
              <a:rPr lang="it-IT" altLang="it-IT" sz="2600" dirty="0"/>
              <a:t> (la moneta metallica e cartacea) e i </a:t>
            </a:r>
            <a:r>
              <a:rPr lang="it-IT" altLang="it-IT" sz="2600" b="1" dirty="0">
                <a:solidFill>
                  <a:srgbClr val="FF0000"/>
                </a:solidFill>
              </a:rPr>
              <a:t>depositi di conto corrente</a:t>
            </a:r>
            <a:r>
              <a:rPr lang="it-IT" altLang="it-IT" sz="2600" dirty="0"/>
              <a:t>, a fronte dei quali è possibile emettere assegni.</a:t>
            </a:r>
          </a:p>
          <a:p>
            <a:pPr marL="0" indent="0">
              <a:buFontTx/>
              <a:buNone/>
            </a:pPr>
            <a:endParaRPr lang="it-IT" altLang="it-IT" sz="2600" dirty="0"/>
          </a:p>
          <a:p>
            <a:pPr marL="0" indent="0">
              <a:buFontTx/>
              <a:buNone/>
            </a:pPr>
            <a:r>
              <a:rPr lang="it-IT" altLang="it-IT" sz="2600" dirty="0"/>
              <a:t>I </a:t>
            </a:r>
            <a:r>
              <a:rPr lang="it-IT" altLang="it-IT" sz="2600" b="1" dirty="0">
                <a:solidFill>
                  <a:srgbClr val="FF0000"/>
                </a:solidFill>
              </a:rPr>
              <a:t>titoli</a:t>
            </a:r>
            <a:r>
              <a:rPr lang="it-IT" altLang="it-IT" sz="2600" dirty="0"/>
              <a:t> pagano un interesse positivo (</a:t>
            </a:r>
            <a:r>
              <a:rPr lang="it-IT" altLang="it-IT" sz="2600" i="1" dirty="0"/>
              <a:t>i</a:t>
            </a:r>
            <a:r>
              <a:rPr lang="it-IT" altLang="it-IT" sz="2600" dirty="0"/>
              <a:t>), ma non possono essere usati per le transazioni.</a:t>
            </a:r>
          </a:p>
          <a:p>
            <a:pPr marL="0" indent="0">
              <a:buFontTx/>
              <a:buNone/>
            </a:pPr>
            <a:endParaRPr lang="it-IT" altLang="it-IT" sz="2600" dirty="0"/>
          </a:p>
          <a:p>
            <a:pPr marL="0" indent="0">
              <a:buFontTx/>
              <a:buNone/>
            </a:pPr>
            <a:r>
              <a:rPr lang="it-IT" altLang="it-IT" sz="2600" dirty="0"/>
              <a:t>La decisione di detenere moneta vs titoli dipende:</a:t>
            </a:r>
          </a:p>
          <a:p>
            <a:r>
              <a:rPr lang="it-IT" altLang="it-IT" sz="2600" dirty="0">
                <a:solidFill>
                  <a:srgbClr val="FF0000"/>
                </a:solidFill>
              </a:rPr>
              <a:t>dal livello delle transazioni</a:t>
            </a:r>
            <a:r>
              <a:rPr lang="it-IT" altLang="it-IT" sz="2600" dirty="0"/>
              <a:t>;</a:t>
            </a:r>
          </a:p>
          <a:p>
            <a:r>
              <a:rPr lang="it-IT" altLang="it-IT" sz="2600" dirty="0">
                <a:solidFill>
                  <a:srgbClr val="FF0000"/>
                </a:solidFill>
              </a:rPr>
              <a:t>dal tasso d’interesse offerto dai titoli</a:t>
            </a:r>
            <a:r>
              <a:rPr lang="it-IT" altLang="it-IT" sz="2600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544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1.1 Derivazione della domanda di moneta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1EBF5-A099-4EB6-A3B0-3F6C5D6CA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La relazione tra domanda di moneta, reddito nominale e tasso di interesse è data da: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Dove:</a:t>
            </a:r>
          </a:p>
          <a:p>
            <a:pPr marL="0" indent="0">
              <a:buFontTx/>
              <a:buNone/>
            </a:pPr>
            <a:r>
              <a:rPr lang="it-IT" altLang="it-IT" sz="2400" dirty="0"/>
              <a:t> </a:t>
            </a:r>
            <a:r>
              <a:rPr lang="it-IT" altLang="it-IT" sz="2400" i="1" dirty="0"/>
              <a:t>€Y</a:t>
            </a:r>
            <a:r>
              <a:rPr lang="it-IT" altLang="it-IT" sz="2400" dirty="0"/>
              <a:t> indica il reddito nominale.</a:t>
            </a:r>
          </a:p>
          <a:p>
            <a:pPr marL="0" indent="0">
              <a:buFontTx/>
              <a:buNone/>
            </a:pPr>
            <a:r>
              <a:rPr lang="it-IT" altLang="it-IT" sz="2400" i="1" dirty="0"/>
              <a:t>M</a:t>
            </a:r>
            <a:r>
              <a:rPr lang="it-IT" altLang="it-IT" sz="2400" i="1" baseline="30000" dirty="0"/>
              <a:t>d</a:t>
            </a:r>
            <a:r>
              <a:rPr lang="it-IT" altLang="it-IT" sz="2400" dirty="0"/>
              <a:t> indica la domanda di moneta</a:t>
            </a:r>
          </a:p>
          <a:p>
            <a:pPr marL="0" indent="0">
              <a:buFontTx/>
              <a:buNone/>
            </a:pPr>
            <a:r>
              <a:rPr lang="it-IT" altLang="it-IT" sz="2400" i="1" dirty="0"/>
              <a:t>L(i) </a:t>
            </a:r>
            <a:r>
              <a:rPr lang="it-IT" altLang="it-IT" sz="2400" dirty="0"/>
              <a:t>indica la funzione decrescente del tasso di interesse </a:t>
            </a:r>
            <a:r>
              <a:rPr lang="it-IT" altLang="it-IT" sz="2400" i="1" dirty="0"/>
              <a:t>i</a:t>
            </a:r>
            <a:r>
              <a:rPr lang="it-IT" altLang="it-IT" sz="2400" dirty="0"/>
              <a:t>, </a:t>
            </a:r>
          </a:p>
          <a:p>
            <a:pPr marL="0" indent="0">
              <a:buFontTx/>
              <a:buNone/>
            </a:pPr>
            <a:endParaRPr lang="it-IT" altLang="it-IT" sz="2400" i="1" dirty="0"/>
          </a:p>
          <a:p>
            <a:pPr marL="0" indent="0">
              <a:buFontTx/>
              <a:buNone/>
            </a:pPr>
            <a:r>
              <a:rPr lang="it-IT" altLang="it-IT" sz="2400" dirty="0"/>
              <a:t>Dunque:</a:t>
            </a:r>
          </a:p>
          <a:p>
            <a:r>
              <a:rPr lang="it-IT" altLang="it-IT" sz="2400" i="1" dirty="0">
                <a:solidFill>
                  <a:srgbClr val="FF0000"/>
                </a:solidFill>
              </a:rPr>
              <a:t>la domanda di moneta aumenta con il reddito nominale</a:t>
            </a:r>
          </a:p>
          <a:p>
            <a:r>
              <a:rPr lang="it-IT" altLang="it-IT" sz="2400" i="1" dirty="0">
                <a:solidFill>
                  <a:srgbClr val="FF0000"/>
                </a:solidFill>
              </a:rPr>
              <a:t>la domanda di moneta dipende negativamente dal tasso di interesse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9CB6D61-3764-4CFB-9F77-D969A5F6D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7628" y="1844824"/>
            <a:ext cx="1508743" cy="59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05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1.1 Derivazione della domanda di moneta</a:t>
            </a:r>
            <a:br>
              <a:rPr lang="it-IT" sz="3200" dirty="0"/>
            </a:br>
            <a:endParaRPr lang="it-IT" sz="3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E8ECAB6C-145C-5CCE-90F0-3FFD8E5439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64" y="1268760"/>
            <a:ext cx="7976271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30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 La determinazione del tasso di interesse (I)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1EBF5-A099-4EB6-A3B0-3F6C5D6CA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Supponiamo che la banca centrale decida di offrire un ammontare di moneta uguale a </a:t>
            </a:r>
            <a:r>
              <a:rPr lang="it-IT" altLang="it-IT" sz="2400" i="1" dirty="0"/>
              <a:t>M</a:t>
            </a:r>
            <a:r>
              <a:rPr lang="it-IT" altLang="it-IT" sz="2400" dirty="0"/>
              <a:t>, cosicché </a:t>
            </a:r>
            <a:r>
              <a:rPr lang="it-IT" altLang="it-IT" sz="2400" i="1" dirty="0" err="1"/>
              <a:t>M</a:t>
            </a:r>
            <a:r>
              <a:rPr lang="it-IT" altLang="it-IT" sz="2400" i="1" baseline="30000" dirty="0" err="1"/>
              <a:t>s</a:t>
            </a:r>
            <a:r>
              <a:rPr lang="it-IT" altLang="it-IT" sz="2400" i="1" baseline="30000" dirty="0"/>
              <a:t> </a:t>
            </a:r>
            <a:r>
              <a:rPr lang="it-IT" altLang="it-IT" sz="2400" dirty="0"/>
              <a:t>= </a:t>
            </a:r>
            <a:r>
              <a:rPr lang="it-IT" altLang="it-IT" sz="2400" i="1" dirty="0"/>
              <a:t>M</a:t>
            </a:r>
            <a:r>
              <a:rPr lang="it-IT" altLang="it-IT" sz="2400" dirty="0"/>
              <a:t>.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La condizione di equilibrio è:</a:t>
            </a:r>
          </a:p>
          <a:p>
            <a:pPr marL="0" indent="0" algn="ctr">
              <a:buFontTx/>
              <a:buNone/>
            </a:pPr>
            <a:r>
              <a:rPr lang="it-IT" altLang="it-IT" sz="2400" dirty="0"/>
              <a:t>Offerta di moneta   =	 Domanda di moneta</a:t>
            </a:r>
          </a:p>
          <a:p>
            <a:pPr marL="0" indent="0" algn="ctr">
              <a:buFontTx/>
              <a:buNone/>
            </a:pPr>
            <a:r>
              <a:rPr lang="it-IT" altLang="it-IT" sz="2400" i="1" dirty="0"/>
              <a:t>M	        </a:t>
            </a:r>
            <a:r>
              <a:rPr lang="it-IT" altLang="it-IT" sz="2400" dirty="0"/>
              <a:t>=</a:t>
            </a:r>
            <a:r>
              <a:rPr lang="it-IT" altLang="it-IT" sz="2400" i="1" dirty="0"/>
              <a:t> 		€YL(i)</a:t>
            </a:r>
          </a:p>
          <a:p>
            <a:pPr marL="0" indent="0" algn="ctr">
              <a:buFontTx/>
              <a:buNone/>
            </a:pPr>
            <a:endParaRPr lang="it-IT" altLang="it-IT" sz="2400" i="1" dirty="0"/>
          </a:p>
          <a:p>
            <a:pPr marL="0" indent="0"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</a:rPr>
              <a:t>Questa equazione ci dice che il tasso di interesse </a:t>
            </a:r>
            <a:r>
              <a:rPr lang="it-IT" altLang="it-IT" sz="2400" i="1" dirty="0">
                <a:solidFill>
                  <a:srgbClr val="FF0000"/>
                </a:solidFill>
              </a:rPr>
              <a:t>i</a:t>
            </a:r>
            <a:r>
              <a:rPr lang="it-IT" altLang="it-IT" sz="2400" dirty="0">
                <a:solidFill>
                  <a:srgbClr val="FF0000"/>
                </a:solidFill>
              </a:rPr>
              <a:t> deve essere tale da indurre gli individui a tenere una quantità di moneta pari all’offerta di moneta, </a:t>
            </a:r>
            <a:r>
              <a:rPr lang="it-IT" altLang="it-IT" sz="2400" i="1" dirty="0">
                <a:solidFill>
                  <a:srgbClr val="FF0000"/>
                </a:solidFill>
              </a:rPr>
              <a:t>M</a:t>
            </a:r>
            <a:r>
              <a:rPr lang="it-IT" altLang="it-IT" sz="24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08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2.1. Domanda di moneta, offerta di moneta</a:t>
            </a:r>
            <a:br>
              <a:rPr lang="it-IT" sz="3200" dirty="0"/>
            </a:br>
            <a:r>
              <a:rPr lang="it-IT" sz="3200" dirty="0"/>
              <a:t>e tasso di interesse di equilibrio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1EBF5-A099-4EB6-A3B0-3F6C5D6CA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60" y="1386381"/>
            <a:ext cx="8892480" cy="4525963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it-IT" altLang="it-IT" sz="2400" dirty="0"/>
              <a:t>Il tasso di interesse d’equilibrio uguaglia domanda e offerta di moneta.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DB1DB163-312F-2331-C53A-DBDAFDD490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75" y="1996234"/>
            <a:ext cx="7067250" cy="3671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82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2.1. Domanda di moneta, offerta di moneta</a:t>
            </a:r>
            <a:br>
              <a:rPr lang="it-IT" sz="3200" dirty="0"/>
            </a:br>
            <a:r>
              <a:rPr lang="it-IT" sz="3200" dirty="0"/>
              <a:t>e tasso di interesse di equilibrio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1EBF5-A099-4EB6-A3B0-3F6C5D6CA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Un aumento del reddito nominale provoca un aumento del tasso di interesse: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E9CE8595-EC32-7178-3176-BB7915127B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113" y="2101705"/>
            <a:ext cx="4137773" cy="384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653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2.1. Domanda di moneta, offerta di moneta</a:t>
            </a:r>
            <a:br>
              <a:rPr lang="it-IT" sz="3200" dirty="0"/>
            </a:br>
            <a:r>
              <a:rPr lang="it-IT" sz="3200" dirty="0"/>
              <a:t>e tasso di interesse di equilibrio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1EBF5-A099-4EB6-A3B0-3F6C5D6CA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Un aumento dell’offerta di moneta provoca una riduzione del tasso di interesse: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7DF33BC2-8AF6-911D-76FD-48D17D95A5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772" y="2132856"/>
            <a:ext cx="4104456" cy="390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552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93D17-95C6-45C0-B31D-B8D8FC81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9228"/>
            <a:ext cx="9144000" cy="1143000"/>
          </a:xfrm>
        </p:spPr>
        <p:txBody>
          <a:bodyPr/>
          <a:lstStyle/>
          <a:p>
            <a:r>
              <a:rPr lang="it-IT" sz="3200" dirty="0"/>
              <a:t>2.2 Politica monetaria e operazioni di mercato aperto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1EBF5-A099-4EB6-A3B0-3F6C5D6CA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19" y="1412776"/>
            <a:ext cx="7451197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La banca centrale controlla la quantità di moneta tramite le operazioni di mercato aperto.</a:t>
            </a:r>
          </a:p>
          <a:p>
            <a:pPr marL="0" indent="0"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DE34EF-7CEA-4432-AECF-AE3B514F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  <p:pic>
        <p:nvPicPr>
          <p:cNvPr id="6" name="Immagine 5" descr="Immagine che contiene screenshot&#10;&#10;Descrizione generata automaticamente">
            <a:extLst>
              <a:ext uri="{FF2B5EF4-FFF2-40B4-BE49-F238E27FC236}">
                <a16:creationId xmlns:a16="http://schemas.microsoft.com/office/drawing/2014/main" id="{5E85F3E3-DF86-4AE9-8F67-D60DDB7664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38" y="2870011"/>
            <a:ext cx="8853723" cy="16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350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2595</TotalTime>
  <Words>410</Words>
  <Application>Microsoft Office PowerPoint</Application>
  <PresentationFormat>Presentazione su schermo (4:3)</PresentationFormat>
  <Paragraphs>68</Paragraphs>
  <Slides>11</Slides>
  <Notes>3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Tema di Office</vt:lpstr>
      <vt:lpstr>Equation</vt:lpstr>
      <vt:lpstr>Capitolo IV</vt:lpstr>
      <vt:lpstr>1. La domanda di moneta</vt:lpstr>
      <vt:lpstr>1.1 Derivazione della domanda di moneta</vt:lpstr>
      <vt:lpstr>1.1 Derivazione della domanda di moneta </vt:lpstr>
      <vt:lpstr>2. La determinazione del tasso di interesse (I)</vt:lpstr>
      <vt:lpstr>2.1. Domanda di moneta, offerta di moneta e tasso di interesse di equilibrio</vt:lpstr>
      <vt:lpstr>2.1. Domanda di moneta, offerta di moneta e tasso di interesse di equilibrio</vt:lpstr>
      <vt:lpstr>2.1. Domanda di moneta, offerta di moneta e tasso di interesse di equilibrio</vt:lpstr>
      <vt:lpstr>2.2 Politica monetaria e operazioni di mercato aperto</vt:lpstr>
      <vt:lpstr>2.2 Politica monetaria e operazioni di mercato aperto</vt:lpstr>
      <vt:lpstr>2.2 Politica monetaria e operazioni di mercato aperto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Marco Giansoldati</cp:lastModifiedBy>
  <cp:revision>75</cp:revision>
  <dcterms:created xsi:type="dcterms:W3CDTF">2014-07-28T14:21:47Z</dcterms:created>
  <dcterms:modified xsi:type="dcterms:W3CDTF">2025-10-08T08:05:58Z</dcterms:modified>
</cp:coreProperties>
</file>