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340" r:id="rId3"/>
    <p:sldId id="378" r:id="rId4"/>
    <p:sldId id="341" r:id="rId5"/>
    <p:sldId id="375" r:id="rId6"/>
    <p:sldId id="379" r:id="rId7"/>
    <p:sldId id="380" r:id="rId8"/>
    <p:sldId id="328" r:id="rId9"/>
    <p:sldId id="382" r:id="rId10"/>
    <p:sldId id="381" r:id="rId11"/>
    <p:sldId id="376" r:id="rId12"/>
    <p:sldId id="377" r:id="rId13"/>
    <p:sldId id="366" r:id="rId14"/>
    <p:sldId id="329" r:id="rId15"/>
    <p:sldId id="271" r:id="rId16"/>
    <p:sldId id="367" r:id="rId17"/>
    <p:sldId id="343" r:id="rId18"/>
    <p:sldId id="356" r:id="rId19"/>
    <p:sldId id="355" r:id="rId20"/>
    <p:sldId id="353" r:id="rId21"/>
    <p:sldId id="374" r:id="rId22"/>
    <p:sldId id="277" r:id="rId23"/>
    <p:sldId id="334" r:id="rId24"/>
    <p:sldId id="345" r:id="rId25"/>
    <p:sldId id="293" r:id="rId26"/>
    <p:sldId id="294" r:id="rId27"/>
    <p:sldId id="295" r:id="rId28"/>
    <p:sldId id="296" r:id="rId29"/>
    <p:sldId id="348" r:id="rId30"/>
    <p:sldId id="349" r:id="rId31"/>
    <p:sldId id="369" r:id="rId32"/>
    <p:sldId id="350" r:id="rId33"/>
    <p:sldId id="297" r:id="rId34"/>
    <p:sldId id="298" r:id="rId35"/>
    <p:sldId id="299" r:id="rId36"/>
    <p:sldId id="300" r:id="rId37"/>
    <p:sldId id="384" r:id="rId38"/>
    <p:sldId id="346" r:id="rId39"/>
    <p:sldId id="385" r:id="rId40"/>
    <p:sldId id="301" r:id="rId41"/>
    <p:sldId id="383" r:id="rId42"/>
    <p:sldId id="365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688" autoAdjust="0"/>
    <p:restoredTop sz="70528" autoAdjust="0"/>
  </p:normalViewPr>
  <p:slideViewPr>
    <p:cSldViewPr>
      <p:cViewPr varScale="1">
        <p:scale>
          <a:sx n="47" d="100"/>
          <a:sy n="47" d="100"/>
        </p:scale>
        <p:origin x="21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D079C89C-1D30-472E-9561-F5A0A49974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64AA2BA8-A93D-47CB-AE39-63D1FE289B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5CA108FE-9F5F-45FE-BE82-62EA4DBA2C8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02BCEF97-6D39-42DD-B362-9C0A438C3F6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5A4D5D-8527-40CD-B9BD-4DCB189423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F3AE975-D73A-4875-94F2-CBEA7F71E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D384658-44C4-40EE-8266-8AE77065897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3133C6-7FC8-45C6-BE87-89202B5BDF5F}" type="datetimeFigureOut">
              <a:rPr lang="it-IT"/>
              <a:pPr>
                <a:defRPr/>
              </a:pPr>
              <a:t>07/10/2025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98CFCB00-3134-4D97-9F26-3682B54614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FFDD4473-CCB5-404F-B0BA-2E0F10A33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2F7457-0C06-4E1E-A553-4217CE6165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D14320-0A28-4776-A5FD-0C2061EE7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72500D-B944-4119-93E3-E6501D2584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dirty="0"/>
              <a:t>NELL’ORDINE </a:t>
            </a:r>
            <a:r>
              <a:rPr lang="it-IT" altLang="it-IT" sz="1200" dirty="0"/>
              <a:t>fucile, strada, corda, rana, mento, valigia, soffio,  sedia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72500D-B944-4119-93E3-E6501D2584CE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43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solidFill>
                  <a:srgbClr val="000000"/>
                </a:solidFill>
              </a:rPr>
              <a:t>Indipendentemente dall’ordine MELA, BICICLETTA,CASA, NAVE, FORMAGGIO, LEONE, APPARTAMENTO, TIGRE, CAROTA, MACCHINA, HOTEL, AUTOBUS</a:t>
            </a:r>
            <a:endParaRPr lang="it-IT" altLang="it-IT" sz="1200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72500D-B944-4119-93E3-E6501D2584CE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75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processi di autocontrollo metacognitivo implicano la capacità di 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pianificare, monitorare e valutare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l'efficacia delle strategie di memorizzazione, adattandole quando necessario per ottimizzare l'apprendimento. Ma anche di 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prevedere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difficoltà di un compito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72500D-B944-4119-93E3-E6501D2584CE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568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72500D-B944-4119-93E3-E6501D2584CE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37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Relazione tra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metamemoria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autocontrollo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metamemoria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fornisce le conoscenze necessarie per esercitare il controllo metacognitivo. Essere consapevoli di come funziona la propria memoria e di quali strategie sono efficaci è il primo passo per poterle monitorare, controllare e adattare, diventando così studenti più autonomi ed efficaci.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72500D-B944-4119-93E3-E6501D2584CE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75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mie credenze agiscono in modo che poi metta in atto </a:t>
            </a:r>
            <a:r>
              <a:rPr lang="it-IT" dirty="0" err="1"/>
              <a:t>meccansimi</a:t>
            </a:r>
            <a:r>
              <a:rPr lang="it-IT" dirty="0"/>
              <a:t> di autocontrollo e autoregolazione differenti</a:t>
            </a:r>
          </a:p>
          <a:p>
            <a:r>
              <a:rPr lang="it-IT" dirty="0"/>
              <a:t>Se so che dimentico </a:t>
            </a:r>
            <a:r>
              <a:rPr lang="it-IT" dirty="0" err="1"/>
              <a:t>mettero’</a:t>
            </a:r>
            <a:r>
              <a:rPr lang="it-IT" dirty="0"/>
              <a:t> in atto poi dei processi per aiutano a ricordare meglio es. se domani devi portare i pattini a scuola cosa fai per non dimenticarlo? Me lo ripeto, dico a mia mamma di ricordarlo, li metto vicino alla </a:t>
            </a:r>
            <a:r>
              <a:rPr lang="it-IT" dirty="0" err="1"/>
              <a:t>carlella</a:t>
            </a:r>
            <a:r>
              <a:rPr lang="it-IT" dirty="0"/>
              <a:t>, li metto </a:t>
            </a:r>
            <a:r>
              <a:rPr lang="it-IT" dirty="0" err="1"/>
              <a:t>vicinio</a:t>
            </a:r>
            <a:r>
              <a:rPr lang="it-IT" dirty="0"/>
              <a:t> alla porta -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controllo:pianificare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monitorare e valutare l'efficacia delle strategie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72500D-B944-4119-93E3-E6501D2584CE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25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1F8AB0-DEE1-4660-A89E-76E052DD3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E46CE-76F6-4962-883E-0D4AEFCAC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CFE05-0B27-4FB4-86A5-0C9105583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B6252-0E7E-4989-9AB3-5C9276ABDA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751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38340D-C069-4238-A100-8851B78FB1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CE32AF-69AB-4858-A578-A1F5485AD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A2419A-0AD7-4599-BF98-D8E55E9FF0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3FD55-40C8-4501-B000-076652400F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52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3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69870E-1B8F-4AD6-B4A3-F18C882370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17E97-59D7-4C69-9401-168EFA9D5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8A1889-1FB3-4015-B814-05EC7E06F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EB881-1815-474E-8978-D3517EE9A7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8651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5479FE-8B2A-4C67-94D4-61F45C93A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80C8FA-FB9B-495C-91CE-7CA7118F8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B744D-9130-40F0-A1BB-C0F5DC067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C014E-BCD6-474A-869B-FDB4F75F46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426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DE4315-36BB-4EEF-A16D-B8800CC759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41AB1F-C172-4F6F-B0AF-15A84AB31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980D65-5EEB-482F-932D-6BD2476CD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8DA19-1C80-4294-AF2B-E9152080F8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827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2732F-62E1-4C31-A737-46A5C2C13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81A88C-2B66-4513-AA7B-BC10B5A94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88F72-2018-415D-9307-DEB7342FE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F29BF-EB19-490B-9C6C-D78FA5A4EC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749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493F98-2DDC-4918-BCF7-6AD9E98213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59A2B6-CFA1-43AA-B740-4C3F90780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95E41A9-3682-411A-922A-BCCEC3900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F9ECF-3442-4C28-86D5-995D9B3332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029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C86A8F-0CB3-4922-89D0-4ECD0A06A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82D8BE-19D5-4757-B873-B4BFC647A1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8D0255-6BA2-469C-9B84-70479476B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B4047-4042-4203-B481-CF74CC01BA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388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C0248C-FBD5-489E-91AD-3A578FCDC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528CFC-727E-4665-B431-30A3D4B99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25370F-E150-48B2-9231-07CE60D5D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2E85-CF74-4CE5-AF71-0416A0374C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078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3B82A-92E9-4721-8B1D-341B32AF1B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0C725D-A6FB-4440-B081-4C3718D54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36E87-9614-471A-822C-B727F61FA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7090E-8B55-48FC-AC1E-BAAF931407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061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43F54B-9AAA-4837-A94F-F3AD45F6DC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913E46-050F-4E4C-A273-2F6ADFA14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66D96D-8A1F-4A32-9D40-91369E6870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AD82-23A3-4A13-AF0C-54EDCFC88D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061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8DC2EF1-6562-441C-90F3-29677459F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392152-9E28-493E-AC40-6846B9E76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B3BB5C-6223-4EAE-9829-4522FE69E7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4178CF-0F1A-4AC6-9578-9EF0CFFBAA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C70AEA-9795-4E64-BD61-C9CCEC509C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9AE3F33-4622-4F93-9159-C1ABCE762A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Maria%20Chiara\Documents\LEZIONI\1aa_2025_26%20bozza\SVILUPPO_2025\4%203h%20lezione%20sv%20memoria\lingua.wmv" TargetMode="External"/><Relationship Id="rId1" Type="http://schemas.microsoft.com/office/2007/relationships/media" Target="file:///C:\Users\Maria%20Chiara\Documents\LEZIONI\1aa_2025_26%20bozza\SVILUPPO_2025\4%203h%20lezione%20sv%20memoria\lingua.wmv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rms.gle/yLHeg8Vf8MhPQw95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CF29F22C-C0BF-431D-9C31-D39A8A963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3400"/>
            <a:ext cx="739140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it-IT" altLang="it-IT" sz="6600" b="1">
                <a:latin typeface="Verdana" panose="020B0604030504040204" pitchFamily="34" charset="0"/>
              </a:rPr>
              <a:t>SVILUPPO DELLA MEMORIA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it-IT" altLang="it-IT" sz="24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Text Box 5">
            <a:extLst>
              <a:ext uri="{FF2B5EF4-FFF2-40B4-BE49-F238E27FC236}">
                <a16:creationId xmlns:a16="http://schemas.microsoft.com/office/drawing/2014/main" id="{D0C289A3-3C53-4734-8FD1-D6AB6A8AC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4"/>
            <a:ext cx="784912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66"/>
                </a:solidFill>
              </a:rPr>
              <a:t>Fattori che causano i cambiamenti evolutivi nella memoria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Risposte studenti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Evoluzione biologica cervello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Esperienze fatte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Ambiente sociale  famiglia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Traumi decremento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Esercizio – esercizio fisico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Metodo per ricordare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Interesse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Sviluppo sensoriale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17623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Text Box 5">
            <a:extLst>
              <a:ext uri="{FF2B5EF4-FFF2-40B4-BE49-F238E27FC236}">
                <a16:creationId xmlns:a16="http://schemas.microsoft.com/office/drawing/2014/main" id="{D0C289A3-3C53-4734-8FD1-D6AB6A8AC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5"/>
            <a:ext cx="740940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66"/>
                </a:solidFill>
              </a:rPr>
              <a:t>Fattori che causano i cambiamenti evolutivi nella memoria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Risposte studenti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Consapevolezza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Capacità di associazione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Sviluppo di strategie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Maggiore esposizione agli stimoli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Malattia che causa decremento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/>
              <a:t>Cononscenza</a:t>
            </a:r>
            <a:r>
              <a:rPr lang="it-IT" altLang="it-IT" sz="2400" dirty="0"/>
              <a:t> del mondo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Emozioni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Sviluppo dell’elaborazione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curiosità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>
            <a:extLst>
              <a:ext uri="{FF2B5EF4-FFF2-40B4-BE49-F238E27FC236}">
                <a16:creationId xmlns:a16="http://schemas.microsoft.com/office/drawing/2014/main" id="{FE65EA30-43DB-4A42-BC29-BA3AD6D64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0"/>
            <a:ext cx="81359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Studiare evolutivamente</a:t>
            </a:r>
            <a:endParaRPr lang="it-IT" altLang="it-IT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Verdana" panose="020B060403050404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</a:t>
            </a:r>
            <a:r>
              <a:rPr lang="it-IT" altLang="it-IT" sz="2400" b="1">
                <a:latin typeface="Verdana" panose="020B0604030504040204" pitchFamily="34" charset="0"/>
                <a:cs typeface="Courier New" panose="02070309020205020404" pitchFamily="49" charset="0"/>
              </a:rPr>
              <a:t>QUALI SONO</a:t>
            </a:r>
            <a:r>
              <a:rPr lang="it-IT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it-IT" altLang="it-IT" sz="2400" b="1">
                <a:latin typeface="Verdana" panose="020B0604030504040204" pitchFamily="34" charset="0"/>
                <a:cs typeface="Courier New" panose="02070309020205020404" pitchFamily="49" charset="0"/>
              </a:rPr>
              <a:t>I MECCANISMI CHE</a:t>
            </a:r>
            <a:r>
              <a:rPr lang="it-IT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it-IT" altLang="it-IT" sz="2400" b="1">
                <a:latin typeface="Verdana" panose="020B0604030504040204" pitchFamily="34" charset="0"/>
                <a:cs typeface="Courier New" panose="02070309020205020404" pitchFamily="49" charset="0"/>
              </a:rPr>
              <a:t>ELABORANO E CONSERVANO L'INFORMAZIONE</a:t>
            </a:r>
            <a:r>
              <a:rPr lang="it-IT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 e come si sviluppano con l'età.</a:t>
            </a:r>
            <a:endParaRPr lang="it-IT" altLang="it-IT" sz="2400"/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2F6ED533-A846-4AB1-BC28-4E1CF8F31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734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66"/>
                </a:solidFill>
              </a:rPr>
              <a:t>fattori che causano i cambiamenti evolutivi nella memoria</a:t>
            </a:r>
          </a:p>
        </p:txBody>
      </p:sp>
      <p:sp>
        <p:nvSpPr>
          <p:cNvPr id="94214" name="Text Box 6">
            <a:extLst>
              <a:ext uri="{FF2B5EF4-FFF2-40B4-BE49-F238E27FC236}">
                <a16:creationId xmlns:a16="http://schemas.microsoft.com/office/drawing/2014/main" id="{88DF8307-71F9-4E06-8C01-BE602A7F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292600"/>
            <a:ext cx="8424862" cy="83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it-IT" altLang="it-IT" sz="2400" b="1" dirty="0"/>
              <a:t>CAPACITA</a:t>
            </a:r>
            <a:r>
              <a:rPr lang="it-IT" altLang="it-IT" sz="2400" dirty="0"/>
              <a:t>’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3" grpId="0"/>
      <p:bldP spid="942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32C37E3-54C6-4A04-AA96-7FBD0C322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8280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66"/>
                </a:solidFill>
              </a:rPr>
              <a:t>Fattori che causano i cambiamenti evolutivi nella memoria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2400" b="1" dirty="0"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>
                <a:latin typeface="Verdana" panose="020B0604030504040204" pitchFamily="34" charset="0"/>
                <a:cs typeface="Courier New" panose="02070309020205020404" pitchFamily="49" charset="0"/>
              </a:rPr>
              <a:t>1. LA CAPACITA’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4A566093-23EC-451B-A5C4-7C5B37C68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83026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Lo span di memoria cresce con la maturazione fisica del cervello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Metafora del contenitore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ATTENZIONE: Alcuni aumenti di capacità che si registrano con lo sviluppo derivano da un’aumentata efficienza nell’usare la stessa capacità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ESERCITAZIONE con span di memoria in avanti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COSA FA aumentare la capacità?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Le strategie 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Efficienza nella velocità di elaborazione 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F1FB4FFF-97D5-4A86-826C-F51C85BF5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137525" cy="1323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/>
              <a:t>2 STRATEGIE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892FE0D8-BBF2-485A-9678-29ED73940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80645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Es</a:t>
            </a:r>
            <a:r>
              <a:rPr lang="it-IT" altLang="it-IT" sz="900"/>
              <a:t>. </a:t>
            </a:r>
            <a:endParaRPr lang="it-IT" altLang="it-IT" sz="1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RICORDARLE TUTTE NELL’ORDINE DI PRESENTAZIONE</a:t>
            </a:r>
          </a:p>
        </p:txBody>
      </p:sp>
      <p:sp>
        <p:nvSpPr>
          <p:cNvPr id="95238" name="Text Box 6">
            <a:extLst>
              <a:ext uri="{FF2B5EF4-FFF2-40B4-BE49-F238E27FC236}">
                <a16:creationId xmlns:a16="http://schemas.microsoft.com/office/drawing/2014/main" id="{2A636F0C-02EE-4F8F-BE42-D345B430A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644900"/>
            <a:ext cx="7521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Reiterazione,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fucile, strada, corda, rana, mento, valigia, soffio,  sedia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</p:txBody>
      </p:sp>
      <p:sp>
        <p:nvSpPr>
          <p:cNvPr id="95239" name="Text Box 7">
            <a:extLst>
              <a:ext uri="{FF2B5EF4-FFF2-40B4-BE49-F238E27FC236}">
                <a16:creationId xmlns:a16="http://schemas.microsoft.com/office/drawing/2014/main" id="{FCE4609E-617A-4201-9F84-5A19EB8DD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868863"/>
            <a:ext cx="84978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Esperimento di Flavell su reiterazioni con b. 5 anni –esperto lettura labbra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Dai 7 anni usano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15A04B5-28B0-4279-920C-D01014BBE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8A84F0E6-9869-420F-A5A2-E2A43E79C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17525"/>
            <a:ext cx="8382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Verdana" panose="020B060403050404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STRATEGIA della </a:t>
            </a:r>
            <a:r>
              <a:rPr lang="en-US" altLang="it-IT" sz="2400" b="1">
                <a:latin typeface="Verdana" panose="020B0604030504040204" pitchFamily="34" charset="0"/>
                <a:cs typeface="Courier New" panose="02070309020205020404" pitchFamily="49" charset="0"/>
              </a:rPr>
              <a:t>REITERAZIONE: quando compare?</a:t>
            </a:r>
            <a:endParaRPr lang="en-US" altLang="it-IT" sz="1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DC589D89-173A-44EC-812A-28DF7297C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933825"/>
            <a:ext cx="8610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2200" i="1">
                <a:latin typeface="Verdana" panose="020B0604030504040204" pitchFamily="34" charset="0"/>
                <a:cs typeface="Courier New" panose="02070309020205020404" pitchFamily="49" charset="0"/>
              </a:rPr>
              <a:t>Es. I bambini di 7-8 anni (in un compito di rievocazione libera), tendono a ripetere solo una o due parole per volta, mentre i bambini di 10-12 anni ripetono la parola nuova insieme con le precedenti (ripetizione attiva).</a:t>
            </a:r>
            <a:endParaRPr lang="en-US" altLang="it-IT" sz="2200"/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6D904EA3-4FE4-4F8F-B8ED-015E19D2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5400"/>
            <a:ext cx="881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Ripetizione spontanea diventa più comune negli anni di scuola elementare (5 anni eta’ critica)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5" grpId="0"/>
      <p:bldP spid="204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271E50E-18ED-4A0A-82F5-117D37228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3141663"/>
            <a:ext cx="845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56AC9726-6438-46CB-932D-5CF574AF9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97200"/>
            <a:ext cx="8513762" cy="660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it-IT" altLang="it-IT" sz="2800" b="1">
                <a:solidFill>
                  <a:srgbClr val="FF0066"/>
                </a:solidFill>
              </a:rPr>
              <a:t>Quali sono altre possibili strategie mnestiche?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84B1CD43-513C-42D6-9133-D2D1CD7CE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365625"/>
            <a:ext cx="79930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it-IT" altLang="it-IT" sz="2400"/>
              <a:t> STRATEGIE ORGANIZZATIVE (organizzare  elementi in categorie)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400"/>
              <a:t>Prima raggruppamenti fisici, percettivi poi semantici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" name="Rettangolo 4">
            <a:extLst>
              <a:ext uri="{FF2B5EF4-FFF2-40B4-BE49-F238E27FC236}">
                <a16:creationId xmlns:a16="http://schemas.microsoft.com/office/drawing/2014/main" id="{F67A1FA8-9DB8-45AC-A81C-CE99CE8D3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76250"/>
            <a:ext cx="8424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RICORDARLE TUTTE INDIPENDENTEMENTE DALL’ORDINE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</a:rPr>
              <a:t>Es.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</a:rPr>
              <a:t>MELA, BICICLETTA,CASA, NAVE, FORMAGGIO, LEONE, APPARTAMENTO, TIGRE, CAROTA, MACCHINA, HOTEL, AUTOBUS</a:t>
            </a:r>
            <a:endParaRPr lang="it-IT" alt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>
            <a:extLst>
              <a:ext uri="{FF2B5EF4-FFF2-40B4-BE49-F238E27FC236}">
                <a16:creationId xmlns:a16="http://schemas.microsoft.com/office/drawing/2014/main" id="{C618FD36-42D7-44A0-8DE3-5D86FE094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it-IT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 fra le </a:t>
            </a:r>
            <a:r>
              <a:rPr lang="it-IT" altLang="it-IT" sz="2400"/>
              <a:t>STRATEGIE ORGANIZZATIVE c’è</a:t>
            </a:r>
            <a:endParaRPr lang="it-IT" altLang="it-IT" sz="2400"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it-IT" sz="2400" b="1">
                <a:latin typeface="Verdana" panose="020B0604030504040204" pitchFamily="34" charset="0"/>
                <a:cs typeface="Courier New" panose="02070309020205020404" pitchFamily="49" charset="0"/>
              </a:rPr>
              <a:t>CATEGORIZZAZIONE SEMANTICA </a:t>
            </a:r>
            <a:endParaRPr lang="it-IT" altLang="it-IT" sz="2400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1DED98D7-54A5-49A0-ACFF-D8C287E21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781300"/>
            <a:ext cx="8534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2400" i="1">
                <a:latin typeface="Verdana" panose="020B0604030504040204" pitchFamily="34" charset="0"/>
                <a:cs typeface="Courier New" panose="02070309020205020404" pitchFamily="49" charset="0"/>
              </a:rPr>
              <a:t>I raggruppamenti semantici possono essere favoriti dalle istruzioni date dall'adulto (differenze fra i gruppi che hanno ricevuto istruzione formale da quelli che non l'hanno avuta)</a:t>
            </a:r>
            <a:endParaRPr lang="en-US" altLang="it-IT" sz="2400"/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C81EA1EF-DAEF-4F09-8AAA-8F8C866B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845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5" grpId="0" autoUpdateAnimBg="0"/>
      <p:bldP spid="11571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E71D0D5-A860-4C42-A114-30FE9D06B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81300"/>
            <a:ext cx="8153400" cy="16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t-IT" sz="2400" dirty="0">
                <a:latin typeface="Verdana" panose="020B0604030504040204" pitchFamily="34" charset="0"/>
                <a:cs typeface="Courier New" panose="02070309020205020404" pitchFamily="49" charset="0"/>
              </a:rPr>
              <a:t>ELABORAZIONE. PROFONDITA' DELLA CODIFICA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it-IT" sz="2400" dirty="0"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it-IT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0C1F4B14-30FF-48E7-B560-9638A5A4F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505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/>
              <a:t>Il bambino piccolo ricorda?</a:t>
            </a:r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C064E3DE-9957-4A3A-8598-D2B03EC12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41100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Esempi di compiti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Nastro collegato a un giocattolo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Es. paradigma abituazione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dell’attenzione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39219C55-5C95-4541-9007-92D1B53BF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933825"/>
            <a:ext cx="8208963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Non solo la memoria esiste molto precocemente, ma vari esperimenti hanno dimostrato che il bambino piccolo ha delle capacità molto buone di conservazione delle informazioni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Es. Bambini di 5 mesi riconoscimenti di foto di facce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1AC87CF9-92F1-4C82-B7A5-B2F2D9D4A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6165850"/>
            <a:ext cx="360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Video lingua n. 23/ da 20ok</a:t>
            </a:r>
          </a:p>
        </p:txBody>
      </p:sp>
      <p:pic>
        <p:nvPicPr>
          <p:cNvPr id="5126" name="Picture 3" descr="legkicking.psd                                                 00002671Macintosh HD                   ABA78158:">
            <a:extLst>
              <a:ext uri="{FF2B5EF4-FFF2-40B4-BE49-F238E27FC236}">
                <a16:creationId xmlns:a16="http://schemas.microsoft.com/office/drawing/2014/main" id="{0E1C8C03-F878-4DC0-8532-4ECA4375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0350"/>
            <a:ext cx="332422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897D202D-D4FC-453B-957D-C26E1C708C5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819472"/>
            <a:ext cx="5832475" cy="77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690D436E-733F-4681-A5EB-14C5FBC09FF1}"/>
              </a:ext>
            </a:extLst>
          </p:cNvPr>
          <p:cNvSpPr/>
          <p:nvPr/>
        </p:nvSpPr>
        <p:spPr bwMode="auto">
          <a:xfrm>
            <a:off x="971600" y="4437112"/>
            <a:ext cx="5832475" cy="24935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sellaDiTesto 1">
            <a:extLst>
              <a:ext uri="{FF2B5EF4-FFF2-40B4-BE49-F238E27FC236}">
                <a16:creationId xmlns:a16="http://schemas.microsoft.com/office/drawing/2014/main" id="{EAD280A6-AA9D-4B22-9469-932BC2168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692696"/>
            <a:ext cx="496857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RICORDO? 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Mente geranio treno gas giraffa </a:t>
            </a:r>
            <a:r>
              <a:rPr lang="it-IT" altLang="it-IT" sz="2400" dirty="0" err="1"/>
              <a:t>stuzzicadebte</a:t>
            </a:r>
            <a:r>
              <a:rPr lang="it-IT" altLang="it-IT" sz="2400" dirty="0"/>
              <a:t>  sole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Mente geranio libro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Stuzzicadenti frutto, treno sole geranio lepre mente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70D1D59-5AD3-498C-85CD-654BC854F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4406900"/>
            <a:ext cx="8534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Studi di Chi et al. (1982) sui giocatori di scacchi, novizi ed esperti, ruolo delle conoscenze (ricordo posizioni casuali o tipiche di scacchi).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CF7C2A0-211E-4903-B649-F47B9114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33375"/>
            <a:ext cx="8229600" cy="138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66"/>
                </a:solidFill>
              </a:rPr>
              <a:t>Fattori che causano i cambiamenti evolutivi nella memoria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>
              <a:solidFill>
                <a:srgbClr val="FF0066"/>
              </a:solidFill>
            </a:endParaRP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BEC9350D-3F3A-4147-A0D0-7575A3114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89138"/>
            <a:ext cx="594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Verdana" panose="020B0604030504040204" pitchFamily="34" charset="0"/>
                <a:cs typeface="Times New Roman" panose="02020603050405020304" pitchFamily="18" charset="0"/>
              </a:rPr>
              <a:t>3 RUOLO DELLE CONOSCENZE</a:t>
            </a:r>
            <a:r>
              <a:rPr lang="en-US" altLang="it-IT" sz="900" b="1"/>
              <a:t> </a:t>
            </a:r>
            <a:endParaRPr lang="en-US" altLang="it-IT" sz="2400" b="1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9E37B6C-6391-4286-8C8E-672513BE7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155950"/>
            <a:ext cx="770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Verdana" panose="020B0604030504040204" pitchFamily="34" charset="0"/>
              </a:rPr>
              <a:t>Chi ricorda meglio configurazione di scacchi?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DFEB3499-8636-48EF-97C4-D914C3A6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2875"/>
            <a:ext cx="8280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latin typeface="Verdana" panose="020B0604030504040204" pitchFamily="34" charset="0"/>
              </a:rPr>
              <a:t>Effetto conoscenze e’ dominio specifico</a:t>
            </a: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DA7FFC56-E362-4849-9521-5BF05ED2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184400"/>
            <a:ext cx="83534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Verdana" panose="020B0604030504040204" pitchFamily="34" charset="0"/>
              </a:rPr>
              <a:t>ES. esperimento Chi (1978)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Verdana" panose="020B0604030504040204" pitchFamily="34" charset="0"/>
              </a:rPr>
              <a:t>Bambini vs adulti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Verdana" panose="020B0604030504040204" pitchFamily="34" charset="0"/>
              </a:rPr>
              <a:t>Chi ricorda meglio configurazione di scacchi?</a:t>
            </a: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E2892F7B-2255-4B5B-BA57-549F70D83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5249863"/>
            <a:ext cx="721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83" name="Text Box 7">
            <a:extLst>
              <a:ext uri="{FF2B5EF4-FFF2-40B4-BE49-F238E27FC236}">
                <a16:creationId xmlns:a16="http://schemas.microsoft.com/office/drawing/2014/main" id="{FFD922B2-5FC4-4B33-BC62-3E2E3EDC6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4881563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Verdana" panose="020B0604030504040204" pitchFamily="34" charset="0"/>
              </a:rPr>
              <a:t>Esperti erano bambini 10 anni e mezzo.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Verdana" panose="020B0604030504040204" pitchFamily="34" charset="0"/>
              </a:rPr>
              <a:t>(superiorità limita al al dominio scacchi, stesso Span fra i gruppi)</a:t>
            </a:r>
          </a:p>
        </p:txBody>
      </p:sp>
      <p:sp>
        <p:nvSpPr>
          <p:cNvPr id="21510" name="Text Box 8">
            <a:extLst>
              <a:ext uri="{FF2B5EF4-FFF2-40B4-BE49-F238E27FC236}">
                <a16:creationId xmlns:a16="http://schemas.microsoft.com/office/drawing/2014/main" id="{C420E14D-8BED-455A-8C3B-46140B632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61658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Verdana" panose="020B060403050404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54EBF50-168D-4A34-BD0D-3A4F2A065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271963"/>
            <a:ext cx="270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Verdana" panose="020B0604030504040204" pitchFamily="34" charset="0"/>
              </a:rPr>
              <a:t>Esperti vs novizi</a:t>
            </a:r>
            <a:endParaRPr lang="it-IT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09BB6E7D-BE14-458E-BF1D-5D53584CC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476250"/>
            <a:ext cx="3736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Effetto conoscenze</a:t>
            </a:r>
            <a:r>
              <a:rPr lang="it-IT" altLang="it-IT" sz="2400"/>
              <a:t>: perche?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39474785-8B35-4E78-82DF-F682DFBB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3" y="1557338"/>
            <a:ext cx="90439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dirty="0"/>
              <a:t>Aiutano ad organizzare il ricordo</a:t>
            </a:r>
          </a:p>
          <a:p>
            <a:pPr eaLnBrk="1" hangingPunct="1">
              <a:defRPr/>
            </a:pPr>
            <a:endParaRPr lang="it-IT" altLang="it-IT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dirty="0"/>
              <a:t>Conoscenze aiutano perché permette di </a:t>
            </a:r>
            <a:r>
              <a:rPr lang="it-IT" altLang="it-IT" b="1" dirty="0"/>
              <a:t>collegare elementi fra loro</a:t>
            </a:r>
          </a:p>
          <a:p>
            <a:pPr eaLnBrk="1" hangingPunct="1">
              <a:defRPr/>
            </a:pPr>
            <a:r>
              <a:rPr lang="it-IT" altLang="it-IT" b="1" dirty="0"/>
              <a:t>Raggrupparli</a:t>
            </a:r>
            <a:r>
              <a:rPr lang="it-IT" altLang="it-IT" dirty="0"/>
              <a:t> – migliora l’organizzazione</a:t>
            </a:r>
          </a:p>
          <a:p>
            <a:pPr eaLnBrk="1" hangingPunct="1"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altLang="it-IT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dirty="0"/>
              <a:t>Quindi </a:t>
            </a:r>
            <a:r>
              <a:rPr lang="it-IT" altLang="it-IT" b="1" dirty="0"/>
              <a:t>agisce sulle strategie </a:t>
            </a:r>
            <a:r>
              <a:rPr lang="it-IT" altLang="it-IT" dirty="0"/>
              <a:t>migliorandole e rendendole più efficaci</a:t>
            </a:r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64912CA3-4BE2-456A-82E9-AA04B8D4D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4797425"/>
            <a:ext cx="889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it-IT" altLang="it-IT" dirty="0"/>
              <a:t>Influenza degli stereotipi sul ricordo</a:t>
            </a:r>
          </a:p>
          <a:p>
            <a:pPr eaLnBrk="1" hangingPunct="1">
              <a:defRPr/>
            </a:pPr>
            <a:endParaRPr lang="it-IT" altLang="it-IT" dirty="0"/>
          </a:p>
          <a:p>
            <a:pPr eaLnBrk="1" hangingPunct="1">
              <a:defRPr/>
            </a:pPr>
            <a:r>
              <a:rPr lang="it-IT" altLang="it-IT" dirty="0"/>
              <a:t>Uno </a:t>
            </a:r>
            <a:r>
              <a:rPr lang="it-IT" altLang="it-IT" b="1" dirty="0"/>
              <a:t>schema di riferimento aiuta</a:t>
            </a:r>
            <a:r>
              <a:rPr lang="it-IT" altLang="it-IT" dirty="0"/>
              <a:t> a organizzare il ricordo, </a:t>
            </a:r>
            <a:r>
              <a:rPr lang="it-IT" altLang="it-IT" b="1" dirty="0"/>
              <a:t>MA</a:t>
            </a:r>
            <a:r>
              <a:rPr lang="it-IT" altLang="it-IT" dirty="0"/>
              <a:t> </a:t>
            </a:r>
            <a:r>
              <a:rPr lang="it-IT" altLang="it-IT" b="1" dirty="0"/>
              <a:t>può</a:t>
            </a:r>
            <a:r>
              <a:rPr lang="it-IT" altLang="it-IT" dirty="0"/>
              <a:t> anche </a:t>
            </a:r>
            <a:r>
              <a:rPr lang="it-IT" altLang="it-IT" b="1" dirty="0"/>
              <a:t>distorcerlo ES. FIG. 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1CA21773-5D1A-400D-9303-7E292B14E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056438" cy="1938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66"/>
                </a:solidFill>
              </a:rPr>
              <a:t>Fattori che causano i cambiamenti evolutivi nella memoria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2400" b="1"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Verdana" panose="020B0604030504040204" pitchFamily="34" charset="0"/>
                <a:cs typeface="Courier New" panose="02070309020205020404" pitchFamily="49" charset="0"/>
              </a:rPr>
              <a:t>4. LA METACOGNIZIONE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Verdana" panose="020B0604030504040204" pitchFamily="34" charset="0"/>
                <a:cs typeface="Courier New" panose="02070309020205020404" pitchFamily="49" charset="0"/>
              </a:rPr>
              <a:t>METAMEMORIA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1570B4DD-50C6-48CD-8F62-C122D9D66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84963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Nel 1971 Flavell: "</a:t>
            </a:r>
            <a:r>
              <a:rPr lang="en-US" altLang="it-IT" sz="2400" i="1">
                <a:latin typeface="Verdana" panose="020B0604030504040204" pitchFamily="34" charset="0"/>
                <a:cs typeface="Courier New" panose="02070309020205020404" pitchFamily="49" charset="0"/>
              </a:rPr>
              <a:t>dunque in cosa consiste lo sviluppo della memoria</a:t>
            </a: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2400"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Essa sembra in gran parte di un'intelligente strutturazione e immagazzinamento del ricordo, di operazioni di ricerca e di recupero, di controllo intelligente e conoscenza di queste operazioni, forse una specie di </a:t>
            </a:r>
            <a:r>
              <a:rPr lang="en-US" altLang="it-IT" sz="2400" b="1" i="1">
                <a:latin typeface="Verdana" panose="020B0604030504040204" pitchFamily="34" charset="0"/>
                <a:cs typeface="Courier New" panose="02070309020205020404" pitchFamily="49" charset="0"/>
              </a:rPr>
              <a:t>metamemoria</a:t>
            </a: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".</a:t>
            </a:r>
            <a:endParaRPr lang="en-US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CD4942C-2826-4F5E-9EA0-E100C898F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73238"/>
            <a:ext cx="822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A partire da questo ormai famoso simposio una serie di ricerche su conoscenza e la consapevolezza che il b. ha sul funzionamento della memoria e sulle proprie capacità. </a:t>
            </a:r>
            <a:endParaRPr lang="en-US" altLang="it-IT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9B6BE91-1F22-4B79-9094-AF34FC18F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4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4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4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4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400">
              <a:solidFill>
                <a:schemeClr val="tx2"/>
              </a:solidFill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4440DC3-F6DB-4107-B920-0157D3113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98463"/>
            <a:ext cx="8534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Verdana" panose="020B0604030504040204" pitchFamily="34" charset="0"/>
                <a:cs typeface="Courier New" panose="02070309020205020404" pitchFamily="49" charset="0"/>
              </a:rPr>
              <a:t>Che cosa distingue la memoria dell'adulto da quella del bambino?</a:t>
            </a:r>
            <a:endParaRPr lang="en-US" altLang="it-IT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it-IT" sz="2400"/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B48B5F62-668B-4AFE-B32C-DCF92F4A8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2636838"/>
            <a:ext cx="8458200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Parecchi autori il basso livello di prestazione dei b. più piccoli </a:t>
            </a:r>
            <a:r>
              <a:rPr lang="it-IT" altLang="it-IT" sz="2400" i="1" u="sng">
                <a:latin typeface="Verdana" panose="020B0604030504040204" pitchFamily="34" charset="0"/>
                <a:cs typeface="Courier New" panose="02070309020205020404" pitchFamily="49" charset="0"/>
              </a:rPr>
              <a:t>non</a:t>
            </a:r>
            <a:r>
              <a:rPr lang="it-IT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 tanto a </a:t>
            </a:r>
            <a:r>
              <a:rPr lang="it-IT" altLang="it-IT" sz="2400" i="1">
                <a:latin typeface="Verdana" panose="020B0604030504040204" pitchFamily="34" charset="0"/>
                <a:cs typeface="Courier New" panose="02070309020205020404" pitchFamily="49" charset="0"/>
              </a:rPr>
              <a:t>limiti nella capacità</a:t>
            </a:r>
            <a:r>
              <a:rPr lang="it-IT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 del sistema mnestico, quanto piuttosto alla capacità di utilizzarlo al meglio, </a:t>
            </a:r>
            <a:r>
              <a:rPr lang="it-IT" altLang="it-IT" sz="2400" i="1">
                <a:latin typeface="Verdana" panose="020B0604030504040204" pitchFamily="34" charset="0"/>
                <a:cs typeface="Courier New" panose="02070309020205020404" pitchFamily="49" charset="0"/>
              </a:rPr>
              <a:t>attuando strategie deliberate</a:t>
            </a:r>
            <a:r>
              <a:rPr lang="it-IT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.</a:t>
            </a:r>
            <a:endParaRPr lang="it-IT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DF1CE76D-7665-4D48-84EF-9296E7D81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>
                <a:latin typeface="Verdana" panose="020B0604030504040204" pitchFamily="34" charset="0"/>
                <a:cs typeface="Times New Roman" panose="02020603050405020304" pitchFamily="18" charset="0"/>
              </a:rPr>
              <a:t>distinguere tra 2 significati (Brown et al., 1983)</a:t>
            </a:r>
            <a:endParaRPr lang="en-US" altLang="it-IT" sz="2400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C1EBF677-20E0-4F27-9390-2A811BB33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052513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latin typeface="Verdana" panose="020B0604030504040204" pitchFamily="34" charset="0"/>
                <a:cs typeface="Times New Roman" panose="02020603050405020304" pitchFamily="18" charset="0"/>
              </a:rPr>
              <a:t>- Metamemoria come </a:t>
            </a:r>
            <a:r>
              <a:rPr lang="en-US" altLang="it-IT" sz="2400" b="1">
                <a:latin typeface="Verdana" panose="020B0604030504040204" pitchFamily="34" charset="0"/>
                <a:cs typeface="Times New Roman" panose="02020603050405020304" pitchFamily="18" charset="0"/>
              </a:rPr>
              <a:t>CONOSCENZA</a:t>
            </a:r>
            <a:r>
              <a:rPr lang="en-US" altLang="it-IT" sz="2400">
                <a:latin typeface="Verdana" panose="020B0604030504040204" pitchFamily="34" charset="0"/>
                <a:cs typeface="Times New Roman" panose="02020603050405020304" pitchFamily="18" charset="0"/>
              </a:rPr>
              <a:t> dei propri </a:t>
            </a:r>
            <a:br>
              <a:rPr lang="en-US" altLang="it-IT" sz="2400"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it-IT" sz="2400">
                <a:latin typeface="Verdana" panose="020B0604030504040204" pitchFamily="34" charset="0"/>
                <a:cs typeface="Times New Roman" panose="02020603050405020304" pitchFamily="18" charset="0"/>
              </a:rPr>
              <a:t>    processi mentali</a:t>
            </a:r>
            <a:endParaRPr lang="en-US" altLang="it-IT" sz="2400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8A211038-24F3-40D9-B98E-C9BF345BC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52663"/>
            <a:ext cx="87312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latin typeface="Verdana" panose="020B0604030504040204" pitchFamily="34" charset="0"/>
                <a:cs typeface="Times New Roman" panose="02020603050405020304" pitchFamily="18" charset="0"/>
              </a:rPr>
              <a:t>-  Metamemoria come </a:t>
            </a:r>
            <a:r>
              <a:rPr lang="en-US" altLang="it-IT" sz="2400" b="1">
                <a:latin typeface="Verdana" panose="020B0604030504040204" pitchFamily="34" charset="0"/>
                <a:cs typeface="Times New Roman" panose="02020603050405020304" pitchFamily="18" charset="0"/>
              </a:rPr>
              <a:t>CONTROLLO</a:t>
            </a:r>
            <a:r>
              <a:rPr lang="en-US" altLang="it-IT" sz="2400">
                <a:latin typeface="Verdana" panose="020B0604030504040204" pitchFamily="34" charset="0"/>
                <a:cs typeface="Times New Roman" panose="02020603050405020304" pitchFamily="18" charset="0"/>
              </a:rPr>
              <a:t>, Autoregolazione dei processi mentali </a:t>
            </a:r>
            <a:endParaRPr lang="en-US" altLang="it-IT" sz="100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it-IT" sz="2400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53342775-04DE-4426-8DE7-B37420293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4221163"/>
            <a:ext cx="8305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latin typeface="Verdana" panose="020B0604030504040204" pitchFamily="34" charset="0"/>
                <a:cs typeface="Times New Roman" panose="02020603050405020304" pitchFamily="18" charset="0"/>
              </a:rPr>
              <a:t>COMPITI per misurare la metamemoria come conoscenza: Favole, questionari, uso disegni, pupazzi</a:t>
            </a:r>
            <a:r>
              <a:rPr lang="en-US" altLang="it-IT" sz="900"/>
              <a:t> </a:t>
            </a:r>
            <a:endParaRPr lang="en-US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84" grpId="0" autoUpdateAnimBg="0"/>
      <p:bldP spid="46085" grpId="0" autoUpdateAnimBg="0"/>
      <p:bldP spid="4608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etam">
            <a:extLst>
              <a:ext uri="{FF2B5EF4-FFF2-40B4-BE49-F238E27FC236}">
                <a16:creationId xmlns:a16="http://schemas.microsoft.com/office/drawing/2014/main" id="{6BA3D0A4-8558-44C8-B795-9C470B7A9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800"/>
            <a:ext cx="4040187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gua">
            <a:hlinkClick r:id="" action="ppaction://media"/>
            <a:extLst>
              <a:ext uri="{FF2B5EF4-FFF2-40B4-BE49-F238E27FC236}">
                <a16:creationId xmlns:a16="http://schemas.microsoft.com/office/drawing/2014/main" id="{CF86DA13-E6FC-4C75-9680-AA12A6F372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1340768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etam4">
            <a:extLst>
              <a:ext uri="{FF2B5EF4-FFF2-40B4-BE49-F238E27FC236}">
                <a16:creationId xmlns:a16="http://schemas.microsoft.com/office/drawing/2014/main" id="{A3D131A1-F6FE-430E-823A-CD75D5CF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291013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difica">
            <a:extLst>
              <a:ext uri="{FF2B5EF4-FFF2-40B4-BE49-F238E27FC236}">
                <a16:creationId xmlns:a16="http://schemas.microsoft.com/office/drawing/2014/main" id="{AC6C87BE-5EAB-4949-8D9B-7E5A1587C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2541588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etam5">
            <a:extLst>
              <a:ext uri="{FF2B5EF4-FFF2-40B4-BE49-F238E27FC236}">
                <a16:creationId xmlns:a16="http://schemas.microsoft.com/office/drawing/2014/main" id="{B32A4227-0D12-47B6-AF42-89890433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3408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AE7D20DA-E220-4E08-B9CD-B5346795C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0"/>
            <a:ext cx="830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latin typeface="Verdana" panose="020B0604030504040204" pitchFamily="34" charset="0"/>
                <a:cs typeface="Times New Roman" panose="02020603050405020304" pitchFamily="18" charset="0"/>
              </a:rPr>
              <a:t>Tecnica della favola "la </a:t>
            </a:r>
            <a:r>
              <a:rPr lang="en-US" altLang="it-IT" sz="2400" b="1">
                <a:latin typeface="Verdana" panose="020B0604030504040204" pitchFamily="34" charset="0"/>
                <a:cs typeface="Times New Roman" panose="02020603050405020304" pitchFamily="18" charset="0"/>
              </a:rPr>
              <a:t>principessa imprigionata</a:t>
            </a:r>
            <a:r>
              <a:rPr lang="en-US" altLang="it-IT" sz="2400">
                <a:latin typeface="Verdana" panose="020B0604030504040204" pitchFamily="34" charset="0"/>
                <a:cs typeface="Times New Roman" panose="02020603050405020304" pitchFamily="18" charset="0"/>
              </a:rPr>
              <a:t>" (Cornoldi e Orlando, 1988) per esaminare la metamemoria.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latin typeface="Verdana" panose="020B0604030504040204" pitchFamily="34" charset="0"/>
                <a:cs typeface="Times New Roman" panose="02020603050405020304" pitchFamily="18" charset="0"/>
              </a:rPr>
              <a:t>ESEMPIO</a:t>
            </a:r>
            <a:endParaRPr lang="en-US" altLang="it-IT" sz="2400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9EC45E58-0482-4E79-8DDB-19D6B575E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49500"/>
            <a:ext cx="838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400">
                <a:latin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en-US" altLang="it-IT" sz="2400">
                <a:latin typeface="Verdana" panose="020B0604030504040204" pitchFamily="34" charset="0"/>
                <a:cs typeface="Times New Roman" panose="02020603050405020304" pitchFamily="18" charset="0"/>
              </a:rPr>
              <a:t>Questa procedura permette di esplorare direttamente le conoscenze del bambino sulle </a:t>
            </a:r>
            <a:r>
              <a:rPr lang="en-US" altLang="it-IT" sz="2400" b="1" i="1">
                <a:latin typeface="Verdana" panose="020B0604030504040204" pitchFamily="34" charset="0"/>
                <a:cs typeface="Times New Roman" panose="02020603050405020304" pitchFamily="18" charset="0"/>
              </a:rPr>
              <a:t>cause e sui meccanismi del ricordo e dell'oblio</a:t>
            </a:r>
            <a:r>
              <a:rPr lang="en-US" altLang="it-IT" sz="2400">
                <a:latin typeface="Verdana" panose="020B0604030504040204" pitchFamily="34" charset="0"/>
                <a:cs typeface="Times New Roman" panose="02020603050405020304" pitchFamily="18" charset="0"/>
              </a:rPr>
              <a:t> evitando i problemi metodologici posti dalle domande suggestive e delle risposte casuali a domande scarsamente comprensibili. </a:t>
            </a:r>
            <a:endParaRPr lang="en-US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  <p:bldP spid="4710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3732C476-18A3-420B-91C8-1EF9A7BC7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8534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 </a:t>
            </a: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Con questa tecnica si è osservato che molte conoscenze metamnestiche sono presenti già tra i 5 e 7 anni e la loro presenza è strettamente correlata con lo sviluppo del pensiero logico (Vianello, Cornoldi, Moniga, 1991)</a:t>
            </a:r>
            <a:endParaRPr lang="en-US" altLang="it-IT" sz="2400"/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0F11ACFD-5584-4686-956A-BDD036758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Verdana" panose="020B0604030504040204" pitchFamily="34" charset="0"/>
                <a:cs typeface="Courier New" panose="02070309020205020404" pitchFamily="49" charset="0"/>
              </a:rPr>
              <a:t>Storia della principessa imprigionata </a:t>
            </a:r>
            <a:endParaRPr lang="en-US" altLang="it-IT" sz="2400"/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D906DEA7-A0EE-4BD7-88C9-8CC54182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2131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latin typeface="Verdana" panose="020B0604030504040204" pitchFamily="34" charset="0"/>
                <a:cs typeface="Times New Roman" panose="02020603050405020304" pitchFamily="18" charset="0"/>
              </a:rPr>
              <a:t>Fase iniziale di percezione e immagazzinamento a quella di ritenzione e recupero. </a:t>
            </a:r>
            <a:endParaRPr lang="it-IT" altLang="it-IT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5D017520-97AE-4348-B38B-9A877FCF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25538"/>
            <a:ext cx="85344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Le </a:t>
            </a:r>
            <a:r>
              <a:rPr lang="en-US" altLang="it-IT" sz="2400" i="1">
                <a:latin typeface="Verdana" panose="020B0604030504040204" pitchFamily="34" charset="0"/>
                <a:cs typeface="Courier New" panose="02070309020205020404" pitchFamily="49" charset="0"/>
              </a:rPr>
              <a:t>affermazioni dei b. più piccoli</a:t>
            </a: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 quando spiegano perché l'eroe ha dimenticato  si concentrano soprattutto </a:t>
            </a:r>
            <a:r>
              <a:rPr lang="en-US" altLang="it-IT" sz="2400" i="1">
                <a:latin typeface="Verdana" panose="020B0604030504040204" pitchFamily="34" charset="0"/>
                <a:cs typeface="Courier New" panose="02070309020205020404" pitchFamily="49" charset="0"/>
              </a:rPr>
              <a:t>sulla prima fase</a:t>
            </a: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 (non ha ascoltato/capito) e sulle strategie di immagazzinamento (non ci ha pensato con attenzione)</a:t>
            </a:r>
            <a:endParaRPr lang="en-US" altLang="it-IT" sz="2400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B93A5312-4856-4680-9C6E-B777023D9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716338"/>
            <a:ext cx="8534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quelli </a:t>
            </a:r>
            <a:r>
              <a:rPr lang="en-US" altLang="it-IT" sz="2400" i="1">
                <a:latin typeface="Verdana" panose="020B0604030504040204" pitchFamily="34" charset="0"/>
                <a:cs typeface="Courier New" panose="02070309020205020404" pitchFamily="49" charset="0"/>
              </a:rPr>
              <a:t>più grandi</a:t>
            </a: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 aggiungono osservazioni anche sulle fase di </a:t>
            </a:r>
            <a:r>
              <a:rPr lang="en-US" altLang="it-IT" sz="2400" i="1">
                <a:latin typeface="Verdana" panose="020B0604030504040204" pitchFamily="34" charset="0"/>
                <a:cs typeface="Courier New" panose="02070309020205020404" pitchFamily="49" charset="0"/>
              </a:rPr>
              <a:t>ritenzione e recupero</a:t>
            </a:r>
            <a:endParaRPr lang="en-US" altLang="it-IT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2D890BE9-5A6C-4D11-8FFE-E005EA338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00213"/>
            <a:ext cx="8534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Alcune osservazioni dei bambini più intelligenti richiamano le teorie della </a:t>
            </a:r>
            <a:r>
              <a:rPr lang="en-US" altLang="it-IT" sz="2400" i="1">
                <a:latin typeface="Verdana" panose="020B0604030504040204" pitchFamily="34" charset="0"/>
                <a:cs typeface="Courier New" panose="02070309020205020404" pitchFamily="49" charset="0"/>
              </a:rPr>
              <a:t>decadenza della traccia</a:t>
            </a: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 e dell'</a:t>
            </a:r>
            <a:r>
              <a:rPr lang="en-US" altLang="it-IT" sz="2400" i="1">
                <a:latin typeface="Verdana" panose="020B0604030504040204" pitchFamily="34" charset="0"/>
                <a:cs typeface="Courier New" panose="02070309020205020404" pitchFamily="49" charset="0"/>
              </a:rPr>
              <a:t>interferenza</a:t>
            </a:r>
            <a:r>
              <a:rPr lang="en-US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 (E' passato molto tempo... ha pensato ad altro... ha incontrato degli amici)</a:t>
            </a:r>
            <a:endParaRPr lang="en-US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190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36544070-2C21-4A5E-A4D9-7F96239BC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6789737" cy="1570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Perché una buona METAMEMORIA aiuta il ricordo?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0FF63A12-4D86-4693-A2DA-B8EF0E3E1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5038"/>
            <a:ext cx="84248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Perchè agisce sulle strategie per migliorare il ricordo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Es. se sono consapevole che posso dimenticare (OBLIO)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Allora sento la necessità di utilizzare metodi che mi aiutino a ricordare meglio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Es. b. piccoli pensano di avere doti di memoria smisurate- importanza la stima corretta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57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25E0DA5A-8095-4F5C-A0AD-87D63FA2D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3675"/>
            <a:ext cx="8424862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Anche se la memoria può essere operativa molto precocemente, non e’ al massimo della potenza sin dall’inizio.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Durante il primo anno hanno luogo vari miglioramenti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Per Piaget nel primo anno c’e’ </a:t>
            </a:r>
            <a:r>
              <a:rPr lang="it-IT" altLang="it-IT" sz="2000" b="1">
                <a:latin typeface="Comic Sans MS" panose="030F0702030302020204" pitchFamily="66" charset="0"/>
              </a:rPr>
              <a:t>la memoria di riconoscimento</a:t>
            </a:r>
            <a:r>
              <a:rPr lang="it-IT" altLang="it-IT" sz="2000">
                <a:latin typeface="Comic Sans MS" panose="030F0702030302020204" pitchFamily="66" charset="0"/>
              </a:rPr>
              <a:t> (ES.), ma NON il ricordo- </a:t>
            </a:r>
            <a:r>
              <a:rPr lang="it-IT" altLang="it-IT" sz="2000" b="1">
                <a:latin typeface="Comic Sans MS" panose="030F0702030302020204" pitchFamily="66" charset="0"/>
              </a:rPr>
              <a:t>la memoria differita </a:t>
            </a:r>
            <a:r>
              <a:rPr lang="it-IT" altLang="it-IT" sz="2000">
                <a:latin typeface="Comic Sans MS" panose="030F0702030302020204" pitchFamily="66" charset="0"/>
              </a:rPr>
              <a:t>(ES).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Anche  neonati possono </a:t>
            </a:r>
            <a:r>
              <a:rPr lang="it-IT" altLang="it-IT" sz="2000" b="1" i="1">
                <a:latin typeface="Comic Sans MS" panose="030F0702030302020204" pitchFamily="66" charset="0"/>
              </a:rPr>
              <a:t>imitare</a:t>
            </a:r>
            <a:r>
              <a:rPr lang="it-IT" altLang="it-IT" sz="2000">
                <a:latin typeface="Comic Sans MS" panose="030F0702030302020204" pitchFamily="66" charset="0"/>
              </a:rPr>
              <a:t> movimenti della faccia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(es video lingua –modello presente)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NB! Imitazione come guida per il ricordo –modello presente-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Dati contrari a Piaget sull’imitazione differita: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persino bambini di pochi mesi possono imitare un modello visto 24 ore prima (es. video)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A 9 mesi continuità esistenza oggetto assente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Ricordo localizzazione oggetti 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5D7FBEEF-7B50-4FEA-B7D5-1441085F0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08500"/>
            <a:ext cx="828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6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6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6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6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46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46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46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6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DA9767A8-65D7-4DFE-9313-07651B81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48680"/>
            <a:ext cx="848290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latin typeface="Verdana" panose="020B0604030504040204" pitchFamily="34" charset="0"/>
                <a:cs typeface="Courier New" panose="02070309020205020404" pitchFamily="49" charset="0"/>
              </a:rPr>
              <a:t>Studi</a:t>
            </a:r>
            <a:r>
              <a:rPr lang="en-US" altLang="it-IT" sz="2400" dirty="0">
                <a:latin typeface="Verdana" panose="020B0604030504040204" pitchFamily="34" charset="0"/>
                <a:cs typeface="Courier New" panose="02070309020205020404" pitchFamily="49" charset="0"/>
              </a:rPr>
              <a:t> di </a:t>
            </a:r>
            <a:r>
              <a:rPr lang="en-US" altLang="it-IT" sz="2400" b="1" dirty="0">
                <a:latin typeface="Verdana" panose="020B0604030504040204" pitchFamily="34" charset="0"/>
                <a:cs typeface="Courier New" panose="02070309020205020404" pitchFamily="49" charset="0"/>
              </a:rPr>
              <a:t>training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2400" b="1" dirty="0"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400" dirty="0">
                <a:latin typeface="Verdana" panose="020B0604030504040204" pitchFamily="34" charset="0"/>
                <a:cs typeface="Courier New" panose="02070309020205020404" pitchFamily="49" charset="0"/>
              </a:rPr>
              <a:t>per </a:t>
            </a:r>
            <a:r>
              <a:rPr lang="en-US" altLang="it-IT" sz="2400" dirty="0" err="1">
                <a:latin typeface="Verdana" panose="020B0604030504040204" pitchFamily="34" charset="0"/>
                <a:cs typeface="Courier New" panose="02070309020205020404" pitchFamily="49" charset="0"/>
              </a:rPr>
              <a:t>sviluppare</a:t>
            </a:r>
            <a:r>
              <a:rPr lang="en-US" altLang="it-IT" sz="2400" dirty="0">
                <a:latin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US" altLang="it-IT" sz="2400" b="1" dirty="0" err="1">
                <a:latin typeface="Verdana" panose="020B0604030504040204" pitchFamily="34" charset="0"/>
                <a:cs typeface="Courier New" panose="02070309020205020404" pitchFamily="49" charset="0"/>
              </a:rPr>
              <a:t>metaconoscenze</a:t>
            </a:r>
            <a:r>
              <a:rPr lang="en-US" altLang="it-IT" sz="2400" b="1" dirty="0">
                <a:latin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US" altLang="it-IT" sz="2400" dirty="0" err="1">
                <a:latin typeface="Verdana" panose="020B0604030504040204" pitchFamily="34" charset="0"/>
                <a:cs typeface="Courier New" panose="02070309020205020404" pitchFamily="49" charset="0"/>
              </a:rPr>
              <a:t>corrette</a:t>
            </a:r>
            <a:endParaRPr lang="en-US" altLang="it-IT" sz="2400" dirty="0"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400" dirty="0">
                <a:latin typeface="Verdana" panose="020B0604030504040204" pitchFamily="34" charset="0"/>
                <a:cs typeface="Courier New" panose="02070309020205020404" pitchFamily="49" charset="0"/>
              </a:rPr>
              <a:t>e </a:t>
            </a:r>
            <a:r>
              <a:rPr lang="en-US" altLang="it-IT" sz="2400" dirty="0" err="1">
                <a:latin typeface="Verdana" panose="020B0604030504040204" pitchFamily="34" charset="0"/>
                <a:cs typeface="Courier New" panose="02070309020205020404" pitchFamily="49" charset="0"/>
              </a:rPr>
              <a:t>insegnare</a:t>
            </a:r>
            <a:r>
              <a:rPr lang="en-US" altLang="it-IT" sz="2400" dirty="0">
                <a:latin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US" altLang="it-IT" sz="2400" dirty="0" err="1">
                <a:latin typeface="Verdana" panose="020B0604030504040204" pitchFamily="34" charset="0"/>
                <a:cs typeface="Courier New" panose="02070309020205020404" pitchFamily="49" charset="0"/>
              </a:rPr>
              <a:t>strategie</a:t>
            </a:r>
            <a:r>
              <a:rPr lang="en-US" altLang="it-IT" sz="2400" dirty="0">
                <a:latin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US" altLang="it-IT" sz="2400" dirty="0" err="1">
                <a:latin typeface="Verdana" panose="020B0604030504040204" pitchFamily="34" charset="0"/>
                <a:cs typeface="Courier New" panose="02070309020205020404" pitchFamily="49" charset="0"/>
              </a:rPr>
              <a:t>adeguate</a:t>
            </a:r>
            <a:endParaRPr lang="en-US" altLang="it-IT" sz="2400" dirty="0"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2400" b="1" dirty="0"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400" dirty="0">
                <a:latin typeface="Verdana" panose="020B0604030504040204" pitchFamily="34" charset="0"/>
                <a:cs typeface="Courier New" panose="02070309020205020404" pitchFamily="49" charset="0"/>
              </a:rPr>
              <a:t>e </a:t>
            </a:r>
            <a:r>
              <a:rPr lang="en-US" altLang="it-IT" sz="2400" dirty="0" err="1">
                <a:latin typeface="Verdana" panose="020B0604030504040204" pitchFamily="34" charset="0"/>
                <a:cs typeface="Courier New" panose="02070309020205020404" pitchFamily="49" charset="0"/>
              </a:rPr>
              <a:t>adeguati</a:t>
            </a:r>
            <a:r>
              <a:rPr lang="en-US" altLang="it-IT" sz="2400" dirty="0">
                <a:latin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US" altLang="it-IT" sz="2400" b="1" dirty="0" err="1">
                <a:latin typeface="Verdana" panose="020B0604030504040204" pitchFamily="34" charset="0"/>
                <a:cs typeface="Courier New" panose="02070309020205020404" pitchFamily="49" charset="0"/>
              </a:rPr>
              <a:t>processi</a:t>
            </a:r>
            <a:r>
              <a:rPr lang="en-US" altLang="it-IT" sz="2400" b="1" dirty="0">
                <a:latin typeface="Verdana" panose="020B0604030504040204" pitchFamily="34" charset="0"/>
                <a:cs typeface="Courier New" panose="02070309020205020404" pitchFamily="49" charset="0"/>
              </a:rPr>
              <a:t> di </a:t>
            </a:r>
            <a:r>
              <a:rPr lang="en-US" altLang="it-IT" sz="2400" b="1" dirty="0" err="1">
                <a:latin typeface="Verdana" panose="020B0604030504040204" pitchFamily="34" charset="0"/>
                <a:cs typeface="Courier New" panose="02070309020205020404" pitchFamily="49" charset="0"/>
              </a:rPr>
              <a:t>controllo</a:t>
            </a:r>
            <a:r>
              <a:rPr lang="en-US" altLang="it-IT" sz="2400" b="1" dirty="0">
                <a:latin typeface="Verdana" panose="020B0604030504040204" pitchFamily="34" charset="0"/>
                <a:cs typeface="Courier New" panose="02070309020205020404" pitchFamily="49" charset="0"/>
              </a:rPr>
              <a:t> </a:t>
            </a:r>
            <a:endParaRPr lang="en-US" altLang="it-IT" sz="2400" dirty="0"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2400" dirty="0"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2400" dirty="0"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2400" dirty="0">
              <a:latin typeface="Verdana" panose="020B0604030504040204" pitchFamily="34" charset="0"/>
              <a:cs typeface="Courier New" panose="02070309020205020404" pitchFamily="49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400" dirty="0"/>
              <a:t>Come </a:t>
            </a:r>
            <a:r>
              <a:rPr lang="en-US" altLang="it-IT" sz="2400" dirty="0" err="1"/>
              <a:t>agire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sulla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metamemoria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aiuta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il</a:t>
            </a:r>
            <a:r>
              <a:rPr lang="en-US" altLang="it-IT" sz="2400" dirty="0"/>
              <a:t> </a:t>
            </a:r>
            <a:r>
              <a:rPr lang="en-US" altLang="it-IT" sz="2400" dirty="0" err="1"/>
              <a:t>ricordo</a:t>
            </a:r>
            <a:endParaRPr lang="en-US" altLang="it-IT" sz="2400" dirty="0"/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2400" dirty="0"/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24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2400" dirty="0" err="1"/>
              <a:t>Studi</a:t>
            </a:r>
            <a:r>
              <a:rPr lang="en-US" altLang="it-IT" sz="2400" dirty="0"/>
              <a:t> con </a:t>
            </a:r>
            <a:r>
              <a:rPr lang="en-US" altLang="it-IT" sz="2400" dirty="0" err="1"/>
              <a:t>gli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anziani</a:t>
            </a:r>
            <a:r>
              <a:rPr lang="en-US" altLang="it-IT" sz="2400" dirty="0"/>
              <a:t> …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it-IT" sz="2400" dirty="0"/>
          </a:p>
        </p:txBody>
      </p:sp>
    </p:spTree>
    <p:extLst>
      <p:ext uri="{BB962C8B-B14F-4D97-AF65-F5344CB8AC3E}">
        <p14:creationId xmlns:p14="http://schemas.microsoft.com/office/powerpoint/2010/main" val="41924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C9C770-1CAD-4F03-BE24-CE7CFE94BFAB}"/>
              </a:ext>
            </a:extLst>
          </p:cNvPr>
          <p:cNvSpPr txBox="1"/>
          <p:nvPr/>
        </p:nvSpPr>
        <p:spPr>
          <a:xfrm>
            <a:off x="1187624" y="242088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Dire di fare compito su </a:t>
            </a:r>
            <a:r>
              <a:rPr lang="it-IT" dirty="0" err="1"/>
              <a:t>moodle</a:t>
            </a:r>
            <a:r>
              <a:rPr lang="it-IT" dirty="0"/>
              <a:t> per </a:t>
            </a:r>
            <a:r>
              <a:rPr lang="it-IT" dirty="0" err="1"/>
              <a:t>martedi</a:t>
            </a:r>
            <a:r>
              <a:rPr lang="it-IT" dirty="0"/>
              <a:t> prossimo 14 ottobre</a:t>
            </a:r>
          </a:p>
        </p:txBody>
      </p:sp>
    </p:spTree>
    <p:extLst>
      <p:ext uri="{BB962C8B-B14F-4D97-AF65-F5344CB8AC3E}">
        <p14:creationId xmlns:p14="http://schemas.microsoft.com/office/powerpoint/2010/main" val="3378608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1">
            <a:extLst>
              <a:ext uri="{FF2B5EF4-FFF2-40B4-BE49-F238E27FC236}">
                <a16:creationId xmlns:a16="http://schemas.microsoft.com/office/drawing/2014/main" id="{4A6DEC66-5AAA-4573-AFAC-DFEEEE82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763" y="980728"/>
            <a:ext cx="57599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800" dirty="0"/>
              <a:t>Grazie! </a:t>
            </a:r>
            <a:r>
              <a:rPr lang="it-IT" altLang="it-IT" sz="4000" dirty="0"/>
              <a:t>fine registrazione</a:t>
            </a:r>
          </a:p>
        </p:txBody>
      </p:sp>
      <p:pic>
        <p:nvPicPr>
          <p:cNvPr id="43011" name="Picture 4" descr="Risultati immagini per grazie bambini">
            <a:extLst>
              <a:ext uri="{FF2B5EF4-FFF2-40B4-BE49-F238E27FC236}">
                <a16:creationId xmlns:a16="http://schemas.microsoft.com/office/drawing/2014/main" id="{AA62FF58-45C1-4933-B502-B5997B563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05038"/>
            <a:ext cx="6840538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2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3">
            <a:extLst>
              <a:ext uri="{FF2B5EF4-FFF2-40B4-BE49-F238E27FC236}">
                <a16:creationId xmlns:a16="http://schemas.microsoft.com/office/drawing/2014/main" id="{007184C6-9CB6-4CB5-A728-391B563D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-1704975"/>
            <a:ext cx="7993063" cy="102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765A6FF-C2B8-4555-ADBE-C241C63E9BBB}"/>
              </a:ext>
            </a:extLst>
          </p:cNvPr>
          <p:cNvSpPr/>
          <p:nvPr/>
        </p:nvSpPr>
        <p:spPr>
          <a:xfrm>
            <a:off x="2047443" y="5589240"/>
            <a:ext cx="5382344" cy="96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https://forms.gle/yLHeg8Vf8MhPQw959</a:t>
            </a:r>
            <a:endParaRPr lang="it-IT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7FAA15F-2949-4E99-AEE4-528F7881E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6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A73252-7BF1-4DDF-ACE3-E5291CF47490}"/>
              </a:ext>
            </a:extLst>
          </p:cNvPr>
          <p:cNvSpPr txBox="1"/>
          <p:nvPr/>
        </p:nvSpPr>
        <p:spPr>
          <a:xfrm>
            <a:off x="1619672" y="177281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RISULTATI </a:t>
            </a:r>
          </a:p>
        </p:txBody>
      </p:sp>
    </p:spTree>
    <p:extLst>
      <p:ext uri="{BB962C8B-B14F-4D97-AF65-F5344CB8AC3E}">
        <p14:creationId xmlns:p14="http://schemas.microsoft.com/office/powerpoint/2010/main" val="296792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>
            <a:extLst>
              <a:ext uri="{FF2B5EF4-FFF2-40B4-BE49-F238E27FC236}">
                <a16:creationId xmlns:a16="http://schemas.microsoft.com/office/drawing/2014/main" id="{AD43AE8E-6F97-48C8-89BF-4AEC6A0DD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0"/>
            <a:ext cx="81359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Studiare evolutivamente</a:t>
            </a:r>
            <a:endParaRPr lang="it-IT" altLang="it-IT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Verdana" panose="020B060403050404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</a:t>
            </a:r>
            <a:r>
              <a:rPr lang="it-IT" altLang="it-IT" sz="2400" b="1">
                <a:latin typeface="Verdana" panose="020B0604030504040204" pitchFamily="34" charset="0"/>
                <a:cs typeface="Courier New" panose="02070309020205020404" pitchFamily="49" charset="0"/>
              </a:rPr>
              <a:t>QUALI SONO</a:t>
            </a:r>
            <a:r>
              <a:rPr lang="it-IT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it-IT" altLang="it-IT" sz="2400" b="1">
                <a:latin typeface="Verdana" panose="020B0604030504040204" pitchFamily="34" charset="0"/>
                <a:cs typeface="Courier New" panose="02070309020205020404" pitchFamily="49" charset="0"/>
              </a:rPr>
              <a:t>I MECCANISMI CHE</a:t>
            </a:r>
            <a:r>
              <a:rPr lang="it-IT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it-IT" altLang="it-IT" sz="2400" b="1">
                <a:latin typeface="Verdana" panose="020B0604030504040204" pitchFamily="34" charset="0"/>
                <a:cs typeface="Courier New" panose="02070309020205020404" pitchFamily="49" charset="0"/>
              </a:rPr>
              <a:t>ELABORANO E CONSERVANO L'INFORMAZIONE</a:t>
            </a:r>
            <a:r>
              <a:rPr lang="it-IT" altLang="it-IT" sz="2400">
                <a:latin typeface="Verdana" panose="020B0604030504040204" pitchFamily="34" charset="0"/>
                <a:cs typeface="Courier New" panose="02070309020205020404" pitchFamily="49" charset="0"/>
              </a:rPr>
              <a:t> e come si sviluppano con l'età.</a:t>
            </a:r>
            <a:endParaRPr lang="it-IT" altLang="it-IT" sz="2400"/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DCF2FC93-772E-4293-8074-059FFBB74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8778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Non solo documentare i progressi, ma individuare </a:t>
            </a:r>
            <a:r>
              <a:rPr lang="it-IT" altLang="it-IT" sz="2400" b="1"/>
              <a:t>perché</a:t>
            </a:r>
            <a:r>
              <a:rPr lang="it-IT" altLang="it-IT" sz="2400"/>
              <a:t> si sviluppa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la memoria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66"/>
                </a:solidFill>
              </a:rPr>
              <a:t> fattori che causano i cambiamenti evolutivi nella memoria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Text Box 5">
            <a:extLst>
              <a:ext uri="{FF2B5EF4-FFF2-40B4-BE49-F238E27FC236}">
                <a16:creationId xmlns:a16="http://schemas.microsoft.com/office/drawing/2014/main" id="{D0C289A3-3C53-4734-8FD1-D6AB6A8AC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1074"/>
            <a:ext cx="7849120" cy="82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66"/>
                </a:solidFill>
              </a:rPr>
              <a:t>Fattori che causano i cambiamenti evolutivi nella memoria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Risposte studenti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Allenamento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Sistema di ricompense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Stimoli sfidanti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Conoscenze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Biologico neurale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Astrazione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Adattarsi all’ambiente – interazione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Interesse motivazione </a:t>
            </a:r>
            <a:r>
              <a:rPr lang="it-IT" altLang="it-IT" sz="2400" dirty="0" err="1"/>
              <a:t>curiosita</a:t>
            </a:r>
            <a:endParaRPr lang="it-IT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Ripetizione e ricordo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Strategie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34072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</TotalTime>
  <Words>1503</Words>
  <Application>Microsoft Office PowerPoint</Application>
  <PresentationFormat>Presentazione su schermo (4:3)</PresentationFormat>
  <Paragraphs>226</Paragraphs>
  <Slides>42</Slides>
  <Notes>6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9" baseType="lpstr">
      <vt:lpstr>Calibri</vt:lpstr>
      <vt:lpstr>Comic Sans MS</vt:lpstr>
      <vt:lpstr>Courier New</vt:lpstr>
      <vt:lpstr>Times New Roman</vt:lpstr>
      <vt:lpstr>Verdana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MariaChiara</dc:creator>
  <cp:lastModifiedBy>PASSOLUNGHI MARIA CHIARA</cp:lastModifiedBy>
  <cp:revision>184</cp:revision>
  <dcterms:created xsi:type="dcterms:W3CDTF">1601-01-01T00:00:00Z</dcterms:created>
  <dcterms:modified xsi:type="dcterms:W3CDTF">2025-10-07T09:54:02Z</dcterms:modified>
</cp:coreProperties>
</file>