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258" r:id="rId2"/>
    <p:sldId id="259" r:id="rId3"/>
    <p:sldId id="260" r:id="rId4"/>
    <p:sldId id="262" r:id="rId5"/>
    <p:sldId id="263" r:id="rId6"/>
    <p:sldId id="264" r:id="rId7"/>
    <p:sldId id="265" r:id="rId8"/>
    <p:sldId id="266" r:id="rId9"/>
    <p:sldId id="267" r:id="rId10"/>
    <p:sldId id="268" r:id="rId11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1623" autoAdjust="0"/>
  </p:normalViewPr>
  <p:slideViewPr>
    <p:cSldViewPr>
      <p:cViewPr>
        <p:scale>
          <a:sx n="70" d="100"/>
          <a:sy n="70" d="100"/>
        </p:scale>
        <p:origin x="1108" y="-1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8F8AD7D-F295-43C6-BA87-67A0200D3C36}" type="datetimeFigureOut">
              <a:rPr lang="it-IT" smtClean="0"/>
              <a:pPr/>
              <a:t>07/10/2025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B7E38F-3BA1-4C01-877B-84BC49B91593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10229767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85FC748-6110-495D-82E4-A352E0A24456}" type="datetimeFigureOut">
              <a:rPr lang="it-IT" smtClean="0"/>
              <a:pPr/>
              <a:t>07/10/2025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729A9F0-15F3-43FD-A34E-DB71226D0F5D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1200603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AEEB7-370C-4CD1-84ED-44A96922B98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AEEB7-370C-4CD1-84ED-44A96922B98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AEEB7-370C-4CD1-84ED-44A96922B98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dirty="0"/>
              <a:t>Fare clic per modificare stili del testo dello schema</a:t>
            </a:r>
          </a:p>
          <a:p>
            <a:pPr lvl="1"/>
            <a:r>
              <a:rPr lang="it-IT" dirty="0"/>
              <a:t>Secondo livello</a:t>
            </a:r>
          </a:p>
          <a:p>
            <a:pPr lvl="2"/>
            <a:r>
              <a:rPr lang="it-IT" dirty="0"/>
              <a:t>Terzo livello</a:t>
            </a:r>
          </a:p>
          <a:p>
            <a:pPr lvl="3"/>
            <a:r>
              <a:rPr lang="it-IT" dirty="0"/>
              <a:t>Quarto livello</a:t>
            </a:r>
          </a:p>
          <a:p>
            <a:pPr lvl="4"/>
            <a:r>
              <a:rPr lang="it-IT" dirty="0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AEEB7-370C-4CD1-84ED-44A96922B98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AEEB7-370C-4CD1-84ED-44A96922B98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AEEB7-370C-4CD1-84ED-44A96922B98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AEEB7-370C-4CD1-84ED-44A96922B98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AEEB7-370C-4CD1-84ED-44A96922B98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AEEB7-370C-4CD1-84ED-44A96922B98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AEEB7-370C-4CD1-84ED-44A96922B98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AEEB7-370C-4CD1-84ED-44A96922B98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980728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dirty="0"/>
              <a:t>Fare clic per modificare stili del testo dello schema</a:t>
            </a:r>
          </a:p>
          <a:p>
            <a:pPr lvl="1"/>
            <a:r>
              <a:rPr lang="it-IT" dirty="0"/>
              <a:t>Secondo livello</a:t>
            </a:r>
          </a:p>
          <a:p>
            <a:pPr lvl="2"/>
            <a:r>
              <a:rPr lang="it-IT" dirty="0"/>
              <a:t>Terzo livello</a:t>
            </a:r>
          </a:p>
          <a:p>
            <a:pPr lvl="3"/>
            <a:r>
              <a:rPr lang="it-IT" dirty="0"/>
              <a:t>Quarto livello</a:t>
            </a:r>
          </a:p>
          <a:p>
            <a:pPr lvl="4"/>
            <a:r>
              <a:rPr lang="it-IT" dirty="0"/>
              <a:t>Quinto livello</a:t>
            </a: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AAEEB7-370C-4CD1-84ED-44A96922B98A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8" name="Rectangle 8"/>
          <p:cNvSpPr>
            <a:spLocks noChangeArrowheads="1"/>
          </p:cNvSpPr>
          <p:nvPr userDrawn="1"/>
        </p:nvSpPr>
        <p:spPr bwMode="auto">
          <a:xfrm>
            <a:off x="0" y="-99392"/>
            <a:ext cx="9144000" cy="79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it-IT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Blanchard O., </a:t>
            </a:r>
            <a:r>
              <a:rPr lang="it-IT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Amighini</a:t>
            </a:r>
            <a:r>
              <a:rPr lang="it-IT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A., Giavazzi F.</a:t>
            </a:r>
            <a:r>
              <a:rPr kumimoji="0" lang="it-IT" sz="12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</a:rPr>
              <a:t>, «</a:t>
            </a:r>
            <a:r>
              <a:rPr lang="it-IT" sz="1200" dirty="0">
                <a:latin typeface="+mn-lt"/>
              </a:rPr>
              <a:t>Macroeconomia</a:t>
            </a:r>
            <a:r>
              <a:rPr kumimoji="0" lang="it-IT" sz="12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</a:rPr>
              <a:t>» Il Mulino, 2024</a:t>
            </a:r>
            <a:br>
              <a:rPr kumimoji="0" lang="it-IT" sz="12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</a:rPr>
            </a:br>
            <a:r>
              <a:rPr kumimoji="0" lang="it-IT" sz="12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</a:rPr>
              <a:t>Capitolo XXIII. La politica monetaria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>
        <p:tmplLst>
          <p:tmpl lvl="1">
            <p:tnLst>
              <p:par>
                <p:cTn presetID="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1000" fill="hold"/>
                        <p:tgtEl>
                          <p:spTgt spid="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1000" fill="hold"/>
                        <p:tgtEl>
                          <p:spTgt spid="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2">
            <p:tnLst>
              <p:par>
                <p:cTn presetID="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1000" fill="hold"/>
                        <p:tgtEl>
                          <p:spTgt spid="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1000" fill="hold"/>
                        <p:tgtEl>
                          <p:spTgt spid="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3">
            <p:tnLst>
              <p:par>
                <p:cTn presetID="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1000" fill="hold"/>
                        <p:tgtEl>
                          <p:spTgt spid="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1000" fill="hold"/>
                        <p:tgtEl>
                          <p:spTgt spid="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4">
            <p:tnLst>
              <p:par>
                <p:cTn presetID="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1000" fill="hold"/>
                        <p:tgtEl>
                          <p:spTgt spid="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1000" fill="hold"/>
                        <p:tgtEl>
                          <p:spTgt spid="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5">
            <p:tnLst>
              <p:par>
                <p:cTn presetID="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1000" fill="hold"/>
                        <p:tgtEl>
                          <p:spTgt spid="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1000" fill="hold"/>
                        <p:tgtEl>
                          <p:spTgt spid="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4EA2E41-F466-45C9-8810-64C02F890EF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t-IT" dirty="0"/>
              <a:t>Capitolo XXIII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0DF76653-733A-4C01-8C11-057B8BF8FD0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it-IT" dirty="0"/>
              <a:t>La politica monetaria</a:t>
            </a:r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39081CFA-D95A-4BDC-B6DA-CD8E5DCEA0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AEEB7-370C-4CD1-84ED-44A96922B98A}" type="slidenum">
              <a:rPr lang="it-IT" smtClean="0"/>
              <a:pPr/>
              <a:t>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1912418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96D27F8-7A99-474E-8BAE-E1CAF31628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409228"/>
            <a:ext cx="8229600" cy="1143000"/>
          </a:xfrm>
        </p:spPr>
        <p:txBody>
          <a:bodyPr/>
          <a:lstStyle/>
          <a:p>
            <a:r>
              <a:rPr lang="it-IT" sz="3200" dirty="0"/>
              <a:t>2.3 Regole sul tasso di interesse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Segnaposto contenuto 2">
                <a:extLst>
                  <a:ext uri="{FF2B5EF4-FFF2-40B4-BE49-F238E27FC236}">
                    <a16:creationId xmlns:a16="http://schemas.microsoft.com/office/drawing/2014/main" id="{9FB2D8A8-741B-42A2-85FD-BA66726B820A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107504" y="1052736"/>
                <a:ext cx="8964487" cy="5040560"/>
              </a:xfrm>
            </p:spPr>
            <p:txBody>
              <a:bodyPr>
                <a:normAutofit fontScale="92500" lnSpcReduction="20000"/>
              </a:bodyPr>
              <a:lstStyle/>
              <a:p>
                <a:pPr marL="0" indent="0">
                  <a:buNone/>
                </a:pPr>
                <a:r>
                  <a:rPr lang="it-IT" altLang="it-IT" sz="2300" dirty="0"/>
                  <a:t>Partendo da ciò, John Taylor sviluppò la </a:t>
                </a:r>
                <a:r>
                  <a:rPr lang="it-IT" altLang="it-IT" sz="2300" i="1" dirty="0"/>
                  <a:t>regola di Taylor</a:t>
                </a:r>
                <a:r>
                  <a:rPr lang="it-IT" altLang="it-IT" sz="2300" dirty="0"/>
                  <a:t>, la quale indica che per ogni periodo la banca centrale sceglie il tasso di interesse seguendo la seguente equazione:</a:t>
                </a:r>
              </a:p>
              <a:p>
                <a:pPr marL="0" indent="0">
                  <a:buNone/>
                </a:pPr>
                <a:endParaRPr lang="it-IT" altLang="it-IT" sz="2300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it-IT" altLang="it-IT" sz="23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it-IT" altLang="it-IT" sz="2300" i="1">
                              <a:latin typeface="Cambria Math" panose="02040503050406030204" pitchFamily="18" charset="0"/>
                            </a:rPr>
                            <m:t>𝑖</m:t>
                          </m:r>
                        </m:e>
                        <m:sub>
                          <m:r>
                            <a:rPr lang="it-IT" altLang="it-IT" sz="2300" i="1">
                              <a:latin typeface="Cambria Math" panose="02040503050406030204" pitchFamily="18" charset="0"/>
                            </a:rPr>
                            <m:t>𝑡</m:t>
                          </m:r>
                        </m:sub>
                      </m:sSub>
                      <m:r>
                        <a:rPr lang="it-IT" altLang="it-IT" sz="2300" i="1">
                          <a:latin typeface="Cambria Math" panose="02040503050406030204" pitchFamily="18" charset="0"/>
                        </a:rPr>
                        <m:t>=</m:t>
                      </m:r>
                      <m:acc>
                        <m:accPr>
                          <m:chr m:val="̅"/>
                          <m:ctrlPr>
                            <a:rPr lang="it-IT" altLang="it-IT" sz="2300" i="1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it-IT" altLang="it-IT" sz="2300" i="1">
                              <a:latin typeface="Cambria Math" panose="02040503050406030204" pitchFamily="18" charset="0"/>
                            </a:rPr>
                            <m:t>𝑖</m:t>
                          </m:r>
                        </m:e>
                      </m:acc>
                      <m:r>
                        <a:rPr lang="it-IT" altLang="it-IT" sz="2300" i="1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it-IT" altLang="it-IT" sz="2300" i="1">
                          <a:latin typeface="Cambria Math" panose="02040503050406030204" pitchFamily="18" charset="0"/>
                        </a:rPr>
                        <m:t>𝑎</m:t>
                      </m:r>
                      <m:d>
                        <m:dPr>
                          <m:ctrlPr>
                            <a:rPr lang="it-IT" altLang="it-IT" sz="23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it-IT" altLang="it-IT" sz="23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it-IT" altLang="it-IT" sz="23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𝜋</m:t>
                              </m:r>
                            </m:e>
                            <m:sub>
                              <m:r>
                                <a:rPr lang="it-IT" altLang="it-IT" sz="2300" i="1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sub>
                          </m:sSub>
                          <m:r>
                            <a:rPr lang="it-IT" altLang="it-IT" sz="2300" i="1">
                              <a:latin typeface="Cambria Math" panose="02040503050406030204" pitchFamily="18" charset="0"/>
                            </a:rPr>
                            <m:t>−</m:t>
                          </m:r>
                          <m:acc>
                            <m:accPr>
                              <m:chr m:val="̅"/>
                              <m:ctrlPr>
                                <a:rPr lang="it-IT" altLang="it-IT" sz="2300" i="1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it-IT" altLang="it-IT" sz="23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𝜋</m:t>
                              </m:r>
                            </m:e>
                          </m:acc>
                        </m:e>
                      </m:d>
                      <m:r>
                        <a:rPr lang="it-IT" altLang="it-IT" sz="2300" i="1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it-IT" altLang="it-IT" sz="2300" i="1">
                          <a:latin typeface="Cambria Math" panose="02040503050406030204" pitchFamily="18" charset="0"/>
                        </a:rPr>
                        <m:t>𝑏</m:t>
                      </m:r>
                      <m:r>
                        <a:rPr lang="it-IT" altLang="it-IT" sz="2300" i="1">
                          <a:latin typeface="Cambria Math" panose="02040503050406030204" pitchFamily="18" charset="0"/>
                        </a:rPr>
                        <m:t>(</m:t>
                      </m:r>
                      <m:sSub>
                        <m:sSubPr>
                          <m:ctrlPr>
                            <a:rPr lang="it-IT" altLang="it-IT" sz="23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it-IT" altLang="it-IT" sz="2300" i="1">
                              <a:latin typeface="Cambria Math" panose="02040503050406030204" pitchFamily="18" charset="0"/>
                            </a:rPr>
                            <m:t>𝑢</m:t>
                          </m:r>
                        </m:e>
                        <m:sub>
                          <m:r>
                            <a:rPr lang="it-IT" altLang="it-IT" sz="2300" i="1">
                              <a:latin typeface="Cambria Math" panose="02040503050406030204" pitchFamily="18" charset="0"/>
                            </a:rPr>
                            <m:t>𝑡</m:t>
                          </m:r>
                        </m:sub>
                      </m:sSub>
                      <m:r>
                        <a:rPr lang="it-IT" altLang="it-IT" sz="2300" i="1">
                          <a:latin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it-IT" altLang="it-IT" sz="23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it-IT" altLang="it-IT" sz="2300" i="1">
                              <a:latin typeface="Cambria Math" panose="02040503050406030204" pitchFamily="18" charset="0"/>
                            </a:rPr>
                            <m:t>𝑢</m:t>
                          </m:r>
                        </m:e>
                        <m:sub>
                          <m:r>
                            <a:rPr lang="it-IT" altLang="it-IT" sz="2300" i="1">
                              <a:latin typeface="Cambria Math" panose="02040503050406030204" pitchFamily="18" charset="0"/>
                            </a:rPr>
                            <m:t>𝑛</m:t>
                          </m:r>
                        </m:sub>
                      </m:sSub>
                      <m:r>
                        <a:rPr lang="it-IT" altLang="it-IT" sz="2300" i="1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it-IT" altLang="it-IT" sz="2300" dirty="0"/>
              </a:p>
              <a:p>
                <a:pPr marL="0" indent="0">
                  <a:buNone/>
                </a:pPr>
                <a:endParaRPr lang="it-IT" altLang="it-IT" sz="2300" dirty="0"/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it-IT" altLang="it-IT" sz="23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it-IT" altLang="it-IT" sz="2300" i="1">
                            <a:latin typeface="Cambria Math" panose="02040503050406030204" pitchFamily="18" charset="0"/>
                          </a:rPr>
                          <m:t>𝑖</m:t>
                        </m:r>
                      </m:e>
                      <m:sub>
                        <m:r>
                          <a:rPr lang="it-IT" altLang="it-IT" sz="2300" i="1">
                            <a:latin typeface="Cambria Math" panose="02040503050406030204" pitchFamily="18" charset="0"/>
                          </a:rPr>
                          <m:t>𝑡</m:t>
                        </m:r>
                      </m:sub>
                    </m:sSub>
                  </m:oMath>
                </a14:m>
                <a:r>
                  <a:rPr lang="it-IT" altLang="it-IT" sz="2300" dirty="0"/>
                  <a:t> = tasso di interesse nominale fissato dalla banca centrale: </a:t>
                </a:r>
              </a:p>
              <a:p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it-IT" altLang="it-IT" sz="2300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it-IT" altLang="it-IT" sz="2300" i="1">
                            <a:latin typeface="Cambria Math" panose="02040503050406030204" pitchFamily="18" charset="0"/>
                          </a:rPr>
                          <m:t>𝑖</m:t>
                        </m:r>
                      </m:e>
                    </m:acc>
                  </m:oMath>
                </a14:m>
                <a:r>
                  <a:rPr lang="it-IT" altLang="it-IT" sz="2300" dirty="0"/>
                  <a:t>  = tasso di interesse nominale obiettivo, per cui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it-IT" altLang="it-IT" sz="2300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it-IT" altLang="it-IT" sz="2300" i="1">
                            <a:latin typeface="Cambria Math" panose="02040503050406030204" pitchFamily="18" charset="0"/>
                          </a:rPr>
                          <m:t>𝑖</m:t>
                        </m:r>
                      </m:e>
                    </m:acc>
                    <m:r>
                      <a:rPr lang="it-IT" altLang="it-IT" sz="2300" i="1">
                        <a:latin typeface="Cambria Math"/>
                      </a:rPr>
                      <m:t>=</m:t>
                    </m:r>
                    <m:sSub>
                      <m:sSubPr>
                        <m:ctrlPr>
                          <a:rPr lang="it-IT" altLang="it-IT" sz="23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it-IT" altLang="it-IT" sz="2300" i="1">
                            <a:latin typeface="Cambria Math"/>
                          </a:rPr>
                          <m:t>𝑟</m:t>
                        </m:r>
                      </m:e>
                      <m:sub>
                        <m:r>
                          <a:rPr lang="it-IT" altLang="it-IT" sz="2300" i="1">
                            <a:latin typeface="Cambria Math"/>
                          </a:rPr>
                          <m:t>𝑛</m:t>
                        </m:r>
                      </m:sub>
                    </m:sSub>
                  </m:oMath>
                </a14:m>
                <a:r>
                  <a:rPr lang="it-IT" altLang="it-IT" sz="2300" dirty="0"/>
                  <a:t>+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it-IT" altLang="it-IT" sz="2300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it-IT" altLang="it-IT" sz="23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𝜋</m:t>
                        </m:r>
                      </m:e>
                    </m:acc>
                  </m:oMath>
                </a14:m>
                <a:r>
                  <a:rPr lang="it-IT" altLang="it-IT" sz="2300" dirty="0"/>
                  <a:t>;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it-IT" altLang="it-IT" sz="23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it-IT" altLang="it-IT" sz="2300" i="1">
                            <a:latin typeface="Cambria Math" panose="02040503050406030204" pitchFamily="18" charset="0"/>
                          </a:rPr>
                          <m:t>𝑢</m:t>
                        </m:r>
                      </m:e>
                      <m:sub>
                        <m:r>
                          <a:rPr lang="it-IT" altLang="it-IT" sz="2300" i="1">
                            <a:latin typeface="Cambria Math" panose="02040503050406030204" pitchFamily="18" charset="0"/>
                          </a:rPr>
                          <m:t>𝑡</m:t>
                        </m:r>
                      </m:sub>
                    </m:sSub>
                  </m:oMath>
                </a14:m>
                <a:r>
                  <a:rPr lang="it-IT" altLang="it-IT" sz="2300" dirty="0"/>
                  <a:t> = tasso di disoccupazione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it-IT" altLang="it-IT" sz="23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it-IT" altLang="it-IT" sz="2300" i="1">
                            <a:latin typeface="Cambria Math" panose="02040503050406030204" pitchFamily="18" charset="0"/>
                          </a:rPr>
                          <m:t>𝑢</m:t>
                        </m:r>
                      </m:e>
                      <m:sub>
                        <m:r>
                          <a:rPr lang="it-IT" altLang="it-IT" sz="2300" i="1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</m:oMath>
                </a14:m>
                <a:r>
                  <a:rPr lang="it-IT" altLang="it-IT" sz="2300" dirty="0"/>
                  <a:t> = tasso di disoccupazione naturale</a:t>
                </a:r>
              </a:p>
              <a:p>
                <a:pPr marL="0" indent="0">
                  <a:buNone/>
                </a:pPr>
                <a:endParaRPr lang="it-IT" altLang="it-IT" sz="2300" dirty="0"/>
              </a:p>
              <a:p>
                <a:pPr marL="0" indent="0">
                  <a:buNone/>
                </a:pPr>
                <a:r>
                  <a:rPr lang="it-IT" sz="2300" i="1" dirty="0"/>
                  <a:t>a</a:t>
                </a:r>
                <a:r>
                  <a:rPr lang="it-IT" sz="2300" dirty="0"/>
                  <a:t> e </a:t>
                </a:r>
                <a:r>
                  <a:rPr lang="it-IT" sz="2300" i="1" dirty="0"/>
                  <a:t>b</a:t>
                </a:r>
                <a:r>
                  <a:rPr lang="it-IT" sz="2300" dirty="0"/>
                  <a:t> sono coefficienti positivi scelti dalla banca centrale. </a:t>
                </a:r>
                <a:r>
                  <a:rPr lang="it-IT" sz="2300" dirty="0">
                    <a:solidFill>
                      <a:srgbClr val="FF0000"/>
                    </a:solidFill>
                  </a:rPr>
                  <a:t>Taylor sostiene che </a:t>
                </a:r>
                <a:r>
                  <a:rPr lang="it-IT" sz="2300" i="1" dirty="0">
                    <a:solidFill>
                      <a:srgbClr val="FF0000"/>
                    </a:solidFill>
                  </a:rPr>
                  <a:t>a</a:t>
                </a:r>
                <a:r>
                  <a:rPr lang="it-IT" sz="2300" dirty="0">
                    <a:solidFill>
                      <a:srgbClr val="FF0000"/>
                    </a:solidFill>
                  </a:rPr>
                  <a:t> dovrebbe essere maggiore di 1: quello che conta è il tasso di interesse reale e se l’inflazione aumenta, la banca centrale deve aumentare il tasso reale per ridurre la spesa e la produzione</a:t>
                </a:r>
                <a:r>
                  <a:rPr lang="it-IT" sz="2300" dirty="0"/>
                  <a:t>. </a:t>
                </a:r>
                <a:r>
                  <a:rPr lang="it-IT" sz="2300" dirty="0">
                    <a:solidFill>
                      <a:srgbClr val="FF0000"/>
                    </a:solidFill>
                  </a:rPr>
                  <a:t>La banca centrale deve aumentare il tasso di interesse nominale più che proporzionalmente rispetto all’inflazione</a:t>
                </a:r>
                <a:r>
                  <a:rPr lang="it-IT" sz="2300" dirty="0"/>
                  <a:t>.</a:t>
                </a:r>
                <a:endParaRPr lang="it-IT" altLang="it-IT" sz="2400" dirty="0"/>
              </a:p>
              <a:p>
                <a:pPr marL="0" indent="0">
                  <a:buNone/>
                </a:pPr>
                <a:endParaRPr lang="it-IT" altLang="it-IT" sz="2400" dirty="0"/>
              </a:p>
              <a:p>
                <a:pPr marL="0" indent="0">
                  <a:buNone/>
                </a:pPr>
                <a:endParaRPr lang="it-IT" altLang="it-IT" sz="2400" dirty="0"/>
              </a:p>
            </p:txBody>
          </p:sp>
        </mc:Choice>
        <mc:Fallback xmlns="">
          <p:sp>
            <p:nvSpPr>
              <p:cNvPr id="3" name="Segnaposto contenuto 2">
                <a:extLst>
                  <a:ext uri="{FF2B5EF4-FFF2-40B4-BE49-F238E27FC236}">
                    <a16:creationId xmlns:a16="http://schemas.microsoft.com/office/drawing/2014/main" id="{9FB2D8A8-741B-42A2-85FD-BA66726B820A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07504" y="1052736"/>
                <a:ext cx="8964487" cy="5040560"/>
              </a:xfrm>
              <a:blipFill>
                <a:blip r:embed="rId2"/>
                <a:stretch>
                  <a:fillRect l="-816" t="-1935" r="-136"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8196B5E7-0CF1-47FE-B76D-C091F6BCBA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AEEB7-370C-4CD1-84ED-44A96922B98A}" type="slidenum">
              <a:rPr lang="it-IT" smtClean="0"/>
              <a:pPr/>
              <a:t>10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371000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96D27F8-7A99-474E-8BAE-E1CAF31628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409228"/>
            <a:ext cx="8229600" cy="1143000"/>
          </a:xfrm>
        </p:spPr>
        <p:txBody>
          <a:bodyPr/>
          <a:lstStyle/>
          <a:p>
            <a:r>
              <a:rPr lang="it-IT" sz="3200" dirty="0"/>
              <a:t>2. Dal money targeting all’</a:t>
            </a:r>
            <a:r>
              <a:rPr lang="it-IT" sz="3200" dirty="0" err="1"/>
              <a:t>inflation</a:t>
            </a:r>
            <a:r>
              <a:rPr lang="it-IT" sz="3200" dirty="0"/>
              <a:t> targeting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9FB2D8A8-741B-42A2-85FD-BA66726B82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9512" y="2123729"/>
            <a:ext cx="8964487" cy="208823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it-IT" sz="2300" dirty="0"/>
              <a:t>La politica monetaria persegue un duplice obiettivo:</a:t>
            </a:r>
          </a:p>
          <a:p>
            <a:r>
              <a:rPr lang="it-IT" sz="2300" dirty="0"/>
              <a:t>mantenere l’inflazione bassa e stabile</a:t>
            </a:r>
          </a:p>
          <a:p>
            <a:r>
              <a:rPr lang="it-IT" sz="2300" dirty="0"/>
              <a:t>stabilizzare la produzione intorno al suo livello potenziale, per limitare recessioni e boom economici. </a:t>
            </a:r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8196B5E7-0CF1-47FE-B76D-C091F6BCBA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AEEB7-370C-4CD1-84ED-44A96922B98A}" type="slidenum">
              <a:rPr lang="it-IT" smtClean="0"/>
              <a:pPr/>
              <a:t>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661452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96D27F8-7A99-474E-8BAE-E1CAF31628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409228"/>
            <a:ext cx="8229600" cy="1143000"/>
          </a:xfrm>
        </p:spPr>
        <p:txBody>
          <a:bodyPr/>
          <a:lstStyle/>
          <a:p>
            <a:r>
              <a:rPr lang="it-IT" sz="3200" dirty="0"/>
              <a:t>2.1 «Money targeting»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9FB2D8A8-741B-42A2-85FD-BA66726B82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9512" y="1052736"/>
            <a:ext cx="8964487" cy="453650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it-IT" altLang="it-IT" sz="2400" dirty="0"/>
              <a:t>Fino agli anni Ottanta la strategia adottata dalle banche centrali era stata quella di scegliere un tasso di crescita obiettivo della moneta nominale e di consentire deviazioni da quel tasso obiettivo in risposta a variazioni dell’attività economica.</a:t>
            </a:r>
          </a:p>
          <a:p>
            <a:pPr marL="0" indent="0">
              <a:buNone/>
            </a:pPr>
            <a:r>
              <a:rPr lang="it-IT" altLang="it-IT" sz="2400" dirty="0"/>
              <a:t>In altre parole, </a:t>
            </a:r>
            <a:r>
              <a:rPr lang="it-IT" altLang="it-IT" sz="2400" dirty="0">
                <a:solidFill>
                  <a:srgbClr val="FF0000"/>
                </a:solidFill>
              </a:rPr>
              <a:t>la banca centrale aveva come variabile obiettivo la quantità di moneta, da cui il termine </a:t>
            </a:r>
            <a:r>
              <a:rPr lang="it-IT" altLang="it-IT" sz="2400" i="1" dirty="0">
                <a:solidFill>
                  <a:srgbClr val="FF0000"/>
                </a:solidFill>
              </a:rPr>
              <a:t>money targeting</a:t>
            </a:r>
            <a:r>
              <a:rPr lang="it-IT" altLang="it-IT" sz="2400" dirty="0">
                <a:solidFill>
                  <a:srgbClr val="FF0000"/>
                </a:solidFill>
              </a:rPr>
              <a:t>, basandosi sull’ipotesi di stretta relazione tra inflazione e crescita nominale della moneta</a:t>
            </a:r>
            <a:r>
              <a:rPr lang="it-IT" altLang="it-IT" sz="2400" dirty="0"/>
              <a:t>.</a:t>
            </a:r>
          </a:p>
          <a:p>
            <a:pPr marL="0" indent="0">
              <a:buNone/>
            </a:pPr>
            <a:endParaRPr lang="it-IT" altLang="it-IT" sz="2400" dirty="0"/>
          </a:p>
          <a:p>
            <a:pPr marL="0" indent="0">
              <a:buNone/>
            </a:pPr>
            <a:r>
              <a:rPr lang="it-IT" sz="2400" dirty="0"/>
              <a:t>Il problema è che questa relazione si è rivelata essere piuttosto debole, persino nel </a:t>
            </a:r>
            <a:r>
              <a:rPr lang="it-IT" sz="2400" i="1" dirty="0"/>
              <a:t>medio periodo</a:t>
            </a:r>
            <a:r>
              <a:rPr lang="it-IT" sz="2400" dirty="0"/>
              <a:t>.</a:t>
            </a:r>
          </a:p>
          <a:p>
            <a:pPr marL="0" indent="0">
              <a:buNone/>
            </a:pPr>
            <a:endParaRPr lang="it-IT" altLang="it-IT" sz="2400" dirty="0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8196B5E7-0CF1-47FE-B76D-C091F6BCBA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AEEB7-370C-4CD1-84ED-44A96922B98A}" type="slidenum">
              <a:rPr lang="it-IT" smtClean="0"/>
              <a:pPr/>
              <a:t>3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288006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96D27F8-7A99-474E-8BAE-E1CAF31628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409228"/>
            <a:ext cx="8229600" cy="1143000"/>
          </a:xfrm>
        </p:spPr>
        <p:txBody>
          <a:bodyPr/>
          <a:lstStyle/>
          <a:p>
            <a:r>
              <a:rPr lang="it-IT" sz="3200" dirty="0"/>
              <a:t>2.1 «Money targeting»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9FB2D8A8-741B-42A2-85FD-BA66726B82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1520" y="1052736"/>
            <a:ext cx="8892479" cy="453650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it-IT" altLang="it-IT" sz="2300" dirty="0">
                <a:solidFill>
                  <a:srgbClr val="FF0000"/>
                </a:solidFill>
              </a:rPr>
              <a:t>Inoltre, la relazione tra offerta di moneta e tasso di interesse nel </a:t>
            </a:r>
            <a:r>
              <a:rPr lang="it-IT" altLang="it-IT" sz="2300" i="1" dirty="0">
                <a:solidFill>
                  <a:srgbClr val="FF0000"/>
                </a:solidFill>
              </a:rPr>
              <a:t>breve periodo </a:t>
            </a:r>
            <a:r>
              <a:rPr lang="it-IT" altLang="it-IT" sz="2300" dirty="0">
                <a:solidFill>
                  <a:srgbClr val="FF0000"/>
                </a:solidFill>
              </a:rPr>
              <a:t>si è rivelata non essere così forte come si pensava.</a:t>
            </a:r>
          </a:p>
          <a:p>
            <a:pPr marL="0" indent="0">
              <a:buNone/>
            </a:pPr>
            <a:r>
              <a:rPr lang="it-IT" altLang="it-IT" sz="2300" dirty="0">
                <a:solidFill>
                  <a:srgbClr val="FF0000"/>
                </a:solidFill>
              </a:rPr>
              <a:t>Questo rende la crescita della moneta uno strumento inaffidabile per influenzare la domanda e la produzione</a:t>
            </a:r>
            <a:r>
              <a:rPr lang="it-IT" altLang="it-IT" sz="2300" dirty="0"/>
              <a:t>.</a:t>
            </a:r>
          </a:p>
          <a:p>
            <a:pPr marL="0" indent="0">
              <a:buNone/>
            </a:pPr>
            <a:endParaRPr lang="it-IT" altLang="it-IT" sz="2300" dirty="0"/>
          </a:p>
          <a:p>
            <a:pPr marL="0" indent="0">
              <a:buNone/>
            </a:pPr>
            <a:r>
              <a:rPr lang="it-IT" altLang="it-IT" sz="2300" dirty="0"/>
              <a:t>Entrambi questi problemi (la debole relazione tra crescita della moneta e inflazione nel medio periodo e la debole relazione tra tasso di interesse e offerta di moneta nel breve periodo) hanno un’origine comune: </a:t>
            </a:r>
            <a:r>
              <a:rPr lang="it-IT" altLang="it-IT" sz="2300" i="1" dirty="0"/>
              <a:t>spostamenti della domanda di moneta</a:t>
            </a:r>
            <a:r>
              <a:rPr lang="it-IT" altLang="it-IT" sz="2300" dirty="0"/>
              <a:t>.</a:t>
            </a:r>
          </a:p>
          <a:p>
            <a:pPr marL="0" indent="0">
              <a:buNone/>
            </a:pPr>
            <a:endParaRPr lang="it-IT" altLang="it-IT" sz="2400" dirty="0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8196B5E7-0CF1-47FE-B76D-C091F6BCBA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AEEB7-370C-4CD1-84ED-44A96922B98A}" type="slidenum">
              <a:rPr lang="it-IT" smtClean="0"/>
              <a:pPr/>
              <a:t>4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97744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96D27F8-7A99-474E-8BAE-E1CAF31628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409228"/>
            <a:ext cx="8229600" cy="1143000"/>
          </a:xfrm>
        </p:spPr>
        <p:txBody>
          <a:bodyPr/>
          <a:lstStyle/>
          <a:p>
            <a:r>
              <a:rPr lang="it-IT" sz="3200" dirty="0"/>
              <a:t>2.2 «</a:t>
            </a:r>
            <a:r>
              <a:rPr lang="it-IT" sz="3200" dirty="0" err="1"/>
              <a:t>Inflation</a:t>
            </a:r>
            <a:r>
              <a:rPr lang="it-IT" sz="3200" dirty="0"/>
              <a:t> targeting»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9FB2D8A8-741B-42A2-85FD-BA66726B82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9512" y="1052736"/>
            <a:ext cx="8964487" cy="4536504"/>
          </a:xfrm>
        </p:spPr>
        <p:txBody>
          <a:bodyPr>
            <a:normAutofit/>
          </a:bodyPr>
          <a:lstStyle/>
          <a:p>
            <a:pPr marL="0" indent="0">
              <a:buFontTx/>
              <a:buNone/>
            </a:pPr>
            <a:r>
              <a:rPr lang="it-IT" altLang="it-IT" sz="2300" dirty="0"/>
              <a:t>Uno degli obiettivi principali della banca centrale è quello di conseguire un’inflazione bassa e stabile e il modo per influenzare l’attività economica nel breve periodo è attraverso l’effetto del tasso di interesse sulla spesa.</a:t>
            </a:r>
          </a:p>
          <a:p>
            <a:pPr marL="0" indent="0">
              <a:buFontTx/>
              <a:buNone/>
            </a:pPr>
            <a:endParaRPr lang="it-IT" altLang="it-IT" sz="2300" dirty="0"/>
          </a:p>
          <a:p>
            <a:pPr marL="0" indent="0">
              <a:buFontTx/>
              <a:buNone/>
            </a:pPr>
            <a:r>
              <a:rPr lang="it-IT" altLang="it-IT" sz="2300" dirty="0">
                <a:solidFill>
                  <a:srgbClr val="FF0000"/>
                </a:solidFill>
              </a:rPr>
              <a:t>Questo ragionamento ha portato all’elaborazione dell’</a:t>
            </a:r>
            <a:r>
              <a:rPr lang="it-IT" altLang="it-IT" sz="2300" i="1" dirty="0" err="1">
                <a:solidFill>
                  <a:srgbClr val="FF0000"/>
                </a:solidFill>
              </a:rPr>
              <a:t>inflation</a:t>
            </a:r>
            <a:r>
              <a:rPr lang="it-IT" altLang="it-IT" sz="2300" i="1" dirty="0">
                <a:solidFill>
                  <a:srgbClr val="FF0000"/>
                </a:solidFill>
              </a:rPr>
              <a:t> targeting</a:t>
            </a:r>
            <a:r>
              <a:rPr lang="it-IT" altLang="it-IT" sz="2300" dirty="0">
                <a:solidFill>
                  <a:srgbClr val="FF0000"/>
                </a:solidFill>
              </a:rPr>
              <a:t>, secondo cui la banca centrale definisce come obiettivo principale un certo tasso di inflazione e utilizza il tasso di interesse come strumento per raggiungere tale obiettivo</a:t>
            </a:r>
            <a:r>
              <a:rPr lang="it-IT" altLang="it-IT" sz="2300" dirty="0"/>
              <a:t>.</a:t>
            </a:r>
          </a:p>
          <a:p>
            <a:pPr marL="0" indent="0">
              <a:buNone/>
            </a:pPr>
            <a:endParaRPr lang="it-IT" altLang="it-IT" sz="2400" dirty="0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8196B5E7-0CF1-47FE-B76D-C091F6BCBA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AEEB7-370C-4CD1-84ED-44A96922B98A}" type="slidenum">
              <a:rPr lang="it-IT" smtClean="0"/>
              <a:pPr/>
              <a:t>5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581071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96D27F8-7A99-474E-8BAE-E1CAF31628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409228"/>
            <a:ext cx="8229600" cy="1143000"/>
          </a:xfrm>
        </p:spPr>
        <p:txBody>
          <a:bodyPr/>
          <a:lstStyle/>
          <a:p>
            <a:r>
              <a:rPr lang="it-IT" sz="3200" dirty="0"/>
              <a:t>2.2 «</a:t>
            </a:r>
            <a:r>
              <a:rPr lang="it-IT" sz="3200" dirty="0" err="1"/>
              <a:t>Inflation</a:t>
            </a:r>
            <a:r>
              <a:rPr lang="it-IT" sz="3200" dirty="0"/>
              <a:t> targeting»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Segnaposto contenuto 2">
                <a:extLst>
                  <a:ext uri="{FF2B5EF4-FFF2-40B4-BE49-F238E27FC236}">
                    <a16:creationId xmlns:a16="http://schemas.microsoft.com/office/drawing/2014/main" id="{9FB2D8A8-741B-42A2-85FD-BA66726B820A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251520" y="1052736"/>
                <a:ext cx="8892479" cy="4536504"/>
              </a:xfrm>
            </p:spPr>
            <p:txBody>
              <a:bodyPr>
                <a:normAutofit/>
              </a:bodyPr>
              <a:lstStyle/>
              <a:p>
                <a:pPr marL="0" indent="0">
                  <a:buFontTx/>
                  <a:buNone/>
                </a:pPr>
                <a:r>
                  <a:rPr lang="it-IT" altLang="it-IT" sz="2200" dirty="0"/>
                  <a:t>Cercare di raggiungere un dato obiettivo di inflazione nel medio periodo è ragionevole.  Torniamo alla curva di Phillips:</a:t>
                </a:r>
              </a:p>
              <a:p>
                <a:pPr marL="0" indent="0">
                  <a:buFontTx/>
                  <a:buNone/>
                </a:pPr>
                <a:endParaRPr lang="it-IT" altLang="it-IT" sz="2200" i="1" dirty="0">
                  <a:latin typeface="Cambria Math" panose="02040503050406030204" pitchFamily="18" charset="0"/>
                </a:endParaRPr>
              </a:p>
              <a:p>
                <a:pPr marL="0" indent="0"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it-IT" altLang="it-IT" sz="22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it-IT" altLang="it-IT" sz="22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𝜋</m:t>
                          </m:r>
                        </m:e>
                        <m:sub>
                          <m:r>
                            <a:rPr lang="it-IT" altLang="it-IT" sz="2200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sub>
                      </m:sSub>
                      <m:r>
                        <a:rPr lang="it-IT" altLang="it-IT" sz="2200" b="0" i="1" smtClean="0">
                          <a:latin typeface="Cambria Math" panose="02040503050406030204" pitchFamily="18" charset="0"/>
                        </a:rPr>
                        <m:t>=</m:t>
                      </m:r>
                      <m:sSubSup>
                        <m:sSubSupPr>
                          <m:ctrlPr>
                            <a:rPr lang="it-IT" altLang="it-IT" sz="2200" b="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it-IT" altLang="it-IT" sz="2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𝜋</m:t>
                          </m:r>
                        </m:e>
                        <m:sub>
                          <m:r>
                            <a:rPr lang="it-IT" altLang="it-IT" sz="2200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sub>
                        <m:sup>
                          <m:r>
                            <a:rPr lang="it-IT" altLang="it-IT" sz="2200" b="0" i="1" smtClean="0">
                              <a:latin typeface="Cambria Math" panose="02040503050406030204" pitchFamily="18" charset="0"/>
                            </a:rPr>
                            <m:t>𝑒</m:t>
                          </m:r>
                        </m:sup>
                      </m:sSubSup>
                      <m:r>
                        <a:rPr lang="it-IT" altLang="it-IT" sz="2200" b="0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it-IT" altLang="it-IT" sz="2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𝛼</m:t>
                      </m:r>
                      <m:r>
                        <a:rPr lang="it-IT" altLang="it-IT" sz="2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(</m:t>
                      </m:r>
                      <m:sSub>
                        <m:sSubPr>
                          <m:ctrlPr>
                            <a:rPr lang="it-IT" altLang="it-IT" sz="2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it-IT" altLang="it-IT" sz="2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𝑢</m:t>
                          </m:r>
                        </m:e>
                        <m:sub>
                          <m:r>
                            <a:rPr lang="it-IT" altLang="it-IT" sz="2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𝑡</m:t>
                          </m:r>
                        </m:sub>
                      </m:sSub>
                      <m:r>
                        <a:rPr lang="it-IT" altLang="it-IT" sz="2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it-IT" altLang="it-IT" sz="2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it-IT" altLang="it-IT" sz="2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𝑢</m:t>
                          </m:r>
                        </m:e>
                        <m:sub>
                          <m:r>
                            <a:rPr lang="it-IT" altLang="it-IT" sz="2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𝑛</m:t>
                          </m:r>
                        </m:sub>
                      </m:sSub>
                      <m:r>
                        <a:rPr lang="it-IT" altLang="it-IT" sz="2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it-IT" altLang="it-IT" sz="2200" dirty="0"/>
              </a:p>
              <a:p>
                <a:pPr marL="0" indent="0">
                  <a:buFontTx/>
                  <a:buNone/>
                </a:pPr>
                <a:r>
                  <a:rPr lang="it-IT" altLang="it-IT" sz="2200" dirty="0"/>
                  <a:t>Se l’obiettivo di inflazione della banca centrale fosse credibile (cioè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it-IT" altLang="it-IT" sz="22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it-IT" altLang="it-IT" sz="22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𝜋</m:t>
                        </m:r>
                      </m:e>
                      <m:sub>
                        <m:r>
                          <a:rPr lang="it-IT" altLang="it-IT" sz="2200" b="0" i="1" smtClean="0">
                            <a:latin typeface="Cambria Math" panose="02040503050406030204" pitchFamily="18" charset="0"/>
                          </a:rPr>
                          <m:t>𝑒</m:t>
                        </m:r>
                      </m:sub>
                    </m:sSub>
                    <m:r>
                      <a:rPr lang="it-IT" altLang="it-IT" sz="2200" b="0" i="1" smtClean="0">
                        <a:latin typeface="Cambria Math" panose="02040503050406030204" pitchFamily="18" charset="0"/>
                      </a:rPr>
                      <m:t>=</m:t>
                    </m:r>
                    <m:acc>
                      <m:accPr>
                        <m:chr m:val="̅"/>
                        <m:ctrlPr>
                          <a:rPr lang="it-IT" altLang="it-IT" sz="2200" b="0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it-IT" altLang="it-IT" sz="2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𝜋</m:t>
                        </m:r>
                      </m:e>
                    </m:acc>
                    <m:r>
                      <a:rPr lang="it-IT" altLang="it-IT" sz="2200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it-IT" altLang="it-IT" sz="2200" dirty="0"/>
                  <a:t> e se la banca centrale fosse in grado di conseguire esattamente il suo tasso di inflazione obiettivo, la produzione sarebbe sempre uguale al suo livello potenziale.</a:t>
                </a:r>
              </a:p>
              <a:p>
                <a:pPr marL="0" indent="0">
                  <a:buFontTx/>
                  <a:buNone/>
                </a:pPr>
                <a:endParaRPr lang="it-IT" altLang="it-IT" sz="2200" dirty="0"/>
              </a:p>
              <a:p>
                <a:pPr marL="0" indent="0">
                  <a:buFontTx/>
                  <a:buNone/>
                </a:pPr>
                <a:r>
                  <a:rPr lang="it-IT" altLang="it-IT" sz="2200" dirty="0"/>
                  <a:t>Preoccuparsi dell’inflazione è quindi un modo per mantenere la produzione al suo livello potenziale. </a:t>
                </a:r>
              </a:p>
              <a:p>
                <a:pPr marL="0" indent="0">
                  <a:buNone/>
                </a:pPr>
                <a:endParaRPr lang="it-IT" altLang="it-IT" sz="2400" dirty="0"/>
              </a:p>
            </p:txBody>
          </p:sp>
        </mc:Choice>
        <mc:Fallback xmlns="">
          <p:sp>
            <p:nvSpPr>
              <p:cNvPr id="3" name="Segnaposto contenuto 2">
                <a:extLst>
                  <a:ext uri="{FF2B5EF4-FFF2-40B4-BE49-F238E27FC236}">
                    <a16:creationId xmlns:a16="http://schemas.microsoft.com/office/drawing/2014/main" id="{9FB2D8A8-741B-42A2-85FD-BA66726B820A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251520" y="1052736"/>
                <a:ext cx="8892479" cy="4536504"/>
              </a:xfrm>
              <a:blipFill>
                <a:blip r:embed="rId2"/>
                <a:stretch>
                  <a:fillRect l="-891" t="-941"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8196B5E7-0CF1-47FE-B76D-C091F6BCBA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AEEB7-370C-4CD1-84ED-44A96922B98A}" type="slidenum">
              <a:rPr lang="it-IT" smtClean="0"/>
              <a:pPr/>
              <a:t>6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183376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96D27F8-7A99-474E-8BAE-E1CAF31628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409228"/>
            <a:ext cx="8229600" cy="1143000"/>
          </a:xfrm>
        </p:spPr>
        <p:txBody>
          <a:bodyPr/>
          <a:lstStyle/>
          <a:p>
            <a:r>
              <a:rPr lang="it-IT" sz="3200" dirty="0"/>
              <a:t>2.2 «</a:t>
            </a:r>
            <a:r>
              <a:rPr lang="it-IT" sz="3200" dirty="0" err="1"/>
              <a:t>Inflation</a:t>
            </a:r>
            <a:r>
              <a:rPr lang="it-IT" sz="3200" dirty="0"/>
              <a:t> targeting»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9FB2D8A8-741B-42A2-85FD-BA66726B82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9512" y="1052736"/>
            <a:ext cx="8964487" cy="4536504"/>
          </a:xfrm>
        </p:spPr>
        <p:txBody>
          <a:bodyPr>
            <a:normAutofit/>
          </a:bodyPr>
          <a:lstStyle/>
          <a:p>
            <a:pPr marL="0" indent="0">
              <a:buFontTx/>
              <a:buNone/>
            </a:pPr>
            <a:r>
              <a:rPr lang="it-IT" altLang="it-IT" sz="2400" dirty="0"/>
              <a:t>Questo risultato, detto </a:t>
            </a:r>
            <a:r>
              <a:rPr lang="it-IT" altLang="it-IT" sz="2400" i="1" dirty="0"/>
              <a:t>coincidenza divina</a:t>
            </a:r>
            <a:r>
              <a:rPr lang="it-IT" altLang="it-IT" sz="2400" dirty="0"/>
              <a:t>. È un punto di riferimento.</a:t>
            </a:r>
          </a:p>
          <a:p>
            <a:pPr marL="0" indent="0">
              <a:buNone/>
              <a:defRPr/>
            </a:pPr>
            <a:r>
              <a:rPr lang="it-IT" altLang="it-IT" sz="2400" dirty="0">
                <a:solidFill>
                  <a:srgbClr val="FF0000"/>
                </a:solidFill>
              </a:rPr>
              <a:t>La realtà è però più complessa:</a:t>
            </a:r>
            <a:r>
              <a:rPr lang="it-IT" sz="2400" dirty="0">
                <a:solidFill>
                  <a:srgbClr val="FF0000"/>
                </a:solidFill>
              </a:rPr>
              <a:t> la curva di Phillips </a:t>
            </a:r>
            <a:r>
              <a:rPr lang="it-IT" sz="2400" i="1" dirty="0">
                <a:solidFill>
                  <a:srgbClr val="FF0000"/>
                </a:solidFill>
              </a:rPr>
              <a:t>non vale esattamente</a:t>
            </a:r>
            <a:r>
              <a:rPr lang="it-IT" sz="2400" dirty="0">
                <a:solidFill>
                  <a:srgbClr val="FF0000"/>
                </a:solidFill>
              </a:rPr>
              <a:t>; può darsi, infatti, che l’inflazione aumenti anche quando la disoccupazione </a:t>
            </a:r>
            <a:r>
              <a:rPr lang="it-IT" sz="2400" dirty="0" smtClean="0">
                <a:solidFill>
                  <a:srgbClr val="FF0000"/>
                </a:solidFill>
              </a:rPr>
              <a:t>è al </a:t>
            </a:r>
            <a:r>
              <a:rPr lang="it-IT" sz="2400" dirty="0">
                <a:solidFill>
                  <a:srgbClr val="FF0000"/>
                </a:solidFill>
              </a:rPr>
              <a:t>suo livello naturale.</a:t>
            </a:r>
          </a:p>
          <a:p>
            <a:pPr marL="0" indent="0">
              <a:buNone/>
              <a:defRPr/>
            </a:pPr>
            <a:endParaRPr lang="it-IT" sz="2400" dirty="0"/>
          </a:p>
          <a:p>
            <a:pPr marL="0" indent="0">
              <a:buNone/>
              <a:defRPr/>
            </a:pPr>
            <a:r>
              <a:rPr lang="it-IT" sz="2400" dirty="0"/>
              <a:t>In questo caso la banca centrale dovrà affrontare una decisione difficile: mantenere la disoccupazione stabile e consentire a un aumento dell’inflazione, oppure mantenere l’inflazione sotto controllo facendo però aumentare la disoccupazione sopra al suo tasso naturale.</a:t>
            </a:r>
          </a:p>
          <a:p>
            <a:pPr marL="0" indent="0" algn="just">
              <a:buFontTx/>
              <a:buNone/>
            </a:pPr>
            <a:endParaRPr lang="it-IT" altLang="it-IT" sz="2400" dirty="0"/>
          </a:p>
          <a:p>
            <a:pPr marL="0" indent="0">
              <a:buNone/>
            </a:pPr>
            <a:endParaRPr lang="it-IT" altLang="it-IT" sz="2400" dirty="0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8196B5E7-0CF1-47FE-B76D-C091F6BCBA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AEEB7-370C-4CD1-84ED-44A96922B98A}" type="slidenum">
              <a:rPr lang="it-IT" smtClean="0"/>
              <a:pPr/>
              <a:t>7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7410005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96D27F8-7A99-474E-8BAE-E1CAF31628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409228"/>
            <a:ext cx="8229600" cy="1143000"/>
          </a:xfrm>
        </p:spPr>
        <p:txBody>
          <a:bodyPr/>
          <a:lstStyle/>
          <a:p>
            <a:r>
              <a:rPr lang="it-IT" sz="3200" dirty="0"/>
              <a:t>2.2 «</a:t>
            </a:r>
            <a:r>
              <a:rPr lang="it-IT" sz="3200" dirty="0" err="1"/>
              <a:t>Inflation</a:t>
            </a:r>
            <a:r>
              <a:rPr lang="it-IT" sz="3200" dirty="0"/>
              <a:t> targeting»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9FB2D8A8-741B-42A2-85FD-BA66726B82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9512" y="1052736"/>
            <a:ext cx="8964487" cy="4536504"/>
          </a:xfrm>
        </p:spPr>
        <p:txBody>
          <a:bodyPr>
            <a:normAutofit/>
          </a:bodyPr>
          <a:lstStyle/>
          <a:p>
            <a:pPr marL="0" indent="0">
              <a:buFontTx/>
              <a:buNone/>
              <a:defRPr/>
            </a:pPr>
            <a:r>
              <a:rPr lang="it-IT" sz="2300" dirty="0"/>
              <a:t>È per questa ragione che molte banche centrali, tra cui la Fed, hanno un </a:t>
            </a:r>
            <a:r>
              <a:rPr lang="it-IT" sz="2300" i="1" dirty="0"/>
              <a:t>duplice mandato</a:t>
            </a:r>
            <a:r>
              <a:rPr lang="it-IT" sz="2300" dirty="0"/>
              <a:t>: conseguire un’inflazione bassa e stabile e mantenere la produzione vicina al suo livello potenziale.</a:t>
            </a:r>
          </a:p>
          <a:p>
            <a:pPr marL="0" indent="0">
              <a:buFontTx/>
              <a:buNone/>
              <a:defRPr/>
            </a:pPr>
            <a:endParaRPr lang="it-IT" sz="2300" dirty="0"/>
          </a:p>
          <a:p>
            <a:pPr marL="0" indent="0">
              <a:buFontTx/>
              <a:buNone/>
              <a:defRPr/>
            </a:pPr>
            <a:r>
              <a:rPr lang="it-IT" sz="2300" dirty="0">
                <a:solidFill>
                  <a:srgbClr val="FF0000"/>
                </a:solidFill>
              </a:rPr>
              <a:t>Inoltre, tutte le banche centrali hanno adottato un </a:t>
            </a:r>
            <a:r>
              <a:rPr lang="it-IT" sz="2300" i="1" dirty="0" err="1">
                <a:solidFill>
                  <a:srgbClr val="FF0000"/>
                </a:solidFill>
              </a:rPr>
              <a:t>inflation</a:t>
            </a:r>
            <a:r>
              <a:rPr lang="it-IT" sz="2300" i="1" dirty="0">
                <a:solidFill>
                  <a:srgbClr val="FF0000"/>
                </a:solidFill>
              </a:rPr>
              <a:t> targeting flessibile</a:t>
            </a:r>
            <a:r>
              <a:rPr lang="it-IT" sz="2300" dirty="0">
                <a:solidFill>
                  <a:srgbClr val="FF0000"/>
                </a:solidFill>
              </a:rPr>
              <a:t>: a causa dell’incertezza circa gli effetti di variazioni dei tassi di interesse sulla produzione e sull’inflazione, in seguito a uno shock le banche centrali non cercano di ritornare immediatamente al tasso di inflazione obiettivo</a:t>
            </a:r>
            <a:r>
              <a:rPr lang="it-IT" sz="2300" dirty="0"/>
              <a:t>.</a:t>
            </a:r>
          </a:p>
          <a:p>
            <a:pPr marL="0" indent="0" algn="just">
              <a:buFontTx/>
              <a:buNone/>
            </a:pPr>
            <a:endParaRPr lang="it-IT" altLang="it-IT" sz="2400" dirty="0"/>
          </a:p>
          <a:p>
            <a:pPr marL="0" indent="0">
              <a:buNone/>
            </a:pPr>
            <a:endParaRPr lang="it-IT" altLang="it-IT" sz="2400" dirty="0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8196B5E7-0CF1-47FE-B76D-C091F6BCBA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AEEB7-370C-4CD1-84ED-44A96922B98A}" type="slidenum">
              <a:rPr lang="it-IT" smtClean="0"/>
              <a:pPr/>
              <a:t>8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6804195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96D27F8-7A99-474E-8BAE-E1CAF31628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409228"/>
            <a:ext cx="8229600" cy="1143000"/>
          </a:xfrm>
        </p:spPr>
        <p:txBody>
          <a:bodyPr/>
          <a:lstStyle/>
          <a:p>
            <a:r>
              <a:rPr lang="it-IT" sz="3200" dirty="0"/>
              <a:t>2.3 Regole sul tasso di interesse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Segnaposto contenuto 2">
                <a:extLst>
                  <a:ext uri="{FF2B5EF4-FFF2-40B4-BE49-F238E27FC236}">
                    <a16:creationId xmlns:a16="http://schemas.microsoft.com/office/drawing/2014/main" id="{9FB2D8A8-741B-42A2-85FD-BA66726B820A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179512" y="1052736"/>
                <a:ext cx="8964488" cy="4536504"/>
              </a:xfrm>
            </p:spPr>
            <p:txBody>
              <a:bodyPr>
                <a:normAutofit/>
              </a:bodyPr>
              <a:lstStyle/>
              <a:p>
                <a:pPr marL="0" indent="0">
                  <a:buFontTx/>
                  <a:buNone/>
                  <a:defRPr/>
                </a:pPr>
                <a:r>
                  <a:rPr lang="it-IT" sz="2300" dirty="0"/>
                  <a:t>La banca centrale non controlla direttamente l’inflazione, controlla il tasso di interesse a breve termine.</a:t>
                </a:r>
              </a:p>
              <a:p>
                <a:pPr marL="0" indent="0">
                  <a:buFontTx/>
                  <a:buNone/>
                  <a:defRPr/>
                </a:pPr>
                <a:r>
                  <a:rPr lang="it-IT" sz="2300" dirty="0"/>
                  <a:t>Bisogna dunque chiedersi come scegliere al meglio il tasso di interesse a breve termine in modo tale da conseguire il tasso di inflazione obiettivo.</a:t>
                </a:r>
              </a:p>
              <a:p>
                <a:pPr marL="0" indent="0">
                  <a:buFontTx/>
                  <a:buNone/>
                  <a:defRPr/>
                </a:pPr>
                <a:endParaRPr lang="it-IT" altLang="it-IT" sz="2300" dirty="0"/>
              </a:p>
              <a:p>
                <a:pPr marL="0" indent="0">
                  <a:buFontTx/>
                  <a:buNone/>
                  <a:defRPr/>
                </a:pPr>
                <a:r>
                  <a:rPr lang="it-IT" altLang="it-IT" sz="2300" dirty="0"/>
                  <a:t>Una prima risposta è semplice:</a:t>
                </a:r>
              </a:p>
              <a:p>
                <a:pPr>
                  <a:defRPr/>
                </a:pPr>
                <a:r>
                  <a:rPr lang="it-IT" altLang="it-IT" sz="2300" dirty="0"/>
                  <a:t>se il tasso di inflazione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it-IT" altLang="it-IT" sz="23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it-IT" altLang="it-IT" sz="23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𝜋</m:t>
                        </m:r>
                      </m:e>
                      <m:sub>
                        <m:r>
                          <a:rPr lang="it-IT" altLang="it-IT" sz="2300" i="1">
                            <a:latin typeface="Cambria Math" panose="02040503050406030204" pitchFamily="18" charset="0"/>
                          </a:rPr>
                          <m:t>𝑡</m:t>
                        </m:r>
                      </m:sub>
                    </m:sSub>
                  </m:oMath>
                </a14:m>
                <a:r>
                  <a:rPr lang="it-IT" altLang="it-IT" sz="2300" dirty="0"/>
                  <a:t> è superiore all’obiettivo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it-IT" altLang="it-IT" sz="2300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it-IT" altLang="it-IT" sz="23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𝜋</m:t>
                        </m:r>
                      </m:e>
                    </m:acc>
                  </m:oMath>
                </a14:m>
                <a:r>
                  <a:rPr lang="it-IT" altLang="it-IT" sz="2300" dirty="0"/>
                  <a:t>, si aumenta il tasso di interesse.</a:t>
                </a:r>
              </a:p>
              <a:p>
                <a:r>
                  <a:rPr lang="it-IT" altLang="it-IT" sz="2300" dirty="0"/>
                  <a:t>se il tasso di inflazione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it-IT" altLang="it-IT" sz="23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it-IT" altLang="it-IT" sz="23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𝜋</m:t>
                        </m:r>
                      </m:e>
                      <m:sub>
                        <m:r>
                          <a:rPr lang="it-IT" altLang="it-IT" sz="2300" i="1">
                            <a:latin typeface="Cambria Math" panose="02040503050406030204" pitchFamily="18" charset="0"/>
                          </a:rPr>
                          <m:t>𝑡</m:t>
                        </m:r>
                      </m:sub>
                    </m:sSub>
                    <m:r>
                      <a:rPr lang="it-IT" altLang="it-IT" sz="2300" i="1">
                        <a:latin typeface="Cambria Math"/>
                      </a:rPr>
                      <m:t> </m:t>
                    </m:r>
                  </m:oMath>
                </a14:m>
                <a:r>
                  <a:rPr lang="it-IT" altLang="it-IT" sz="2300" dirty="0"/>
                  <a:t>è inferiore all’obiettivo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it-IT" altLang="it-IT" sz="2300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it-IT" altLang="it-IT" sz="23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𝜋</m:t>
                        </m:r>
                      </m:e>
                    </m:acc>
                  </m:oMath>
                </a14:m>
                <a:r>
                  <a:rPr lang="it-IT" altLang="it-IT" sz="2300" dirty="0"/>
                  <a:t>, si riduce il tasso di interesse.</a:t>
                </a:r>
              </a:p>
              <a:p>
                <a:pPr marL="0" indent="0">
                  <a:buNone/>
                </a:pPr>
                <a:endParaRPr lang="it-IT" altLang="it-IT" sz="2400" dirty="0"/>
              </a:p>
            </p:txBody>
          </p:sp>
        </mc:Choice>
        <mc:Fallback xmlns="">
          <p:sp>
            <p:nvSpPr>
              <p:cNvPr id="3" name="Segnaposto contenuto 2">
                <a:extLst>
                  <a:ext uri="{FF2B5EF4-FFF2-40B4-BE49-F238E27FC236}">
                    <a16:creationId xmlns:a16="http://schemas.microsoft.com/office/drawing/2014/main" id="{9FB2D8A8-741B-42A2-85FD-BA66726B820A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79512" y="1052736"/>
                <a:ext cx="8964488" cy="4536504"/>
              </a:xfrm>
              <a:blipFill>
                <a:blip r:embed="rId2"/>
                <a:stretch>
                  <a:fillRect l="-952" t="-1075" r="-1700"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8196B5E7-0CF1-47FE-B76D-C091F6BCBA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AEEB7-370C-4CD1-84ED-44A96922B98A}" type="slidenum">
              <a:rPr lang="it-IT" smtClean="0"/>
              <a:pPr/>
              <a:t>9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4320249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729</TotalTime>
  <Words>613</Words>
  <Application>Microsoft Office PowerPoint</Application>
  <PresentationFormat>Presentazione su schermo (4:3)</PresentationFormat>
  <Paragraphs>64</Paragraphs>
  <Slides>10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Cambria Math</vt:lpstr>
      <vt:lpstr>Tema di Office</vt:lpstr>
      <vt:lpstr>Capitolo XXIII</vt:lpstr>
      <vt:lpstr>2. Dal money targeting all’inflation targeting</vt:lpstr>
      <vt:lpstr>2.1 «Money targeting»</vt:lpstr>
      <vt:lpstr>2.1 «Money targeting»</vt:lpstr>
      <vt:lpstr>2.2 «Inflation targeting»</vt:lpstr>
      <vt:lpstr>2.2 «Inflation targeting»</vt:lpstr>
      <vt:lpstr>2.2 «Inflation targeting»</vt:lpstr>
      <vt:lpstr>2.2 «Inflation targeting»</vt:lpstr>
      <vt:lpstr>2.3 Regole sul tasso di interesse</vt:lpstr>
      <vt:lpstr>2.3 Regole sul tasso di interesse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ILARIA MARTINI</dc:creator>
  <cp:lastModifiedBy>Marco Giansoldati</cp:lastModifiedBy>
  <cp:revision>78</cp:revision>
  <dcterms:created xsi:type="dcterms:W3CDTF">2014-07-28T14:21:47Z</dcterms:created>
  <dcterms:modified xsi:type="dcterms:W3CDTF">2025-10-07T17:21:46Z</dcterms:modified>
</cp:coreProperties>
</file>