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20" autoAdjust="0"/>
    <p:restoredTop sz="86126" autoAdjust="0"/>
  </p:normalViewPr>
  <p:slideViewPr>
    <p:cSldViewPr>
      <p:cViewPr varScale="1">
        <p:scale>
          <a:sx n="56" d="100"/>
          <a:sy n="56" d="100"/>
        </p:scale>
        <p:origin x="1504" y="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F8AD7D-F295-43C6-BA87-67A0200D3C36}" type="datetimeFigureOut">
              <a:rPr lang="it-IT" smtClean="0"/>
              <a:pPr/>
              <a:t>09/10/2025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B7E38F-3BA1-4C01-877B-84BC49B9159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02297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5FC748-6110-495D-82E4-A352E0A24456}" type="datetimeFigureOut">
              <a:rPr lang="it-IT" smtClean="0"/>
              <a:pPr/>
              <a:t>09/10/2025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29A9F0-15F3-43FD-A34E-DB71226D0F5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20060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smtClean="0"/>
              <a:t>Minore</a:t>
            </a:r>
            <a:r>
              <a:rPr lang="it-IT" baseline="0" dirty="0" smtClean="0"/>
              <a:t> è il tasso di interesse, i, maggiore sarà la quantità di moneta, M, che le persone vogliono detenere.</a:t>
            </a:r>
            <a:endParaRPr lang="it-IT" dirty="0" smtClean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29A9F0-15F3-43FD-A34E-DB71226D0F5D}" type="slidenum">
              <a:rPr lang="it-IT" smtClean="0"/>
              <a:pPr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55678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smtClean="0"/>
              <a:t>Perché</a:t>
            </a:r>
            <a:r>
              <a:rPr lang="it-IT" baseline="0" dirty="0" smtClean="0"/>
              <a:t> accade questo? In corrispondenza del tasso di interesse iniziale, la domanda di moneta eccede l’offerta di moneta. Per indurre gli individui a tenere una quantità inferiore di moneta, e ristabilire l’equilibrio, è necessario che il tasso di interesse aumenti.</a:t>
            </a:r>
            <a:endParaRPr lang="it-IT" dirty="0" smtClean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29A9F0-15F3-43FD-A34E-DB71226D0F5D}" type="slidenum">
              <a:rPr lang="it-IT" smtClean="0"/>
              <a:pPr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279860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29A9F0-15F3-43FD-A34E-DB71226D0F5D}" type="slidenum">
              <a:rPr lang="it-IT" smtClean="0"/>
              <a:pPr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3324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980728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AAEEB7-370C-4CD1-84ED-44A96922B98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Rectangle 8"/>
          <p:cNvSpPr>
            <a:spLocks noChangeArrowheads="1"/>
          </p:cNvSpPr>
          <p:nvPr userDrawn="1"/>
        </p:nvSpPr>
        <p:spPr bwMode="auto">
          <a:xfrm>
            <a:off x="0" y="-99392"/>
            <a:ext cx="91440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Blanchard O.,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Amighini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A., Giavazzi F.</a:t>
            </a:r>
            <a:r>
              <a:rPr kumimoji="0" lang="it-IT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, «</a:t>
            </a:r>
            <a:r>
              <a:rPr lang="it-IT" sz="1200" dirty="0">
                <a:latin typeface="+mn-lt"/>
              </a:rPr>
              <a:t>Macroeconomia</a:t>
            </a:r>
            <a:r>
              <a:rPr kumimoji="0" lang="it-IT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» Il Mulino, 2024</a:t>
            </a:r>
            <a:br>
              <a:rPr kumimoji="0" lang="it-IT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</a:br>
            <a:r>
              <a:rPr kumimoji="0" lang="it-IT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Capitolo IV. I mercati finanziari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9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1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0ADEAF0-022F-4EA3-B9C3-152B5E5A67E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Capitolo IV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7750344B-B07C-4779-8DEB-07677193C15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I mercati finanziari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27A9C00-8EB5-4016-A2C1-6549C82D6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91054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8793D17-95C6-45C0-B31D-B8D8FC81F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09228"/>
            <a:ext cx="9144000" cy="1143000"/>
          </a:xfrm>
        </p:spPr>
        <p:txBody>
          <a:bodyPr/>
          <a:lstStyle/>
          <a:p>
            <a:r>
              <a:rPr lang="it-IT" sz="3200" dirty="0"/>
              <a:t>2.2 Politica monetaria e operazioni di mercato aperto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EB1EBF5-A099-4EB6-A3B0-3F6C5D6CA2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584" y="1715550"/>
            <a:ext cx="7560840" cy="4525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it-IT" altLang="it-IT" sz="2400" dirty="0"/>
              <a:t>Operazione di mercato aperta </a:t>
            </a:r>
            <a:r>
              <a:rPr lang="it-IT" altLang="it-IT" sz="2400" i="1" dirty="0"/>
              <a:t>espansiva</a:t>
            </a:r>
            <a:r>
              <a:rPr lang="it-IT" altLang="it-IT" sz="2400" dirty="0"/>
              <a:t>: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it-IT" altLang="it-IT" sz="2400" dirty="0"/>
              <a:t>	la banca centrale </a:t>
            </a:r>
            <a:r>
              <a:rPr lang="it-IT" altLang="it-IT" sz="2400" i="1" dirty="0"/>
              <a:t>acquista</a:t>
            </a:r>
            <a:r>
              <a:rPr lang="it-IT" altLang="it-IT" sz="2400" dirty="0"/>
              <a:t> titoli, pagandoli con moneta. La moneta in circolazione nell’economia aumenta.</a:t>
            </a:r>
          </a:p>
          <a:p>
            <a:pPr>
              <a:lnSpc>
                <a:spcPct val="90000"/>
              </a:lnSpc>
              <a:buFontTx/>
              <a:buNone/>
            </a:pPr>
            <a:endParaRPr lang="it-IT" altLang="it-IT" sz="2400" dirty="0"/>
          </a:p>
          <a:p>
            <a:pPr>
              <a:lnSpc>
                <a:spcPct val="90000"/>
              </a:lnSpc>
            </a:pPr>
            <a:r>
              <a:rPr lang="it-IT" altLang="it-IT" sz="2400" dirty="0"/>
              <a:t>Operazione di mercato aperto </a:t>
            </a:r>
            <a:r>
              <a:rPr lang="it-IT" altLang="it-IT" sz="2400" i="1" dirty="0"/>
              <a:t>restrittiva</a:t>
            </a:r>
            <a:r>
              <a:rPr lang="it-IT" altLang="it-IT" sz="2400" dirty="0"/>
              <a:t>: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it-IT" altLang="it-IT" sz="2400" dirty="0"/>
              <a:t>	la banca centrale </a:t>
            </a:r>
            <a:r>
              <a:rPr lang="it-IT" altLang="it-IT" sz="2400" i="1" dirty="0"/>
              <a:t>vende</a:t>
            </a:r>
            <a:r>
              <a:rPr lang="it-IT" altLang="it-IT" sz="2400" dirty="0"/>
              <a:t> titoli, ricevendo moneta. La moneta in circolazione nell’economia diminuisce.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CDE34EF-7CEA-4432-AECF-AE3B514FF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30351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8793D17-95C6-45C0-B31D-B8D8FC81F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57808"/>
            <a:ext cx="9144000" cy="1143000"/>
          </a:xfrm>
        </p:spPr>
        <p:txBody>
          <a:bodyPr/>
          <a:lstStyle/>
          <a:p>
            <a:r>
              <a:rPr lang="it-IT" sz="3200" dirty="0"/>
              <a:t>2.2 Politica monetaria e operazioni di mercato aperto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EB1EBF5-A099-4EB6-A3B0-3F6C5D6CA2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196752"/>
            <a:ext cx="8507288" cy="452596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  <a:defRPr/>
            </a:pPr>
            <a:r>
              <a:rPr lang="it-IT" sz="2400" dirty="0"/>
              <a:t>Nel mercato dei titoli si determina il </a:t>
            </a:r>
            <a:r>
              <a:rPr lang="it-IT" sz="2400" i="1" dirty="0"/>
              <a:t>prezzo dei titoli</a:t>
            </a:r>
            <a:r>
              <a:rPr lang="it-IT" sz="2400" dirty="0"/>
              <a:t>, non il tasso di interesse.  Tuttavia, esiste sempre una relazione tra il prezzo di un titolo e il tasso di interesse che paga. </a:t>
            </a:r>
          </a:p>
          <a:p>
            <a:pPr>
              <a:spcBef>
                <a:spcPts val="0"/>
              </a:spcBef>
              <a:defRPr/>
            </a:pPr>
            <a:endParaRPr lang="it-IT" sz="2400" dirty="0"/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it-IT" sz="2400" dirty="0"/>
              <a:t>Consideriamo titoli annuali, con prezzo corrente </a:t>
            </a:r>
            <a:r>
              <a:rPr lang="it-IT" sz="2400" i="1" dirty="0"/>
              <a:t>€P</a:t>
            </a:r>
            <a:r>
              <a:rPr lang="it-IT" sz="2400" i="1" baseline="-25000" dirty="0"/>
              <a:t>T</a:t>
            </a:r>
            <a:r>
              <a:rPr lang="it-IT" sz="2400" dirty="0"/>
              <a:t>, rimborso alla scadenza pari a 100€ e che non paghino alcuna cedola. Il tasso di interesse pagato dal titolo è dato da:	</a:t>
            </a:r>
          </a:p>
          <a:p>
            <a:pPr>
              <a:spcBef>
                <a:spcPts val="0"/>
              </a:spcBef>
              <a:defRPr/>
            </a:pPr>
            <a:endParaRPr lang="it-IT" sz="2400" dirty="0"/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it-IT" sz="2400" dirty="0"/>
              <a:t>	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it-IT" sz="2400" dirty="0"/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it-IT" sz="2400" i="1" dirty="0">
                <a:solidFill>
                  <a:srgbClr val="FF0000"/>
                </a:solidFill>
              </a:rPr>
              <a:t>Quanto più elevato è il prezzo del titolo, tanto minore sarà il tasso di interesse pagato dal titolo stesso.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CDE34EF-7CEA-4432-AECF-AE3B514FF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11</a:t>
            </a:fld>
            <a:endParaRPr lang="it-IT"/>
          </a:p>
        </p:txBody>
      </p:sp>
      <p:graphicFrame>
        <p:nvGraphicFramePr>
          <p:cNvPr id="5" name="Object 7">
            <a:extLst>
              <a:ext uri="{FF2B5EF4-FFF2-40B4-BE49-F238E27FC236}">
                <a16:creationId xmlns:a16="http://schemas.microsoft.com/office/drawing/2014/main" id="{4EABF039-98F4-46E8-AB69-495D3AF6E50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3263986"/>
              </p:ext>
            </p:extLst>
          </p:nvPr>
        </p:nvGraphicFramePr>
        <p:xfrm>
          <a:off x="3497870" y="4005064"/>
          <a:ext cx="2148259" cy="7328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" name="Equation" r:id="rId3" imgW="939392" imgH="431613" progId="Equation.DSMT4">
                  <p:embed/>
                </p:oleObj>
              </mc:Choice>
              <mc:Fallback>
                <p:oleObj name="Equation" r:id="rId3" imgW="939392" imgH="431613" progId="Equation.DSMT4">
                  <p:embed/>
                  <p:pic>
                    <p:nvPicPr>
                      <p:cNvPr id="20487" name="Object 7">
                        <a:extLst>
                          <a:ext uri="{FF2B5EF4-FFF2-40B4-BE49-F238E27FC236}">
                            <a16:creationId xmlns:a16="http://schemas.microsoft.com/office/drawing/2014/main" id="{424BC9C6-BE7F-4A00-A835-6FA6EA85DC6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7870" y="4005064"/>
                        <a:ext cx="2148259" cy="7328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96366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8793D17-95C6-45C0-B31D-B8D8FC81F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29816"/>
            <a:ext cx="9143999" cy="1143000"/>
          </a:xfrm>
        </p:spPr>
        <p:txBody>
          <a:bodyPr/>
          <a:lstStyle/>
          <a:p>
            <a:r>
              <a:rPr lang="it-IT" sz="3200" dirty="0"/>
              <a:t>2.2 Politica monetaria e operazioni di mercato aperto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EB1EBF5-A099-4EB6-A3B0-3F6C5D6CA2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3" y="1954029"/>
            <a:ext cx="8064895" cy="4525963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it-IT" sz="2400" dirty="0"/>
              <a:t>Allo stesso modo, conoscendo il tasso di interesse si può risalire al prezzo del titolo manipolando la formula precedente:</a:t>
            </a:r>
          </a:p>
          <a:p>
            <a:pPr>
              <a:defRPr/>
            </a:pPr>
            <a:endParaRPr lang="it-IT" sz="2400" dirty="0"/>
          </a:p>
          <a:p>
            <a:pPr>
              <a:defRPr/>
            </a:pPr>
            <a:endParaRPr lang="it-IT" sz="2400" dirty="0"/>
          </a:p>
          <a:p>
            <a:pPr marL="0" indent="0" algn="ctr">
              <a:buNone/>
              <a:defRPr/>
            </a:pPr>
            <a:r>
              <a:rPr lang="it-IT" sz="2400" i="1" dirty="0">
                <a:solidFill>
                  <a:srgbClr val="FF0000"/>
                </a:solidFill>
              </a:rPr>
              <a:t>Se il tasso di interesse è positivo, il prezzo del titolo è inferiore al valore di rimborso.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CDE34EF-7CEA-4432-AECF-AE3B514FF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12</a:t>
            </a:fld>
            <a:endParaRPr lang="it-IT"/>
          </a:p>
        </p:txBody>
      </p:sp>
      <p:graphicFrame>
        <p:nvGraphicFramePr>
          <p:cNvPr id="6" name="Object 3">
            <a:extLst>
              <a:ext uri="{FF2B5EF4-FFF2-40B4-BE49-F238E27FC236}">
                <a16:creationId xmlns:a16="http://schemas.microsoft.com/office/drawing/2014/main" id="{EAB64F96-8BAB-4EBD-AF6E-CF40A8D0D66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9640053"/>
              </p:ext>
            </p:extLst>
          </p:nvPr>
        </p:nvGraphicFramePr>
        <p:xfrm>
          <a:off x="3640460" y="2780928"/>
          <a:ext cx="1863080" cy="8101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2" name="Equation" r:id="rId3" imgW="748975" imgH="393529" progId="Equation.DSMT4">
                  <p:embed/>
                </p:oleObj>
              </mc:Choice>
              <mc:Fallback>
                <p:oleObj name="Equation" r:id="rId3" imgW="748975" imgH="393529" progId="Equation.DSMT4">
                  <p:embed/>
                  <p:pic>
                    <p:nvPicPr>
                      <p:cNvPr id="53251" name="Object 3">
                        <a:extLst>
                          <a:ext uri="{FF2B5EF4-FFF2-40B4-BE49-F238E27FC236}">
                            <a16:creationId xmlns:a16="http://schemas.microsoft.com/office/drawing/2014/main" id="{A4D62882-1A1A-4EC9-8A43-2485698B354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0460" y="2780928"/>
                        <a:ext cx="1863080" cy="8101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8175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8793D17-95C6-45C0-B31D-B8D8FC81F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29816"/>
            <a:ext cx="9144000" cy="1143000"/>
          </a:xfrm>
        </p:spPr>
        <p:txBody>
          <a:bodyPr/>
          <a:lstStyle/>
          <a:p>
            <a:r>
              <a:rPr lang="it-IT" sz="3200" dirty="0"/>
              <a:t>2.2 Politica monetaria e operazioni di mercato aperto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EB1EBF5-A099-4EB6-A3B0-3F6C5D6CA2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412776"/>
            <a:ext cx="8712968" cy="4525963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it-IT" sz="2400" dirty="0"/>
              <a:t>Finora il modello ipotizza che la banca centrale scelga l’offerta di moneta, lasciando il tasso di interesse libero di aggiustarsi.</a:t>
            </a:r>
          </a:p>
          <a:p>
            <a:pPr marL="0" indent="0">
              <a:buNone/>
              <a:defRPr/>
            </a:pPr>
            <a:r>
              <a:rPr lang="it-IT" sz="2400" dirty="0">
                <a:solidFill>
                  <a:srgbClr val="FF0000"/>
                </a:solidFill>
              </a:rPr>
              <a:t>Si può alternativamente pensare che la banca centrale scelga il tasso di interesse e aggiusti di conseguenza l’offerta di moneta.</a:t>
            </a:r>
          </a:p>
          <a:p>
            <a:pPr marL="0" indent="0">
              <a:buNone/>
              <a:defRPr/>
            </a:pPr>
            <a:r>
              <a:rPr lang="it-IT" sz="2400" dirty="0"/>
              <a:t>I notiziari difatti non dichiarano:</a:t>
            </a:r>
            <a:r>
              <a:rPr lang="it-IT" altLang="it-IT" sz="2400" dirty="0"/>
              <a:t> “</a:t>
            </a:r>
            <a:r>
              <a:rPr lang="it-IT" altLang="it-IT" sz="2400" i="1" dirty="0"/>
              <a:t>La banca centrale ha deciso di aumentare l’offerta di moneta</a:t>
            </a:r>
            <a:r>
              <a:rPr lang="it-IT" altLang="it-IT" sz="2400" dirty="0"/>
              <a:t>”; ma piuttosto “</a:t>
            </a:r>
            <a:r>
              <a:rPr lang="it-IT" altLang="it-IT" sz="2400" i="1" dirty="0"/>
              <a:t>la banca centrale ha deciso di tagliare i tassi di interesse</a:t>
            </a:r>
            <a:r>
              <a:rPr lang="it-IT" altLang="it-IT" sz="2400" dirty="0"/>
              <a:t>”.</a:t>
            </a:r>
            <a:endParaRPr lang="it-IT" sz="2400" dirty="0"/>
          </a:p>
          <a:p>
            <a:pPr marL="0" indent="0">
              <a:buNone/>
              <a:defRPr/>
            </a:pPr>
            <a:r>
              <a:rPr lang="it-IT" sz="2400" dirty="0"/>
              <a:t>Questa è infatti in realtà la modalità con la quale agiscono le banche centrali moderne come FED e BCE.</a:t>
            </a:r>
          </a:p>
          <a:p>
            <a:pPr marL="0" indent="0">
              <a:buNone/>
              <a:defRPr/>
            </a:pPr>
            <a:endParaRPr lang="it-IT" sz="2400" dirty="0"/>
          </a:p>
          <a:p>
            <a:pPr marL="0" indent="0">
              <a:buNone/>
              <a:defRPr/>
            </a:pPr>
            <a:endParaRPr lang="it-IT" sz="2400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CDE34EF-7CEA-4432-AECF-AE3B514FF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02060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8793D17-95C6-45C0-B31D-B8D8FC81F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9228"/>
            <a:ext cx="8229600" cy="1143000"/>
          </a:xfrm>
        </p:spPr>
        <p:txBody>
          <a:bodyPr/>
          <a:lstStyle/>
          <a:p>
            <a:r>
              <a:rPr lang="it-IT" sz="3200" dirty="0"/>
              <a:t>3. La determinazione del tasso di interesse (II)</a:t>
            </a:r>
            <a:br>
              <a:rPr lang="it-IT" sz="3200" dirty="0"/>
            </a:br>
            <a:r>
              <a:rPr lang="it-IT" sz="3200" dirty="0"/>
              <a:t>3.1 Che cosa fanno le banche?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EB1EBF5-A099-4EB6-A3B0-3F6C5D6CA2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552228"/>
            <a:ext cx="8964488" cy="4525963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it-IT" sz="2400" dirty="0"/>
              <a:t>Gli intermediari finanziari sono istituzioni che ricevono fondi dagli individui e dalle imprese e li usano per accordare prestiti e acquistare titoli.</a:t>
            </a:r>
          </a:p>
          <a:p>
            <a:pPr marL="0" indent="0">
              <a:buNone/>
              <a:defRPr/>
            </a:pPr>
            <a:endParaRPr lang="it-IT" sz="2400" dirty="0"/>
          </a:p>
          <a:p>
            <a:pPr marL="0" indent="0">
              <a:buNone/>
              <a:defRPr/>
            </a:pPr>
            <a:r>
              <a:rPr lang="it-IT" sz="2400" dirty="0"/>
              <a:t>Le banche, una particolare tipologia di intermediari finanziari, ricevono fondi da individui e imprese che li depositano direttamente o li fanno depositare attraverso bonifici o assegni bancari. </a:t>
            </a:r>
            <a:r>
              <a:rPr lang="it-IT" sz="2400" dirty="0">
                <a:solidFill>
                  <a:srgbClr val="FF0000"/>
                </a:solidFill>
              </a:rPr>
              <a:t>Le loro passività sono quindi moneta (</a:t>
            </a:r>
            <a:r>
              <a:rPr lang="it-IT" sz="2400" i="1" dirty="0">
                <a:solidFill>
                  <a:srgbClr val="FF0000"/>
                </a:solidFill>
              </a:rPr>
              <a:t>depositi di conto corrente</a:t>
            </a:r>
            <a:r>
              <a:rPr lang="it-IT" sz="2400" dirty="0">
                <a:solidFill>
                  <a:srgbClr val="FF0000"/>
                </a:solidFill>
              </a:rPr>
              <a:t>)</a:t>
            </a:r>
            <a:r>
              <a:rPr lang="it-IT" sz="2400" dirty="0"/>
              <a:t>.</a:t>
            </a:r>
          </a:p>
          <a:p>
            <a:pPr marL="0" indent="0">
              <a:buNone/>
              <a:defRPr/>
            </a:pPr>
            <a:r>
              <a:rPr lang="it-IT" sz="2400" dirty="0" smtClean="0">
                <a:solidFill>
                  <a:srgbClr val="FF0000"/>
                </a:solidFill>
              </a:rPr>
              <a:t>Le </a:t>
            </a:r>
            <a:r>
              <a:rPr lang="it-IT" sz="2400" dirty="0">
                <a:solidFill>
                  <a:srgbClr val="FF0000"/>
                </a:solidFill>
              </a:rPr>
              <a:t>banche detengono parte dei fondi ricevuti sotto forma di riserve, acquistano titoli e concedono </a:t>
            </a:r>
            <a:r>
              <a:rPr lang="it-IT" sz="2400" dirty="0" smtClean="0">
                <a:solidFill>
                  <a:srgbClr val="FF0000"/>
                </a:solidFill>
              </a:rPr>
              <a:t>prestiti</a:t>
            </a:r>
            <a:r>
              <a:rPr lang="it-IT" sz="2400" dirty="0" smtClean="0"/>
              <a:t>.</a:t>
            </a:r>
            <a:endParaRPr lang="it-IT" sz="2400" dirty="0"/>
          </a:p>
          <a:p>
            <a:pPr marL="0" indent="0">
              <a:buNone/>
              <a:defRPr/>
            </a:pPr>
            <a:endParaRPr lang="it-IT" sz="2400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CDE34EF-7CEA-4432-AECF-AE3B514FF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02109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8793D17-95C6-45C0-B31D-B8D8FC81F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9228"/>
            <a:ext cx="8229600" cy="1143000"/>
          </a:xfrm>
        </p:spPr>
        <p:txBody>
          <a:bodyPr/>
          <a:lstStyle/>
          <a:p>
            <a:r>
              <a:rPr lang="it-IT" sz="3200" dirty="0"/>
              <a:t>3.1 Che cosa fanno le banche?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EB1EBF5-A099-4EB6-A3B0-3F6C5D6CA2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166018"/>
            <a:ext cx="8807896" cy="4525963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it-IT" sz="2200" dirty="0"/>
              <a:t>Come si può notare dalla seguente immagine, le banche detengono come attività riserve, prestiti e titoli; come passività i depositi di c/c.</a:t>
            </a:r>
            <a:br>
              <a:rPr lang="it-IT" sz="2200" dirty="0"/>
            </a:br>
            <a:r>
              <a:rPr lang="it-IT" sz="2200" dirty="0">
                <a:solidFill>
                  <a:srgbClr val="FF0000"/>
                </a:solidFill>
              </a:rPr>
              <a:t>La banca centrale nelle passività annovera </a:t>
            </a:r>
            <a:r>
              <a:rPr lang="it-IT" sz="2200" b="1" dirty="0">
                <a:solidFill>
                  <a:srgbClr val="FF0000"/>
                </a:solidFill>
              </a:rPr>
              <a:t>adesso</a:t>
            </a:r>
            <a:r>
              <a:rPr lang="it-IT" sz="2200" dirty="0">
                <a:solidFill>
                  <a:srgbClr val="FF0000"/>
                </a:solidFill>
              </a:rPr>
              <a:t> anche le riserve che, col circolante, formano il totale della moneta emessa.</a:t>
            </a:r>
          </a:p>
          <a:p>
            <a:pPr marL="0" indent="0">
              <a:buNone/>
              <a:defRPr/>
            </a:pPr>
            <a:endParaRPr lang="it-IT" sz="2200" dirty="0"/>
          </a:p>
          <a:p>
            <a:pPr marL="0" indent="0">
              <a:buNone/>
              <a:defRPr/>
            </a:pPr>
            <a:endParaRPr lang="it-IT" sz="2400" dirty="0"/>
          </a:p>
          <a:p>
            <a:pPr marL="0" indent="0">
              <a:buNone/>
              <a:defRPr/>
            </a:pPr>
            <a:endParaRPr lang="it-IT" sz="2400" dirty="0"/>
          </a:p>
          <a:p>
            <a:pPr marL="0" indent="0">
              <a:buNone/>
              <a:defRPr/>
            </a:pPr>
            <a:endParaRPr lang="it-IT" sz="2400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CDE34EF-7CEA-4432-AECF-AE3B514FF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15</a:t>
            </a:fld>
            <a:endParaRPr lang="it-IT"/>
          </a:p>
        </p:txBody>
      </p:sp>
      <p:pic>
        <p:nvPicPr>
          <p:cNvPr id="6" name="Immagine 5" descr="Immagine che contiene screenshot&#10;&#10;Descrizione generata automaticamente">
            <a:extLst>
              <a:ext uri="{FF2B5EF4-FFF2-40B4-BE49-F238E27FC236}">
                <a16:creationId xmlns:a16="http://schemas.microsoft.com/office/drawing/2014/main" id="{A3B34C08-9DB7-4114-BF9B-A2FB3BAE9B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741359"/>
            <a:ext cx="8686800" cy="1761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3573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8793D17-95C6-45C0-B31D-B8D8FC81F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9228"/>
            <a:ext cx="8229600" cy="1143000"/>
          </a:xfrm>
        </p:spPr>
        <p:txBody>
          <a:bodyPr/>
          <a:lstStyle/>
          <a:p>
            <a:r>
              <a:rPr lang="it-IT" sz="3200" dirty="0"/>
              <a:t>3.1 Che cosa fanno le banche?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EB1EBF5-A099-4EB6-A3B0-3F6C5D6CA2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979323"/>
            <a:ext cx="8964488" cy="5347270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it-IT" sz="2400" dirty="0"/>
              <a:t>Perché le banche tengono riserva di moneta?</a:t>
            </a:r>
          </a:p>
          <a:p>
            <a:pPr marL="0" indent="0">
              <a:buNone/>
              <a:defRPr/>
            </a:pPr>
            <a:r>
              <a:rPr lang="it-IT" sz="2400" dirty="0"/>
              <a:t>3</a:t>
            </a:r>
            <a:r>
              <a:rPr lang="it-IT" sz="2400" dirty="0" smtClean="0"/>
              <a:t> </a:t>
            </a:r>
            <a:r>
              <a:rPr lang="it-IT" sz="2400" dirty="0"/>
              <a:t>ragioni: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it-IT" sz="2400" dirty="0"/>
              <a:t>ogni giorno alcuni correntisti prelevano dai propri c/c, mentre altri versano. </a:t>
            </a:r>
            <a:r>
              <a:rPr lang="it-IT" sz="2400" dirty="0">
                <a:solidFill>
                  <a:srgbClr val="FF0000"/>
                </a:solidFill>
              </a:rPr>
              <a:t>Non è detto che entrate e uscite siano pari</a:t>
            </a:r>
            <a:r>
              <a:rPr lang="it-IT" sz="2400" dirty="0"/>
              <a:t>. Dunque è meglio tenere del contante a disposizione.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it-IT" sz="2400" dirty="0">
                <a:solidFill>
                  <a:srgbClr val="FF0000"/>
                </a:solidFill>
              </a:rPr>
              <a:t>lo stesso vale per gli assegni </a:t>
            </a:r>
            <a:r>
              <a:rPr lang="it-IT" sz="2400" dirty="0"/>
              <a:t>che i correntisti emettono a favore di correntisti di altre banche e viceversa.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it-IT" sz="2400" dirty="0"/>
              <a:t>esistono anche le </a:t>
            </a:r>
            <a:r>
              <a:rPr lang="it-IT" sz="2400" dirty="0">
                <a:solidFill>
                  <a:srgbClr val="FF0000"/>
                </a:solidFill>
              </a:rPr>
              <a:t>riserve obbligatorie</a:t>
            </a:r>
            <a:r>
              <a:rPr lang="it-IT" sz="2400" dirty="0"/>
              <a:t>, calcolate moltiplicando le passività della banca per un’aliquota di riserva obbligatoria.</a:t>
            </a:r>
          </a:p>
          <a:p>
            <a:pPr marL="0" indent="0">
              <a:buNone/>
              <a:defRPr/>
            </a:pPr>
            <a:endParaRPr lang="it-IT" sz="2400" dirty="0"/>
          </a:p>
          <a:p>
            <a:pPr marL="0" indent="0">
              <a:buNone/>
              <a:defRPr/>
            </a:pPr>
            <a:endParaRPr lang="it-IT" sz="2400" dirty="0"/>
          </a:p>
          <a:p>
            <a:pPr marL="0" indent="0">
              <a:buNone/>
              <a:defRPr/>
            </a:pPr>
            <a:endParaRPr lang="it-IT" sz="2400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CDE34EF-7CEA-4432-AECF-AE3B514FF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195909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8793D17-95C6-45C0-B31D-B8D8FC81F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09228"/>
            <a:ext cx="9144000" cy="1143000"/>
          </a:xfrm>
        </p:spPr>
        <p:txBody>
          <a:bodyPr/>
          <a:lstStyle/>
          <a:p>
            <a:r>
              <a:rPr lang="it-IT" sz="3200" dirty="0"/>
              <a:t>3.2 Offerta e domanda di moneta </a:t>
            </a:r>
            <a:br>
              <a:rPr lang="it-IT" sz="3200" dirty="0"/>
            </a:br>
            <a:r>
              <a:rPr lang="it-IT" sz="3200" dirty="0"/>
              <a:t>emessa dalla banca centrale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EB1EBF5-A099-4EB6-A3B0-3F6C5D6CA2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830387"/>
            <a:ext cx="8856984" cy="397487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it-IT" sz="2400" b="1" dirty="0"/>
              <a:t>La domanda di moneta emessa dalla banca centrale è uguale alla domanda di circolante da parte degli individui più la domanda di riserve da parte delle banche.</a:t>
            </a:r>
          </a:p>
          <a:p>
            <a:pPr>
              <a:defRPr/>
            </a:pPr>
            <a:endParaRPr lang="it-IT" sz="2400" dirty="0"/>
          </a:p>
          <a:p>
            <a:pPr>
              <a:defRPr/>
            </a:pPr>
            <a:r>
              <a:rPr lang="it-IT" sz="2400" dirty="0"/>
              <a:t>L’offerta di moneta emessa dalla banca centrale è sotto il controllo diretto della banca centrale.</a:t>
            </a:r>
          </a:p>
          <a:p>
            <a:pPr>
              <a:defRPr/>
            </a:pPr>
            <a:endParaRPr lang="it-IT" sz="2400" dirty="0"/>
          </a:p>
          <a:p>
            <a:pPr>
              <a:defRPr/>
            </a:pPr>
            <a:r>
              <a:rPr lang="it-IT" sz="2400" dirty="0"/>
              <a:t>Il tasso di interesse di equilibrio è tale per cui domanda e l’offerta di moneta emessa dalla banca centrale sono uguali.</a:t>
            </a:r>
          </a:p>
          <a:p>
            <a:pPr marL="0" indent="0">
              <a:buNone/>
              <a:defRPr/>
            </a:pPr>
            <a:endParaRPr lang="it-IT" sz="2400" dirty="0"/>
          </a:p>
          <a:p>
            <a:pPr marL="0" indent="0">
              <a:buNone/>
              <a:defRPr/>
            </a:pPr>
            <a:endParaRPr lang="it-IT" sz="2400" dirty="0"/>
          </a:p>
          <a:p>
            <a:pPr marL="0" indent="0">
              <a:buNone/>
              <a:defRPr/>
            </a:pPr>
            <a:endParaRPr lang="it-IT" sz="2400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CDE34EF-7CEA-4432-AECF-AE3B514FF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260098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8793D17-95C6-45C0-B31D-B8D8FC81F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09228"/>
            <a:ext cx="9144000" cy="1143000"/>
          </a:xfrm>
        </p:spPr>
        <p:txBody>
          <a:bodyPr/>
          <a:lstStyle/>
          <a:p>
            <a:r>
              <a:rPr lang="it-IT" sz="3200" dirty="0"/>
              <a:t>3.2 Offerta e domanda di moneta</a:t>
            </a:r>
            <a:br>
              <a:rPr lang="it-IT" sz="3200" dirty="0"/>
            </a:br>
            <a:r>
              <a:rPr lang="it-IT" sz="3200" dirty="0"/>
              <a:t>emessa dalla banca centrale</a:t>
            </a:r>
            <a:br>
              <a:rPr lang="it-IT" sz="3200" dirty="0"/>
            </a:br>
            <a:r>
              <a:rPr lang="it-IT" sz="2800" dirty="0"/>
              <a:t>La domanda di moneta della banca centrale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EB1EBF5-A099-4EB6-A3B0-3F6C5D6CA2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184" y="2314194"/>
            <a:ext cx="8507288" cy="4525963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it-IT" sz="2400" u="sng" dirty="0">
                <a:solidFill>
                  <a:srgbClr val="FF0000"/>
                </a:solidFill>
              </a:rPr>
              <a:t>La domanda di moneta della banca centrale ha così 2 componenti: il </a:t>
            </a:r>
            <a:r>
              <a:rPr lang="it-IT" sz="2400" b="1" u="sng" dirty="0">
                <a:solidFill>
                  <a:srgbClr val="FF0000"/>
                </a:solidFill>
              </a:rPr>
              <a:t>circolante</a:t>
            </a:r>
            <a:r>
              <a:rPr lang="it-IT" sz="2400" u="sng" dirty="0">
                <a:solidFill>
                  <a:srgbClr val="FF0000"/>
                </a:solidFill>
              </a:rPr>
              <a:t> e le </a:t>
            </a:r>
            <a:r>
              <a:rPr lang="it-IT" sz="2400" b="1" u="sng" dirty="0">
                <a:solidFill>
                  <a:srgbClr val="FF0000"/>
                </a:solidFill>
              </a:rPr>
              <a:t>riserve</a:t>
            </a:r>
            <a:r>
              <a:rPr lang="it-IT" sz="2400" u="sng" dirty="0">
                <a:solidFill>
                  <a:srgbClr val="FF0000"/>
                </a:solidFill>
              </a:rPr>
              <a:t>. </a:t>
            </a:r>
          </a:p>
          <a:p>
            <a:pPr marL="0" indent="0">
              <a:buNone/>
              <a:defRPr/>
            </a:pPr>
            <a:r>
              <a:rPr lang="it-IT" sz="2400" dirty="0"/>
              <a:t/>
            </a:r>
            <a:br>
              <a:rPr lang="it-IT" sz="2400" dirty="0"/>
            </a:br>
            <a:r>
              <a:rPr lang="it-IT" sz="2400" dirty="0"/>
              <a:t>Per semplificare, assumeremo che gli individui vogliano detenere moneta </a:t>
            </a:r>
            <a:r>
              <a:rPr lang="it-IT" sz="2400" dirty="0">
                <a:solidFill>
                  <a:srgbClr val="FF0000"/>
                </a:solidFill>
              </a:rPr>
              <a:t>solo nella forma di depositi di conto corrente</a:t>
            </a:r>
            <a:r>
              <a:rPr lang="it-IT" sz="2400" dirty="0"/>
              <a:t>, e non vogliano quindi detenere circolante (il caso più generale ci porta alle stesse conclusioni, solo con più algebra). </a:t>
            </a:r>
          </a:p>
          <a:p>
            <a:pPr marL="0" indent="0">
              <a:buNone/>
              <a:defRPr/>
            </a:pPr>
            <a:r>
              <a:rPr lang="it-IT" sz="2400" dirty="0"/>
              <a:t>In questo caso, </a:t>
            </a:r>
            <a:r>
              <a:rPr lang="it-IT" sz="2400" dirty="0">
                <a:solidFill>
                  <a:srgbClr val="FF0000"/>
                </a:solidFill>
              </a:rPr>
              <a:t>la domanda di moneta della banca centrale coincide con la domanda di riserve da parte delle banche</a:t>
            </a:r>
            <a:r>
              <a:rPr lang="it-IT" sz="2400" dirty="0"/>
              <a:t>.</a:t>
            </a:r>
          </a:p>
          <a:p>
            <a:pPr marL="0" indent="0">
              <a:buNone/>
              <a:defRPr/>
            </a:pPr>
            <a:endParaRPr lang="it-IT" sz="2400" dirty="0"/>
          </a:p>
          <a:p>
            <a:pPr marL="0" indent="0">
              <a:buNone/>
              <a:defRPr/>
            </a:pPr>
            <a:endParaRPr lang="it-IT" sz="2400" dirty="0"/>
          </a:p>
          <a:p>
            <a:pPr marL="0" indent="0">
              <a:buNone/>
              <a:defRPr/>
            </a:pPr>
            <a:endParaRPr lang="it-IT" sz="2400" dirty="0"/>
          </a:p>
          <a:p>
            <a:pPr marL="0" indent="0">
              <a:buNone/>
              <a:defRPr/>
            </a:pPr>
            <a:endParaRPr lang="it-IT" sz="2400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CDE34EF-7CEA-4432-AECF-AE3B514FF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624906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8793D17-95C6-45C0-B31D-B8D8FC81F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09228"/>
            <a:ext cx="9144000" cy="1143000"/>
          </a:xfrm>
        </p:spPr>
        <p:txBody>
          <a:bodyPr/>
          <a:lstStyle/>
          <a:p>
            <a:r>
              <a:rPr lang="it-IT" sz="3200" dirty="0"/>
              <a:t>3.2 Offerta e domanda di moneta</a:t>
            </a:r>
            <a:br>
              <a:rPr lang="it-IT" sz="3200" dirty="0"/>
            </a:br>
            <a:r>
              <a:rPr lang="it-IT" sz="3200" dirty="0"/>
              <a:t>emessa dalla banca centrale</a:t>
            </a:r>
            <a:br>
              <a:rPr lang="it-IT" sz="3200" dirty="0"/>
            </a:br>
            <a:r>
              <a:rPr lang="it-IT" sz="2800" dirty="0"/>
              <a:t>La domanda di moneta della banca centrale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EB1EBF5-A099-4EB6-A3B0-3F6C5D6CA2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2314194"/>
            <a:ext cx="8964488" cy="4525963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it-IT" sz="2400" b="1" dirty="0">
                <a:solidFill>
                  <a:srgbClr val="FF0000"/>
                </a:solidFill>
              </a:rPr>
              <a:t>La domanda di moneta da parte degli individui coincide quindi con la domanda di depositi di conto corrente</a:t>
            </a:r>
            <a:r>
              <a:rPr lang="it-IT" sz="2400" dirty="0"/>
              <a:t>, che assumeremo come prima pari a:</a:t>
            </a:r>
          </a:p>
          <a:p>
            <a:pPr>
              <a:defRPr/>
            </a:pPr>
            <a:endParaRPr lang="it-IT" sz="2400" dirty="0"/>
          </a:p>
          <a:p>
            <a:pPr marL="0" indent="0">
              <a:buNone/>
              <a:defRPr/>
            </a:pPr>
            <a:r>
              <a:rPr lang="it-IT" sz="2400" dirty="0"/>
              <a:t>Quanto più grande è l’ammontare dei depositi, </a:t>
            </a:r>
            <a:r>
              <a:rPr lang="it-IT" sz="2400" dirty="0">
                <a:solidFill>
                  <a:srgbClr val="FF0000"/>
                </a:solidFill>
              </a:rPr>
              <a:t>tanto maggiori saranno le riserve che le banche devono tenere</a:t>
            </a:r>
            <a:r>
              <a:rPr lang="it-IT" sz="2400" dirty="0"/>
              <a:t>, sia per precauzione sia per ragioni di regolamentazione.</a:t>
            </a:r>
          </a:p>
          <a:p>
            <a:pPr marL="0" indent="0">
              <a:buNone/>
              <a:defRPr/>
            </a:pPr>
            <a:endParaRPr lang="it-IT" sz="2400" dirty="0"/>
          </a:p>
          <a:p>
            <a:pPr marL="0" indent="0">
              <a:buNone/>
              <a:defRPr/>
            </a:pPr>
            <a:endParaRPr lang="it-IT" sz="2400" dirty="0"/>
          </a:p>
          <a:p>
            <a:pPr marL="0" indent="0">
              <a:buNone/>
              <a:defRPr/>
            </a:pPr>
            <a:endParaRPr lang="it-IT" sz="2400" dirty="0"/>
          </a:p>
          <a:p>
            <a:pPr marL="0" indent="0">
              <a:buNone/>
              <a:defRPr/>
            </a:pPr>
            <a:endParaRPr lang="it-IT" sz="2400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CDE34EF-7CEA-4432-AECF-AE3B514FF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19</a:t>
            </a:fld>
            <a:endParaRPr lang="it-IT"/>
          </a:p>
        </p:txBody>
      </p:sp>
      <p:graphicFrame>
        <p:nvGraphicFramePr>
          <p:cNvPr id="5" name="Object 3">
            <a:extLst>
              <a:ext uri="{FF2B5EF4-FFF2-40B4-BE49-F238E27FC236}">
                <a16:creationId xmlns:a16="http://schemas.microsoft.com/office/drawing/2014/main" id="{3F11CE11-2416-461A-86AD-F57931A03B0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7451782"/>
              </p:ext>
            </p:extLst>
          </p:nvPr>
        </p:nvGraphicFramePr>
        <p:xfrm>
          <a:off x="3794447" y="3399799"/>
          <a:ext cx="1555105" cy="5632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6" name="Equation" r:id="rId3" imgW="901309" imgH="304668" progId="Equation.DSMT4">
                  <p:embed/>
                </p:oleObj>
              </mc:Choice>
              <mc:Fallback>
                <p:oleObj name="Equation" r:id="rId3" imgW="901309" imgH="304668" progId="Equation.DSMT4">
                  <p:embed/>
                  <p:pic>
                    <p:nvPicPr>
                      <p:cNvPr id="4098" name="Object 3">
                        <a:extLst>
                          <a:ext uri="{FF2B5EF4-FFF2-40B4-BE49-F238E27FC236}">
                            <a16:creationId xmlns:a16="http://schemas.microsoft.com/office/drawing/2014/main" id="{B53730D2-25B3-493B-82E3-D8E7F909B1F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4447" y="3399799"/>
                        <a:ext cx="1555105" cy="5632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8036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8793D17-95C6-45C0-B31D-B8D8FC81F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9228"/>
            <a:ext cx="8229600" cy="1143000"/>
          </a:xfrm>
        </p:spPr>
        <p:txBody>
          <a:bodyPr/>
          <a:lstStyle/>
          <a:p>
            <a:r>
              <a:rPr lang="it-IT" sz="3200" dirty="0"/>
              <a:t>1. La domanda di moneta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EB1EBF5-A099-4EB6-A3B0-3F6C5D6CA2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166018"/>
            <a:ext cx="8964488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FontTx/>
              <a:buNone/>
            </a:pPr>
            <a:r>
              <a:rPr lang="it-IT" altLang="it-IT" sz="2600" dirty="0"/>
              <a:t>La moneta può essere usata per transazioni, ma non paga interessi.</a:t>
            </a:r>
            <a:br>
              <a:rPr lang="it-IT" altLang="it-IT" sz="2600" dirty="0"/>
            </a:br>
            <a:r>
              <a:rPr lang="it-IT" altLang="it-IT" sz="2600" dirty="0"/>
              <a:t>Ci sono due tipi di moneta: il </a:t>
            </a:r>
            <a:r>
              <a:rPr lang="it-IT" altLang="it-IT" sz="2600" b="1" dirty="0">
                <a:solidFill>
                  <a:srgbClr val="FF0000"/>
                </a:solidFill>
              </a:rPr>
              <a:t>circolante</a:t>
            </a:r>
            <a:r>
              <a:rPr lang="it-IT" altLang="it-IT" sz="2600" dirty="0"/>
              <a:t> (la moneta metallica e cartacea) e i </a:t>
            </a:r>
            <a:r>
              <a:rPr lang="it-IT" altLang="it-IT" sz="2600" b="1" dirty="0">
                <a:solidFill>
                  <a:srgbClr val="FF0000"/>
                </a:solidFill>
              </a:rPr>
              <a:t>depositi di conto corrente</a:t>
            </a:r>
            <a:r>
              <a:rPr lang="it-IT" altLang="it-IT" sz="2600" dirty="0"/>
              <a:t>, a fronte dei quali è possibile emettere assegni.</a:t>
            </a:r>
          </a:p>
          <a:p>
            <a:pPr marL="0" indent="0">
              <a:buFontTx/>
              <a:buNone/>
            </a:pPr>
            <a:endParaRPr lang="it-IT" altLang="it-IT" sz="2600" dirty="0"/>
          </a:p>
          <a:p>
            <a:pPr marL="0" indent="0">
              <a:buFontTx/>
              <a:buNone/>
            </a:pPr>
            <a:r>
              <a:rPr lang="it-IT" altLang="it-IT" sz="2600" dirty="0"/>
              <a:t>I </a:t>
            </a:r>
            <a:r>
              <a:rPr lang="it-IT" altLang="it-IT" sz="2600" b="1" dirty="0">
                <a:solidFill>
                  <a:srgbClr val="FF0000"/>
                </a:solidFill>
              </a:rPr>
              <a:t>titoli</a:t>
            </a:r>
            <a:r>
              <a:rPr lang="it-IT" altLang="it-IT" sz="2600" dirty="0"/>
              <a:t> pagano un interesse positivo (</a:t>
            </a:r>
            <a:r>
              <a:rPr lang="it-IT" altLang="it-IT" sz="2600" i="1" dirty="0"/>
              <a:t>i</a:t>
            </a:r>
            <a:r>
              <a:rPr lang="it-IT" altLang="it-IT" sz="2600" dirty="0"/>
              <a:t>), ma non possono essere usati per le transazioni.</a:t>
            </a:r>
          </a:p>
          <a:p>
            <a:pPr marL="0" indent="0">
              <a:buFontTx/>
              <a:buNone/>
            </a:pPr>
            <a:endParaRPr lang="it-IT" altLang="it-IT" sz="2600" dirty="0"/>
          </a:p>
          <a:p>
            <a:pPr marL="0" indent="0">
              <a:buFontTx/>
              <a:buNone/>
            </a:pPr>
            <a:r>
              <a:rPr lang="it-IT" altLang="it-IT" sz="2600" dirty="0"/>
              <a:t>La decisione di detenere moneta vs titoli dipende:</a:t>
            </a:r>
          </a:p>
          <a:p>
            <a:r>
              <a:rPr lang="it-IT" altLang="it-IT" sz="2600" dirty="0">
                <a:solidFill>
                  <a:srgbClr val="FF0000"/>
                </a:solidFill>
              </a:rPr>
              <a:t>dal livello delle transazioni</a:t>
            </a:r>
            <a:r>
              <a:rPr lang="it-IT" altLang="it-IT" sz="2600" dirty="0"/>
              <a:t>;</a:t>
            </a:r>
          </a:p>
          <a:p>
            <a:r>
              <a:rPr lang="it-IT" altLang="it-IT" sz="2600" dirty="0">
                <a:solidFill>
                  <a:srgbClr val="FF0000"/>
                </a:solidFill>
              </a:rPr>
              <a:t>dal tasso d’interesse offerto dai titoli</a:t>
            </a:r>
            <a:r>
              <a:rPr lang="it-IT" altLang="it-IT" sz="2600" dirty="0"/>
              <a:t>.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CDE34EF-7CEA-4432-AECF-AE3B514FF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55447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8793D17-95C6-45C0-B31D-B8D8FC81F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09228"/>
            <a:ext cx="9144000" cy="1143000"/>
          </a:xfrm>
        </p:spPr>
        <p:txBody>
          <a:bodyPr/>
          <a:lstStyle/>
          <a:p>
            <a:r>
              <a:rPr lang="it-IT" sz="3200" dirty="0"/>
              <a:t>3.2 Offerta e domanda di moneta</a:t>
            </a:r>
            <a:br>
              <a:rPr lang="it-IT" sz="3200" dirty="0"/>
            </a:br>
            <a:r>
              <a:rPr lang="it-IT" sz="3200" dirty="0"/>
              <a:t>emessa dalla banca centrale</a:t>
            </a:r>
            <a:br>
              <a:rPr lang="it-IT" sz="3200" dirty="0"/>
            </a:br>
            <a:r>
              <a:rPr lang="it-IT" sz="2800" dirty="0"/>
              <a:t>La domanda di moneta della banca centrale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EB1EBF5-A099-4EB6-A3B0-3F6C5D6CA2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995272"/>
            <a:ext cx="889248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dirty="0"/>
              <a:t>Sia </a:t>
            </a:r>
            <a:r>
              <a:rPr lang="el-GR" sz="2400" dirty="0"/>
              <a:t>θ </a:t>
            </a:r>
            <a:r>
              <a:rPr lang="it-IT" sz="2400" dirty="0"/>
              <a:t>il coefficiente di riserva, ossia l’ammontare di riserve che le banche detengono per ogni euro </a:t>
            </a:r>
            <a:r>
              <a:rPr lang="it-IT" sz="2400" dirty="0" smtClean="0"/>
              <a:t>depositato. </a:t>
            </a:r>
            <a:r>
              <a:rPr lang="it-IT" sz="2400" dirty="0"/>
              <a:t>L</a:t>
            </a:r>
            <a:r>
              <a:rPr lang="it-IT" sz="2400" dirty="0" smtClean="0"/>
              <a:t>a </a:t>
            </a:r>
            <a:r>
              <a:rPr lang="it-IT" sz="2400" dirty="0"/>
              <a:t>domanda di moneta emessa dalla banca centrale è data quindi dalla </a:t>
            </a:r>
            <a:r>
              <a:rPr lang="it-IT" sz="2400" dirty="0">
                <a:solidFill>
                  <a:srgbClr val="FF0000"/>
                </a:solidFill>
              </a:rPr>
              <a:t>domanda di riserve da parte delle banche</a:t>
            </a:r>
            <a:r>
              <a:rPr lang="it-IT" sz="2400" dirty="0"/>
              <a:t>, che dipende a sua volta dalla domanda di depositi da parte degli individui:</a:t>
            </a:r>
          </a:p>
          <a:p>
            <a:pPr marL="0" indent="0" algn="ctr">
              <a:buNone/>
              <a:defRPr/>
            </a:pPr>
            <a:r>
              <a:rPr lang="it-IT" sz="2400" i="1" dirty="0" err="1"/>
              <a:t>H</a:t>
            </a:r>
            <a:r>
              <a:rPr lang="it-IT" sz="2400" i="1" baseline="30000" dirty="0" err="1"/>
              <a:t>d</a:t>
            </a:r>
            <a:r>
              <a:rPr lang="it-IT" sz="2400" dirty="0"/>
              <a:t> = </a:t>
            </a:r>
            <a:r>
              <a:rPr lang="el-GR" sz="2400" dirty="0"/>
              <a:t>θ</a:t>
            </a:r>
            <a:r>
              <a:rPr lang="it-IT" sz="2400" i="1" dirty="0"/>
              <a:t>M</a:t>
            </a:r>
            <a:r>
              <a:rPr lang="it-IT" sz="2400" i="1" baseline="30000" dirty="0"/>
              <a:t>d</a:t>
            </a:r>
            <a:r>
              <a:rPr lang="it-IT" sz="2400" i="1" dirty="0"/>
              <a:t> </a:t>
            </a:r>
            <a:r>
              <a:rPr lang="it-IT" sz="2400" dirty="0"/>
              <a:t>= </a:t>
            </a:r>
            <a:r>
              <a:rPr lang="el-GR" sz="2400" dirty="0"/>
              <a:t>θ</a:t>
            </a:r>
            <a:r>
              <a:rPr lang="it-IT" sz="2400" i="1" dirty="0"/>
              <a:t>€YL(i)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it-IT" sz="2400" dirty="0"/>
              <a:t>la prima uguaglianza riflette il fatto che la domanda di riserve è proporzionale alla domanda di depositi di conto corrente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it-IT" sz="2400" dirty="0"/>
              <a:t> </a:t>
            </a:r>
            <a:r>
              <a:rPr lang="it-IT" sz="2400" dirty="0">
                <a:solidFill>
                  <a:srgbClr val="FF0000"/>
                </a:solidFill>
              </a:rPr>
              <a:t>la seconda uguaglianza riflette il fatto che la domanda di depositi dipende dal reddito nominale e dal tasso di interesse</a:t>
            </a:r>
          </a:p>
          <a:p>
            <a:pPr marL="0" indent="0">
              <a:buNone/>
              <a:defRPr/>
            </a:pPr>
            <a:endParaRPr lang="it-IT" sz="2400" dirty="0"/>
          </a:p>
          <a:p>
            <a:pPr marL="0" indent="0">
              <a:buNone/>
              <a:defRPr/>
            </a:pPr>
            <a:endParaRPr lang="it-IT" sz="2400" dirty="0"/>
          </a:p>
          <a:p>
            <a:pPr marL="0" indent="0">
              <a:buNone/>
              <a:defRPr/>
            </a:pPr>
            <a:endParaRPr lang="it-IT" sz="2400" dirty="0"/>
          </a:p>
          <a:p>
            <a:pPr marL="0" indent="0">
              <a:buNone/>
              <a:defRPr/>
            </a:pPr>
            <a:endParaRPr lang="it-IT" sz="2400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CDE34EF-7CEA-4432-AECF-AE3B514FF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37349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8793D17-95C6-45C0-B31D-B8D8FC81F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09228"/>
            <a:ext cx="9144000" cy="1143000"/>
          </a:xfrm>
        </p:spPr>
        <p:txBody>
          <a:bodyPr/>
          <a:lstStyle/>
          <a:p>
            <a:r>
              <a:rPr lang="it-IT" sz="3200" dirty="0"/>
              <a:t>3.2 Offerta e domanda di moneta</a:t>
            </a:r>
            <a:br>
              <a:rPr lang="it-IT" sz="3200" dirty="0"/>
            </a:br>
            <a:r>
              <a:rPr lang="it-IT" sz="3200" dirty="0"/>
              <a:t>emessa dalla banca centrale</a:t>
            </a:r>
            <a:br>
              <a:rPr lang="it-IT" sz="3200" dirty="0"/>
            </a:br>
            <a:r>
              <a:rPr lang="it-IT" sz="2700" dirty="0"/>
              <a:t>L’equilibrio sul mercato della moneta della banca centrale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EB1EBF5-A099-4EB6-A3B0-3F6C5D6CA2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995272"/>
            <a:ext cx="8964488" cy="4525963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it-IT" sz="2400" dirty="0"/>
              <a:t>La condizione di equilibrio è che l’offerta di moneta emessa dalla banca entrale sia uguale alla domanda di moneta emessa dalla banca centrale, ossia </a:t>
            </a:r>
          </a:p>
          <a:p>
            <a:pPr marL="0" indent="0" algn="ctr">
              <a:buNone/>
              <a:defRPr/>
            </a:pPr>
            <a:r>
              <a:rPr lang="it-IT" sz="2400" i="1" dirty="0"/>
              <a:t>H</a:t>
            </a:r>
            <a:r>
              <a:rPr lang="it-IT" sz="2400" dirty="0"/>
              <a:t>=</a:t>
            </a:r>
            <a:r>
              <a:rPr lang="it-IT" sz="2400" i="1" dirty="0" err="1"/>
              <a:t>H</a:t>
            </a:r>
            <a:r>
              <a:rPr lang="it-IT" sz="2400" i="1" baseline="30000" dirty="0" err="1"/>
              <a:t>d</a:t>
            </a:r>
            <a:r>
              <a:rPr lang="it-IT" sz="2400" dirty="0"/>
              <a:t>.</a:t>
            </a:r>
          </a:p>
          <a:p>
            <a:pPr marL="0" indent="0">
              <a:buNone/>
              <a:defRPr/>
            </a:pPr>
            <a:r>
              <a:rPr lang="it-IT" sz="2400" dirty="0"/>
              <a:t>Utilizzando l’equazione appena derivata, si ha:</a:t>
            </a:r>
          </a:p>
          <a:p>
            <a:pPr marL="0" indent="0" algn="ctr">
              <a:buNone/>
              <a:defRPr/>
            </a:pPr>
            <a:r>
              <a:rPr lang="it-IT" sz="2400" i="1" dirty="0"/>
              <a:t>H </a:t>
            </a:r>
            <a:r>
              <a:rPr lang="it-IT" sz="2400" dirty="0"/>
              <a:t>=</a:t>
            </a:r>
            <a:r>
              <a:rPr lang="it-IT" sz="2400" i="1" dirty="0"/>
              <a:t> </a:t>
            </a:r>
            <a:r>
              <a:rPr lang="el-GR" sz="2400" dirty="0"/>
              <a:t>θ</a:t>
            </a:r>
            <a:r>
              <a:rPr lang="it-IT" sz="2400" i="1" dirty="0"/>
              <a:t>€YL(i)</a:t>
            </a:r>
          </a:p>
          <a:p>
            <a:pPr marL="0" indent="0">
              <a:buNone/>
              <a:defRPr/>
            </a:pPr>
            <a:r>
              <a:rPr lang="it-IT" sz="2400" i="1" dirty="0"/>
              <a:t>L’offerta di moneta emessa dalla banca centrale è uguale alla domanda di moneta emessa dalla banca centrale.</a:t>
            </a:r>
            <a:endParaRPr lang="it-IT" sz="2400" dirty="0"/>
          </a:p>
          <a:p>
            <a:pPr marL="0" indent="0">
              <a:buNone/>
              <a:defRPr/>
            </a:pPr>
            <a:endParaRPr lang="it-IT" sz="2400" dirty="0"/>
          </a:p>
          <a:p>
            <a:pPr marL="0" indent="0">
              <a:buNone/>
              <a:defRPr/>
            </a:pPr>
            <a:endParaRPr lang="it-IT" sz="2400" dirty="0"/>
          </a:p>
          <a:p>
            <a:pPr marL="0" indent="0">
              <a:buNone/>
              <a:defRPr/>
            </a:pPr>
            <a:endParaRPr lang="it-IT" sz="2400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CDE34EF-7CEA-4432-AECF-AE3B514FF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26733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8793D17-95C6-45C0-B31D-B8D8FC81F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09228"/>
            <a:ext cx="9144000" cy="1143000"/>
          </a:xfrm>
        </p:spPr>
        <p:txBody>
          <a:bodyPr/>
          <a:lstStyle/>
          <a:p>
            <a:r>
              <a:rPr lang="it-IT" sz="3200" dirty="0"/>
              <a:t>3.2 Offerta e domanda di moneta</a:t>
            </a:r>
            <a:br>
              <a:rPr lang="it-IT" sz="3200" dirty="0"/>
            </a:br>
            <a:r>
              <a:rPr lang="it-IT" sz="3200" dirty="0"/>
              <a:t>emessa dalla banca centrale</a:t>
            </a:r>
            <a:br>
              <a:rPr lang="it-IT" sz="3200" dirty="0"/>
            </a:br>
            <a:r>
              <a:rPr lang="it-IT" sz="2700" dirty="0"/>
              <a:t>L’equilibrio sul mercato della moneta della banca centrale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CDE34EF-7CEA-4432-AECF-AE3B514FF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22</a:t>
            </a:fld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E75923BA-47A6-E028-5E47-3B54436375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01" y="1942737"/>
            <a:ext cx="7732997" cy="4051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4947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8793D17-95C6-45C0-B31D-B8D8FC81F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txBody>
          <a:bodyPr/>
          <a:lstStyle/>
          <a:p>
            <a:r>
              <a:rPr lang="it-IT" sz="3200" dirty="0"/>
              <a:t>3.3 FED e BCE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EB1EBF5-A099-4EB6-A3B0-3F6C5D6CA2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166018"/>
            <a:ext cx="8964488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  <a:defRPr/>
            </a:pPr>
            <a:r>
              <a:rPr lang="it-IT" altLang="it-IT" sz="2600" kern="0" dirty="0"/>
              <a:t>Negli Stati Uniti:</a:t>
            </a:r>
          </a:p>
          <a:p>
            <a:pPr>
              <a:defRPr/>
            </a:pPr>
            <a:r>
              <a:rPr lang="it-IT" altLang="it-IT" sz="2600" kern="0" dirty="0"/>
              <a:t>la banca centrale è la Fed (Federal Reserve)</a:t>
            </a:r>
          </a:p>
          <a:p>
            <a:pPr>
              <a:defRPr/>
            </a:pPr>
            <a:r>
              <a:rPr lang="it-IT" altLang="it-IT" sz="2600" kern="0" dirty="0"/>
              <a:t>il mercato delle riserve è chiamato </a:t>
            </a:r>
            <a:r>
              <a:rPr lang="it-IT" altLang="it-IT" sz="2600" kern="0" dirty="0">
                <a:solidFill>
                  <a:srgbClr val="FF0000"/>
                </a:solidFill>
              </a:rPr>
              <a:t>Federal funds market</a:t>
            </a:r>
          </a:p>
          <a:p>
            <a:pPr>
              <a:defRPr/>
            </a:pPr>
            <a:r>
              <a:rPr lang="it-IT" altLang="it-IT" sz="2600" kern="0" dirty="0"/>
              <a:t>il tasso di interesse in esso determinato è chiamato </a:t>
            </a:r>
            <a:r>
              <a:rPr lang="it-IT" altLang="it-IT" sz="2600" kern="0" dirty="0">
                <a:solidFill>
                  <a:srgbClr val="FF0000"/>
                </a:solidFill>
              </a:rPr>
              <a:t>Federal funds rate</a:t>
            </a:r>
          </a:p>
          <a:p>
            <a:pPr>
              <a:buFont typeface="Wingdings" pitchFamily="2" charset="2"/>
              <a:buChar char="ü"/>
              <a:defRPr/>
            </a:pPr>
            <a:endParaRPr lang="it-IT" altLang="it-IT" sz="2600" kern="0" dirty="0"/>
          </a:p>
          <a:p>
            <a:pPr marL="0" indent="0">
              <a:buNone/>
              <a:defRPr/>
            </a:pPr>
            <a:r>
              <a:rPr lang="it-IT" altLang="it-IT" sz="2600" kern="0" dirty="0"/>
              <a:t>Nell’Eurozona:</a:t>
            </a:r>
          </a:p>
          <a:p>
            <a:pPr>
              <a:defRPr/>
            </a:pPr>
            <a:r>
              <a:rPr lang="it-IT" altLang="it-IT" sz="2600" kern="0" dirty="0"/>
              <a:t>la banca centrale è la Bce (Banca Centrale Europea)</a:t>
            </a:r>
          </a:p>
          <a:p>
            <a:pPr>
              <a:defRPr/>
            </a:pPr>
            <a:r>
              <a:rPr lang="it-IT" altLang="it-IT" sz="2600" kern="0" dirty="0"/>
              <a:t>l’implementazione della politica monetaria è leggermente più complessa nell’Eurozona</a:t>
            </a:r>
          </a:p>
          <a:p>
            <a:pPr>
              <a:defRPr/>
            </a:pPr>
            <a:r>
              <a:rPr lang="it-IT" altLang="it-IT" sz="2600" kern="0" dirty="0"/>
              <a:t>il tasso di interesse associato a queste aste è chiamato </a:t>
            </a:r>
            <a:r>
              <a:rPr lang="it-IT" altLang="it-IT" sz="2600" kern="0" dirty="0">
                <a:solidFill>
                  <a:srgbClr val="FF0000"/>
                </a:solidFill>
              </a:rPr>
              <a:t>tasso di rifinanziamento principale</a:t>
            </a:r>
          </a:p>
          <a:p>
            <a:pPr marL="0" indent="0">
              <a:buNone/>
              <a:defRPr/>
            </a:pPr>
            <a:endParaRPr lang="it-IT" sz="2400" dirty="0"/>
          </a:p>
          <a:p>
            <a:pPr marL="0" indent="0">
              <a:buNone/>
              <a:defRPr/>
            </a:pPr>
            <a:endParaRPr lang="it-IT" sz="2400" dirty="0"/>
          </a:p>
          <a:p>
            <a:pPr marL="0" indent="0">
              <a:buNone/>
              <a:defRPr/>
            </a:pPr>
            <a:endParaRPr lang="it-IT" sz="2400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CDE34EF-7CEA-4432-AECF-AE3B514FF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18388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8793D17-95C6-45C0-B31D-B8D8FC81F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9228"/>
            <a:ext cx="8229600" cy="1143000"/>
          </a:xfrm>
        </p:spPr>
        <p:txBody>
          <a:bodyPr/>
          <a:lstStyle/>
          <a:p>
            <a:r>
              <a:rPr lang="it-IT" sz="3200" dirty="0"/>
              <a:t>1.1 Derivazione della domanda di moneta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EB1EBF5-A099-4EB6-A3B0-3F6C5D6CA2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166018"/>
            <a:ext cx="8964488" cy="4525963"/>
          </a:xfrm>
        </p:spPr>
        <p:txBody>
          <a:bodyPr>
            <a:normAutofit lnSpcReduction="10000"/>
          </a:bodyPr>
          <a:lstStyle/>
          <a:p>
            <a:pPr marL="0" indent="0">
              <a:buFontTx/>
              <a:buNone/>
            </a:pPr>
            <a:r>
              <a:rPr lang="it-IT" altLang="it-IT" sz="2400" dirty="0"/>
              <a:t>La relazione tra domanda di moneta, reddito nominale e tasso di interesse è data da:</a:t>
            </a:r>
          </a:p>
          <a:p>
            <a:pPr marL="0" indent="0">
              <a:buNone/>
            </a:pPr>
            <a:endParaRPr lang="it-IT" sz="2400" dirty="0"/>
          </a:p>
          <a:p>
            <a:pPr marL="0" indent="0">
              <a:buFontTx/>
              <a:buNone/>
            </a:pPr>
            <a:r>
              <a:rPr lang="it-IT" altLang="it-IT" sz="2400" dirty="0"/>
              <a:t>Dove:</a:t>
            </a:r>
          </a:p>
          <a:p>
            <a:pPr marL="0" indent="0">
              <a:buFontTx/>
              <a:buNone/>
            </a:pPr>
            <a:r>
              <a:rPr lang="it-IT" altLang="it-IT" sz="2400" dirty="0"/>
              <a:t> </a:t>
            </a:r>
            <a:r>
              <a:rPr lang="it-IT" altLang="it-IT" sz="2400" i="1" dirty="0"/>
              <a:t>€Y</a:t>
            </a:r>
            <a:r>
              <a:rPr lang="it-IT" altLang="it-IT" sz="2400" dirty="0"/>
              <a:t> indica il reddito nominale.</a:t>
            </a:r>
          </a:p>
          <a:p>
            <a:pPr marL="0" indent="0">
              <a:buFontTx/>
              <a:buNone/>
            </a:pPr>
            <a:r>
              <a:rPr lang="it-IT" altLang="it-IT" sz="2400" i="1" dirty="0"/>
              <a:t>M</a:t>
            </a:r>
            <a:r>
              <a:rPr lang="it-IT" altLang="it-IT" sz="2400" i="1" baseline="30000" dirty="0"/>
              <a:t>d</a:t>
            </a:r>
            <a:r>
              <a:rPr lang="it-IT" altLang="it-IT" sz="2400" dirty="0"/>
              <a:t> indica la domanda di moneta</a:t>
            </a:r>
          </a:p>
          <a:p>
            <a:pPr marL="0" indent="0">
              <a:buFontTx/>
              <a:buNone/>
            </a:pPr>
            <a:r>
              <a:rPr lang="it-IT" altLang="it-IT" sz="2400" i="1" dirty="0"/>
              <a:t>L(i) </a:t>
            </a:r>
            <a:r>
              <a:rPr lang="it-IT" altLang="it-IT" sz="2400" dirty="0"/>
              <a:t>indica la funzione decrescente del tasso di interesse </a:t>
            </a:r>
            <a:r>
              <a:rPr lang="it-IT" altLang="it-IT" sz="2400" i="1" dirty="0"/>
              <a:t>i</a:t>
            </a:r>
            <a:r>
              <a:rPr lang="it-IT" altLang="it-IT" sz="2400" dirty="0"/>
              <a:t>, </a:t>
            </a:r>
          </a:p>
          <a:p>
            <a:pPr marL="0" indent="0">
              <a:buFontTx/>
              <a:buNone/>
            </a:pPr>
            <a:endParaRPr lang="it-IT" altLang="it-IT" sz="2400" i="1" dirty="0"/>
          </a:p>
          <a:p>
            <a:pPr marL="0" indent="0">
              <a:buFontTx/>
              <a:buNone/>
            </a:pPr>
            <a:r>
              <a:rPr lang="it-IT" altLang="it-IT" sz="2400" dirty="0"/>
              <a:t>Dunque:</a:t>
            </a:r>
          </a:p>
          <a:p>
            <a:r>
              <a:rPr lang="it-IT" altLang="it-IT" sz="2400" i="1" dirty="0">
                <a:solidFill>
                  <a:srgbClr val="FF0000"/>
                </a:solidFill>
              </a:rPr>
              <a:t>la domanda di moneta aumenta con il reddito nominale</a:t>
            </a:r>
          </a:p>
          <a:p>
            <a:r>
              <a:rPr lang="it-IT" altLang="it-IT" sz="2400" i="1" dirty="0">
                <a:solidFill>
                  <a:srgbClr val="FF0000"/>
                </a:solidFill>
              </a:rPr>
              <a:t>la domanda di moneta dipende negativamente dal tasso di interesse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CDE34EF-7CEA-4432-AECF-AE3B514FF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3</a:t>
            </a:fld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B9CB6D61-3764-4CFB-9F77-D969A5F6DE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7628" y="1844824"/>
            <a:ext cx="1508743" cy="590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056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8793D17-95C6-45C0-B31D-B8D8FC81F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9228"/>
            <a:ext cx="8229600" cy="1143000"/>
          </a:xfrm>
        </p:spPr>
        <p:txBody>
          <a:bodyPr/>
          <a:lstStyle/>
          <a:p>
            <a:r>
              <a:rPr lang="it-IT" sz="3200" dirty="0"/>
              <a:t>1.1 Derivazione della domanda di moneta</a:t>
            </a:r>
            <a:br>
              <a:rPr lang="it-IT" sz="3200" dirty="0"/>
            </a:br>
            <a:endParaRPr lang="it-IT" sz="3200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CDE34EF-7CEA-4432-AECF-AE3B514FF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4</a:t>
            </a:fld>
            <a:endParaRPr lang="it-IT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E8ECAB6C-145C-5CCE-90F0-3FFD8E5439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864" y="1268760"/>
            <a:ext cx="7976271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7304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8793D17-95C6-45C0-B31D-B8D8FC81F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9228"/>
            <a:ext cx="8229600" cy="1143000"/>
          </a:xfrm>
        </p:spPr>
        <p:txBody>
          <a:bodyPr/>
          <a:lstStyle/>
          <a:p>
            <a:r>
              <a:rPr lang="it-IT" sz="3200" dirty="0"/>
              <a:t>2. La determinazione del tasso di interesse (I)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EB1EBF5-A099-4EB6-A3B0-3F6C5D6CA2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166018"/>
            <a:ext cx="8964488" cy="4525963"/>
          </a:xfrm>
        </p:spPr>
        <p:txBody>
          <a:bodyPr>
            <a:normAutofit/>
          </a:bodyPr>
          <a:lstStyle/>
          <a:p>
            <a:pPr marL="0" indent="0">
              <a:buFontTx/>
              <a:buNone/>
            </a:pPr>
            <a:r>
              <a:rPr lang="it-IT" altLang="it-IT" sz="2400" dirty="0"/>
              <a:t>Supponiamo che la banca centrale decida di offrire un ammontare di moneta uguale a </a:t>
            </a:r>
            <a:r>
              <a:rPr lang="it-IT" altLang="it-IT" sz="2400" i="1" dirty="0"/>
              <a:t>M</a:t>
            </a:r>
            <a:r>
              <a:rPr lang="it-IT" altLang="it-IT" sz="2400" dirty="0"/>
              <a:t>, cosicché </a:t>
            </a:r>
            <a:r>
              <a:rPr lang="it-IT" altLang="it-IT" sz="2400" i="1" dirty="0" err="1"/>
              <a:t>M</a:t>
            </a:r>
            <a:r>
              <a:rPr lang="it-IT" altLang="it-IT" sz="2400" i="1" baseline="30000" dirty="0" err="1"/>
              <a:t>s</a:t>
            </a:r>
            <a:r>
              <a:rPr lang="it-IT" altLang="it-IT" sz="2400" i="1" baseline="30000" dirty="0"/>
              <a:t> </a:t>
            </a:r>
            <a:r>
              <a:rPr lang="it-IT" altLang="it-IT" sz="2400" dirty="0"/>
              <a:t>= </a:t>
            </a:r>
            <a:r>
              <a:rPr lang="it-IT" altLang="it-IT" sz="2400" i="1" dirty="0"/>
              <a:t>M</a:t>
            </a:r>
            <a:r>
              <a:rPr lang="it-IT" altLang="it-IT" sz="2400" dirty="0"/>
              <a:t>.</a:t>
            </a:r>
          </a:p>
          <a:p>
            <a:pPr marL="0" indent="0">
              <a:buFontTx/>
              <a:buNone/>
            </a:pPr>
            <a:endParaRPr lang="it-IT" altLang="it-IT" sz="2400" dirty="0"/>
          </a:p>
          <a:p>
            <a:pPr marL="0" indent="0">
              <a:buFontTx/>
              <a:buNone/>
            </a:pPr>
            <a:r>
              <a:rPr lang="it-IT" altLang="it-IT" sz="2400" dirty="0"/>
              <a:t>La condizione di equilibrio è:</a:t>
            </a:r>
          </a:p>
          <a:p>
            <a:pPr marL="0" indent="0" algn="ctr">
              <a:buFontTx/>
              <a:buNone/>
            </a:pPr>
            <a:r>
              <a:rPr lang="it-IT" altLang="it-IT" sz="2400" dirty="0"/>
              <a:t>Offerta di moneta   =	 Domanda di moneta</a:t>
            </a:r>
          </a:p>
          <a:p>
            <a:pPr marL="0" indent="0" algn="ctr">
              <a:buFontTx/>
              <a:buNone/>
            </a:pPr>
            <a:r>
              <a:rPr lang="it-IT" altLang="it-IT" sz="2400" i="1" dirty="0"/>
              <a:t>M	        </a:t>
            </a:r>
            <a:r>
              <a:rPr lang="it-IT" altLang="it-IT" sz="2400" dirty="0"/>
              <a:t>=</a:t>
            </a:r>
            <a:r>
              <a:rPr lang="it-IT" altLang="it-IT" sz="2400" i="1" dirty="0"/>
              <a:t> 		€YL(i)</a:t>
            </a:r>
          </a:p>
          <a:p>
            <a:pPr marL="0" indent="0" algn="ctr">
              <a:buFontTx/>
              <a:buNone/>
            </a:pPr>
            <a:endParaRPr lang="it-IT" altLang="it-IT" sz="2400" i="1" dirty="0"/>
          </a:p>
          <a:p>
            <a:pPr marL="0" indent="0">
              <a:buFontTx/>
              <a:buNone/>
            </a:pPr>
            <a:r>
              <a:rPr lang="it-IT" altLang="it-IT" sz="2400" dirty="0">
                <a:solidFill>
                  <a:srgbClr val="FF0000"/>
                </a:solidFill>
              </a:rPr>
              <a:t>Questa equazione ci dice che il tasso di interesse </a:t>
            </a:r>
            <a:r>
              <a:rPr lang="it-IT" altLang="it-IT" sz="2400" i="1" dirty="0">
                <a:solidFill>
                  <a:srgbClr val="FF0000"/>
                </a:solidFill>
              </a:rPr>
              <a:t>i</a:t>
            </a:r>
            <a:r>
              <a:rPr lang="it-IT" altLang="it-IT" sz="2400" dirty="0">
                <a:solidFill>
                  <a:srgbClr val="FF0000"/>
                </a:solidFill>
              </a:rPr>
              <a:t> deve essere tale da indurre gli individui a tenere una quantità di moneta pari all’offerta di moneta, </a:t>
            </a:r>
            <a:r>
              <a:rPr lang="it-IT" altLang="it-IT" sz="2400" i="1" dirty="0">
                <a:solidFill>
                  <a:srgbClr val="FF0000"/>
                </a:solidFill>
              </a:rPr>
              <a:t>M</a:t>
            </a:r>
            <a:r>
              <a:rPr lang="it-IT" altLang="it-IT" sz="24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CDE34EF-7CEA-4432-AECF-AE3B514FF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430863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8793D17-95C6-45C0-B31D-B8D8FC81F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9228"/>
            <a:ext cx="8229600" cy="1143000"/>
          </a:xfrm>
        </p:spPr>
        <p:txBody>
          <a:bodyPr/>
          <a:lstStyle/>
          <a:p>
            <a:r>
              <a:rPr lang="it-IT" sz="3200" dirty="0"/>
              <a:t>2.1. Domanda di moneta, offerta di moneta</a:t>
            </a:r>
            <a:br>
              <a:rPr lang="it-IT" sz="3200" dirty="0"/>
            </a:br>
            <a:r>
              <a:rPr lang="it-IT" sz="3200" dirty="0"/>
              <a:t>e tasso di interesse di equilibrio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EB1EBF5-A099-4EB6-A3B0-3F6C5D6CA2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60" y="1386381"/>
            <a:ext cx="8892480" cy="4525963"/>
          </a:xfrm>
        </p:spPr>
        <p:txBody>
          <a:bodyPr>
            <a:normAutofit/>
          </a:bodyPr>
          <a:lstStyle/>
          <a:p>
            <a:pPr marL="0" indent="0" algn="ctr">
              <a:buFontTx/>
              <a:buNone/>
            </a:pPr>
            <a:r>
              <a:rPr lang="it-IT" altLang="it-IT" sz="2400" dirty="0"/>
              <a:t>Il tasso di interesse d’equilibrio uguaglia domanda e offerta di moneta.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CDE34EF-7CEA-4432-AECF-AE3B514FF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6</a:t>
            </a:fld>
            <a:endParaRPr lang="it-IT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DB1DB163-312F-2331-C53A-DBDAFDD490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375" y="1996234"/>
            <a:ext cx="7067250" cy="3671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828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8793D17-95C6-45C0-B31D-B8D8FC81F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9228"/>
            <a:ext cx="8229600" cy="1143000"/>
          </a:xfrm>
        </p:spPr>
        <p:txBody>
          <a:bodyPr/>
          <a:lstStyle/>
          <a:p>
            <a:r>
              <a:rPr lang="it-IT" sz="3200" dirty="0"/>
              <a:t>2.1. Domanda di moneta, offerta di moneta</a:t>
            </a:r>
            <a:br>
              <a:rPr lang="it-IT" sz="3200" dirty="0"/>
            </a:br>
            <a:r>
              <a:rPr lang="it-IT" sz="3200" dirty="0"/>
              <a:t>e tasso di interesse di equilibrio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EB1EBF5-A099-4EB6-A3B0-3F6C5D6CA2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25963"/>
          </a:xfrm>
        </p:spPr>
        <p:txBody>
          <a:bodyPr>
            <a:normAutofit/>
          </a:bodyPr>
          <a:lstStyle/>
          <a:p>
            <a:pPr marL="0" indent="0">
              <a:buFontTx/>
              <a:buNone/>
            </a:pPr>
            <a:r>
              <a:rPr lang="it-IT" altLang="it-IT" sz="2400" dirty="0"/>
              <a:t>Un aumento del reddito nominale provoca un aumento del tasso di interesse: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CDE34EF-7CEA-4432-AECF-AE3B514FF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7</a:t>
            </a:fld>
            <a:endParaRPr lang="it-IT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E9CE8595-EC32-7178-3176-BB7915127B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113" y="2101705"/>
            <a:ext cx="4137773" cy="3842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6532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8793D17-95C6-45C0-B31D-B8D8FC81F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9228"/>
            <a:ext cx="8229600" cy="1143000"/>
          </a:xfrm>
        </p:spPr>
        <p:txBody>
          <a:bodyPr/>
          <a:lstStyle/>
          <a:p>
            <a:r>
              <a:rPr lang="it-IT" sz="3200" dirty="0"/>
              <a:t>2.1. Domanda di moneta, offerta di moneta</a:t>
            </a:r>
            <a:br>
              <a:rPr lang="it-IT" sz="3200" dirty="0"/>
            </a:br>
            <a:r>
              <a:rPr lang="it-IT" sz="3200" dirty="0"/>
              <a:t>e tasso di interesse di equilibrio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EB1EBF5-A099-4EB6-A3B0-3F6C5D6CA2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25963"/>
          </a:xfrm>
        </p:spPr>
        <p:txBody>
          <a:bodyPr>
            <a:normAutofit/>
          </a:bodyPr>
          <a:lstStyle/>
          <a:p>
            <a:pPr marL="0" indent="0">
              <a:buFontTx/>
              <a:buNone/>
            </a:pPr>
            <a:r>
              <a:rPr lang="it-IT" altLang="it-IT" sz="2400" dirty="0"/>
              <a:t>Un aumento dell’offerta di moneta provoca una riduzione del tasso di interesse: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CDE34EF-7CEA-4432-AECF-AE3B514FF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8</a:t>
            </a:fld>
            <a:endParaRPr lang="it-IT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7DF33BC2-8AF6-911D-76FD-48D17D95A5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772" y="2132856"/>
            <a:ext cx="4104456" cy="3905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5523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8793D17-95C6-45C0-B31D-B8D8FC81F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09228"/>
            <a:ext cx="9144000" cy="1143000"/>
          </a:xfrm>
        </p:spPr>
        <p:txBody>
          <a:bodyPr/>
          <a:lstStyle/>
          <a:p>
            <a:r>
              <a:rPr lang="it-IT" sz="3200" dirty="0"/>
              <a:t>2.2 Politica monetaria e operazioni di mercato aperto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EB1EBF5-A099-4EB6-A3B0-3F6C5D6CA2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5219" y="1412776"/>
            <a:ext cx="7451197" cy="4525963"/>
          </a:xfrm>
        </p:spPr>
        <p:txBody>
          <a:bodyPr>
            <a:normAutofit/>
          </a:bodyPr>
          <a:lstStyle/>
          <a:p>
            <a:pPr marL="0" indent="0">
              <a:buFontTx/>
              <a:buNone/>
            </a:pPr>
            <a:r>
              <a:rPr lang="it-IT" altLang="it-IT" sz="2400" dirty="0"/>
              <a:t>La banca centrale controlla la quantità di moneta tramite le operazioni di mercato aperto.</a:t>
            </a:r>
          </a:p>
          <a:p>
            <a:pPr marL="0" indent="0">
              <a:buFontTx/>
              <a:buNone/>
            </a:pPr>
            <a:endParaRPr lang="it-IT" altLang="it-IT" sz="2400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CDE34EF-7CEA-4432-AECF-AE3B514FF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9</a:t>
            </a:fld>
            <a:endParaRPr lang="it-IT"/>
          </a:p>
        </p:txBody>
      </p:sp>
      <p:pic>
        <p:nvPicPr>
          <p:cNvPr id="6" name="Immagine 5" descr="Immagine che contiene screenshot&#10;&#10;Descrizione generata automaticamente">
            <a:extLst>
              <a:ext uri="{FF2B5EF4-FFF2-40B4-BE49-F238E27FC236}">
                <a16:creationId xmlns:a16="http://schemas.microsoft.com/office/drawing/2014/main" id="{5E85F3E3-DF86-4AE9-8F67-D60DDB766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38" y="2870011"/>
            <a:ext cx="8853723" cy="1600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35059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2595</TotalTime>
  <Words>1201</Words>
  <Application>Microsoft Office PowerPoint</Application>
  <PresentationFormat>Presentazione su schermo (4:3)</PresentationFormat>
  <Paragraphs>151</Paragraphs>
  <Slides>23</Slides>
  <Notes>3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Wingdings</vt:lpstr>
      <vt:lpstr>Tema di Office</vt:lpstr>
      <vt:lpstr>Equation</vt:lpstr>
      <vt:lpstr>Capitolo IV</vt:lpstr>
      <vt:lpstr>1. La domanda di moneta</vt:lpstr>
      <vt:lpstr>1.1 Derivazione della domanda di moneta</vt:lpstr>
      <vt:lpstr>1.1 Derivazione della domanda di moneta </vt:lpstr>
      <vt:lpstr>2. La determinazione del tasso di interesse (I)</vt:lpstr>
      <vt:lpstr>2.1. Domanda di moneta, offerta di moneta e tasso di interesse di equilibrio</vt:lpstr>
      <vt:lpstr>2.1. Domanda di moneta, offerta di moneta e tasso di interesse di equilibrio</vt:lpstr>
      <vt:lpstr>2.1. Domanda di moneta, offerta di moneta e tasso di interesse di equilibrio</vt:lpstr>
      <vt:lpstr>2.2 Politica monetaria e operazioni di mercato aperto</vt:lpstr>
      <vt:lpstr>2.2 Politica monetaria e operazioni di mercato aperto</vt:lpstr>
      <vt:lpstr>2.2 Politica monetaria e operazioni di mercato aperto</vt:lpstr>
      <vt:lpstr>2.2 Politica monetaria e operazioni di mercato aperto</vt:lpstr>
      <vt:lpstr>2.2 Politica monetaria e operazioni di mercato aperto</vt:lpstr>
      <vt:lpstr>3. La determinazione del tasso di interesse (II) 3.1 Che cosa fanno le banche?</vt:lpstr>
      <vt:lpstr>3.1 Che cosa fanno le banche?</vt:lpstr>
      <vt:lpstr>3.1 Che cosa fanno le banche?</vt:lpstr>
      <vt:lpstr>3.2 Offerta e domanda di moneta  emessa dalla banca centrale</vt:lpstr>
      <vt:lpstr>3.2 Offerta e domanda di moneta emessa dalla banca centrale La domanda di moneta della banca centrale</vt:lpstr>
      <vt:lpstr>3.2 Offerta e domanda di moneta emessa dalla banca centrale La domanda di moneta della banca centrale</vt:lpstr>
      <vt:lpstr>3.2 Offerta e domanda di moneta emessa dalla banca centrale La domanda di moneta della banca centrale</vt:lpstr>
      <vt:lpstr>3.2 Offerta e domanda di moneta emessa dalla banca centrale L’equilibrio sul mercato della moneta della banca centrale</vt:lpstr>
      <vt:lpstr>3.2 Offerta e domanda di moneta emessa dalla banca centrale L’equilibrio sul mercato della moneta della banca centrale</vt:lpstr>
      <vt:lpstr>3.3 FED e BCE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ILARIA MARTINI</dc:creator>
  <cp:lastModifiedBy>Marco Giansoldati</cp:lastModifiedBy>
  <cp:revision>75</cp:revision>
  <dcterms:created xsi:type="dcterms:W3CDTF">2014-07-28T14:21:47Z</dcterms:created>
  <dcterms:modified xsi:type="dcterms:W3CDTF">2025-10-09T07:24:03Z</dcterms:modified>
</cp:coreProperties>
</file>