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318" r:id="rId3"/>
    <p:sldId id="287" r:id="rId4"/>
    <p:sldId id="289" r:id="rId5"/>
    <p:sldId id="290" r:id="rId6"/>
    <p:sldId id="300" r:id="rId7"/>
    <p:sldId id="301" r:id="rId8"/>
    <p:sldId id="291" r:id="rId9"/>
    <p:sldId id="292" r:id="rId10"/>
    <p:sldId id="278" r:id="rId11"/>
    <p:sldId id="279" r:id="rId12"/>
    <p:sldId id="303" r:id="rId13"/>
    <p:sldId id="275" r:id="rId14"/>
    <p:sldId id="27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26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41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27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02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33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54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37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88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55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37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08/10/2025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97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07B2D-A1F2-49BB-9439-937882C6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L’Impero austriaco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EC0F09-AB93-447D-964E-D419FD66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Comprendeva territori che andavano dall’Austria all’Ungheria, al Banato e alla Transilvania, a Slovacchia, Boemia e Moravia, Galizia, Tirolo italiano (Trentino-Alto Adige), Lombardo-Veneto, Trieste, Slovenia, Croazia e la costa dalmata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Monarchia assoluta sovranazionale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Permanenza tuttavia delle «nazioni storiche»: Ungheria, Boemia, Croazia, Polonia</a:t>
            </a:r>
          </a:p>
        </p:txBody>
      </p:sp>
    </p:spTree>
    <p:extLst>
      <p:ext uri="{BB962C8B-B14F-4D97-AF65-F5344CB8AC3E}">
        <p14:creationId xmlns:p14="http://schemas.microsoft.com/office/powerpoint/2010/main" val="270160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3339C-4AB0-4874-B33B-4E8E8BED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622"/>
            <a:ext cx="10515600" cy="527934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Convenzione di Akkerman (1826), firmata da Russia e Impero ottomano: autonomia alla Serbia e protettorato russo su Moldavia e Valacchia</a:t>
            </a:r>
          </a:p>
          <a:p>
            <a:pPr algn="just"/>
            <a:r>
              <a:rPr lang="it-IT" dirty="0"/>
              <a:t>Trattato di Londra del 1827: collaborazione anglo-franco-russa per favorire la creazione di una Grecia autonoma nel quadro dell’Impero ottomano</a:t>
            </a:r>
          </a:p>
          <a:p>
            <a:pPr algn="just"/>
            <a:r>
              <a:rPr lang="it-IT" dirty="0"/>
              <a:t>Ottobre 1827: battaglia di Navarino tra flotta anglo-franco-russa e flotta turco-egiziana con sconfitta ottomana</a:t>
            </a:r>
          </a:p>
          <a:p>
            <a:pPr algn="just"/>
            <a:r>
              <a:rPr lang="it-IT" dirty="0"/>
              <a:t>Settembre 1829: a seguito della guerra russo-turca del 1828-29 i due imperi stipulano il trattato di Adrianopoli, con il riconoscimento da parte ottomana dell’autonomia di Serbia, Valacchia e Moldavia e dell’indipendenza della Grecia</a:t>
            </a:r>
          </a:p>
          <a:p>
            <a:pPr algn="just"/>
            <a:r>
              <a:rPr lang="it-IT" dirty="0"/>
              <a:t>Nel 1832 nasce il regno di Grecia, con Ottone di Baviera (poi di Grecia)</a:t>
            </a:r>
          </a:p>
        </p:txBody>
      </p:sp>
    </p:spTree>
    <p:extLst>
      <p:ext uri="{BB962C8B-B14F-4D97-AF65-F5344CB8AC3E}">
        <p14:creationId xmlns:p14="http://schemas.microsoft.com/office/powerpoint/2010/main" val="345484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FBD28-ECEC-4E41-9371-9798E0C6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La Grecia dalla proclamazione del regno (1832) al 1947</a:t>
            </a:r>
          </a:p>
        </p:txBody>
      </p:sp>
      <p:pic>
        <p:nvPicPr>
          <p:cNvPr id="2050" name="Picture 2" descr="Treaty of Constantinople (1832) - Wikipedia">
            <a:extLst>
              <a:ext uri="{FF2B5EF4-FFF2-40B4-BE49-F238E27FC236}">
                <a16:creationId xmlns:a16="http://schemas.microsoft.com/office/drawing/2014/main" id="{0E76816F-F360-49E2-892D-20E9F9674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02" y="1879135"/>
            <a:ext cx="5947795" cy="40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0BD674-BBDD-4B7F-B42A-491EAD25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Il moto decabrista in Russia e la rivoluzione polacca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60095-782A-414E-942E-5BFE6EF52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Numerosi ufficiali russi, entrati in contatto con le idee illuministe e rivoluzionarie durante l’epoca napoleonica, coltivano aspirazioni liberali e costituzionali</a:t>
            </a:r>
          </a:p>
          <a:p>
            <a:pPr algn="just"/>
            <a:r>
              <a:rPr lang="it-IT" dirty="0"/>
              <a:t>Nel dicembre 1825 dopo la morte di Alessandro I, al momento del giuramento del nuovo zar Nicola I, alcuni militari si ribellano ma il tentativo insurrezionale viene facilmente represso</a:t>
            </a:r>
          </a:p>
          <a:p>
            <a:pPr algn="just"/>
            <a:r>
              <a:rPr lang="it-IT" dirty="0"/>
              <a:t>Nicola I avvia una politica repressiva, antiliberale e diretta all’assimilazione delle etnie non russe dell’Impero (russificazione)</a:t>
            </a:r>
          </a:p>
          <a:p>
            <a:pPr algn="just"/>
            <a:r>
              <a:rPr lang="it-IT" dirty="0"/>
              <a:t>Repressione della rivoluzione polacca del 1830-31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809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688BF-B446-4755-B545-3F9920F0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Le principali correnti politiche in Europa occidentale nel periodo della Restaurazione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700611-2522-472D-8AF8-CC7040ABF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/>
              <a:t>Reazionari: si oppongono a tutto ciò che aveva rappresentato l’Illuminismo e rifiutano la modernità</a:t>
            </a:r>
          </a:p>
          <a:p>
            <a:pPr algn="just"/>
            <a:r>
              <a:rPr lang="it-IT" dirty="0"/>
              <a:t>Conservatori: si oppongono alle idee liberali</a:t>
            </a:r>
          </a:p>
          <a:p>
            <a:pPr algn="just"/>
            <a:r>
              <a:rPr lang="it-IT" dirty="0"/>
              <a:t>Liberali: chiedono l’approvazione di costituzioni che prevedano la divisione dei poteri, la limitazione delle prerogative del sovrano e un allargamento del suffragio ai ceti più abbienti</a:t>
            </a:r>
          </a:p>
          <a:p>
            <a:pPr algn="just"/>
            <a:r>
              <a:rPr lang="it-IT" dirty="0"/>
              <a:t>Socialisti utopisti: condannano le ingiustizie sociali e si ispirano a principi egualitari e umanitari</a:t>
            </a:r>
          </a:p>
          <a:p>
            <a:pPr algn="just"/>
            <a:r>
              <a:rPr lang="it-IT" dirty="0"/>
              <a:t>Blanquismo: necessità di una rivoluzione armata per rovesciare i privilegi di classe e instaurare un sistema comunista (Louis-Auguste </a:t>
            </a:r>
            <a:r>
              <a:rPr lang="it-IT" dirty="0" err="1"/>
              <a:t>Blanqui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468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01EE5-CD25-430C-A282-B1EAF30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728"/>
            <a:ext cx="10515600" cy="562064"/>
          </a:xfrm>
        </p:spPr>
        <p:txBody>
          <a:bodyPr>
            <a:noAutofit/>
          </a:bodyPr>
          <a:lstStyle/>
          <a:p>
            <a:r>
              <a:rPr lang="it-IT" sz="3600" dirty="0"/>
              <a:t>Le rivoluzioni del 1848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95CFB2-1A3B-4D13-983A-A9165054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075"/>
            <a:ext cx="10515600" cy="4557888"/>
          </a:xfrm>
        </p:spPr>
        <p:txBody>
          <a:bodyPr/>
          <a:lstStyle/>
          <a:p>
            <a:pPr algn="just"/>
            <a:r>
              <a:rPr lang="it-IT" dirty="0"/>
              <a:t>Nel febbraio 1848 rivoluzione in Francia sulla base di idee liberali e socialiste</a:t>
            </a:r>
          </a:p>
          <a:p>
            <a:pPr algn="just"/>
            <a:r>
              <a:rPr lang="it-IT" dirty="0"/>
              <a:t>Tra il febbraio e il marzo 1848 rivoluzioni a Budapest, Berlino e Vienna</a:t>
            </a:r>
          </a:p>
          <a:p>
            <a:pPr algn="just"/>
            <a:r>
              <a:rPr lang="it-IT" dirty="0"/>
              <a:t>Assemblee nazionali costituenti si riuniscono a Francoforte, Vienna e Budapest</a:t>
            </a:r>
          </a:p>
          <a:p>
            <a:pPr algn="just"/>
            <a:r>
              <a:rPr lang="it-IT" dirty="0"/>
              <a:t>A Francoforte l’opzione «piccolo tedesca» (gravitante intorno alla Prussia con esclusione dell’Impero asburgico) si scontra con quella «grande tedesca» (inclusione della parte tedesca dell’Impero asburgico)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744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165E7-914E-4A6D-BFBF-9E1B32E22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7304C4-AD45-1600-30C8-99C860FC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288"/>
            <a:ext cx="10515600" cy="5329675"/>
          </a:xfrm>
        </p:spPr>
        <p:txBody>
          <a:bodyPr/>
          <a:lstStyle/>
          <a:p>
            <a:pPr algn="just"/>
            <a:r>
              <a:rPr lang="it-IT" dirty="0"/>
              <a:t>Alcuni gruppi nazionali erano invece spesso subordinati ad un altro gruppo nazionale dominante, che faceva capo ad una «nazione storica»: ad esempio gli slovacchi e i romeni rispetto agli ungheresi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L’Austria, come la Russia, seguiva la logica della «cooptazione delle élites», prime fra tutte quelle nobiliari delle «nazioni storiche»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Socialmente anche l’Impero asburgico era largamente rurale: sistema delle </a:t>
            </a:r>
            <a:r>
              <a:rPr lang="it-IT" dirty="0" err="1"/>
              <a:t>corvées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804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89AD0D-F24D-4DCB-8913-D1583D87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114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Impero austriaco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1DEBF9-ED8B-4A38-AA6E-E8591FCE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89" y="1501630"/>
            <a:ext cx="7298422" cy="46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C5221-42B7-4B53-8ED9-FAECF498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L’Impero 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E9A636-DB88-462C-9F21-76648C8AD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Fra il XIV e il XV secolo l’Impero ottomano, il cui primo nucleo era l’Anatolia, si espanse ai danni dell’Impero romano d’Oriente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Espansione nei Balcani e conquista di Costantinopoli (1453)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Massima espansione territoriale nel XVII secolo e dalla pace di </a:t>
            </a:r>
            <a:r>
              <a:rPr lang="it-IT" dirty="0" err="1"/>
              <a:t>Carlowitz</a:t>
            </a:r>
            <a:r>
              <a:rPr lang="it-IT" dirty="0"/>
              <a:t> (1699) lenta ritirata</a:t>
            </a:r>
          </a:p>
        </p:txBody>
      </p:sp>
    </p:spTree>
    <p:extLst>
      <p:ext uri="{BB962C8B-B14F-4D97-AF65-F5344CB8AC3E}">
        <p14:creationId xmlns:p14="http://schemas.microsoft.com/office/powerpoint/2010/main" val="120888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A6522-077A-475D-B4FA-ACFE7F2A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066"/>
            <a:ext cx="10515600" cy="531289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Rivalità fra Impero ottomano e Impero russo: con il trattato di Bucarest (1812) la Russia occupa la Bessarabia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 corso del XIX secolo l’Impero ottomano tenta di modernizzarsi, attraverso delle riforme basate sul modello dell’assolutismo illuminato (</a:t>
            </a:r>
            <a:r>
              <a:rPr lang="it-IT" dirty="0" err="1"/>
              <a:t>Tanzimat</a:t>
            </a:r>
            <a:r>
              <a:rPr lang="it-IT" dirty="0"/>
              <a:t>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modernizzazione, che porta ad una centralizzazione burocratica sul modello occidentale, si scontra con la struttura «plurale» dell’Impero, dal punto di vista etnico e religioso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Sistema del </a:t>
            </a:r>
            <a:r>
              <a:rPr lang="it-IT" dirty="0" err="1"/>
              <a:t>millet</a:t>
            </a:r>
            <a:r>
              <a:rPr lang="it-IT" dirty="0"/>
              <a:t>: comunità religiosa non musulmana, libera di professare la propria fede, riconoscendo l’autorità della Sublime Porta</a:t>
            </a:r>
          </a:p>
        </p:txBody>
      </p:sp>
    </p:spTree>
    <p:extLst>
      <p:ext uri="{BB962C8B-B14F-4D97-AF65-F5344CB8AC3E}">
        <p14:creationId xmlns:p14="http://schemas.microsoft.com/office/powerpoint/2010/main" val="174694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A6522-077A-475D-B4FA-ACFE7F2A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066"/>
            <a:ext cx="10515600" cy="531289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Rivalità fra Impero ottomano e Impero russo: con il trattato di Bucarest (1812) la Russia occupa la Bessarabia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 corso del XIX secolo l’Impero ottomano tenta di modernizzarsi, attraverso delle riforme basate sul modello dell’assolutismo illuminato (</a:t>
            </a:r>
            <a:r>
              <a:rPr lang="it-IT" dirty="0" err="1"/>
              <a:t>Tanzìmat</a:t>
            </a:r>
            <a:r>
              <a:rPr lang="it-IT" dirty="0"/>
              <a:t>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modernizzazione, che porta ad una centralizzazione burocratica sul modello occidentale, si scontra con la struttura «plurale» dell’Impero, dal punto di vista etnico e religioso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Sistema del </a:t>
            </a:r>
            <a:r>
              <a:rPr lang="it-IT" dirty="0" err="1"/>
              <a:t>millet</a:t>
            </a:r>
            <a:r>
              <a:rPr lang="it-IT" dirty="0"/>
              <a:t>: comunità religiosa non musulmana, libera di professare la propria fede, riconoscendo l’autorità della Sublime Porta</a:t>
            </a:r>
          </a:p>
        </p:txBody>
      </p:sp>
    </p:spTree>
    <p:extLst>
      <p:ext uri="{BB962C8B-B14F-4D97-AF65-F5344CB8AC3E}">
        <p14:creationId xmlns:p14="http://schemas.microsoft.com/office/powerpoint/2010/main" val="241381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23FDD-0C48-C19E-5EA0-79881FDE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558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Impero ottomano</a:t>
            </a:r>
          </a:p>
        </p:txBody>
      </p:sp>
      <p:pic>
        <p:nvPicPr>
          <p:cNvPr id="1026" name="Picture 2" descr="Ottoman Empire | Facts, History, &amp; Map | Britannica">
            <a:extLst>
              <a:ext uri="{FF2B5EF4-FFF2-40B4-BE49-F238E27FC236}">
                <a16:creationId xmlns:a16="http://schemas.microsoft.com/office/drawing/2014/main" id="{A4264AE3-69E3-F14C-54F7-31A8488D9B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29" y="1451297"/>
            <a:ext cx="6291742" cy="45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6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223AB9-7BA8-4CB4-993F-9FF61EDF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780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Trattato di Bucarest (1812)</a:t>
            </a:r>
          </a:p>
        </p:txBody>
      </p:sp>
      <p:pic>
        <p:nvPicPr>
          <p:cNvPr id="1026" name="Picture 2" descr="Treaty of Bucharest (1812) - Wikipedia">
            <a:extLst>
              <a:ext uri="{FF2B5EF4-FFF2-40B4-BE49-F238E27FC236}">
                <a16:creationId xmlns:a16="http://schemas.microsoft.com/office/drawing/2014/main" id="{4CC0A16A-BE87-4C71-A5DC-F5B422F4A5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28" y="1291906"/>
            <a:ext cx="5620624" cy="49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1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5E9DF4-0E02-4F0F-8BE6-4205B873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L’indipendenza della Grecia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AC652D-8E19-40C9-B301-53CCA6164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Nel contesto dei moti risorgimentali europei del 1820-21 si svolge la guerra d’indipendenza greca</a:t>
            </a:r>
          </a:p>
          <a:p>
            <a:pPr algn="just"/>
            <a:r>
              <a:rPr lang="it-IT" dirty="0"/>
              <a:t>Convergenza in senso anti-ottomano fra gli insorti greci di Alexandros </a:t>
            </a:r>
            <a:r>
              <a:rPr lang="it-IT" dirty="0" err="1"/>
              <a:t>Ypsilantis</a:t>
            </a:r>
            <a:r>
              <a:rPr lang="it-IT" dirty="0"/>
              <a:t> e gli insorti romeni di Tudor </a:t>
            </a:r>
            <a:r>
              <a:rPr lang="it-IT" dirty="0" err="1"/>
              <a:t>Vladimirescu</a:t>
            </a:r>
            <a:endParaRPr lang="it-IT" dirty="0"/>
          </a:p>
          <a:p>
            <a:pPr algn="just"/>
            <a:r>
              <a:rPr lang="it-IT" dirty="0"/>
              <a:t>Interessi contrastanti fra l’élite greco-</a:t>
            </a:r>
            <a:r>
              <a:rPr lang="it-IT" dirty="0" err="1"/>
              <a:t>fanariota</a:t>
            </a:r>
            <a:r>
              <a:rPr lang="it-IT" dirty="0"/>
              <a:t> (i </a:t>
            </a:r>
            <a:r>
              <a:rPr lang="it-IT" dirty="0" err="1"/>
              <a:t>fanarioti</a:t>
            </a:r>
            <a:r>
              <a:rPr lang="it-IT" dirty="0"/>
              <a:t> godevano di una situazione privilegiata rappresentando presso la Sublime Porta il </a:t>
            </a:r>
            <a:r>
              <a:rPr lang="it-IT" dirty="0" err="1"/>
              <a:t>millet</a:t>
            </a:r>
            <a:r>
              <a:rPr lang="it-IT" dirty="0"/>
              <a:t> cristiano-ortodosso) e i contadini romeni</a:t>
            </a:r>
          </a:p>
          <a:p>
            <a:pPr algn="just"/>
            <a:r>
              <a:rPr lang="it-IT" dirty="0"/>
              <a:t>L’Impero ottomano reprime l’insurrezione, anche se la resistenza greca continua nel Peloponneso e sulle isole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287327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1_Tema di Office</vt:lpstr>
      <vt:lpstr>L’Impero austriaco</vt:lpstr>
      <vt:lpstr>Presentazione standard di PowerPoint</vt:lpstr>
      <vt:lpstr>Impero austriaco</vt:lpstr>
      <vt:lpstr>L’Impero ottomano</vt:lpstr>
      <vt:lpstr>Presentazione standard di PowerPoint</vt:lpstr>
      <vt:lpstr>Presentazione standard di PowerPoint</vt:lpstr>
      <vt:lpstr>Impero ottomano</vt:lpstr>
      <vt:lpstr>Trattato di Bucarest (1812)</vt:lpstr>
      <vt:lpstr>L’indipendenza della Grecia</vt:lpstr>
      <vt:lpstr>Presentazione standard di PowerPoint</vt:lpstr>
      <vt:lpstr>La Grecia dalla proclamazione del regno (1832) al 1947</vt:lpstr>
      <vt:lpstr>Il moto decabrista in Russia e la rivoluzione polacca</vt:lpstr>
      <vt:lpstr>Le principali correnti politiche in Europa occidentale nel periodo della Restaurazione</vt:lpstr>
      <vt:lpstr>Le rivoluzioni del 1848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2025-10-08T08:15:41Z</dcterms:created>
  <dcterms:modified xsi:type="dcterms:W3CDTF">2025-10-08T08:16:26Z</dcterms:modified>
</cp:coreProperties>
</file>