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64" r:id="rId1"/>
  </p:sldMasterIdLst>
  <p:notesMasterIdLst>
    <p:notesMasterId r:id="rId45"/>
  </p:notesMasterIdLst>
  <p:handoutMasterIdLst>
    <p:handoutMasterId r:id="rId46"/>
  </p:handoutMasterIdLst>
  <p:sldIdLst>
    <p:sldId id="256" r:id="rId2"/>
    <p:sldId id="284" r:id="rId3"/>
    <p:sldId id="339" r:id="rId4"/>
    <p:sldId id="343" r:id="rId5"/>
    <p:sldId id="344" r:id="rId6"/>
    <p:sldId id="345" r:id="rId7"/>
    <p:sldId id="346" r:id="rId8"/>
    <p:sldId id="347" r:id="rId9"/>
    <p:sldId id="348" r:id="rId10"/>
    <p:sldId id="349" r:id="rId11"/>
    <p:sldId id="350" r:id="rId12"/>
    <p:sldId id="351" r:id="rId13"/>
    <p:sldId id="352" r:id="rId14"/>
    <p:sldId id="353" r:id="rId15"/>
    <p:sldId id="341" r:id="rId16"/>
    <p:sldId id="340" r:id="rId17"/>
    <p:sldId id="319" r:id="rId18"/>
    <p:sldId id="320" r:id="rId19"/>
    <p:sldId id="360" r:id="rId20"/>
    <p:sldId id="361" r:id="rId21"/>
    <p:sldId id="358" r:id="rId22"/>
    <p:sldId id="316" r:id="rId23"/>
    <p:sldId id="369" r:id="rId24"/>
    <p:sldId id="368" r:id="rId25"/>
    <p:sldId id="317" r:id="rId26"/>
    <p:sldId id="318" r:id="rId27"/>
    <p:sldId id="365" r:id="rId28"/>
    <p:sldId id="321" r:id="rId29"/>
    <p:sldId id="363" r:id="rId30"/>
    <p:sldId id="322" r:id="rId31"/>
    <p:sldId id="362" r:id="rId32"/>
    <p:sldId id="367" r:id="rId33"/>
    <p:sldId id="328" r:id="rId34"/>
    <p:sldId id="329" r:id="rId35"/>
    <p:sldId id="330" r:id="rId36"/>
    <p:sldId id="374" r:id="rId37"/>
    <p:sldId id="375" r:id="rId38"/>
    <p:sldId id="376" r:id="rId39"/>
    <p:sldId id="331" r:id="rId40"/>
    <p:sldId id="372" r:id="rId41"/>
    <p:sldId id="373" r:id="rId42"/>
    <p:sldId id="338" r:id="rId43"/>
    <p:sldId id="355" r:id="rId44"/>
  </p:sldIdLst>
  <p:sldSz cx="9144000" cy="6858000" type="screen4x3"/>
  <p:notesSz cx="6781800" cy="9926638"/>
  <p:defaultTextStyle>
    <a:defPPr>
      <a:defRPr lang="it-IT"/>
    </a:defPPr>
    <a:lvl1pPr algn="ctr" rtl="0" eaLnBrk="0" fontAlgn="base" hangingPunct="0">
      <a:spcBef>
        <a:spcPct val="20000"/>
      </a:spcBef>
      <a:spcAft>
        <a:spcPct val="0"/>
      </a:spcAft>
      <a:buClr>
        <a:schemeClr val="bg2"/>
      </a:buClr>
      <a:buFont typeface="Monotype Sorts" pitchFamily="2" charset="2"/>
      <a:buChar char="è"/>
      <a:defRPr sz="2800" kern="1200">
        <a:solidFill>
          <a:schemeClr val="tx1"/>
        </a:solidFill>
        <a:latin typeface="Times New Roman" pitchFamily="18" charset="0"/>
        <a:ea typeface="+mn-ea"/>
        <a:cs typeface="+mn-cs"/>
      </a:defRPr>
    </a:lvl1pPr>
    <a:lvl2pPr marL="457200" algn="ctr" rtl="0" eaLnBrk="0" fontAlgn="base" hangingPunct="0">
      <a:spcBef>
        <a:spcPct val="20000"/>
      </a:spcBef>
      <a:spcAft>
        <a:spcPct val="0"/>
      </a:spcAft>
      <a:buClr>
        <a:schemeClr val="bg2"/>
      </a:buClr>
      <a:buFont typeface="Monotype Sorts" pitchFamily="2" charset="2"/>
      <a:buChar char="è"/>
      <a:defRPr sz="2800" kern="1200">
        <a:solidFill>
          <a:schemeClr val="tx1"/>
        </a:solidFill>
        <a:latin typeface="Times New Roman" pitchFamily="18" charset="0"/>
        <a:ea typeface="+mn-ea"/>
        <a:cs typeface="+mn-cs"/>
      </a:defRPr>
    </a:lvl2pPr>
    <a:lvl3pPr marL="914400" algn="ctr" rtl="0" eaLnBrk="0" fontAlgn="base" hangingPunct="0">
      <a:spcBef>
        <a:spcPct val="20000"/>
      </a:spcBef>
      <a:spcAft>
        <a:spcPct val="0"/>
      </a:spcAft>
      <a:buClr>
        <a:schemeClr val="bg2"/>
      </a:buClr>
      <a:buFont typeface="Monotype Sorts" pitchFamily="2" charset="2"/>
      <a:buChar char="è"/>
      <a:defRPr sz="2800" kern="1200">
        <a:solidFill>
          <a:schemeClr val="tx1"/>
        </a:solidFill>
        <a:latin typeface="Times New Roman" pitchFamily="18" charset="0"/>
        <a:ea typeface="+mn-ea"/>
        <a:cs typeface="+mn-cs"/>
      </a:defRPr>
    </a:lvl3pPr>
    <a:lvl4pPr marL="1371600" algn="ctr" rtl="0" eaLnBrk="0" fontAlgn="base" hangingPunct="0">
      <a:spcBef>
        <a:spcPct val="20000"/>
      </a:spcBef>
      <a:spcAft>
        <a:spcPct val="0"/>
      </a:spcAft>
      <a:buClr>
        <a:schemeClr val="bg2"/>
      </a:buClr>
      <a:buFont typeface="Monotype Sorts" pitchFamily="2" charset="2"/>
      <a:buChar char="è"/>
      <a:defRPr sz="2800" kern="1200">
        <a:solidFill>
          <a:schemeClr val="tx1"/>
        </a:solidFill>
        <a:latin typeface="Times New Roman" pitchFamily="18" charset="0"/>
        <a:ea typeface="+mn-ea"/>
        <a:cs typeface="+mn-cs"/>
      </a:defRPr>
    </a:lvl4pPr>
    <a:lvl5pPr marL="1828800" algn="ctr" rtl="0" eaLnBrk="0" fontAlgn="base" hangingPunct="0">
      <a:spcBef>
        <a:spcPct val="20000"/>
      </a:spcBef>
      <a:spcAft>
        <a:spcPct val="0"/>
      </a:spcAft>
      <a:buClr>
        <a:schemeClr val="bg2"/>
      </a:buClr>
      <a:buFont typeface="Monotype Sorts" pitchFamily="2" charset="2"/>
      <a:buChar char="è"/>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5">
          <p15:clr>
            <a:srgbClr val="A4A3A4"/>
          </p15:clr>
        </p15:guide>
        <p15:guide id="2" pos="213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iuseppe Borruso"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94417"/>
    <a:srgbClr val="527A5B"/>
    <a:srgbClr val="BA12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33" autoAdjust="0"/>
    <p:restoredTop sz="88908" autoAdjust="0"/>
  </p:normalViewPr>
  <p:slideViewPr>
    <p:cSldViewPr showGuides="1">
      <p:cViewPr varScale="1">
        <p:scale>
          <a:sx n="59" d="100"/>
          <a:sy n="59" d="100"/>
        </p:scale>
        <p:origin x="1516"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1016"/>
    </p:cViewPr>
  </p:sorterViewPr>
  <p:notesViewPr>
    <p:cSldViewPr showGuides="1">
      <p:cViewPr>
        <p:scale>
          <a:sx n="66" d="100"/>
          <a:sy n="66" d="100"/>
        </p:scale>
        <p:origin x="-1536" y="-72"/>
      </p:cViewPr>
      <p:guideLst>
        <p:guide orient="horz" pos="3125"/>
        <p:guide pos="213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l">
              <a:spcBef>
                <a:spcPct val="0"/>
              </a:spcBef>
              <a:buClrTx/>
              <a:buFontTx/>
              <a:buNone/>
              <a:defRPr sz="1200"/>
            </a:lvl1pPr>
          </a:lstStyle>
          <a:p>
            <a:pPr>
              <a:defRPr/>
            </a:pPr>
            <a:r>
              <a:rPr lang="it-IT"/>
              <a:t>Diparimento di Scienze Geografiche e Storiche - Introduzione ai GIS</a:t>
            </a:r>
          </a:p>
        </p:txBody>
      </p:sp>
      <p:sp>
        <p:nvSpPr>
          <p:cNvPr id="8195" name="Rectangle 3"/>
          <p:cNvSpPr>
            <a:spLocks noGrp="1" noChangeArrowheads="1"/>
          </p:cNvSpPr>
          <p:nvPr>
            <p:ph type="dt" sz="quarter" idx="1"/>
          </p:nvPr>
        </p:nvSpPr>
        <p:spPr bwMode="auto">
          <a:xfrm>
            <a:off x="3844925"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a:spcBef>
                <a:spcPct val="0"/>
              </a:spcBef>
              <a:buClrTx/>
              <a:buFontTx/>
              <a:buNone/>
              <a:defRPr sz="1200"/>
            </a:lvl1pPr>
          </a:lstStyle>
          <a:p>
            <a:pPr>
              <a:defRPr/>
            </a:pPr>
            <a:endParaRPr lang="it-IT"/>
          </a:p>
        </p:txBody>
      </p:sp>
      <p:sp>
        <p:nvSpPr>
          <p:cNvPr id="8196" name="Rectangle 4"/>
          <p:cNvSpPr>
            <a:spLocks noGrp="1" noChangeArrowheads="1"/>
          </p:cNvSpPr>
          <p:nvPr>
            <p:ph type="ftr" sz="quarter" idx="2"/>
          </p:nvPr>
        </p:nvSpPr>
        <p:spPr bwMode="auto">
          <a:xfrm>
            <a:off x="0"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l">
              <a:spcBef>
                <a:spcPct val="0"/>
              </a:spcBef>
              <a:buClrTx/>
              <a:buFontTx/>
              <a:buNone/>
              <a:defRPr sz="1200"/>
            </a:lvl1pPr>
          </a:lstStyle>
          <a:p>
            <a:pPr>
              <a:defRPr/>
            </a:pPr>
            <a:endParaRPr lang="it-IT"/>
          </a:p>
        </p:txBody>
      </p:sp>
      <p:sp>
        <p:nvSpPr>
          <p:cNvPr id="8197" name="Rectangle 5"/>
          <p:cNvSpPr>
            <a:spLocks noGrp="1" noChangeArrowheads="1"/>
          </p:cNvSpPr>
          <p:nvPr>
            <p:ph type="sldNum" sz="quarter" idx="3"/>
          </p:nvPr>
        </p:nvSpPr>
        <p:spPr bwMode="auto">
          <a:xfrm>
            <a:off x="3844925"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a:spcBef>
                <a:spcPct val="0"/>
              </a:spcBef>
              <a:buClrTx/>
              <a:buFontTx/>
              <a:buNone/>
              <a:defRPr sz="1200"/>
            </a:lvl1pPr>
          </a:lstStyle>
          <a:p>
            <a:pPr>
              <a:defRPr/>
            </a:pPr>
            <a:fld id="{9E09AEE7-493B-4D02-953A-4412E30121FE}" type="slidenum">
              <a:rPr lang="it-IT"/>
              <a:pPr>
                <a:defRPr/>
              </a:pPr>
              <a:t>‹N›</a:t>
            </a:fld>
            <a:endParaRPr lang="it-IT"/>
          </a:p>
        </p:txBody>
      </p:sp>
    </p:spTree>
    <p:extLst>
      <p:ext uri="{BB962C8B-B14F-4D97-AF65-F5344CB8AC3E}">
        <p14:creationId xmlns:p14="http://schemas.microsoft.com/office/powerpoint/2010/main" val="3502925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l">
              <a:spcBef>
                <a:spcPct val="0"/>
              </a:spcBef>
              <a:buClrTx/>
              <a:buFontTx/>
              <a:buNone/>
              <a:defRPr sz="1200"/>
            </a:lvl1pPr>
          </a:lstStyle>
          <a:p>
            <a:pPr>
              <a:defRPr/>
            </a:pPr>
            <a:r>
              <a:rPr lang="it-IT"/>
              <a:t>Diparimento di Scienze Geografiche e Storiche - Introduzione ai GIS</a:t>
            </a:r>
          </a:p>
        </p:txBody>
      </p:sp>
      <p:sp>
        <p:nvSpPr>
          <p:cNvPr id="6147" name="Rectangle 3"/>
          <p:cNvSpPr>
            <a:spLocks noGrp="1" noChangeArrowheads="1"/>
          </p:cNvSpPr>
          <p:nvPr>
            <p:ph type="dt" idx="1"/>
          </p:nvPr>
        </p:nvSpPr>
        <p:spPr bwMode="auto">
          <a:xfrm>
            <a:off x="3844925"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a:spcBef>
                <a:spcPct val="0"/>
              </a:spcBef>
              <a:buClrTx/>
              <a:buFontTx/>
              <a:buNone/>
              <a:defRPr sz="1200"/>
            </a:lvl1pPr>
          </a:lstStyle>
          <a:p>
            <a:pPr>
              <a:defRPr/>
            </a:pPr>
            <a:endParaRPr lang="it-IT"/>
          </a:p>
        </p:txBody>
      </p:sp>
      <p:sp>
        <p:nvSpPr>
          <p:cNvPr id="62468" name="Rectangle 4"/>
          <p:cNvSpPr>
            <a:spLocks noGrp="1" noRot="1" noChangeAspect="1" noChangeArrowheads="1" noTextEdit="1"/>
          </p:cNvSpPr>
          <p:nvPr>
            <p:ph type="sldImg" idx="2"/>
          </p:nvPr>
        </p:nvSpPr>
        <p:spPr bwMode="auto">
          <a:xfrm>
            <a:off x="911225" y="744538"/>
            <a:ext cx="4960938"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03288" y="4714875"/>
            <a:ext cx="4975225" cy="4467225"/>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p>
            <a:pPr lvl="0"/>
            <a:r>
              <a:rPr lang="it-IT" noProof="0"/>
              <a:t>Fare clic per modificare gli stili del testo dello schema</a:t>
            </a:r>
          </a:p>
          <a:p>
            <a:pPr lvl="0"/>
            <a:r>
              <a:rPr lang="it-IT" noProof="0"/>
              <a:t>Secondo livello</a:t>
            </a:r>
          </a:p>
          <a:p>
            <a:pPr lvl="0"/>
            <a:r>
              <a:rPr lang="it-IT" noProof="0"/>
              <a:t>Terzo livello</a:t>
            </a:r>
          </a:p>
          <a:p>
            <a:pPr lvl="0"/>
            <a:r>
              <a:rPr lang="it-IT" noProof="0"/>
              <a:t>Quarto livello</a:t>
            </a:r>
          </a:p>
          <a:p>
            <a:pPr lvl="0"/>
            <a:r>
              <a:rPr lang="it-IT" noProof="0"/>
              <a:t>Quinto livello</a:t>
            </a:r>
          </a:p>
        </p:txBody>
      </p:sp>
      <p:sp>
        <p:nvSpPr>
          <p:cNvPr id="6150" name="Rectangle 6"/>
          <p:cNvSpPr>
            <a:spLocks noGrp="1" noChangeArrowheads="1"/>
          </p:cNvSpPr>
          <p:nvPr>
            <p:ph type="ftr" sz="quarter" idx="4"/>
          </p:nvPr>
        </p:nvSpPr>
        <p:spPr bwMode="auto">
          <a:xfrm>
            <a:off x="0"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l">
              <a:spcBef>
                <a:spcPct val="0"/>
              </a:spcBef>
              <a:buClrTx/>
              <a:buFontTx/>
              <a:buNone/>
              <a:defRPr sz="1200"/>
            </a:lvl1pPr>
          </a:lstStyle>
          <a:p>
            <a:pPr>
              <a:defRPr/>
            </a:pPr>
            <a:endParaRPr lang="it-IT"/>
          </a:p>
        </p:txBody>
      </p:sp>
      <p:sp>
        <p:nvSpPr>
          <p:cNvPr id="6151" name="Rectangle 7"/>
          <p:cNvSpPr>
            <a:spLocks noGrp="1" noChangeArrowheads="1"/>
          </p:cNvSpPr>
          <p:nvPr>
            <p:ph type="sldNum" sz="quarter" idx="5"/>
          </p:nvPr>
        </p:nvSpPr>
        <p:spPr bwMode="auto">
          <a:xfrm>
            <a:off x="3844925"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a:spcBef>
                <a:spcPct val="0"/>
              </a:spcBef>
              <a:buClrTx/>
              <a:buFontTx/>
              <a:buNone/>
              <a:defRPr sz="1200"/>
            </a:lvl1pPr>
          </a:lstStyle>
          <a:p>
            <a:pPr>
              <a:defRPr/>
            </a:pPr>
            <a:fld id="{A307554E-88B5-4444-A118-B01411B040AA}" type="slidenum">
              <a:rPr lang="it-IT"/>
              <a:pPr>
                <a:defRPr/>
              </a:pPr>
              <a:t>‹N›</a:t>
            </a:fld>
            <a:endParaRPr lang="it-IT"/>
          </a:p>
        </p:txBody>
      </p:sp>
    </p:spTree>
    <p:extLst>
      <p:ext uri="{BB962C8B-B14F-4D97-AF65-F5344CB8AC3E}">
        <p14:creationId xmlns:p14="http://schemas.microsoft.com/office/powerpoint/2010/main" val="2676025969"/>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r>
              <a:rPr lang="it-IT" altLang="it-IT" sz="1200"/>
              <a:t>Geografia delle Reti EC 503</a:t>
            </a:r>
          </a:p>
          <a:p>
            <a:r>
              <a:rPr lang="it-IT" altLang="it-IT" sz="1200"/>
              <a:t>I Modulo</a:t>
            </a:r>
          </a:p>
          <a:p>
            <a:r>
              <a:rPr lang="it-IT" altLang="it-IT" sz="1200"/>
              <a:t>Giuseppe Borruso</a:t>
            </a:r>
          </a:p>
        </p:txBody>
      </p:sp>
      <p:sp>
        <p:nvSpPr>
          <p:cNvPr id="6349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fld id="{6B19790A-509C-4BA0-89D6-749C3DB4C65E}" type="slidenum">
              <a:rPr lang="it-IT" altLang="it-IT" sz="1200" smtClean="0"/>
              <a:pPr/>
              <a:t>1</a:t>
            </a:fld>
            <a:endParaRPr lang="it-IT" altLang="it-IT" sz="1200"/>
          </a:p>
        </p:txBody>
      </p:sp>
      <p:sp>
        <p:nvSpPr>
          <p:cNvPr id="63492" name="Rectangle 2"/>
          <p:cNvSpPr>
            <a:spLocks noGrp="1" noRot="1" noChangeAspect="1" noChangeArrowheads="1" noTextEdit="1"/>
          </p:cNvSpPr>
          <p:nvPr>
            <p:ph type="sldImg"/>
          </p:nvPr>
        </p:nvSpPr>
        <p:spPr>
          <a:ln/>
        </p:spPr>
      </p:sp>
      <p:sp>
        <p:nvSpPr>
          <p:cNvPr id="634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it-IT"/>
              <a:t>Slides with (*) in footnotes have been modified by Jean-Paul Rodrigue materials concerning “Transportation Geography”. Slides with (*) in footnotes are referred to “Transport and the Urban Environment” materials (see copyright). I have modified and elaborated materials in order to be suitable for the current course. </a:t>
            </a:r>
          </a:p>
          <a:p>
            <a:r>
              <a:rPr lang="en-US" altLang="it-IT"/>
              <a:t>For references visit http://people.hofstra.edu/geotrans</a:t>
            </a:r>
          </a:p>
          <a:p>
            <a:pPr eaLnBrk="1" hangingPunct="1">
              <a:spcBef>
                <a:spcPct val="0"/>
              </a:spcBef>
            </a:pPr>
            <a:r>
              <a:rPr lang="en-US" altLang="it-IT">
                <a:solidFill>
                  <a:srgbClr val="1C1C1C"/>
                </a:solidFill>
              </a:rPr>
              <a:t>Copyright © 1998-2010, Dr. Jean-Paul Rodrigue, Dept. of Global Studies &amp; Geography, Hofstra University. For personal or classroom use ONLY.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B0FE83-AB90-CB0E-3A62-4D00FBF76F49}"/>
            </a:ext>
          </a:extLst>
        </p:cNvPr>
        <p:cNvGrpSpPr/>
        <p:nvPr/>
      </p:nvGrpSpPr>
      <p:grpSpPr>
        <a:xfrm>
          <a:off x="0" y="0"/>
          <a:ext cx="0" cy="0"/>
          <a:chOff x="0" y="0"/>
          <a:chExt cx="0" cy="0"/>
        </a:xfrm>
      </p:grpSpPr>
      <p:sp>
        <p:nvSpPr>
          <p:cNvPr id="176130" name="Rectangle 7">
            <a:extLst>
              <a:ext uri="{FF2B5EF4-FFF2-40B4-BE49-F238E27FC236}">
                <a16:creationId xmlns:a16="http://schemas.microsoft.com/office/drawing/2014/main" id="{5575C54F-2326-A5CE-3724-62057A56C563}"/>
              </a:ext>
            </a:extLst>
          </p:cNvPr>
          <p:cNvSpPr txBox="1">
            <a:spLocks noGrp="1" noChangeArrowheads="1"/>
          </p:cNvSpPr>
          <p:nvPr/>
        </p:nvSpPr>
        <p:spPr bwMode="auto">
          <a:xfrm>
            <a:off x="3843338" y="9447213"/>
            <a:ext cx="29384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3C332721-A980-425A-8164-CF83FC67726B}" type="slidenum">
              <a:rPr lang="en-US" altLang="it-IT" sz="1200"/>
              <a:pPr algn="r">
                <a:spcBef>
                  <a:spcPct val="0"/>
                </a:spcBef>
                <a:buClrTx/>
                <a:buFontTx/>
                <a:buNone/>
              </a:pPr>
              <a:t>23</a:t>
            </a:fld>
            <a:endParaRPr lang="en-US" altLang="it-IT" sz="1200"/>
          </a:p>
        </p:txBody>
      </p:sp>
      <p:sp>
        <p:nvSpPr>
          <p:cNvPr id="176131" name="Rectangle 2">
            <a:extLst>
              <a:ext uri="{FF2B5EF4-FFF2-40B4-BE49-F238E27FC236}">
                <a16:creationId xmlns:a16="http://schemas.microsoft.com/office/drawing/2014/main" id="{A92E7E0F-8F1D-5F88-CC00-77A88323D530}"/>
              </a:ext>
            </a:extLst>
          </p:cNvPr>
          <p:cNvSpPr>
            <a:spLocks noGrp="1" noRot="1" noChangeAspect="1" noChangeArrowheads="1" noTextEdit="1"/>
          </p:cNvSpPr>
          <p:nvPr>
            <p:ph type="sldImg"/>
          </p:nvPr>
        </p:nvSpPr>
        <p:spPr>
          <a:xfrm>
            <a:off x="909638" y="744538"/>
            <a:ext cx="4962525" cy="3722687"/>
          </a:xfrm>
          <a:ln/>
        </p:spPr>
      </p:sp>
      <p:sp>
        <p:nvSpPr>
          <p:cNvPr id="176132" name="Rectangle 3">
            <a:extLst>
              <a:ext uri="{FF2B5EF4-FFF2-40B4-BE49-F238E27FC236}">
                <a16:creationId xmlns:a16="http://schemas.microsoft.com/office/drawing/2014/main" id="{7E6FA77D-78EC-18B5-135C-98FBAA788839}"/>
              </a:ext>
            </a:extLst>
          </p:cNvPr>
          <p:cNvSpPr>
            <a:spLocks noGrp="1" noChangeArrowheads="1"/>
          </p:cNvSpPr>
          <p:nvPr>
            <p:ph type="body" idx="1"/>
          </p:nvPr>
        </p:nvSpPr>
        <p:spPr>
          <a:xfrm>
            <a:off x="904875" y="4714875"/>
            <a:ext cx="49720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r>
              <a:rPr lang="en-US" altLang="it-IT"/>
              <a:t>Source: United Nations, Department of Economic and Social Affairs, Population Division (2006). World Urbanization Prospects: The 2005 Revision. New York: United Nations.</a:t>
            </a:r>
          </a:p>
          <a:p>
            <a:r>
              <a:rPr lang="en-US" altLang="it-IT"/>
              <a:t>**</a:t>
            </a:r>
          </a:p>
        </p:txBody>
      </p:sp>
    </p:spTree>
    <p:extLst>
      <p:ext uri="{BB962C8B-B14F-4D97-AF65-F5344CB8AC3E}">
        <p14:creationId xmlns:p14="http://schemas.microsoft.com/office/powerpoint/2010/main" val="662573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B0E10-4788-1A7A-B219-4FBDBC6C671E}"/>
            </a:ext>
          </a:extLst>
        </p:cNvPr>
        <p:cNvGrpSpPr/>
        <p:nvPr/>
      </p:nvGrpSpPr>
      <p:grpSpPr>
        <a:xfrm>
          <a:off x="0" y="0"/>
          <a:ext cx="0" cy="0"/>
          <a:chOff x="0" y="0"/>
          <a:chExt cx="0" cy="0"/>
        </a:xfrm>
      </p:grpSpPr>
      <p:sp>
        <p:nvSpPr>
          <p:cNvPr id="176130" name="Rectangle 7">
            <a:extLst>
              <a:ext uri="{FF2B5EF4-FFF2-40B4-BE49-F238E27FC236}">
                <a16:creationId xmlns:a16="http://schemas.microsoft.com/office/drawing/2014/main" id="{75D422B5-3950-ABF8-47C1-C4696B2EE3FA}"/>
              </a:ext>
            </a:extLst>
          </p:cNvPr>
          <p:cNvSpPr txBox="1">
            <a:spLocks noGrp="1" noChangeArrowheads="1"/>
          </p:cNvSpPr>
          <p:nvPr/>
        </p:nvSpPr>
        <p:spPr bwMode="auto">
          <a:xfrm>
            <a:off x="3843338" y="9447213"/>
            <a:ext cx="29384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3C332721-A980-425A-8164-CF83FC67726B}" type="slidenum">
              <a:rPr lang="en-US" altLang="it-IT" sz="1200"/>
              <a:pPr algn="r">
                <a:spcBef>
                  <a:spcPct val="0"/>
                </a:spcBef>
                <a:buClrTx/>
                <a:buFontTx/>
                <a:buNone/>
              </a:pPr>
              <a:t>24</a:t>
            </a:fld>
            <a:endParaRPr lang="en-US" altLang="it-IT" sz="1200"/>
          </a:p>
        </p:txBody>
      </p:sp>
      <p:sp>
        <p:nvSpPr>
          <p:cNvPr id="176131" name="Rectangle 2">
            <a:extLst>
              <a:ext uri="{FF2B5EF4-FFF2-40B4-BE49-F238E27FC236}">
                <a16:creationId xmlns:a16="http://schemas.microsoft.com/office/drawing/2014/main" id="{B88EFABB-3250-C0D5-C9BC-C4E8671BA84A}"/>
              </a:ext>
            </a:extLst>
          </p:cNvPr>
          <p:cNvSpPr>
            <a:spLocks noGrp="1" noRot="1" noChangeAspect="1" noChangeArrowheads="1" noTextEdit="1"/>
          </p:cNvSpPr>
          <p:nvPr>
            <p:ph type="sldImg"/>
          </p:nvPr>
        </p:nvSpPr>
        <p:spPr>
          <a:xfrm>
            <a:off x="909638" y="744538"/>
            <a:ext cx="4962525" cy="3722687"/>
          </a:xfrm>
          <a:ln/>
        </p:spPr>
      </p:sp>
      <p:sp>
        <p:nvSpPr>
          <p:cNvPr id="176132" name="Rectangle 3">
            <a:extLst>
              <a:ext uri="{FF2B5EF4-FFF2-40B4-BE49-F238E27FC236}">
                <a16:creationId xmlns:a16="http://schemas.microsoft.com/office/drawing/2014/main" id="{F4A90C38-17D0-65F3-3DCD-2FDAC46DE0ED}"/>
              </a:ext>
            </a:extLst>
          </p:cNvPr>
          <p:cNvSpPr>
            <a:spLocks noGrp="1" noChangeArrowheads="1"/>
          </p:cNvSpPr>
          <p:nvPr>
            <p:ph type="body" idx="1"/>
          </p:nvPr>
        </p:nvSpPr>
        <p:spPr>
          <a:xfrm>
            <a:off x="904875" y="4714875"/>
            <a:ext cx="49720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r>
              <a:rPr lang="en-US" altLang="it-IT"/>
              <a:t>Source: United Nations, Department of Economic and Social Affairs, Population Division (2006). World Urbanization Prospects: The 2005 Revision. New York: United Nations.</a:t>
            </a:r>
          </a:p>
          <a:p>
            <a:r>
              <a:rPr lang="en-US" altLang="it-IT"/>
              <a:t>**</a:t>
            </a:r>
          </a:p>
        </p:txBody>
      </p:sp>
    </p:spTree>
    <p:extLst>
      <p:ext uri="{BB962C8B-B14F-4D97-AF65-F5344CB8AC3E}">
        <p14:creationId xmlns:p14="http://schemas.microsoft.com/office/powerpoint/2010/main" val="3605977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xfrm>
            <a:off x="927100" y="739775"/>
            <a:ext cx="4927600" cy="3695700"/>
          </a:xfrm>
          <a:ln/>
        </p:spPr>
      </p:sp>
      <p:sp>
        <p:nvSpPr>
          <p:cNvPr id="178179" name="Notes Placeholder 2"/>
          <p:cNvSpPr>
            <a:spLocks noGrp="1"/>
          </p:cNvSpPr>
          <p:nvPr>
            <p:ph type="body" idx="1"/>
          </p:nvPr>
        </p:nvSpPr>
        <p:spPr>
          <a:xfrm>
            <a:off x="904875" y="4683125"/>
            <a:ext cx="4972050" cy="4518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r>
              <a:rPr lang="en-US" altLang="it-IT">
                <a:latin typeface="Arial" pitchFamily="34" charset="0"/>
              </a:rPr>
              <a:t>Source: United Nations, Department of Economic and Social Affairs, Population Division (2006). World Urbanization Prospects: The 2005 Revision. New York: United Nations.</a:t>
            </a:r>
          </a:p>
          <a:p>
            <a:r>
              <a:rPr lang="en-US" altLang="it-IT"/>
              <a:t>**</a:t>
            </a:r>
          </a:p>
        </p:txBody>
      </p:sp>
      <p:sp>
        <p:nvSpPr>
          <p:cNvPr id="178180" name="Slide Number Placeholder 3"/>
          <p:cNvSpPr txBox="1">
            <a:spLocks noGrp="1"/>
          </p:cNvSpPr>
          <p:nvPr/>
        </p:nvSpPr>
        <p:spPr bwMode="auto">
          <a:xfrm>
            <a:off x="3843338" y="9447213"/>
            <a:ext cx="29384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EC12215D-B0CA-4E05-8F39-A184FB0591A4}" type="slidenum">
              <a:rPr lang="en-US" altLang="it-IT" sz="1200"/>
              <a:pPr algn="r">
                <a:spcBef>
                  <a:spcPct val="0"/>
                </a:spcBef>
                <a:buClrTx/>
                <a:buFontTx/>
                <a:buNone/>
              </a:pPr>
              <a:t>25</a:t>
            </a:fld>
            <a:endParaRPr lang="en-US" altLang="it-IT"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xfrm>
            <a:off x="927100" y="739775"/>
            <a:ext cx="4927600" cy="3695700"/>
          </a:xfrm>
          <a:ln/>
        </p:spPr>
      </p:sp>
      <p:sp>
        <p:nvSpPr>
          <p:cNvPr id="180227" name="Notes Placeholder 2"/>
          <p:cNvSpPr>
            <a:spLocks noGrp="1"/>
          </p:cNvSpPr>
          <p:nvPr>
            <p:ph type="body" idx="1"/>
          </p:nvPr>
        </p:nvSpPr>
        <p:spPr>
          <a:xfrm>
            <a:off x="904875" y="4683125"/>
            <a:ext cx="4972050" cy="4518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r>
              <a:rPr lang="en-US" altLang="it-IT"/>
              <a:t>Source: Compiled by Earth Policy Institute.</a:t>
            </a:r>
          </a:p>
          <a:p>
            <a:r>
              <a:rPr lang="en-US" altLang="it-IT"/>
              <a:t>**</a:t>
            </a:r>
          </a:p>
        </p:txBody>
      </p:sp>
      <p:sp>
        <p:nvSpPr>
          <p:cNvPr id="180228" name="Slide Number Placeholder 3"/>
          <p:cNvSpPr txBox="1">
            <a:spLocks noGrp="1"/>
          </p:cNvSpPr>
          <p:nvPr/>
        </p:nvSpPr>
        <p:spPr bwMode="auto">
          <a:xfrm>
            <a:off x="3843338" y="9447213"/>
            <a:ext cx="29384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226B8F93-0D86-4F5E-A86E-1CAA0385E9B3}" type="slidenum">
              <a:rPr lang="en-US" altLang="it-IT" sz="1200"/>
              <a:pPr algn="r">
                <a:spcBef>
                  <a:spcPct val="0"/>
                </a:spcBef>
                <a:buClrTx/>
                <a:buFontTx/>
                <a:buNone/>
              </a:pPr>
              <a:t>26</a:t>
            </a:fld>
            <a:endParaRPr lang="en-US" altLang="it-IT"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26C3E-CB45-669E-434C-D22C09EAA005}"/>
            </a:ext>
          </a:extLst>
        </p:cNvPr>
        <p:cNvGrpSpPr/>
        <p:nvPr/>
      </p:nvGrpSpPr>
      <p:grpSpPr>
        <a:xfrm>
          <a:off x="0" y="0"/>
          <a:ext cx="0" cy="0"/>
          <a:chOff x="0" y="0"/>
          <a:chExt cx="0" cy="0"/>
        </a:xfrm>
      </p:grpSpPr>
      <p:sp>
        <p:nvSpPr>
          <p:cNvPr id="180226" name="Slide Image Placeholder 1">
            <a:extLst>
              <a:ext uri="{FF2B5EF4-FFF2-40B4-BE49-F238E27FC236}">
                <a16:creationId xmlns:a16="http://schemas.microsoft.com/office/drawing/2014/main" id="{B328C308-1881-A5F1-8BB6-3C282FC1A3E9}"/>
              </a:ext>
            </a:extLst>
          </p:cNvPr>
          <p:cNvSpPr>
            <a:spLocks noGrp="1" noRot="1" noChangeAspect="1" noTextEdit="1"/>
          </p:cNvSpPr>
          <p:nvPr>
            <p:ph type="sldImg"/>
          </p:nvPr>
        </p:nvSpPr>
        <p:spPr>
          <a:xfrm>
            <a:off x="927100" y="739775"/>
            <a:ext cx="4927600" cy="3695700"/>
          </a:xfrm>
          <a:ln/>
        </p:spPr>
      </p:sp>
      <p:sp>
        <p:nvSpPr>
          <p:cNvPr id="180227" name="Notes Placeholder 2">
            <a:extLst>
              <a:ext uri="{FF2B5EF4-FFF2-40B4-BE49-F238E27FC236}">
                <a16:creationId xmlns:a16="http://schemas.microsoft.com/office/drawing/2014/main" id="{521148F2-860B-0E56-9634-2C15E357EBA6}"/>
              </a:ext>
            </a:extLst>
          </p:cNvPr>
          <p:cNvSpPr>
            <a:spLocks noGrp="1"/>
          </p:cNvSpPr>
          <p:nvPr>
            <p:ph type="body" idx="1"/>
          </p:nvPr>
        </p:nvSpPr>
        <p:spPr>
          <a:xfrm>
            <a:off x="904875" y="4683125"/>
            <a:ext cx="4972050" cy="4518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r>
              <a:rPr lang="en-US" altLang="it-IT"/>
              <a:t>Source: Compiled by Earth Policy Institute.</a:t>
            </a:r>
          </a:p>
          <a:p>
            <a:r>
              <a:rPr lang="en-US" altLang="it-IT"/>
              <a:t>**</a:t>
            </a:r>
          </a:p>
        </p:txBody>
      </p:sp>
      <p:sp>
        <p:nvSpPr>
          <p:cNvPr id="180228" name="Slide Number Placeholder 3">
            <a:extLst>
              <a:ext uri="{FF2B5EF4-FFF2-40B4-BE49-F238E27FC236}">
                <a16:creationId xmlns:a16="http://schemas.microsoft.com/office/drawing/2014/main" id="{EAD63B9F-F4D4-20C2-42A9-FE4B35CB647E}"/>
              </a:ext>
            </a:extLst>
          </p:cNvPr>
          <p:cNvSpPr txBox="1">
            <a:spLocks noGrp="1"/>
          </p:cNvSpPr>
          <p:nvPr/>
        </p:nvSpPr>
        <p:spPr bwMode="auto">
          <a:xfrm>
            <a:off x="3843338" y="9447213"/>
            <a:ext cx="29384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226B8F93-0D86-4F5E-A86E-1CAA0385E9B3}" type="slidenum">
              <a:rPr lang="en-US" altLang="it-IT" sz="1200"/>
              <a:pPr algn="r">
                <a:spcBef>
                  <a:spcPct val="0"/>
                </a:spcBef>
                <a:buClrTx/>
                <a:buFontTx/>
                <a:buNone/>
              </a:pPr>
              <a:t>27</a:t>
            </a:fld>
            <a:endParaRPr lang="en-US" altLang="it-IT" sz="1200"/>
          </a:p>
        </p:txBody>
      </p:sp>
    </p:spTree>
    <p:extLst>
      <p:ext uri="{BB962C8B-B14F-4D97-AF65-F5344CB8AC3E}">
        <p14:creationId xmlns:p14="http://schemas.microsoft.com/office/powerpoint/2010/main" val="2955864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txBox="1">
            <a:spLocks noGrp="1" noChangeArrowheads="1"/>
          </p:cNvSpPr>
          <p:nvPr/>
        </p:nvSpPr>
        <p:spPr bwMode="auto">
          <a:xfrm>
            <a:off x="3843338" y="9447213"/>
            <a:ext cx="29384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BCA72249-975D-4C18-BCFA-653CAFA57571}" type="slidenum">
              <a:rPr lang="en-US" altLang="it-IT" sz="1200"/>
              <a:pPr algn="r">
                <a:spcBef>
                  <a:spcPct val="0"/>
                </a:spcBef>
                <a:buClrTx/>
                <a:buFontTx/>
                <a:buNone/>
              </a:pPr>
              <a:t>28</a:t>
            </a:fld>
            <a:endParaRPr lang="en-US" altLang="it-IT" sz="1200"/>
          </a:p>
        </p:txBody>
      </p:sp>
      <p:sp>
        <p:nvSpPr>
          <p:cNvPr id="186371" name="Rectangle 2"/>
          <p:cNvSpPr>
            <a:spLocks noGrp="1" noRot="1" noChangeAspect="1" noChangeArrowheads="1" noTextEdit="1"/>
          </p:cNvSpPr>
          <p:nvPr>
            <p:ph type="sldImg"/>
          </p:nvPr>
        </p:nvSpPr>
        <p:spPr>
          <a:xfrm>
            <a:off x="909638" y="744538"/>
            <a:ext cx="4962525" cy="3722687"/>
          </a:xfrm>
          <a:ln/>
        </p:spPr>
      </p:sp>
      <p:sp>
        <p:nvSpPr>
          <p:cNvPr id="186372" name="Rectangle 3"/>
          <p:cNvSpPr>
            <a:spLocks noGrp="1" noChangeArrowheads="1"/>
          </p:cNvSpPr>
          <p:nvPr>
            <p:ph type="body" idx="1"/>
          </p:nvPr>
        </p:nvSpPr>
        <p:spPr>
          <a:xfrm>
            <a:off x="904875" y="4714875"/>
            <a:ext cx="49720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3" tIns="45537" rIns="91073" bIns="45537"/>
          <a:lstStyle/>
          <a:p>
            <a:r>
              <a:rPr lang="en-US" altLang="it-IT"/>
              <a:t>Source: United Nations Population Program.</a:t>
            </a:r>
          </a:p>
          <a:p>
            <a:r>
              <a:rPr lang="en-US" altLang="it-IT"/>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E574F-E2FD-9317-33BF-1CC382B4A28B}"/>
            </a:ext>
          </a:extLst>
        </p:cNvPr>
        <p:cNvGrpSpPr/>
        <p:nvPr/>
      </p:nvGrpSpPr>
      <p:grpSpPr>
        <a:xfrm>
          <a:off x="0" y="0"/>
          <a:ext cx="0" cy="0"/>
          <a:chOff x="0" y="0"/>
          <a:chExt cx="0" cy="0"/>
        </a:xfrm>
      </p:grpSpPr>
      <p:sp>
        <p:nvSpPr>
          <p:cNvPr id="186370" name="Rectangle 7">
            <a:extLst>
              <a:ext uri="{FF2B5EF4-FFF2-40B4-BE49-F238E27FC236}">
                <a16:creationId xmlns:a16="http://schemas.microsoft.com/office/drawing/2014/main" id="{5FB75A87-FAE4-1BBB-8F7B-BBC1A928564D}"/>
              </a:ext>
            </a:extLst>
          </p:cNvPr>
          <p:cNvSpPr txBox="1">
            <a:spLocks noGrp="1" noChangeArrowheads="1"/>
          </p:cNvSpPr>
          <p:nvPr/>
        </p:nvSpPr>
        <p:spPr bwMode="auto">
          <a:xfrm>
            <a:off x="3843338" y="9447213"/>
            <a:ext cx="29384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BCA72249-975D-4C18-BCFA-653CAFA57571}" type="slidenum">
              <a:rPr lang="en-US" altLang="it-IT" sz="1200"/>
              <a:pPr algn="r">
                <a:spcBef>
                  <a:spcPct val="0"/>
                </a:spcBef>
                <a:buClrTx/>
                <a:buFontTx/>
                <a:buNone/>
              </a:pPr>
              <a:t>29</a:t>
            </a:fld>
            <a:endParaRPr lang="en-US" altLang="it-IT" sz="1200"/>
          </a:p>
        </p:txBody>
      </p:sp>
      <p:sp>
        <p:nvSpPr>
          <p:cNvPr id="186371" name="Rectangle 2">
            <a:extLst>
              <a:ext uri="{FF2B5EF4-FFF2-40B4-BE49-F238E27FC236}">
                <a16:creationId xmlns:a16="http://schemas.microsoft.com/office/drawing/2014/main" id="{CF054C17-C9BC-A4B0-1727-F3FF4C53CAC2}"/>
              </a:ext>
            </a:extLst>
          </p:cNvPr>
          <p:cNvSpPr>
            <a:spLocks noGrp="1" noRot="1" noChangeAspect="1" noChangeArrowheads="1" noTextEdit="1"/>
          </p:cNvSpPr>
          <p:nvPr>
            <p:ph type="sldImg"/>
          </p:nvPr>
        </p:nvSpPr>
        <p:spPr>
          <a:xfrm>
            <a:off x="909638" y="744538"/>
            <a:ext cx="4962525" cy="3722687"/>
          </a:xfrm>
          <a:ln/>
        </p:spPr>
      </p:sp>
      <p:sp>
        <p:nvSpPr>
          <p:cNvPr id="186372" name="Rectangle 3">
            <a:extLst>
              <a:ext uri="{FF2B5EF4-FFF2-40B4-BE49-F238E27FC236}">
                <a16:creationId xmlns:a16="http://schemas.microsoft.com/office/drawing/2014/main" id="{94A50EBC-18D3-9EE7-24BE-2B7747244969}"/>
              </a:ext>
            </a:extLst>
          </p:cNvPr>
          <p:cNvSpPr>
            <a:spLocks noGrp="1" noChangeArrowheads="1"/>
          </p:cNvSpPr>
          <p:nvPr>
            <p:ph type="body" idx="1"/>
          </p:nvPr>
        </p:nvSpPr>
        <p:spPr>
          <a:xfrm>
            <a:off x="904875" y="4714875"/>
            <a:ext cx="49720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3" tIns="45537" rIns="91073" bIns="45537"/>
          <a:lstStyle/>
          <a:p>
            <a:r>
              <a:rPr lang="en-US" altLang="it-IT"/>
              <a:t>Source: United Nations Population Program.</a:t>
            </a:r>
          </a:p>
          <a:p>
            <a:r>
              <a:rPr lang="en-US" altLang="it-IT"/>
              <a:t>**</a:t>
            </a:r>
          </a:p>
        </p:txBody>
      </p:sp>
    </p:spTree>
    <p:extLst>
      <p:ext uri="{BB962C8B-B14F-4D97-AF65-F5344CB8AC3E}">
        <p14:creationId xmlns:p14="http://schemas.microsoft.com/office/powerpoint/2010/main" val="4272449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txBox="1">
            <a:spLocks noGrp="1" noChangeArrowheads="1"/>
          </p:cNvSpPr>
          <p:nvPr/>
        </p:nvSpPr>
        <p:spPr bwMode="auto">
          <a:xfrm>
            <a:off x="3843338" y="9447213"/>
            <a:ext cx="29384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070C7065-B4DC-420A-BEF7-0F651D46C7FC}" type="slidenum">
              <a:rPr lang="en-US" altLang="it-IT" sz="1200"/>
              <a:pPr algn="r">
                <a:spcBef>
                  <a:spcPct val="0"/>
                </a:spcBef>
                <a:buClrTx/>
                <a:buFontTx/>
                <a:buNone/>
              </a:pPr>
              <a:t>30</a:t>
            </a:fld>
            <a:endParaRPr lang="en-US" altLang="it-IT" sz="1200"/>
          </a:p>
        </p:txBody>
      </p:sp>
      <p:sp>
        <p:nvSpPr>
          <p:cNvPr id="188419" name="Rectangle 2"/>
          <p:cNvSpPr>
            <a:spLocks noGrp="1" noRot="1" noChangeAspect="1" noChangeArrowheads="1" noTextEdit="1"/>
          </p:cNvSpPr>
          <p:nvPr>
            <p:ph type="sldImg"/>
          </p:nvPr>
        </p:nvSpPr>
        <p:spPr>
          <a:xfrm>
            <a:off x="909638" y="744538"/>
            <a:ext cx="4962525" cy="3722687"/>
          </a:xfrm>
          <a:ln/>
        </p:spPr>
      </p:sp>
      <p:sp>
        <p:nvSpPr>
          <p:cNvPr id="188420" name="Rectangle 3"/>
          <p:cNvSpPr>
            <a:spLocks noGrp="1" noChangeArrowheads="1"/>
          </p:cNvSpPr>
          <p:nvPr>
            <p:ph type="body" idx="1"/>
          </p:nvPr>
        </p:nvSpPr>
        <p:spPr>
          <a:xfrm>
            <a:off x="904875" y="4714875"/>
            <a:ext cx="49720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3" tIns="45537" rIns="91073" bIns="45537"/>
          <a:lstStyle/>
          <a:p>
            <a:r>
              <a:rPr lang="en-US" altLang="it-IT"/>
              <a:t>Source: United Nations Population Program.</a:t>
            </a:r>
          </a:p>
          <a:p>
            <a:r>
              <a:rPr lang="en-US" altLang="it-IT"/>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DD4A6-473D-9E83-67CC-1888F8FA0EA3}"/>
            </a:ext>
          </a:extLst>
        </p:cNvPr>
        <p:cNvGrpSpPr/>
        <p:nvPr/>
      </p:nvGrpSpPr>
      <p:grpSpPr>
        <a:xfrm>
          <a:off x="0" y="0"/>
          <a:ext cx="0" cy="0"/>
          <a:chOff x="0" y="0"/>
          <a:chExt cx="0" cy="0"/>
        </a:xfrm>
      </p:grpSpPr>
      <p:sp>
        <p:nvSpPr>
          <p:cNvPr id="188418" name="Rectangle 7">
            <a:extLst>
              <a:ext uri="{FF2B5EF4-FFF2-40B4-BE49-F238E27FC236}">
                <a16:creationId xmlns:a16="http://schemas.microsoft.com/office/drawing/2014/main" id="{79AC6EE4-305B-7639-94C5-6B032DD07305}"/>
              </a:ext>
            </a:extLst>
          </p:cNvPr>
          <p:cNvSpPr txBox="1">
            <a:spLocks noGrp="1" noChangeArrowheads="1"/>
          </p:cNvSpPr>
          <p:nvPr/>
        </p:nvSpPr>
        <p:spPr bwMode="auto">
          <a:xfrm>
            <a:off x="3843338" y="9447213"/>
            <a:ext cx="29384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070C7065-B4DC-420A-BEF7-0F651D46C7FC}" type="slidenum">
              <a:rPr lang="en-US" altLang="it-IT" sz="1200"/>
              <a:pPr algn="r">
                <a:spcBef>
                  <a:spcPct val="0"/>
                </a:spcBef>
                <a:buClrTx/>
                <a:buFontTx/>
                <a:buNone/>
              </a:pPr>
              <a:t>31</a:t>
            </a:fld>
            <a:endParaRPr lang="en-US" altLang="it-IT" sz="1200"/>
          </a:p>
        </p:txBody>
      </p:sp>
      <p:sp>
        <p:nvSpPr>
          <p:cNvPr id="188419" name="Rectangle 2">
            <a:extLst>
              <a:ext uri="{FF2B5EF4-FFF2-40B4-BE49-F238E27FC236}">
                <a16:creationId xmlns:a16="http://schemas.microsoft.com/office/drawing/2014/main" id="{A0B9039B-002C-9FFA-8162-13B9C28D4624}"/>
              </a:ext>
            </a:extLst>
          </p:cNvPr>
          <p:cNvSpPr>
            <a:spLocks noGrp="1" noRot="1" noChangeAspect="1" noChangeArrowheads="1" noTextEdit="1"/>
          </p:cNvSpPr>
          <p:nvPr>
            <p:ph type="sldImg"/>
          </p:nvPr>
        </p:nvSpPr>
        <p:spPr>
          <a:xfrm>
            <a:off x="909638" y="744538"/>
            <a:ext cx="4962525" cy="3722687"/>
          </a:xfrm>
          <a:ln/>
        </p:spPr>
      </p:sp>
      <p:sp>
        <p:nvSpPr>
          <p:cNvPr id="188420" name="Rectangle 3">
            <a:extLst>
              <a:ext uri="{FF2B5EF4-FFF2-40B4-BE49-F238E27FC236}">
                <a16:creationId xmlns:a16="http://schemas.microsoft.com/office/drawing/2014/main" id="{FAE13EED-4E70-E37D-1159-B965664A2346}"/>
              </a:ext>
            </a:extLst>
          </p:cNvPr>
          <p:cNvSpPr>
            <a:spLocks noGrp="1" noChangeArrowheads="1"/>
          </p:cNvSpPr>
          <p:nvPr>
            <p:ph type="body" idx="1"/>
          </p:nvPr>
        </p:nvSpPr>
        <p:spPr>
          <a:xfrm>
            <a:off x="904875" y="4714875"/>
            <a:ext cx="49720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3" tIns="45537" rIns="91073" bIns="45537"/>
          <a:lstStyle/>
          <a:p>
            <a:r>
              <a:rPr lang="en-US" altLang="it-IT"/>
              <a:t>Source: United Nations Population Program.</a:t>
            </a:r>
          </a:p>
          <a:p>
            <a:r>
              <a:rPr lang="en-US" altLang="it-IT"/>
              <a:t>**</a:t>
            </a:r>
          </a:p>
        </p:txBody>
      </p:sp>
    </p:spTree>
    <p:extLst>
      <p:ext uri="{BB962C8B-B14F-4D97-AF65-F5344CB8AC3E}">
        <p14:creationId xmlns:p14="http://schemas.microsoft.com/office/powerpoint/2010/main" val="25412786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7450E-872D-0EC6-B4F6-0E04ACC8CA2B}"/>
            </a:ext>
          </a:extLst>
        </p:cNvPr>
        <p:cNvGrpSpPr/>
        <p:nvPr/>
      </p:nvGrpSpPr>
      <p:grpSpPr>
        <a:xfrm>
          <a:off x="0" y="0"/>
          <a:ext cx="0" cy="0"/>
          <a:chOff x="0" y="0"/>
          <a:chExt cx="0" cy="0"/>
        </a:xfrm>
      </p:grpSpPr>
      <p:sp>
        <p:nvSpPr>
          <p:cNvPr id="188418" name="Rectangle 7">
            <a:extLst>
              <a:ext uri="{FF2B5EF4-FFF2-40B4-BE49-F238E27FC236}">
                <a16:creationId xmlns:a16="http://schemas.microsoft.com/office/drawing/2014/main" id="{078109C9-ABEC-3617-51AA-6921CD38762A}"/>
              </a:ext>
            </a:extLst>
          </p:cNvPr>
          <p:cNvSpPr txBox="1">
            <a:spLocks noGrp="1" noChangeArrowheads="1"/>
          </p:cNvSpPr>
          <p:nvPr/>
        </p:nvSpPr>
        <p:spPr bwMode="auto">
          <a:xfrm>
            <a:off x="3843338" y="9447213"/>
            <a:ext cx="29384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070C7065-B4DC-420A-BEF7-0F651D46C7FC}" type="slidenum">
              <a:rPr lang="en-US" altLang="it-IT" sz="1200"/>
              <a:pPr algn="r">
                <a:spcBef>
                  <a:spcPct val="0"/>
                </a:spcBef>
                <a:buClrTx/>
                <a:buFontTx/>
                <a:buNone/>
              </a:pPr>
              <a:t>32</a:t>
            </a:fld>
            <a:endParaRPr lang="en-US" altLang="it-IT" sz="1200"/>
          </a:p>
        </p:txBody>
      </p:sp>
      <p:sp>
        <p:nvSpPr>
          <p:cNvPr id="188419" name="Rectangle 2">
            <a:extLst>
              <a:ext uri="{FF2B5EF4-FFF2-40B4-BE49-F238E27FC236}">
                <a16:creationId xmlns:a16="http://schemas.microsoft.com/office/drawing/2014/main" id="{60666E0B-495B-499D-D512-37E8F7C6E58D}"/>
              </a:ext>
            </a:extLst>
          </p:cNvPr>
          <p:cNvSpPr>
            <a:spLocks noGrp="1" noRot="1" noChangeAspect="1" noChangeArrowheads="1" noTextEdit="1"/>
          </p:cNvSpPr>
          <p:nvPr>
            <p:ph type="sldImg"/>
          </p:nvPr>
        </p:nvSpPr>
        <p:spPr>
          <a:xfrm>
            <a:off x="909638" y="744538"/>
            <a:ext cx="4962525" cy="3722687"/>
          </a:xfrm>
          <a:ln/>
        </p:spPr>
      </p:sp>
      <p:sp>
        <p:nvSpPr>
          <p:cNvPr id="188420" name="Rectangle 3">
            <a:extLst>
              <a:ext uri="{FF2B5EF4-FFF2-40B4-BE49-F238E27FC236}">
                <a16:creationId xmlns:a16="http://schemas.microsoft.com/office/drawing/2014/main" id="{6CD10A91-158C-5BA8-2E54-15329BE5EABC}"/>
              </a:ext>
            </a:extLst>
          </p:cNvPr>
          <p:cNvSpPr>
            <a:spLocks noGrp="1" noChangeArrowheads="1"/>
          </p:cNvSpPr>
          <p:nvPr>
            <p:ph type="body" idx="1"/>
          </p:nvPr>
        </p:nvSpPr>
        <p:spPr>
          <a:xfrm>
            <a:off x="904875" y="4714875"/>
            <a:ext cx="49720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3" tIns="45537" rIns="91073" bIns="45537"/>
          <a:lstStyle/>
          <a:p>
            <a:r>
              <a:rPr lang="en-US" altLang="it-IT"/>
              <a:t>Source: United Nations Population Program.</a:t>
            </a:r>
          </a:p>
          <a:p>
            <a:r>
              <a:rPr lang="en-US" altLang="it-IT"/>
              <a:t>**</a:t>
            </a:r>
          </a:p>
        </p:txBody>
      </p:sp>
    </p:spTree>
    <p:extLst>
      <p:ext uri="{BB962C8B-B14F-4D97-AF65-F5344CB8AC3E}">
        <p14:creationId xmlns:p14="http://schemas.microsoft.com/office/powerpoint/2010/main" val="665619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txBox="1">
            <a:spLocks noGrp="1" noChangeArrowheads="1"/>
          </p:cNvSpPr>
          <p:nvPr/>
        </p:nvSpPr>
        <p:spPr bwMode="auto">
          <a:xfrm>
            <a:off x="0" y="0"/>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it-IT" altLang="it-IT" sz="1200"/>
              <a:t>Diparimento di Scienze Geografiche e Storiche - Introduzione ai GIS</a:t>
            </a:r>
          </a:p>
        </p:txBody>
      </p:sp>
      <p:sp>
        <p:nvSpPr>
          <p:cNvPr id="199683" name="Rectangle 7"/>
          <p:cNvSpPr txBox="1">
            <a:spLocks noGrp="1" noChangeArrowheads="1"/>
          </p:cNvSpPr>
          <p:nvPr/>
        </p:nvSpPr>
        <p:spPr bwMode="auto">
          <a:xfrm>
            <a:off x="3844925" y="9431338"/>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59BD405E-788A-4FBF-A920-1B3D227A670D}" type="slidenum">
              <a:rPr lang="it-IT" altLang="it-IT" sz="1200"/>
              <a:pPr algn="r">
                <a:spcBef>
                  <a:spcPct val="0"/>
                </a:spcBef>
                <a:buClrTx/>
                <a:buFontTx/>
                <a:buNone/>
              </a:pPr>
              <a:t>39</a:t>
            </a:fld>
            <a:endParaRPr lang="it-IT" altLang="it-IT" sz="1200"/>
          </a:p>
        </p:txBody>
      </p:sp>
      <p:sp>
        <p:nvSpPr>
          <p:cNvPr id="199684" name="Rectangle 2"/>
          <p:cNvSpPr>
            <a:spLocks noGrp="1" noRot="1" noChangeAspect="1" noChangeArrowheads="1" noTextEdit="1"/>
          </p:cNvSpPr>
          <p:nvPr>
            <p:ph type="sldImg"/>
          </p:nvPr>
        </p:nvSpPr>
        <p:spPr>
          <a:xfrm>
            <a:off x="909638" y="744538"/>
            <a:ext cx="4964112" cy="3722687"/>
          </a:xfrm>
          <a:ln/>
        </p:spPr>
      </p:sp>
      <p:sp>
        <p:nvSpPr>
          <p:cNvPr id="1996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a:t>1 ora</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A1C7D-D16D-1AE1-F89D-7A84026E3024}"/>
            </a:ext>
          </a:extLst>
        </p:cNvPr>
        <p:cNvGrpSpPr/>
        <p:nvPr/>
      </p:nvGrpSpPr>
      <p:grpSpPr>
        <a:xfrm>
          <a:off x="0" y="0"/>
          <a:ext cx="0" cy="0"/>
          <a:chOff x="0" y="0"/>
          <a:chExt cx="0" cy="0"/>
        </a:xfrm>
      </p:grpSpPr>
      <p:sp>
        <p:nvSpPr>
          <p:cNvPr id="199682" name="Rectangle 2">
            <a:extLst>
              <a:ext uri="{FF2B5EF4-FFF2-40B4-BE49-F238E27FC236}">
                <a16:creationId xmlns:a16="http://schemas.microsoft.com/office/drawing/2014/main" id="{8C75A9E6-7DEA-D025-DF4E-40E486FDE32F}"/>
              </a:ext>
            </a:extLst>
          </p:cNvPr>
          <p:cNvSpPr txBox="1">
            <a:spLocks noGrp="1" noChangeArrowheads="1"/>
          </p:cNvSpPr>
          <p:nvPr/>
        </p:nvSpPr>
        <p:spPr bwMode="auto">
          <a:xfrm>
            <a:off x="0" y="0"/>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it-IT" altLang="it-IT" sz="1200"/>
              <a:t>Diparimento di Scienze Geografiche e Storiche - Introduzione ai GIS</a:t>
            </a:r>
          </a:p>
        </p:txBody>
      </p:sp>
      <p:sp>
        <p:nvSpPr>
          <p:cNvPr id="199683" name="Rectangle 7">
            <a:extLst>
              <a:ext uri="{FF2B5EF4-FFF2-40B4-BE49-F238E27FC236}">
                <a16:creationId xmlns:a16="http://schemas.microsoft.com/office/drawing/2014/main" id="{0E61115A-16EB-9D3D-8B82-9DE7FA144238}"/>
              </a:ext>
            </a:extLst>
          </p:cNvPr>
          <p:cNvSpPr txBox="1">
            <a:spLocks noGrp="1" noChangeArrowheads="1"/>
          </p:cNvSpPr>
          <p:nvPr/>
        </p:nvSpPr>
        <p:spPr bwMode="auto">
          <a:xfrm>
            <a:off x="3844925" y="9431338"/>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59BD405E-788A-4FBF-A920-1B3D227A670D}" type="slidenum">
              <a:rPr lang="it-IT" altLang="it-IT" sz="1200"/>
              <a:pPr algn="r">
                <a:spcBef>
                  <a:spcPct val="0"/>
                </a:spcBef>
                <a:buClrTx/>
                <a:buFontTx/>
                <a:buNone/>
              </a:pPr>
              <a:t>40</a:t>
            </a:fld>
            <a:endParaRPr lang="it-IT" altLang="it-IT" sz="1200"/>
          </a:p>
        </p:txBody>
      </p:sp>
      <p:sp>
        <p:nvSpPr>
          <p:cNvPr id="199684" name="Rectangle 2">
            <a:extLst>
              <a:ext uri="{FF2B5EF4-FFF2-40B4-BE49-F238E27FC236}">
                <a16:creationId xmlns:a16="http://schemas.microsoft.com/office/drawing/2014/main" id="{5312FADE-6F34-5203-345C-200AEAE0AA49}"/>
              </a:ext>
            </a:extLst>
          </p:cNvPr>
          <p:cNvSpPr>
            <a:spLocks noGrp="1" noRot="1" noChangeAspect="1" noChangeArrowheads="1" noTextEdit="1"/>
          </p:cNvSpPr>
          <p:nvPr>
            <p:ph type="sldImg"/>
          </p:nvPr>
        </p:nvSpPr>
        <p:spPr>
          <a:xfrm>
            <a:off x="909638" y="744538"/>
            <a:ext cx="4964112" cy="3722687"/>
          </a:xfrm>
          <a:ln/>
        </p:spPr>
      </p:sp>
      <p:sp>
        <p:nvSpPr>
          <p:cNvPr id="199685" name="Rectangle 3">
            <a:extLst>
              <a:ext uri="{FF2B5EF4-FFF2-40B4-BE49-F238E27FC236}">
                <a16:creationId xmlns:a16="http://schemas.microsoft.com/office/drawing/2014/main" id="{EDDC6710-B1CB-893C-877B-7AE1E8A65F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a:t>1 ora</a:t>
            </a:r>
          </a:p>
        </p:txBody>
      </p:sp>
    </p:spTree>
    <p:extLst>
      <p:ext uri="{BB962C8B-B14F-4D97-AF65-F5344CB8AC3E}">
        <p14:creationId xmlns:p14="http://schemas.microsoft.com/office/powerpoint/2010/main" val="29550240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C459A-6075-A0EA-5777-532DA3BB9C78}"/>
            </a:ext>
          </a:extLst>
        </p:cNvPr>
        <p:cNvGrpSpPr/>
        <p:nvPr/>
      </p:nvGrpSpPr>
      <p:grpSpPr>
        <a:xfrm>
          <a:off x="0" y="0"/>
          <a:ext cx="0" cy="0"/>
          <a:chOff x="0" y="0"/>
          <a:chExt cx="0" cy="0"/>
        </a:xfrm>
      </p:grpSpPr>
      <p:sp>
        <p:nvSpPr>
          <p:cNvPr id="199682" name="Rectangle 2">
            <a:extLst>
              <a:ext uri="{FF2B5EF4-FFF2-40B4-BE49-F238E27FC236}">
                <a16:creationId xmlns:a16="http://schemas.microsoft.com/office/drawing/2014/main" id="{321255F6-341A-7FF8-37AF-3FB520C580E5}"/>
              </a:ext>
            </a:extLst>
          </p:cNvPr>
          <p:cNvSpPr txBox="1">
            <a:spLocks noGrp="1" noChangeArrowheads="1"/>
          </p:cNvSpPr>
          <p:nvPr/>
        </p:nvSpPr>
        <p:spPr bwMode="auto">
          <a:xfrm>
            <a:off x="0" y="0"/>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it-IT" altLang="it-IT" sz="1200"/>
              <a:t>Diparimento di Scienze Geografiche e Storiche - Introduzione ai GIS</a:t>
            </a:r>
          </a:p>
        </p:txBody>
      </p:sp>
      <p:sp>
        <p:nvSpPr>
          <p:cNvPr id="199683" name="Rectangle 7">
            <a:extLst>
              <a:ext uri="{FF2B5EF4-FFF2-40B4-BE49-F238E27FC236}">
                <a16:creationId xmlns:a16="http://schemas.microsoft.com/office/drawing/2014/main" id="{C7EB436F-29E8-7FAE-46B9-F35DC530AFE0}"/>
              </a:ext>
            </a:extLst>
          </p:cNvPr>
          <p:cNvSpPr txBox="1">
            <a:spLocks noGrp="1" noChangeArrowheads="1"/>
          </p:cNvSpPr>
          <p:nvPr/>
        </p:nvSpPr>
        <p:spPr bwMode="auto">
          <a:xfrm>
            <a:off x="3844925" y="9431338"/>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59BD405E-788A-4FBF-A920-1B3D227A670D}" type="slidenum">
              <a:rPr lang="it-IT" altLang="it-IT" sz="1200"/>
              <a:pPr algn="r">
                <a:spcBef>
                  <a:spcPct val="0"/>
                </a:spcBef>
                <a:buClrTx/>
                <a:buFontTx/>
                <a:buNone/>
              </a:pPr>
              <a:t>41</a:t>
            </a:fld>
            <a:endParaRPr lang="it-IT" altLang="it-IT" sz="1200"/>
          </a:p>
        </p:txBody>
      </p:sp>
      <p:sp>
        <p:nvSpPr>
          <p:cNvPr id="199684" name="Rectangle 2">
            <a:extLst>
              <a:ext uri="{FF2B5EF4-FFF2-40B4-BE49-F238E27FC236}">
                <a16:creationId xmlns:a16="http://schemas.microsoft.com/office/drawing/2014/main" id="{44618D13-A1C1-AB1A-BEF6-829F631D307E}"/>
              </a:ext>
            </a:extLst>
          </p:cNvPr>
          <p:cNvSpPr>
            <a:spLocks noGrp="1" noRot="1" noChangeAspect="1" noChangeArrowheads="1" noTextEdit="1"/>
          </p:cNvSpPr>
          <p:nvPr>
            <p:ph type="sldImg"/>
          </p:nvPr>
        </p:nvSpPr>
        <p:spPr>
          <a:xfrm>
            <a:off x="909638" y="744538"/>
            <a:ext cx="4964112" cy="3722687"/>
          </a:xfrm>
          <a:ln/>
        </p:spPr>
      </p:sp>
      <p:sp>
        <p:nvSpPr>
          <p:cNvPr id="199685" name="Rectangle 3">
            <a:extLst>
              <a:ext uri="{FF2B5EF4-FFF2-40B4-BE49-F238E27FC236}">
                <a16:creationId xmlns:a16="http://schemas.microsoft.com/office/drawing/2014/main" id="{F9347F47-737E-5847-E438-E2AE5C38A5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a:t>1 ora</a:t>
            </a:r>
          </a:p>
        </p:txBody>
      </p:sp>
    </p:spTree>
    <p:extLst>
      <p:ext uri="{BB962C8B-B14F-4D97-AF65-F5344CB8AC3E}">
        <p14:creationId xmlns:p14="http://schemas.microsoft.com/office/powerpoint/2010/main" val="17052995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a:t>**</a:t>
            </a:r>
          </a:p>
        </p:txBody>
      </p:sp>
    </p:spTree>
    <p:extLst>
      <p:ext uri="{BB962C8B-B14F-4D97-AF65-F5344CB8AC3E}">
        <p14:creationId xmlns:p14="http://schemas.microsoft.com/office/powerpoint/2010/main" val="266330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xfrm>
            <a:off x="909638" y="744538"/>
            <a:ext cx="4964112" cy="3722687"/>
          </a:xfrm>
          <a:ln/>
        </p:spPr>
      </p:sp>
      <p:sp>
        <p:nvSpPr>
          <p:cNvPr id="210947" name="Rectangle 3"/>
          <p:cNvSpPr>
            <a:spLocks noGrp="1" noChangeArrowheads="1"/>
          </p:cNvSpPr>
          <p:nvPr>
            <p:ph type="body" idx="1"/>
          </p:nvPr>
        </p:nvSpPr>
        <p:spPr>
          <a:xfrm>
            <a:off x="904875" y="4714875"/>
            <a:ext cx="49720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3" tIns="45537" rIns="91073" bIns="45537"/>
          <a:lstStyle/>
          <a:p>
            <a:r>
              <a:rPr lang="en-US" altLang="it-IT"/>
              <a:t>Source: Adapted from Peters and Larkin, 1999.</a:t>
            </a:r>
          </a:p>
          <a:p>
            <a:r>
              <a:rPr lang="en-US" altLang="it-IT"/>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xfrm>
            <a:off x="927100" y="739775"/>
            <a:ext cx="4927600" cy="3695700"/>
          </a:xfrm>
          <a:ln/>
        </p:spPr>
      </p:sp>
      <p:sp>
        <p:nvSpPr>
          <p:cNvPr id="182275" name="Notes Placeholder 2"/>
          <p:cNvSpPr>
            <a:spLocks noGrp="1"/>
          </p:cNvSpPr>
          <p:nvPr>
            <p:ph type="body" idx="1"/>
          </p:nvPr>
        </p:nvSpPr>
        <p:spPr>
          <a:xfrm>
            <a:off x="904875" y="4683125"/>
            <a:ext cx="4972050" cy="4518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r>
              <a:rPr lang="it-IT" altLang="it-IT"/>
              <a:t>**</a:t>
            </a:r>
          </a:p>
        </p:txBody>
      </p:sp>
      <p:sp>
        <p:nvSpPr>
          <p:cNvPr id="182276" name="Slide Number Placeholder 3"/>
          <p:cNvSpPr txBox="1">
            <a:spLocks noGrp="1"/>
          </p:cNvSpPr>
          <p:nvPr/>
        </p:nvSpPr>
        <p:spPr bwMode="auto">
          <a:xfrm>
            <a:off x="3843338" y="9447213"/>
            <a:ext cx="29384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1800E407-EED1-4597-8F10-3DFBFF4E15EE}" type="slidenum">
              <a:rPr lang="en-US" altLang="it-IT" sz="1200"/>
              <a:pPr algn="r">
                <a:spcBef>
                  <a:spcPct val="0"/>
                </a:spcBef>
                <a:buClrTx/>
                <a:buFontTx/>
                <a:buNone/>
              </a:pPr>
              <a:t>17</a:t>
            </a:fld>
            <a:endParaRPr lang="en-US" altLang="it-IT"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xfrm>
            <a:off x="927100" y="739775"/>
            <a:ext cx="4927600" cy="3695700"/>
          </a:xfrm>
          <a:ln/>
        </p:spPr>
      </p:sp>
      <p:sp>
        <p:nvSpPr>
          <p:cNvPr id="184323" name="Notes Placeholder 2"/>
          <p:cNvSpPr>
            <a:spLocks noGrp="1"/>
          </p:cNvSpPr>
          <p:nvPr>
            <p:ph type="body" idx="1"/>
          </p:nvPr>
        </p:nvSpPr>
        <p:spPr>
          <a:xfrm>
            <a:off x="904875" y="4683125"/>
            <a:ext cx="4972050" cy="4518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r>
              <a:rPr lang="it-IT" altLang="it-IT"/>
              <a:t>**</a:t>
            </a:r>
          </a:p>
        </p:txBody>
      </p:sp>
      <p:sp>
        <p:nvSpPr>
          <p:cNvPr id="184324" name="Slide Number Placeholder 3"/>
          <p:cNvSpPr txBox="1">
            <a:spLocks noGrp="1"/>
          </p:cNvSpPr>
          <p:nvPr/>
        </p:nvSpPr>
        <p:spPr bwMode="auto">
          <a:xfrm>
            <a:off x="3843338" y="9447213"/>
            <a:ext cx="29384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EE2ACF38-33DD-4EE1-98E1-0800BC58F53E}" type="slidenum">
              <a:rPr lang="en-US" altLang="it-IT" sz="1200"/>
              <a:pPr algn="r">
                <a:spcBef>
                  <a:spcPct val="0"/>
                </a:spcBef>
                <a:buClrTx/>
                <a:buFontTx/>
                <a:buNone/>
              </a:pPr>
              <a:t>18</a:t>
            </a:fld>
            <a:endParaRPr lang="en-US" altLang="it-IT"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70AB2-FB81-9D25-141A-69BBD241852F}"/>
            </a:ext>
          </a:extLst>
        </p:cNvPr>
        <p:cNvGrpSpPr/>
        <p:nvPr/>
      </p:nvGrpSpPr>
      <p:grpSpPr>
        <a:xfrm>
          <a:off x="0" y="0"/>
          <a:ext cx="0" cy="0"/>
          <a:chOff x="0" y="0"/>
          <a:chExt cx="0" cy="0"/>
        </a:xfrm>
      </p:grpSpPr>
      <p:sp>
        <p:nvSpPr>
          <p:cNvPr id="184322" name="Slide Image Placeholder 1">
            <a:extLst>
              <a:ext uri="{FF2B5EF4-FFF2-40B4-BE49-F238E27FC236}">
                <a16:creationId xmlns:a16="http://schemas.microsoft.com/office/drawing/2014/main" id="{DAE1ED1B-F4B0-EFD1-01AB-9F121C8966E3}"/>
              </a:ext>
            </a:extLst>
          </p:cNvPr>
          <p:cNvSpPr>
            <a:spLocks noGrp="1" noRot="1" noChangeAspect="1" noTextEdit="1"/>
          </p:cNvSpPr>
          <p:nvPr>
            <p:ph type="sldImg"/>
          </p:nvPr>
        </p:nvSpPr>
        <p:spPr>
          <a:xfrm>
            <a:off x="927100" y="739775"/>
            <a:ext cx="4927600" cy="3695700"/>
          </a:xfrm>
          <a:ln/>
        </p:spPr>
      </p:sp>
      <p:sp>
        <p:nvSpPr>
          <p:cNvPr id="184323" name="Notes Placeholder 2">
            <a:extLst>
              <a:ext uri="{FF2B5EF4-FFF2-40B4-BE49-F238E27FC236}">
                <a16:creationId xmlns:a16="http://schemas.microsoft.com/office/drawing/2014/main" id="{3B333F42-6F77-55F9-7165-01B55355FA73}"/>
              </a:ext>
            </a:extLst>
          </p:cNvPr>
          <p:cNvSpPr>
            <a:spLocks noGrp="1"/>
          </p:cNvSpPr>
          <p:nvPr>
            <p:ph type="body" idx="1"/>
          </p:nvPr>
        </p:nvSpPr>
        <p:spPr>
          <a:xfrm>
            <a:off x="904875" y="4683125"/>
            <a:ext cx="4972050" cy="4518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r>
              <a:rPr lang="it-IT" altLang="it-IT"/>
              <a:t>**</a:t>
            </a:r>
          </a:p>
        </p:txBody>
      </p:sp>
      <p:sp>
        <p:nvSpPr>
          <p:cNvPr id="184324" name="Slide Number Placeholder 3">
            <a:extLst>
              <a:ext uri="{FF2B5EF4-FFF2-40B4-BE49-F238E27FC236}">
                <a16:creationId xmlns:a16="http://schemas.microsoft.com/office/drawing/2014/main" id="{E75F2DC5-FDF8-89E3-BB51-E1AC72C76E03}"/>
              </a:ext>
            </a:extLst>
          </p:cNvPr>
          <p:cNvSpPr txBox="1">
            <a:spLocks noGrp="1"/>
          </p:cNvSpPr>
          <p:nvPr/>
        </p:nvSpPr>
        <p:spPr bwMode="auto">
          <a:xfrm>
            <a:off x="3843338" y="9447213"/>
            <a:ext cx="29384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EE2ACF38-33DD-4EE1-98E1-0800BC58F53E}" type="slidenum">
              <a:rPr lang="en-US" altLang="it-IT" sz="1200"/>
              <a:pPr algn="r">
                <a:spcBef>
                  <a:spcPct val="0"/>
                </a:spcBef>
                <a:buClrTx/>
                <a:buFontTx/>
                <a:buNone/>
              </a:pPr>
              <a:t>19</a:t>
            </a:fld>
            <a:endParaRPr lang="en-US" altLang="it-IT" sz="1200"/>
          </a:p>
        </p:txBody>
      </p:sp>
    </p:spTree>
    <p:extLst>
      <p:ext uri="{BB962C8B-B14F-4D97-AF65-F5344CB8AC3E}">
        <p14:creationId xmlns:p14="http://schemas.microsoft.com/office/powerpoint/2010/main" val="4120356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B91FA-153D-D57A-AFEE-4C898FAAB8F2}"/>
            </a:ext>
          </a:extLst>
        </p:cNvPr>
        <p:cNvGrpSpPr/>
        <p:nvPr/>
      </p:nvGrpSpPr>
      <p:grpSpPr>
        <a:xfrm>
          <a:off x="0" y="0"/>
          <a:ext cx="0" cy="0"/>
          <a:chOff x="0" y="0"/>
          <a:chExt cx="0" cy="0"/>
        </a:xfrm>
      </p:grpSpPr>
      <p:sp>
        <p:nvSpPr>
          <p:cNvPr id="184322" name="Slide Image Placeholder 1">
            <a:extLst>
              <a:ext uri="{FF2B5EF4-FFF2-40B4-BE49-F238E27FC236}">
                <a16:creationId xmlns:a16="http://schemas.microsoft.com/office/drawing/2014/main" id="{765EC26F-9A01-763F-B684-F4EB200A8541}"/>
              </a:ext>
            </a:extLst>
          </p:cNvPr>
          <p:cNvSpPr>
            <a:spLocks noGrp="1" noRot="1" noChangeAspect="1" noTextEdit="1"/>
          </p:cNvSpPr>
          <p:nvPr>
            <p:ph type="sldImg"/>
          </p:nvPr>
        </p:nvSpPr>
        <p:spPr>
          <a:xfrm>
            <a:off x="927100" y="739775"/>
            <a:ext cx="4927600" cy="3695700"/>
          </a:xfrm>
          <a:ln/>
        </p:spPr>
      </p:sp>
      <p:sp>
        <p:nvSpPr>
          <p:cNvPr id="184323" name="Notes Placeholder 2">
            <a:extLst>
              <a:ext uri="{FF2B5EF4-FFF2-40B4-BE49-F238E27FC236}">
                <a16:creationId xmlns:a16="http://schemas.microsoft.com/office/drawing/2014/main" id="{B51F2945-A2B0-6961-4106-534E6972D38B}"/>
              </a:ext>
            </a:extLst>
          </p:cNvPr>
          <p:cNvSpPr>
            <a:spLocks noGrp="1"/>
          </p:cNvSpPr>
          <p:nvPr>
            <p:ph type="body" idx="1"/>
          </p:nvPr>
        </p:nvSpPr>
        <p:spPr>
          <a:xfrm>
            <a:off x="904875" y="4683125"/>
            <a:ext cx="4972050" cy="4518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r>
              <a:rPr lang="it-IT" altLang="it-IT"/>
              <a:t>**</a:t>
            </a:r>
          </a:p>
        </p:txBody>
      </p:sp>
      <p:sp>
        <p:nvSpPr>
          <p:cNvPr id="184324" name="Slide Number Placeholder 3">
            <a:extLst>
              <a:ext uri="{FF2B5EF4-FFF2-40B4-BE49-F238E27FC236}">
                <a16:creationId xmlns:a16="http://schemas.microsoft.com/office/drawing/2014/main" id="{04E3E71D-3414-5662-5B1C-3DED88550927}"/>
              </a:ext>
            </a:extLst>
          </p:cNvPr>
          <p:cNvSpPr txBox="1">
            <a:spLocks noGrp="1"/>
          </p:cNvSpPr>
          <p:nvPr/>
        </p:nvSpPr>
        <p:spPr bwMode="auto">
          <a:xfrm>
            <a:off x="3843338" y="9447213"/>
            <a:ext cx="29384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EE2ACF38-33DD-4EE1-98E1-0800BC58F53E}" type="slidenum">
              <a:rPr lang="en-US" altLang="it-IT" sz="1200"/>
              <a:pPr algn="r">
                <a:spcBef>
                  <a:spcPct val="0"/>
                </a:spcBef>
                <a:buClrTx/>
                <a:buFontTx/>
                <a:buNone/>
              </a:pPr>
              <a:t>20</a:t>
            </a:fld>
            <a:endParaRPr lang="en-US" altLang="it-IT" sz="1200"/>
          </a:p>
        </p:txBody>
      </p:sp>
    </p:spTree>
    <p:extLst>
      <p:ext uri="{BB962C8B-B14F-4D97-AF65-F5344CB8AC3E}">
        <p14:creationId xmlns:p14="http://schemas.microsoft.com/office/powerpoint/2010/main" val="2539103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BCCD2-DA0A-1B83-6943-94E29003FCF5}"/>
            </a:ext>
          </a:extLst>
        </p:cNvPr>
        <p:cNvGrpSpPr/>
        <p:nvPr/>
      </p:nvGrpSpPr>
      <p:grpSpPr>
        <a:xfrm>
          <a:off x="0" y="0"/>
          <a:ext cx="0" cy="0"/>
          <a:chOff x="0" y="0"/>
          <a:chExt cx="0" cy="0"/>
        </a:xfrm>
      </p:grpSpPr>
      <p:sp>
        <p:nvSpPr>
          <p:cNvPr id="184322" name="Slide Image Placeholder 1">
            <a:extLst>
              <a:ext uri="{FF2B5EF4-FFF2-40B4-BE49-F238E27FC236}">
                <a16:creationId xmlns:a16="http://schemas.microsoft.com/office/drawing/2014/main" id="{1335DE17-B732-FC88-F4DD-A7C803E75EC7}"/>
              </a:ext>
            </a:extLst>
          </p:cNvPr>
          <p:cNvSpPr>
            <a:spLocks noGrp="1" noRot="1" noChangeAspect="1" noTextEdit="1"/>
          </p:cNvSpPr>
          <p:nvPr>
            <p:ph type="sldImg"/>
          </p:nvPr>
        </p:nvSpPr>
        <p:spPr>
          <a:xfrm>
            <a:off x="927100" y="739775"/>
            <a:ext cx="4927600" cy="3695700"/>
          </a:xfrm>
          <a:ln/>
        </p:spPr>
      </p:sp>
      <p:sp>
        <p:nvSpPr>
          <p:cNvPr id="184323" name="Notes Placeholder 2">
            <a:extLst>
              <a:ext uri="{FF2B5EF4-FFF2-40B4-BE49-F238E27FC236}">
                <a16:creationId xmlns:a16="http://schemas.microsoft.com/office/drawing/2014/main" id="{C93C5D7A-E3C9-20FE-BC7C-8386F837CC5A}"/>
              </a:ext>
            </a:extLst>
          </p:cNvPr>
          <p:cNvSpPr>
            <a:spLocks noGrp="1"/>
          </p:cNvSpPr>
          <p:nvPr>
            <p:ph type="body" idx="1"/>
          </p:nvPr>
        </p:nvSpPr>
        <p:spPr>
          <a:xfrm>
            <a:off x="904875" y="4683125"/>
            <a:ext cx="4972050" cy="4518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r>
              <a:rPr lang="it-IT" altLang="it-IT"/>
              <a:t>**</a:t>
            </a:r>
          </a:p>
        </p:txBody>
      </p:sp>
      <p:sp>
        <p:nvSpPr>
          <p:cNvPr id="184324" name="Slide Number Placeholder 3">
            <a:extLst>
              <a:ext uri="{FF2B5EF4-FFF2-40B4-BE49-F238E27FC236}">
                <a16:creationId xmlns:a16="http://schemas.microsoft.com/office/drawing/2014/main" id="{BA2CBA62-938C-3BA8-B39B-96312F5F66FA}"/>
              </a:ext>
            </a:extLst>
          </p:cNvPr>
          <p:cNvSpPr txBox="1">
            <a:spLocks noGrp="1"/>
          </p:cNvSpPr>
          <p:nvPr/>
        </p:nvSpPr>
        <p:spPr bwMode="auto">
          <a:xfrm>
            <a:off x="3843338" y="9447213"/>
            <a:ext cx="29384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EE2ACF38-33DD-4EE1-98E1-0800BC58F53E}" type="slidenum">
              <a:rPr lang="en-US" altLang="it-IT" sz="1200"/>
              <a:pPr algn="r">
                <a:spcBef>
                  <a:spcPct val="0"/>
                </a:spcBef>
                <a:buClrTx/>
                <a:buFontTx/>
                <a:buNone/>
              </a:pPr>
              <a:t>21</a:t>
            </a:fld>
            <a:endParaRPr lang="en-US" altLang="it-IT" sz="1200"/>
          </a:p>
        </p:txBody>
      </p:sp>
    </p:spTree>
    <p:extLst>
      <p:ext uri="{BB962C8B-B14F-4D97-AF65-F5344CB8AC3E}">
        <p14:creationId xmlns:p14="http://schemas.microsoft.com/office/powerpoint/2010/main" val="2520327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txBox="1">
            <a:spLocks noGrp="1" noChangeArrowheads="1"/>
          </p:cNvSpPr>
          <p:nvPr/>
        </p:nvSpPr>
        <p:spPr bwMode="auto">
          <a:xfrm>
            <a:off x="3843338" y="9447213"/>
            <a:ext cx="29384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3C332721-A980-425A-8164-CF83FC67726B}" type="slidenum">
              <a:rPr lang="en-US" altLang="it-IT" sz="1200"/>
              <a:pPr algn="r">
                <a:spcBef>
                  <a:spcPct val="0"/>
                </a:spcBef>
                <a:buClrTx/>
                <a:buFontTx/>
                <a:buNone/>
              </a:pPr>
              <a:t>22</a:t>
            </a:fld>
            <a:endParaRPr lang="en-US" altLang="it-IT" sz="1200"/>
          </a:p>
        </p:txBody>
      </p:sp>
      <p:sp>
        <p:nvSpPr>
          <p:cNvPr id="176131" name="Rectangle 2"/>
          <p:cNvSpPr>
            <a:spLocks noGrp="1" noRot="1" noChangeAspect="1" noChangeArrowheads="1" noTextEdit="1"/>
          </p:cNvSpPr>
          <p:nvPr>
            <p:ph type="sldImg"/>
          </p:nvPr>
        </p:nvSpPr>
        <p:spPr>
          <a:xfrm>
            <a:off x="909638" y="744538"/>
            <a:ext cx="4962525" cy="3722687"/>
          </a:xfrm>
          <a:ln/>
        </p:spPr>
      </p:sp>
      <p:sp>
        <p:nvSpPr>
          <p:cNvPr id="176132" name="Rectangle 3"/>
          <p:cNvSpPr>
            <a:spLocks noGrp="1" noChangeArrowheads="1"/>
          </p:cNvSpPr>
          <p:nvPr>
            <p:ph type="body" idx="1"/>
          </p:nvPr>
        </p:nvSpPr>
        <p:spPr>
          <a:xfrm>
            <a:off x="904875" y="4714875"/>
            <a:ext cx="49720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r>
              <a:rPr lang="en-US" altLang="it-IT"/>
              <a:t>Source: United Nations, Department of Economic and Social Affairs, Population Division (2006). World Urbanization Prospects: The 2005 Revision. New York: United Nations.</a:t>
            </a:r>
          </a:p>
          <a:p>
            <a:r>
              <a:rPr lang="en-US" altLang="it-IT"/>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p:nvGrpSpPr>
          <p:grpSpPr bwMode="auto">
            <a:xfrm>
              <a:off x="0" y="0"/>
              <a:ext cx="5760" cy="4320"/>
              <a:chOff x="0" y="0"/>
              <a:chExt cx="5760" cy="4320"/>
            </a:xfrm>
          </p:grpSpPr>
          <p:sp>
            <p:nvSpPr>
              <p:cNvPr id="15" name="Rectangle 4"/>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pPr>
                  <a:defRPr/>
                </a:pPr>
                <a:endParaRPr lang="it-IT"/>
              </a:p>
            </p:txBody>
          </p:sp>
          <p:grpSp>
            <p:nvGrpSpPr>
              <p:cNvPr id="16" name="Group 5"/>
              <p:cNvGrpSpPr>
                <a:grpSpLocks/>
              </p:cNvGrpSpPr>
              <p:nvPr/>
            </p:nvGrpSpPr>
            <p:grpSpPr bwMode="auto">
              <a:xfrm>
                <a:off x="0" y="0"/>
                <a:ext cx="5760" cy="4320"/>
                <a:chOff x="0" y="0"/>
                <a:chExt cx="5760" cy="4320"/>
              </a:xfrm>
            </p:grpSpPr>
            <p:sp>
              <p:nvSpPr>
                <p:cNvPr id="18"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19"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0"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1"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2"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3"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4"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5"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6"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8"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9"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0"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1"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2"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3"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4"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5"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6"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7"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8"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9"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grpSp>
          <p:sp>
            <p:nvSpPr>
              <p:cNvPr id="17" name="Line 57"/>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defRPr/>
                </a:pPr>
                <a:endParaRPr lang="it-IT"/>
              </a:p>
            </p:txBody>
          </p:sp>
        </p:grpSp>
        <p:grpSp>
          <p:nvGrpSpPr>
            <p:cNvPr id="6" name="Group 58"/>
            <p:cNvGrpSpPr>
              <a:grpSpLocks/>
            </p:cNvGrpSpPr>
            <p:nvPr/>
          </p:nvGrpSpPr>
          <p:grpSpPr bwMode="auto">
            <a:xfrm>
              <a:off x="3" y="559"/>
              <a:ext cx="4192" cy="1796"/>
              <a:chOff x="3" y="559"/>
              <a:chExt cx="4192" cy="1796"/>
            </a:xfrm>
          </p:grpSpPr>
          <p:sp>
            <p:nvSpPr>
              <p:cNvPr id="11" name="Line 59"/>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pPr>
                  <a:defRPr/>
                </a:pPr>
                <a:endParaRPr lang="it-IT"/>
              </a:p>
            </p:txBody>
          </p:sp>
          <p:sp>
            <p:nvSpPr>
              <p:cNvPr id="12"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pPr>
                  <a:defRPr/>
                </a:pPr>
                <a:endParaRPr lang="it-IT"/>
              </a:p>
            </p:txBody>
          </p:sp>
          <p:sp>
            <p:nvSpPr>
              <p:cNvPr id="13"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pPr>
                  <a:defRPr/>
                </a:pPr>
                <a:endParaRPr lang="it-IT"/>
              </a:p>
            </p:txBody>
          </p:sp>
          <p:sp>
            <p:nvSpPr>
              <p:cNvPr id="14" name="Arc 62"/>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it-IT"/>
              </a:p>
            </p:txBody>
          </p:sp>
        </p:grpSp>
        <p:grpSp>
          <p:nvGrpSpPr>
            <p:cNvPr id="7" name="Group 63"/>
            <p:cNvGrpSpPr>
              <a:grpSpLocks/>
            </p:cNvGrpSpPr>
            <p:nvPr/>
          </p:nvGrpSpPr>
          <p:grpSpPr bwMode="auto">
            <a:xfrm>
              <a:off x="1480" y="1952"/>
              <a:ext cx="3808" cy="1812"/>
              <a:chOff x="1480" y="1952"/>
              <a:chExt cx="3808" cy="1812"/>
            </a:xfrm>
          </p:grpSpPr>
          <p:sp>
            <p:nvSpPr>
              <p:cNvPr id="8"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a:defRPr/>
                </a:pPr>
                <a:endParaRPr lang="it-IT"/>
              </a:p>
            </p:txBody>
          </p:sp>
          <p:sp>
            <p:nvSpPr>
              <p:cNvPr id="9"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a:defRPr/>
                </a:pPr>
                <a:endParaRPr lang="it-IT"/>
              </a:p>
            </p:txBody>
          </p:sp>
          <p:sp>
            <p:nvSpPr>
              <p:cNvPr id="10" name="Arc 66"/>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it-IT"/>
              </a:p>
            </p:txBody>
          </p:sp>
        </p:grpSp>
      </p:grpSp>
      <p:sp>
        <p:nvSpPr>
          <p:cNvPr id="28739" name="Rectangle 67"/>
          <p:cNvSpPr>
            <a:spLocks noGrp="1" noChangeArrowheads="1"/>
          </p:cNvSpPr>
          <p:nvPr>
            <p:ph type="ctrTitle"/>
          </p:nvPr>
        </p:nvSpPr>
        <p:spPr>
          <a:xfrm>
            <a:off x="990600" y="1752600"/>
            <a:ext cx="7772400" cy="1143000"/>
          </a:xfrm>
        </p:spPr>
        <p:txBody>
          <a:bodyPr/>
          <a:lstStyle>
            <a:lvl1pPr>
              <a:defRPr/>
            </a:lvl1pPr>
          </a:lstStyle>
          <a:p>
            <a:r>
              <a:rPr lang="it-IT"/>
              <a:t>Fare clic per modificare lo stile del titolo dello schema</a:t>
            </a:r>
          </a:p>
        </p:txBody>
      </p:sp>
      <p:sp>
        <p:nvSpPr>
          <p:cNvPr id="28740"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it-IT"/>
              <a:t>Fare clic per modificare lo stile del sottotitolo dello schema</a:t>
            </a:r>
          </a:p>
        </p:txBody>
      </p:sp>
      <p:sp>
        <p:nvSpPr>
          <p:cNvPr id="69" name="Rectangle 69"/>
          <p:cNvSpPr>
            <a:spLocks noGrp="1" noChangeArrowheads="1"/>
          </p:cNvSpPr>
          <p:nvPr>
            <p:ph type="dt" sz="quarter" idx="10"/>
          </p:nvPr>
        </p:nvSpPr>
        <p:spPr/>
        <p:txBody>
          <a:bodyPr/>
          <a:lstStyle>
            <a:lvl1pPr>
              <a:defRPr/>
            </a:lvl1pPr>
          </a:lstStyle>
          <a:p>
            <a:pPr>
              <a:defRPr/>
            </a:pPr>
            <a:endParaRPr lang="it-IT"/>
          </a:p>
        </p:txBody>
      </p:sp>
      <p:sp>
        <p:nvSpPr>
          <p:cNvPr id="70" name="Rectangle 70"/>
          <p:cNvSpPr>
            <a:spLocks noGrp="1" noChangeArrowheads="1"/>
          </p:cNvSpPr>
          <p:nvPr>
            <p:ph type="ftr" sz="quarter" idx="11"/>
          </p:nvPr>
        </p:nvSpPr>
        <p:spPr/>
        <p:txBody>
          <a:bodyPr/>
          <a:lstStyle>
            <a:lvl1pPr>
              <a:defRPr/>
            </a:lvl1pPr>
          </a:lstStyle>
          <a:p>
            <a:pPr>
              <a:defRPr/>
            </a:pPr>
            <a:endParaRPr lang="it-IT"/>
          </a:p>
        </p:txBody>
      </p:sp>
      <p:sp>
        <p:nvSpPr>
          <p:cNvPr id="71" name="Rectangle 71"/>
          <p:cNvSpPr>
            <a:spLocks noGrp="1" noChangeArrowheads="1"/>
          </p:cNvSpPr>
          <p:nvPr>
            <p:ph type="sldNum" sz="quarter" idx="12"/>
          </p:nvPr>
        </p:nvSpPr>
        <p:spPr/>
        <p:txBody>
          <a:bodyPr/>
          <a:lstStyle>
            <a:lvl1pPr>
              <a:defRPr/>
            </a:lvl1pPr>
          </a:lstStyle>
          <a:p>
            <a:pPr>
              <a:defRPr/>
            </a:pPr>
            <a:fld id="{9E026343-C7BD-45FB-AD77-8AE5190E3DF5}" type="slidenum">
              <a:rPr lang="it-IT"/>
              <a:pPr>
                <a:defRPr/>
              </a:pPr>
              <a:t>‹N›</a:t>
            </a:fld>
            <a:endParaRPr lang="it-IT"/>
          </a:p>
        </p:txBody>
      </p:sp>
    </p:spTree>
    <p:extLst>
      <p:ext uri="{BB962C8B-B14F-4D97-AF65-F5344CB8AC3E}">
        <p14:creationId xmlns:p14="http://schemas.microsoft.com/office/powerpoint/2010/main" val="893251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3"/>
          <p:cNvSpPr>
            <a:spLocks noGrp="1" noChangeArrowheads="1"/>
          </p:cNvSpPr>
          <p:nvPr>
            <p:ph type="dt" sz="half" idx="10"/>
          </p:nvPr>
        </p:nvSpPr>
        <p:spPr>
          <a:ln/>
        </p:spPr>
        <p:txBody>
          <a:bodyPr/>
          <a:lstStyle>
            <a:lvl1pPr>
              <a:defRPr/>
            </a:lvl1pPr>
          </a:lstStyle>
          <a:p>
            <a:pPr>
              <a:defRPr/>
            </a:pPr>
            <a:endParaRPr lang="it-IT"/>
          </a:p>
        </p:txBody>
      </p:sp>
      <p:sp>
        <p:nvSpPr>
          <p:cNvPr id="5" name="Rectangle 4"/>
          <p:cNvSpPr>
            <a:spLocks noGrp="1" noChangeArrowheads="1"/>
          </p:cNvSpPr>
          <p:nvPr>
            <p:ph type="ftr" sz="quarter" idx="11"/>
          </p:nvPr>
        </p:nvSpPr>
        <p:spPr>
          <a:ln/>
        </p:spPr>
        <p:txBody>
          <a:bodyPr/>
          <a:lstStyle>
            <a:lvl1pPr>
              <a:defRPr/>
            </a:lvl1pPr>
          </a:lstStyle>
          <a:p>
            <a:pPr>
              <a:defRPr/>
            </a:pPr>
            <a:endParaRPr lang="it-IT"/>
          </a:p>
        </p:txBody>
      </p:sp>
      <p:sp>
        <p:nvSpPr>
          <p:cNvPr id="6" name="Rectangle 5"/>
          <p:cNvSpPr>
            <a:spLocks noGrp="1" noChangeArrowheads="1"/>
          </p:cNvSpPr>
          <p:nvPr>
            <p:ph type="sldNum" sz="quarter" idx="12"/>
          </p:nvPr>
        </p:nvSpPr>
        <p:spPr>
          <a:ln/>
        </p:spPr>
        <p:txBody>
          <a:bodyPr/>
          <a:lstStyle>
            <a:lvl1pPr>
              <a:defRPr/>
            </a:lvl1pPr>
          </a:lstStyle>
          <a:p>
            <a:fld id="{94C8B493-FEA4-4164-98C1-283BD540CB5F}" type="slidenum">
              <a:rPr lang="it-IT" altLang="it-IT"/>
              <a:pPr/>
              <a:t>‹N›</a:t>
            </a:fld>
            <a:endParaRPr lang="it-IT" altLang="it-IT"/>
          </a:p>
        </p:txBody>
      </p:sp>
    </p:spTree>
    <p:extLst>
      <p:ext uri="{BB962C8B-B14F-4D97-AF65-F5344CB8AC3E}">
        <p14:creationId xmlns:p14="http://schemas.microsoft.com/office/powerpoint/2010/main" val="27671433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9" name="Rectangle 63"/>
          <p:cNvSpPr>
            <a:spLocks noGrp="1" noChangeArrowheads="1"/>
          </p:cNvSpPr>
          <p:nvPr>
            <p:ph type="title"/>
          </p:nvPr>
        </p:nvSpPr>
        <p:spPr bwMode="auto">
          <a:xfrm>
            <a:off x="609600"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it-IT" altLang="it-IT"/>
              <a:t>Fare clic per modificare lo stile del titolo dello schema</a:t>
            </a:r>
          </a:p>
        </p:txBody>
      </p:sp>
      <p:sp>
        <p:nvSpPr>
          <p:cNvPr id="4100"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72" name="Rectangle 69"/>
          <p:cNvSpPr>
            <a:spLocks noGrp="1" noChangeArrowheads="1"/>
          </p:cNvSpPr>
          <p:nvPr>
            <p:ph type="dt" sz="quarter" idx="2"/>
          </p:nvPr>
        </p:nvSpPr>
        <p:spPr bwMode="auto">
          <a:xfrm>
            <a:off x="6858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a:spcBef>
                <a:spcPct val="0"/>
              </a:spcBef>
              <a:buClrTx/>
              <a:buFontTx/>
              <a:buNone/>
              <a:defRPr sz="1400">
                <a:latin typeface="+mn-lt"/>
              </a:defRPr>
            </a:lvl1pPr>
          </a:lstStyle>
          <a:p>
            <a:pPr>
              <a:defRPr/>
            </a:pPr>
            <a:endParaRPr lang="it-IT"/>
          </a:p>
        </p:txBody>
      </p:sp>
      <p:sp>
        <p:nvSpPr>
          <p:cNvPr id="73" name="Rectangle 70"/>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spcBef>
                <a:spcPct val="0"/>
              </a:spcBef>
              <a:buClrTx/>
              <a:buFontTx/>
              <a:buNone/>
              <a:defRPr sz="1400">
                <a:latin typeface="+mn-lt"/>
              </a:defRPr>
            </a:lvl1pPr>
          </a:lstStyle>
          <a:p>
            <a:pPr>
              <a:defRPr/>
            </a:pPr>
            <a:endParaRPr lang="it-IT"/>
          </a:p>
        </p:txBody>
      </p:sp>
      <p:sp>
        <p:nvSpPr>
          <p:cNvPr id="74" name="Rectangle 71"/>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spcBef>
                <a:spcPct val="0"/>
              </a:spcBef>
              <a:buClrTx/>
              <a:buFontTx/>
              <a:buNone/>
              <a:defRPr sz="1400">
                <a:latin typeface="+mn-lt"/>
              </a:defRPr>
            </a:lvl1pPr>
          </a:lstStyle>
          <a:p>
            <a:pPr>
              <a:defRPr/>
            </a:pPr>
            <a:fld id="{13D2BB03-726F-4CD8-9FB7-7ED6560765FC}"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itchFamily="34" charset="0"/>
        </a:defRPr>
      </a:lvl2pPr>
      <a:lvl3pPr algn="l" rtl="0" eaLnBrk="0" fontAlgn="base" hangingPunct="0">
        <a:spcBef>
          <a:spcPct val="0"/>
        </a:spcBef>
        <a:spcAft>
          <a:spcPct val="0"/>
        </a:spcAft>
        <a:defRPr sz="4400">
          <a:solidFill>
            <a:schemeClr val="tx2"/>
          </a:solidFill>
          <a:latin typeface="Arial" pitchFamily="34" charset="0"/>
        </a:defRPr>
      </a:lvl3pPr>
      <a:lvl4pPr algn="l" rtl="0" eaLnBrk="0" fontAlgn="base" hangingPunct="0">
        <a:spcBef>
          <a:spcPct val="0"/>
        </a:spcBef>
        <a:spcAft>
          <a:spcPct val="0"/>
        </a:spcAft>
        <a:defRPr sz="4400">
          <a:solidFill>
            <a:schemeClr val="tx2"/>
          </a:solidFill>
          <a:latin typeface="Arial" pitchFamily="34" charset="0"/>
        </a:defRPr>
      </a:lvl4pPr>
      <a:lvl5pPr algn="l" rtl="0" eaLnBrk="0" fontAlgn="base" hangingPunct="0">
        <a:spcBef>
          <a:spcPct val="0"/>
        </a:spcBef>
        <a:spcAft>
          <a:spcPct val="0"/>
        </a:spcAft>
        <a:defRPr sz="4400">
          <a:solidFill>
            <a:schemeClr val="tx2"/>
          </a:solidFill>
          <a:latin typeface="Arial"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giuseppe.borruso@econ.units.it"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s://www.statista.com/statistics/1101883/largest-european-cities/" TargetMode="External"/><Relationship Id="rId5" Type="http://schemas.openxmlformats.org/officeDocument/2006/relationships/hyperlink" Target="https://www.statista.com/statistics/912263/population-of-urban-agglomerations-worldwide/" TargetMode="Externa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ec.europa.eu/eurostat/statistics-explained/index.php?title=Glossary:Functional_urban_area#:~:text=Short%20definition:%20a%20functional%20urban,city%20(OECD%2C%202012)"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hyperlink" Target="https://www.istat.it/statistiche-per-temi/focus/informazioni-territoriali-e-cartografiche/statistiche-sul-territorio/cities-functional-urban-areas/"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oecd.org/en/data/datasets/oecd-definition-of-cities-and-functional-urban-areas.html"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www.unhabitat.org/" TargetMode="External"/><Relationship Id="rId2" Type="http://schemas.openxmlformats.org/officeDocument/2006/relationships/hyperlink" Target="http://eea.europe.eu/" TargetMode="Externa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https://www.youtube.com/watch?v=Yi-rEL8i46Y"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hyperlink" Target="https://www.ted.com/talks/parag_khanna_how_megacities_are_changing_the_map_of_the_world?language=en"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990600" y="2501900"/>
            <a:ext cx="7772400" cy="1143000"/>
          </a:xfrm>
        </p:spPr>
        <p:txBody>
          <a:bodyPr/>
          <a:lstStyle/>
          <a:p>
            <a:pPr eaLnBrk="1" hangingPunct="1"/>
            <a:r>
              <a:rPr lang="en-US" altLang="it-IT" sz="3600" b="1" dirty="0"/>
              <a:t>Sustainable Cities</a:t>
            </a:r>
            <a:br>
              <a:rPr lang="en-US" altLang="it-IT" sz="3600" b="1" dirty="0"/>
            </a:br>
            <a:r>
              <a:rPr lang="en-US" altLang="it-IT" sz="2400" dirty="0"/>
              <a:t>1 – Urban geography. An Introduction to Cities</a:t>
            </a:r>
            <a:endParaRPr lang="en-US" altLang="it-IT" sz="2000" b="1" i="1" dirty="0"/>
          </a:p>
        </p:txBody>
      </p:sp>
      <p:pic>
        <p:nvPicPr>
          <p:cNvPr id="5" name="Picture 4" descr="Università degli Studi di Tries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3324225" cy="723900"/>
          </a:xfrm>
          <a:prstGeom prst="rect">
            <a:avLst/>
          </a:prstGeom>
          <a:noFill/>
          <a:extLst>
            <a:ext uri="{909E8E84-426E-40DD-AFC4-6F175D3DCCD1}">
              <a14:hiddenFill xmlns:a14="http://schemas.microsoft.com/office/drawing/2010/main">
                <a:solidFill>
                  <a:srgbClr val="FFFFFF"/>
                </a:solidFill>
              </a14:hiddenFill>
            </a:ext>
          </a:extLst>
        </p:spPr>
      </p:pic>
      <p:sp>
        <p:nvSpPr>
          <p:cNvPr id="2" name="Sottotitolo 1"/>
          <p:cNvSpPr>
            <a:spLocks noGrp="1"/>
          </p:cNvSpPr>
          <p:nvPr>
            <p:ph type="subTitle" idx="1"/>
          </p:nvPr>
        </p:nvSpPr>
        <p:spPr/>
        <p:txBody>
          <a:bodyPr/>
          <a:lstStyle/>
          <a:p>
            <a:endParaRPr lang="it-IT"/>
          </a:p>
        </p:txBody>
      </p:sp>
      <p:sp>
        <p:nvSpPr>
          <p:cNvPr id="6" name="Rectangle 3" descr="Rectangle: Click to edit Master text styles&#10;Second level&#10;Third level&#10;Fourth level&#10;Fifth level"/>
          <p:cNvSpPr txBox="1">
            <a:spLocks noChangeArrowheads="1"/>
          </p:cNvSpPr>
          <p:nvPr/>
        </p:nvSpPr>
        <p:spPr bwMode="auto">
          <a:xfrm>
            <a:off x="957263" y="3309938"/>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hlink"/>
              </a:buClr>
              <a:buSzPct val="110000"/>
              <a:buFont typeface="Wingdings" pitchFamily="2" charset="2"/>
              <a:buNone/>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a:lstStyle>
          <a:p>
            <a:pPr eaLnBrk="1" hangingPunct="1"/>
            <a:endParaRPr lang="it-IT" sz="1800" kern="0" dirty="0">
              <a:latin typeface="Arial" charset="0"/>
            </a:endParaRPr>
          </a:p>
          <a:p>
            <a:pPr eaLnBrk="1" hangingPunct="1"/>
            <a:endParaRPr lang="it-IT" sz="1800" kern="0" dirty="0">
              <a:latin typeface="Arial" charset="0"/>
            </a:endParaRPr>
          </a:p>
          <a:p>
            <a:pPr eaLnBrk="1" hangingPunct="1"/>
            <a:r>
              <a:rPr lang="it-IT" sz="1800" kern="0" dirty="0">
                <a:latin typeface="Arial" charset="0"/>
              </a:rPr>
              <a:t>659EC</a:t>
            </a:r>
          </a:p>
          <a:p>
            <a:pPr eaLnBrk="1" hangingPunct="1"/>
            <a:endParaRPr lang="it-IT" sz="1800" kern="0" dirty="0">
              <a:latin typeface="Arial" charset="0"/>
            </a:endParaRPr>
          </a:p>
          <a:p>
            <a:pPr eaLnBrk="1" hangingPunct="1">
              <a:spcBef>
                <a:spcPct val="15000"/>
              </a:spcBef>
            </a:pPr>
            <a:r>
              <a:rPr lang="it-IT" sz="1600" kern="0" dirty="0">
                <a:latin typeface="Arial" charset="0"/>
              </a:rPr>
              <a:t>A.Y. 2025/2026</a:t>
            </a:r>
          </a:p>
          <a:p>
            <a:pPr eaLnBrk="1" hangingPunct="1">
              <a:spcBef>
                <a:spcPct val="15000"/>
              </a:spcBef>
            </a:pPr>
            <a:r>
              <a:rPr lang="it-IT" sz="1600" kern="0" dirty="0">
                <a:latin typeface="Arial" charset="0"/>
              </a:rPr>
              <a:t>Dr. Giuseppe Borruso</a:t>
            </a:r>
          </a:p>
          <a:p>
            <a:pPr eaLnBrk="1" hangingPunct="1">
              <a:spcBef>
                <a:spcPct val="15000"/>
              </a:spcBef>
            </a:pPr>
            <a:r>
              <a:rPr lang="it-IT" sz="1600" kern="0" dirty="0" err="1">
                <a:latin typeface="Arial" charset="0"/>
              </a:rPr>
              <a:t>Department</a:t>
            </a:r>
            <a:r>
              <a:rPr lang="it-IT" sz="1600" kern="0" dirty="0">
                <a:latin typeface="Arial" charset="0"/>
              </a:rPr>
              <a:t> of </a:t>
            </a:r>
            <a:r>
              <a:rPr lang="it-IT" sz="1600" kern="0" dirty="0" err="1">
                <a:latin typeface="Arial" charset="0"/>
              </a:rPr>
              <a:t>Economics</a:t>
            </a:r>
            <a:r>
              <a:rPr lang="it-IT" sz="1600" kern="0" dirty="0">
                <a:latin typeface="Arial" charset="0"/>
              </a:rPr>
              <a:t>, Business, </a:t>
            </a:r>
            <a:r>
              <a:rPr lang="it-IT" sz="1600" kern="0" dirty="0" err="1">
                <a:latin typeface="Arial" charset="0"/>
              </a:rPr>
              <a:t>Mathematics</a:t>
            </a:r>
            <a:r>
              <a:rPr lang="it-IT" sz="1600" kern="0" dirty="0">
                <a:latin typeface="Arial" charset="0"/>
              </a:rPr>
              <a:t> and </a:t>
            </a:r>
            <a:r>
              <a:rPr lang="it-IT" sz="1600" kern="0" dirty="0" err="1">
                <a:latin typeface="Arial" charset="0"/>
              </a:rPr>
              <a:t>Statistics</a:t>
            </a:r>
            <a:endParaRPr lang="it-IT" sz="1600" kern="0" dirty="0">
              <a:latin typeface="Arial" charset="0"/>
            </a:endParaRPr>
          </a:p>
          <a:p>
            <a:pPr eaLnBrk="1" hangingPunct="1">
              <a:spcBef>
                <a:spcPct val="15000"/>
              </a:spcBef>
            </a:pPr>
            <a:r>
              <a:rPr lang="it-IT" sz="1600" kern="0" dirty="0" err="1">
                <a:latin typeface="Arial" charset="0"/>
              </a:rPr>
              <a:t>University</a:t>
            </a:r>
            <a:r>
              <a:rPr lang="it-IT" sz="1600" kern="0" dirty="0">
                <a:latin typeface="Arial" charset="0"/>
              </a:rPr>
              <a:t> of Trieste</a:t>
            </a:r>
          </a:p>
          <a:p>
            <a:pPr eaLnBrk="1" hangingPunct="1">
              <a:spcBef>
                <a:spcPct val="15000"/>
              </a:spcBef>
            </a:pPr>
            <a:r>
              <a:rPr lang="it-IT" sz="1600" kern="0" dirty="0">
                <a:latin typeface="Arial" charset="0"/>
              </a:rPr>
              <a:t>E-mail. </a:t>
            </a:r>
            <a:r>
              <a:rPr lang="it-IT" sz="1600" kern="0" dirty="0">
                <a:latin typeface="Arial" charset="0"/>
                <a:hlinkClick r:id="rId4"/>
              </a:rPr>
              <a:t>giuseppe.borruso@deams.units.it</a:t>
            </a:r>
            <a:endParaRPr lang="it-IT" sz="1600" kern="0" dirty="0">
              <a:latin typeface="Arial" charset="0"/>
            </a:endParaRPr>
          </a:p>
          <a:p>
            <a:pPr eaLnBrk="1" hangingPunct="1">
              <a:spcBef>
                <a:spcPct val="15000"/>
              </a:spcBef>
            </a:pPr>
            <a:r>
              <a:rPr lang="it-IT" sz="1600" kern="0" dirty="0" err="1">
                <a:latin typeface="Arial" charset="0"/>
              </a:rPr>
              <a:t>Ph</a:t>
            </a:r>
            <a:r>
              <a:rPr lang="it-IT" sz="1600" kern="0" dirty="0">
                <a:latin typeface="Arial" charset="0"/>
              </a:rPr>
              <a:t>. +39 040 558 </a:t>
            </a:r>
            <a:r>
              <a:rPr lang="it-IT" sz="1600" b="1" kern="0" dirty="0">
                <a:latin typeface="Arial" charset="0"/>
              </a:rPr>
              <a:t>7008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1"/>
          <p:cNvSpPr>
            <a:spLocks noGrp="1"/>
          </p:cNvSpPr>
          <p:nvPr>
            <p:ph type="title"/>
          </p:nvPr>
        </p:nvSpPr>
        <p:spPr/>
        <p:txBody>
          <a:bodyPr/>
          <a:lstStyle/>
          <a:p>
            <a:r>
              <a:rPr lang="it-IT" altLang="it-IT"/>
              <a:t>2010</a:t>
            </a:r>
          </a:p>
        </p:txBody>
      </p:sp>
      <p:sp>
        <p:nvSpPr>
          <p:cNvPr id="20483" name="Segnaposto contenuto 2"/>
          <p:cNvSpPr>
            <a:spLocks noGrp="1"/>
          </p:cNvSpPr>
          <p:nvPr>
            <p:ph idx="1"/>
          </p:nvPr>
        </p:nvSpPr>
        <p:spPr/>
        <p:txBody>
          <a:bodyPr/>
          <a:lstStyle/>
          <a:p>
            <a:endParaRPr lang="it-IT" altLang="it-IT"/>
          </a:p>
        </p:txBody>
      </p:sp>
      <p:pic>
        <p:nvPicPr>
          <p:cNvPr id="20484" name="Picture 2"/>
          <p:cNvPicPr>
            <a:picLocks noChangeAspect="1" noChangeArrowheads="1"/>
          </p:cNvPicPr>
          <p:nvPr/>
        </p:nvPicPr>
        <p:blipFill>
          <a:blip r:embed="rId2">
            <a:extLst>
              <a:ext uri="{28A0092B-C50C-407E-A947-70E740481C1C}">
                <a14:useLocalDpi xmlns:a14="http://schemas.microsoft.com/office/drawing/2010/main" val="0"/>
              </a:ext>
            </a:extLst>
          </a:blip>
          <a:srcRect l="11861" t="8594" r="13220" b="16016"/>
          <a:stretch>
            <a:fillRect/>
          </a:stretch>
        </p:blipFill>
        <p:spPr bwMode="auto">
          <a:xfrm>
            <a:off x="0" y="1628775"/>
            <a:ext cx="9144000" cy="5173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3726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1"/>
          <p:cNvSpPr>
            <a:spLocks noGrp="1"/>
          </p:cNvSpPr>
          <p:nvPr>
            <p:ph type="title"/>
          </p:nvPr>
        </p:nvSpPr>
        <p:spPr/>
        <p:txBody>
          <a:bodyPr/>
          <a:lstStyle/>
          <a:p>
            <a:r>
              <a:rPr lang="it-IT" altLang="it-IT"/>
              <a:t>2020</a:t>
            </a:r>
          </a:p>
        </p:txBody>
      </p:sp>
      <p:sp>
        <p:nvSpPr>
          <p:cNvPr id="21507" name="Segnaposto contenuto 2"/>
          <p:cNvSpPr>
            <a:spLocks noGrp="1"/>
          </p:cNvSpPr>
          <p:nvPr>
            <p:ph idx="1"/>
          </p:nvPr>
        </p:nvSpPr>
        <p:spPr/>
        <p:txBody>
          <a:bodyPr/>
          <a:lstStyle/>
          <a:p>
            <a:endParaRPr lang="it-IT" altLang="it-IT"/>
          </a:p>
        </p:txBody>
      </p:sp>
      <p:pic>
        <p:nvPicPr>
          <p:cNvPr id="21508" name="Picture 2"/>
          <p:cNvPicPr>
            <a:picLocks noChangeAspect="1" noChangeArrowheads="1"/>
          </p:cNvPicPr>
          <p:nvPr/>
        </p:nvPicPr>
        <p:blipFill>
          <a:blip r:embed="rId2">
            <a:extLst>
              <a:ext uri="{28A0092B-C50C-407E-A947-70E740481C1C}">
                <a14:useLocalDpi xmlns:a14="http://schemas.microsoft.com/office/drawing/2010/main" val="0"/>
              </a:ext>
            </a:extLst>
          </a:blip>
          <a:srcRect l="11749" t="8594" r="13396" b="16154"/>
          <a:stretch>
            <a:fillRect/>
          </a:stretch>
        </p:blipFill>
        <p:spPr bwMode="auto">
          <a:xfrm>
            <a:off x="-3175" y="1628775"/>
            <a:ext cx="9147175" cy="516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6541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olo 1"/>
          <p:cNvSpPr>
            <a:spLocks noGrp="1"/>
          </p:cNvSpPr>
          <p:nvPr>
            <p:ph type="title"/>
          </p:nvPr>
        </p:nvSpPr>
        <p:spPr/>
        <p:txBody>
          <a:bodyPr/>
          <a:lstStyle/>
          <a:p>
            <a:r>
              <a:rPr lang="it-IT" altLang="it-IT"/>
              <a:t>2030</a:t>
            </a:r>
          </a:p>
        </p:txBody>
      </p:sp>
      <p:sp>
        <p:nvSpPr>
          <p:cNvPr id="22531" name="Segnaposto contenuto 2"/>
          <p:cNvSpPr>
            <a:spLocks noGrp="1"/>
          </p:cNvSpPr>
          <p:nvPr>
            <p:ph idx="1"/>
          </p:nvPr>
        </p:nvSpPr>
        <p:spPr/>
        <p:txBody>
          <a:bodyPr/>
          <a:lstStyle/>
          <a:p>
            <a:endParaRPr lang="it-IT" altLang="it-IT"/>
          </a:p>
        </p:txBody>
      </p:sp>
      <p:pic>
        <p:nvPicPr>
          <p:cNvPr id="22532" name="Picture 2"/>
          <p:cNvPicPr>
            <a:picLocks noChangeAspect="1" noChangeArrowheads="1"/>
          </p:cNvPicPr>
          <p:nvPr/>
        </p:nvPicPr>
        <p:blipFill>
          <a:blip r:embed="rId2">
            <a:extLst>
              <a:ext uri="{28A0092B-C50C-407E-A947-70E740481C1C}">
                <a14:useLocalDpi xmlns:a14="http://schemas.microsoft.com/office/drawing/2010/main" val="0"/>
              </a:ext>
            </a:extLst>
          </a:blip>
          <a:srcRect l="12001" t="8846" r="12920" b="15863"/>
          <a:stretch>
            <a:fillRect/>
          </a:stretch>
        </p:blipFill>
        <p:spPr bwMode="auto">
          <a:xfrm>
            <a:off x="0" y="1628775"/>
            <a:ext cx="9144000" cy="515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4544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olo 1"/>
          <p:cNvSpPr>
            <a:spLocks noGrp="1"/>
          </p:cNvSpPr>
          <p:nvPr>
            <p:ph type="title"/>
          </p:nvPr>
        </p:nvSpPr>
        <p:spPr/>
        <p:txBody>
          <a:bodyPr/>
          <a:lstStyle/>
          <a:p>
            <a:r>
              <a:rPr lang="it-IT" altLang="it-IT"/>
              <a:t>2040</a:t>
            </a:r>
          </a:p>
        </p:txBody>
      </p:sp>
      <p:sp>
        <p:nvSpPr>
          <p:cNvPr id="23555" name="Segnaposto contenuto 2"/>
          <p:cNvSpPr>
            <a:spLocks noGrp="1"/>
          </p:cNvSpPr>
          <p:nvPr>
            <p:ph idx="1"/>
          </p:nvPr>
        </p:nvSpPr>
        <p:spPr/>
        <p:txBody>
          <a:bodyPr/>
          <a:lstStyle/>
          <a:p>
            <a:endParaRPr lang="it-IT" altLang="it-IT"/>
          </a:p>
        </p:txBody>
      </p:sp>
      <p:pic>
        <p:nvPicPr>
          <p:cNvPr id="23556" name="Picture 2"/>
          <p:cNvPicPr>
            <a:picLocks noChangeAspect="1" noChangeArrowheads="1"/>
          </p:cNvPicPr>
          <p:nvPr/>
        </p:nvPicPr>
        <p:blipFill>
          <a:blip r:embed="rId2">
            <a:extLst>
              <a:ext uri="{28A0092B-C50C-407E-A947-70E740481C1C}">
                <a14:useLocalDpi xmlns:a14="http://schemas.microsoft.com/office/drawing/2010/main" val="0"/>
              </a:ext>
            </a:extLst>
          </a:blip>
          <a:srcRect l="11786" t="8655" r="13028" b="15952"/>
          <a:stretch>
            <a:fillRect/>
          </a:stretch>
        </p:blipFill>
        <p:spPr bwMode="auto">
          <a:xfrm>
            <a:off x="-36513" y="1700213"/>
            <a:ext cx="9134476" cy="514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0771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olo 1"/>
          <p:cNvSpPr>
            <a:spLocks noGrp="1"/>
          </p:cNvSpPr>
          <p:nvPr>
            <p:ph type="title"/>
          </p:nvPr>
        </p:nvSpPr>
        <p:spPr/>
        <p:txBody>
          <a:bodyPr/>
          <a:lstStyle/>
          <a:p>
            <a:r>
              <a:rPr lang="it-IT" altLang="it-IT"/>
              <a:t>2050</a:t>
            </a:r>
          </a:p>
        </p:txBody>
      </p:sp>
      <p:sp>
        <p:nvSpPr>
          <p:cNvPr id="24579" name="Segnaposto contenuto 2"/>
          <p:cNvSpPr>
            <a:spLocks noGrp="1"/>
          </p:cNvSpPr>
          <p:nvPr>
            <p:ph idx="1"/>
          </p:nvPr>
        </p:nvSpPr>
        <p:spPr/>
        <p:txBody>
          <a:bodyPr/>
          <a:lstStyle/>
          <a:p>
            <a:endParaRPr lang="it-IT" altLang="it-IT"/>
          </a:p>
        </p:txBody>
      </p:sp>
      <p:pic>
        <p:nvPicPr>
          <p:cNvPr id="24580" name="Picture 2"/>
          <p:cNvPicPr>
            <a:picLocks noChangeAspect="1" noChangeArrowheads="1"/>
          </p:cNvPicPr>
          <p:nvPr/>
        </p:nvPicPr>
        <p:blipFill>
          <a:blip r:embed="rId2">
            <a:extLst>
              <a:ext uri="{28A0092B-C50C-407E-A947-70E740481C1C}">
                <a14:useLocalDpi xmlns:a14="http://schemas.microsoft.com/office/drawing/2010/main" val="0"/>
              </a:ext>
            </a:extLst>
          </a:blip>
          <a:srcRect l="11784" t="8846" r="13188" b="16096"/>
          <a:stretch>
            <a:fillRect/>
          </a:stretch>
        </p:blipFill>
        <p:spPr bwMode="auto">
          <a:xfrm>
            <a:off x="28575" y="1628775"/>
            <a:ext cx="9115425" cy="5126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2470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2" name="Rectangle 4"/>
          <p:cNvSpPr>
            <a:spLocks noGrp="1" noChangeArrowheads="1"/>
          </p:cNvSpPr>
          <p:nvPr>
            <p:ph type="ctrTitle" idx="4294967295"/>
          </p:nvPr>
        </p:nvSpPr>
        <p:spPr>
          <a:xfrm>
            <a:off x="685800" y="2130425"/>
            <a:ext cx="7772400" cy="1470025"/>
          </a:xfrm>
        </p:spPr>
        <p:txBody>
          <a:bodyPr/>
          <a:lstStyle/>
          <a:p>
            <a:r>
              <a:rPr lang="it-IT" altLang="it-IT"/>
              <a:t>Urbanization</a:t>
            </a:r>
          </a:p>
        </p:txBody>
      </p:sp>
      <p:sp>
        <p:nvSpPr>
          <p:cNvPr id="217093" name="Rectangle 5" descr="Rectangle: Click to edit Master text styles&#10;Second level&#10;Third level&#10;Fourth level&#10;Fifth level"/>
          <p:cNvSpPr>
            <a:spLocks noGrp="1" noChangeArrowheads="1"/>
          </p:cNvSpPr>
          <p:nvPr>
            <p:ph type="subTitle" idx="4294967295"/>
          </p:nvPr>
        </p:nvSpPr>
        <p:spPr>
          <a:xfrm>
            <a:off x="1371600" y="3886200"/>
            <a:ext cx="6400800" cy="1752600"/>
          </a:xfrm>
        </p:spPr>
        <p:txBody>
          <a:bodyPr/>
          <a:lstStyle/>
          <a:p>
            <a:pPr marL="0" indent="0">
              <a:lnSpc>
                <a:spcPct val="80000"/>
              </a:lnSpc>
            </a:pPr>
            <a:r>
              <a:rPr lang="it-IT" altLang="it-IT" sz="2800"/>
              <a:t>Stages</a:t>
            </a:r>
          </a:p>
          <a:p>
            <a:pPr marL="0" indent="0">
              <a:lnSpc>
                <a:spcPct val="80000"/>
              </a:lnSpc>
            </a:pPr>
            <a:r>
              <a:rPr lang="it-IT" altLang="it-IT" sz="2800"/>
              <a:t>Cities, a difficult definition</a:t>
            </a:r>
          </a:p>
          <a:p>
            <a:pPr marL="0" indent="0">
              <a:lnSpc>
                <a:spcPct val="80000"/>
              </a:lnSpc>
            </a:pPr>
            <a:r>
              <a:rPr lang="it-IT" altLang="it-IT" sz="2800"/>
              <a:t>Urban functions</a:t>
            </a:r>
          </a:p>
          <a:p>
            <a:pPr marL="0" indent="0">
              <a:lnSpc>
                <a:spcPct val="80000"/>
              </a:lnSpc>
            </a:pPr>
            <a:r>
              <a:rPr lang="it-IT" altLang="it-IT" sz="2800"/>
              <a:t>Urban structures</a:t>
            </a:r>
          </a:p>
          <a:p>
            <a:pPr marL="0" indent="0">
              <a:lnSpc>
                <a:spcPct val="80000"/>
              </a:lnSpc>
            </a:pPr>
            <a:endParaRPr lang="it-IT" altLang="it-IT" sz="2800"/>
          </a:p>
          <a:p>
            <a:pPr marL="0" indent="0" algn="ctr">
              <a:lnSpc>
                <a:spcPct val="80000"/>
              </a:lnSpc>
              <a:buFont typeface="Wingdings" pitchFamily="2" charset="2"/>
              <a:buNone/>
            </a:pPr>
            <a:endParaRPr lang="it-IT" altLang="it-IT" sz="2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Oval 2"/>
          <p:cNvSpPr>
            <a:spLocks noChangeArrowheads="1"/>
          </p:cNvSpPr>
          <p:nvPr/>
        </p:nvSpPr>
        <p:spPr bwMode="auto">
          <a:xfrm rot="-2460377">
            <a:off x="3429000" y="4572000"/>
            <a:ext cx="1200150" cy="838200"/>
          </a:xfrm>
          <a:prstGeom prst="ellipse">
            <a:avLst/>
          </a:prstGeom>
          <a:solidFill>
            <a:srgbClr val="8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9923" name="Oval 3"/>
          <p:cNvSpPr>
            <a:spLocks noChangeArrowheads="1"/>
          </p:cNvSpPr>
          <p:nvPr/>
        </p:nvSpPr>
        <p:spPr bwMode="auto">
          <a:xfrm rot="-3148692">
            <a:off x="4291807" y="3099593"/>
            <a:ext cx="2114550" cy="1096963"/>
          </a:xfrm>
          <a:prstGeom prst="ellipse">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9924" name="Oval 4"/>
          <p:cNvSpPr>
            <a:spLocks noChangeArrowheads="1"/>
          </p:cNvSpPr>
          <p:nvPr/>
        </p:nvSpPr>
        <p:spPr bwMode="auto">
          <a:xfrm>
            <a:off x="6553200" y="1981200"/>
            <a:ext cx="1752600" cy="914400"/>
          </a:xfrm>
          <a:prstGeom prst="ellipse">
            <a:avLst/>
          </a:prstGeom>
          <a:solidFill>
            <a:srgbClr val="008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9925" name="Rectangle 5"/>
          <p:cNvSpPr>
            <a:spLocks noGrp="1" noChangeArrowheads="1"/>
          </p:cNvSpPr>
          <p:nvPr>
            <p:ph type="title" idx="4294967295"/>
          </p:nvPr>
        </p:nvSpPr>
        <p:spPr/>
        <p:txBody>
          <a:bodyPr/>
          <a:lstStyle/>
          <a:p>
            <a:r>
              <a:rPr lang="en-US" altLang="it-IT"/>
              <a:t>Stages of Urbanization</a:t>
            </a:r>
          </a:p>
        </p:txBody>
      </p:sp>
      <p:sp>
        <p:nvSpPr>
          <p:cNvPr id="209926" name="Freeform 6"/>
          <p:cNvSpPr>
            <a:spLocks/>
          </p:cNvSpPr>
          <p:nvPr/>
        </p:nvSpPr>
        <p:spPr bwMode="auto">
          <a:xfrm>
            <a:off x="2286000" y="1981200"/>
            <a:ext cx="6248400" cy="3886200"/>
          </a:xfrm>
          <a:custGeom>
            <a:avLst/>
            <a:gdLst>
              <a:gd name="T0" fmla="*/ 0 w 4080"/>
              <a:gd name="T1" fmla="*/ 0 h 2208"/>
              <a:gd name="T2" fmla="*/ 0 w 4080"/>
              <a:gd name="T3" fmla="*/ 2208 h 2208"/>
              <a:gd name="T4" fmla="*/ 4080 w 4080"/>
              <a:gd name="T5" fmla="*/ 2208 h 2208"/>
            </a:gdLst>
            <a:ahLst/>
            <a:cxnLst>
              <a:cxn ang="0">
                <a:pos x="T0" y="T1"/>
              </a:cxn>
              <a:cxn ang="0">
                <a:pos x="T2" y="T3"/>
              </a:cxn>
              <a:cxn ang="0">
                <a:pos x="T4" y="T5"/>
              </a:cxn>
            </a:cxnLst>
            <a:rect l="0" t="0" r="r" b="b"/>
            <a:pathLst>
              <a:path w="4080" h="2208">
                <a:moveTo>
                  <a:pt x="0" y="0"/>
                </a:moveTo>
                <a:lnTo>
                  <a:pt x="0" y="2208"/>
                </a:lnTo>
                <a:lnTo>
                  <a:pt x="4080" y="2208"/>
                </a:lnTo>
              </a:path>
            </a:pathLst>
          </a:custGeom>
          <a:noFill/>
          <a:ln w="25400">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9927" name="Text Box 7"/>
          <p:cNvSpPr txBox="1">
            <a:spLocks noChangeArrowheads="1"/>
          </p:cNvSpPr>
          <p:nvPr/>
        </p:nvSpPr>
        <p:spPr bwMode="auto">
          <a:xfrm>
            <a:off x="4865688" y="6019800"/>
            <a:ext cx="6969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2000">
                <a:latin typeface="Impact" pitchFamily="34" charset="0"/>
              </a:rPr>
              <a:t>Time</a:t>
            </a:r>
          </a:p>
        </p:txBody>
      </p:sp>
      <p:sp>
        <p:nvSpPr>
          <p:cNvPr id="209928" name="Text Box 8"/>
          <p:cNvSpPr txBox="1">
            <a:spLocks noChangeArrowheads="1"/>
          </p:cNvSpPr>
          <p:nvPr/>
        </p:nvSpPr>
        <p:spPr bwMode="auto">
          <a:xfrm rot="-5400000">
            <a:off x="577850" y="3765550"/>
            <a:ext cx="19843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2000">
                <a:latin typeface="Impact" pitchFamily="34" charset="0"/>
              </a:rPr>
              <a:t>Urban Population</a:t>
            </a:r>
          </a:p>
        </p:txBody>
      </p:sp>
      <p:sp>
        <p:nvSpPr>
          <p:cNvPr id="209929" name="Text Box 9"/>
          <p:cNvSpPr txBox="1">
            <a:spLocks noChangeArrowheads="1"/>
          </p:cNvSpPr>
          <p:nvPr/>
        </p:nvSpPr>
        <p:spPr bwMode="auto">
          <a:xfrm>
            <a:off x="1965325" y="5724525"/>
            <a:ext cx="3063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800">
                <a:latin typeface="Impact" pitchFamily="34" charset="0"/>
              </a:rPr>
              <a:t>0</a:t>
            </a:r>
          </a:p>
        </p:txBody>
      </p:sp>
      <p:sp>
        <p:nvSpPr>
          <p:cNvPr id="209930" name="Text Box 10"/>
          <p:cNvSpPr txBox="1">
            <a:spLocks noChangeArrowheads="1"/>
          </p:cNvSpPr>
          <p:nvPr/>
        </p:nvSpPr>
        <p:spPr bwMode="auto">
          <a:xfrm>
            <a:off x="1828800" y="5038725"/>
            <a:ext cx="420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800">
                <a:latin typeface="Impact" pitchFamily="34" charset="0"/>
              </a:rPr>
              <a:t>20</a:t>
            </a:r>
          </a:p>
        </p:txBody>
      </p:sp>
      <p:sp>
        <p:nvSpPr>
          <p:cNvPr id="209931" name="Text Box 11"/>
          <p:cNvSpPr txBox="1">
            <a:spLocks noChangeArrowheads="1"/>
          </p:cNvSpPr>
          <p:nvPr/>
        </p:nvSpPr>
        <p:spPr bwMode="auto">
          <a:xfrm>
            <a:off x="1828800" y="4276725"/>
            <a:ext cx="420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800">
                <a:latin typeface="Impact" pitchFamily="34" charset="0"/>
              </a:rPr>
              <a:t>40</a:t>
            </a:r>
          </a:p>
        </p:txBody>
      </p:sp>
      <p:sp>
        <p:nvSpPr>
          <p:cNvPr id="209932" name="Text Box 12"/>
          <p:cNvSpPr txBox="1">
            <a:spLocks noChangeArrowheads="1"/>
          </p:cNvSpPr>
          <p:nvPr/>
        </p:nvSpPr>
        <p:spPr bwMode="auto">
          <a:xfrm>
            <a:off x="1828800" y="3514725"/>
            <a:ext cx="4302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800">
                <a:latin typeface="Impact" pitchFamily="34" charset="0"/>
              </a:rPr>
              <a:t>60</a:t>
            </a:r>
          </a:p>
        </p:txBody>
      </p:sp>
      <p:sp>
        <p:nvSpPr>
          <p:cNvPr id="209933" name="Text Box 13"/>
          <p:cNvSpPr txBox="1">
            <a:spLocks noChangeArrowheads="1"/>
          </p:cNvSpPr>
          <p:nvPr/>
        </p:nvSpPr>
        <p:spPr bwMode="auto">
          <a:xfrm>
            <a:off x="1828800" y="2752725"/>
            <a:ext cx="428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800">
                <a:latin typeface="Impact" pitchFamily="34" charset="0"/>
              </a:rPr>
              <a:t>80</a:t>
            </a:r>
          </a:p>
        </p:txBody>
      </p:sp>
      <p:sp>
        <p:nvSpPr>
          <p:cNvPr id="209934" name="Text Box 14"/>
          <p:cNvSpPr txBox="1">
            <a:spLocks noChangeArrowheads="1"/>
          </p:cNvSpPr>
          <p:nvPr/>
        </p:nvSpPr>
        <p:spPr bwMode="auto">
          <a:xfrm>
            <a:off x="1752600" y="1990725"/>
            <a:ext cx="5159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800">
                <a:latin typeface="Impact" pitchFamily="34" charset="0"/>
              </a:rPr>
              <a:t>100</a:t>
            </a:r>
          </a:p>
        </p:txBody>
      </p:sp>
      <p:sp>
        <p:nvSpPr>
          <p:cNvPr id="209935" name="Freeform 15"/>
          <p:cNvSpPr>
            <a:spLocks/>
          </p:cNvSpPr>
          <p:nvPr/>
        </p:nvSpPr>
        <p:spPr bwMode="auto">
          <a:xfrm>
            <a:off x="2438400" y="2362200"/>
            <a:ext cx="5943600" cy="3048000"/>
          </a:xfrm>
          <a:custGeom>
            <a:avLst/>
            <a:gdLst>
              <a:gd name="T0" fmla="*/ 0 w 3744"/>
              <a:gd name="T1" fmla="*/ 1920 h 1920"/>
              <a:gd name="T2" fmla="*/ 1009 w 3744"/>
              <a:gd name="T3" fmla="*/ 1689 h 1920"/>
              <a:gd name="T4" fmla="*/ 1692 w 3744"/>
              <a:gd name="T5" fmla="*/ 949 h 1920"/>
              <a:gd name="T6" fmla="*/ 2433 w 3744"/>
              <a:gd name="T7" fmla="*/ 189 h 1920"/>
              <a:gd name="T8" fmla="*/ 3744 w 3744"/>
              <a:gd name="T9" fmla="*/ 0 h 1920"/>
            </a:gdLst>
            <a:ahLst/>
            <a:cxnLst>
              <a:cxn ang="0">
                <a:pos x="T0" y="T1"/>
              </a:cxn>
              <a:cxn ang="0">
                <a:pos x="T2" y="T3"/>
              </a:cxn>
              <a:cxn ang="0">
                <a:pos x="T4" y="T5"/>
              </a:cxn>
              <a:cxn ang="0">
                <a:pos x="T6" y="T7"/>
              </a:cxn>
              <a:cxn ang="0">
                <a:pos x="T8" y="T9"/>
              </a:cxn>
            </a:cxnLst>
            <a:rect l="0" t="0" r="r" b="b"/>
            <a:pathLst>
              <a:path w="3744" h="1920">
                <a:moveTo>
                  <a:pt x="0" y="1920"/>
                </a:moveTo>
                <a:cubicBezTo>
                  <a:pt x="168" y="1881"/>
                  <a:pt x="727" y="1851"/>
                  <a:pt x="1009" y="1689"/>
                </a:cubicBezTo>
                <a:cubicBezTo>
                  <a:pt x="1291" y="1527"/>
                  <a:pt x="1455" y="1199"/>
                  <a:pt x="1692" y="949"/>
                </a:cubicBezTo>
                <a:cubicBezTo>
                  <a:pt x="1929" y="699"/>
                  <a:pt x="2091" y="347"/>
                  <a:pt x="2433" y="189"/>
                </a:cubicBezTo>
                <a:cubicBezTo>
                  <a:pt x="2775" y="31"/>
                  <a:pt x="3471" y="39"/>
                  <a:pt x="3744" y="0"/>
                </a:cubicBezTo>
              </a:path>
            </a:pathLst>
          </a:custGeom>
          <a:noFill/>
          <a:ln w="50800">
            <a:solidFill>
              <a:srgbClr val="FF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9936" name="Line 16"/>
          <p:cNvSpPr>
            <a:spLocks noChangeShapeType="1"/>
          </p:cNvSpPr>
          <p:nvPr/>
        </p:nvSpPr>
        <p:spPr bwMode="auto">
          <a:xfrm flipV="1">
            <a:off x="4114800" y="1752600"/>
            <a:ext cx="0" cy="396240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9937" name="Line 17"/>
          <p:cNvSpPr>
            <a:spLocks noChangeShapeType="1"/>
          </p:cNvSpPr>
          <p:nvPr/>
        </p:nvSpPr>
        <p:spPr bwMode="auto">
          <a:xfrm flipV="1">
            <a:off x="6400800" y="1676400"/>
            <a:ext cx="0" cy="396240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9938" name="Text Box 18"/>
          <p:cNvSpPr txBox="1">
            <a:spLocks noChangeArrowheads="1"/>
          </p:cNvSpPr>
          <p:nvPr/>
        </p:nvSpPr>
        <p:spPr bwMode="auto">
          <a:xfrm>
            <a:off x="6400800" y="2605088"/>
            <a:ext cx="21288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800">
                <a:latin typeface="Impact" pitchFamily="34" charset="0"/>
              </a:rPr>
              <a:t>Developed countries</a:t>
            </a:r>
          </a:p>
        </p:txBody>
      </p:sp>
      <p:sp>
        <p:nvSpPr>
          <p:cNvPr id="209939" name="Text Box 19"/>
          <p:cNvSpPr txBox="1">
            <a:spLocks noChangeArrowheads="1"/>
          </p:cNvSpPr>
          <p:nvPr/>
        </p:nvSpPr>
        <p:spPr bwMode="auto">
          <a:xfrm>
            <a:off x="6553200" y="1447800"/>
            <a:ext cx="16033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800">
                <a:latin typeface="Impact" pitchFamily="34" charset="0"/>
              </a:rPr>
              <a:t>Terminal Stage</a:t>
            </a:r>
          </a:p>
        </p:txBody>
      </p:sp>
      <p:sp>
        <p:nvSpPr>
          <p:cNvPr id="209940" name="Text Box 20"/>
          <p:cNvSpPr txBox="1">
            <a:spLocks noChangeArrowheads="1"/>
          </p:cNvSpPr>
          <p:nvPr/>
        </p:nvSpPr>
        <p:spPr bwMode="auto">
          <a:xfrm>
            <a:off x="4267200" y="1462088"/>
            <a:ext cx="17240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800">
                <a:latin typeface="Impact" pitchFamily="34" charset="0"/>
              </a:rPr>
              <a:t>Transition Stage</a:t>
            </a:r>
          </a:p>
        </p:txBody>
      </p:sp>
      <p:sp>
        <p:nvSpPr>
          <p:cNvPr id="209941" name="Text Box 21"/>
          <p:cNvSpPr txBox="1">
            <a:spLocks noChangeArrowheads="1"/>
          </p:cNvSpPr>
          <p:nvPr/>
        </p:nvSpPr>
        <p:spPr bwMode="auto">
          <a:xfrm>
            <a:off x="2566988" y="1447800"/>
            <a:ext cx="13192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800">
                <a:latin typeface="Impact" pitchFamily="34" charset="0"/>
              </a:rPr>
              <a:t>Initial Stage</a:t>
            </a:r>
          </a:p>
        </p:txBody>
      </p:sp>
      <p:sp>
        <p:nvSpPr>
          <p:cNvPr id="209942" name="Text Box 22"/>
          <p:cNvSpPr txBox="1">
            <a:spLocks noChangeArrowheads="1"/>
          </p:cNvSpPr>
          <p:nvPr/>
        </p:nvSpPr>
        <p:spPr bwMode="auto">
          <a:xfrm>
            <a:off x="4800600" y="3352800"/>
            <a:ext cx="1244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800">
                <a:latin typeface="Impact" pitchFamily="34" charset="0"/>
              </a:rPr>
              <a:t>Developing</a:t>
            </a:r>
          </a:p>
          <a:p>
            <a:pPr algn="l">
              <a:spcBef>
                <a:spcPct val="0"/>
              </a:spcBef>
              <a:buClrTx/>
              <a:buFontTx/>
              <a:buNone/>
            </a:pPr>
            <a:r>
              <a:rPr lang="en-US" altLang="it-IT" sz="1800">
                <a:latin typeface="Impact" pitchFamily="34" charset="0"/>
              </a:rPr>
              <a:t>countries</a:t>
            </a:r>
          </a:p>
        </p:txBody>
      </p:sp>
      <p:sp>
        <p:nvSpPr>
          <p:cNvPr id="209943" name="Text Box 23"/>
          <p:cNvSpPr txBox="1">
            <a:spLocks noChangeArrowheads="1"/>
          </p:cNvSpPr>
          <p:nvPr/>
        </p:nvSpPr>
        <p:spPr bwMode="auto">
          <a:xfrm>
            <a:off x="2403475" y="4540250"/>
            <a:ext cx="17113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800">
                <a:latin typeface="Impact" pitchFamily="34" charset="0"/>
              </a:rPr>
              <a:t>Least developed</a:t>
            </a:r>
          </a:p>
          <a:p>
            <a:pPr algn="l">
              <a:spcBef>
                <a:spcPct val="0"/>
              </a:spcBef>
              <a:buClrTx/>
              <a:buFontTx/>
              <a:buNone/>
            </a:pPr>
            <a:r>
              <a:rPr lang="en-US" altLang="it-IT" sz="1800">
                <a:latin typeface="Impact" pitchFamily="34" charset="0"/>
              </a:rPr>
              <a:t>countries</a:t>
            </a:r>
          </a:p>
        </p:txBody>
      </p:sp>
      <p:sp>
        <p:nvSpPr>
          <p:cNvPr id="209944" name="Text Box 24"/>
          <p:cNvSpPr txBox="1">
            <a:spLocks noChangeArrowheads="1"/>
          </p:cNvSpPr>
          <p:nvPr/>
        </p:nvSpPr>
        <p:spPr bwMode="auto">
          <a:xfrm>
            <a:off x="3263900" y="2438400"/>
            <a:ext cx="2222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600">
                <a:latin typeface="Impact" pitchFamily="34" charset="0"/>
              </a:rPr>
              <a:t>Rural to urban migration</a:t>
            </a:r>
          </a:p>
        </p:txBody>
      </p:sp>
      <p:sp>
        <p:nvSpPr>
          <p:cNvPr id="209945" name="Text Box 25"/>
          <p:cNvSpPr txBox="1">
            <a:spLocks noChangeArrowheads="1"/>
          </p:cNvSpPr>
          <p:nvPr/>
        </p:nvSpPr>
        <p:spPr bwMode="auto">
          <a:xfrm>
            <a:off x="3243263" y="2025650"/>
            <a:ext cx="21669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600">
                <a:latin typeface="Impact" pitchFamily="34" charset="0"/>
              </a:rPr>
              <a:t>Demographic transition</a:t>
            </a:r>
          </a:p>
        </p:txBody>
      </p:sp>
      <p:sp>
        <p:nvSpPr>
          <p:cNvPr id="209946" name="AutoShape 26"/>
          <p:cNvSpPr>
            <a:spLocks noChangeArrowheads="1"/>
          </p:cNvSpPr>
          <p:nvPr/>
        </p:nvSpPr>
        <p:spPr bwMode="auto">
          <a:xfrm>
            <a:off x="2514600" y="2286000"/>
            <a:ext cx="3810000" cy="228600"/>
          </a:xfrm>
          <a:prstGeom prst="rightArrow">
            <a:avLst>
              <a:gd name="adj1" fmla="val 41667"/>
              <a:gd name="adj2" fmla="val 319444"/>
            </a:avLst>
          </a:prstGeom>
          <a:gradFill rotWithShape="0">
            <a:gsLst>
              <a:gs pos="0">
                <a:srgbClr val="990000"/>
              </a:gs>
              <a:gs pos="100000">
                <a:srgbClr val="FF9933"/>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9947" name="Text Box 27"/>
          <p:cNvSpPr txBox="1">
            <a:spLocks noChangeArrowheads="1"/>
          </p:cNvSpPr>
          <p:nvPr/>
        </p:nvSpPr>
        <p:spPr bwMode="auto">
          <a:xfrm>
            <a:off x="2667000" y="3352800"/>
            <a:ext cx="1117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FontTx/>
              <a:buNone/>
            </a:pPr>
            <a:r>
              <a:rPr lang="en-US" altLang="it-IT" sz="2400">
                <a:latin typeface="Impact" pitchFamily="34" charset="0"/>
              </a:rPr>
              <a:t>Rural</a:t>
            </a:r>
          </a:p>
          <a:p>
            <a:pPr>
              <a:spcBef>
                <a:spcPct val="0"/>
              </a:spcBef>
              <a:buClrTx/>
              <a:buFontTx/>
              <a:buNone/>
            </a:pPr>
            <a:r>
              <a:rPr lang="en-US" altLang="it-IT" sz="2400">
                <a:latin typeface="Impact" pitchFamily="34" charset="0"/>
              </a:rPr>
              <a:t>Society</a:t>
            </a:r>
          </a:p>
        </p:txBody>
      </p:sp>
      <p:sp>
        <p:nvSpPr>
          <p:cNvPr id="209948" name="Text Box 28"/>
          <p:cNvSpPr txBox="1">
            <a:spLocks noChangeArrowheads="1"/>
          </p:cNvSpPr>
          <p:nvPr/>
        </p:nvSpPr>
        <p:spPr bwMode="auto">
          <a:xfrm>
            <a:off x="6883400" y="3352800"/>
            <a:ext cx="1117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FontTx/>
              <a:buNone/>
            </a:pPr>
            <a:r>
              <a:rPr lang="en-US" altLang="it-IT" sz="2400">
                <a:latin typeface="Impact" pitchFamily="34" charset="0"/>
              </a:rPr>
              <a:t>Urban</a:t>
            </a:r>
          </a:p>
          <a:p>
            <a:pPr>
              <a:spcBef>
                <a:spcPct val="0"/>
              </a:spcBef>
              <a:buClrTx/>
              <a:buFontTx/>
              <a:buNone/>
            </a:pPr>
            <a:r>
              <a:rPr lang="en-US" altLang="it-IT" sz="2400">
                <a:latin typeface="Impact" pitchFamily="34" charset="0"/>
              </a:rPr>
              <a:t>Society</a:t>
            </a:r>
          </a:p>
        </p:txBody>
      </p:sp>
      <p:sp>
        <p:nvSpPr>
          <p:cNvPr id="209949" name="Text Box 29"/>
          <p:cNvSpPr txBox="1">
            <a:spLocks noChangeArrowheads="1"/>
          </p:cNvSpPr>
          <p:nvPr/>
        </p:nvSpPr>
        <p:spPr bwMode="auto">
          <a:xfrm>
            <a:off x="4419600" y="5105400"/>
            <a:ext cx="1768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FontTx/>
              <a:buNone/>
            </a:pPr>
            <a:r>
              <a:rPr lang="en-US" altLang="it-IT" sz="2400">
                <a:latin typeface="Impact" pitchFamily="34" charset="0"/>
              </a:rPr>
              <a:t>Urbanization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4"/>
          <p:cNvSpPr>
            <a:spLocks noGrp="1"/>
          </p:cNvSpPr>
          <p:nvPr>
            <p:ph type="title" idx="4294967295"/>
          </p:nvPr>
        </p:nvSpPr>
        <p:spPr>
          <a:xfrm>
            <a:off x="609600" y="304800"/>
            <a:ext cx="7751763" cy="1125538"/>
          </a:xfrm>
        </p:spPr>
        <p:txBody>
          <a:bodyPr anchor="ctr"/>
          <a:lstStyle/>
          <a:p>
            <a:r>
              <a:rPr lang="en-US" altLang="it-IT"/>
              <a:t>World’s Largest Cities</a:t>
            </a:r>
          </a:p>
        </p:txBody>
      </p:sp>
      <p:sp>
        <p:nvSpPr>
          <p:cNvPr id="4" name="Footer Placeholder 3"/>
          <p:cNvSpPr txBox="1">
            <a:spLocks noGrp="1"/>
          </p:cNvSpPr>
          <p:nvPr/>
        </p:nvSpPr>
        <p:spPr bwMode="auto">
          <a:xfrm>
            <a:off x="101600" y="6604000"/>
            <a:ext cx="8961438" cy="246063"/>
          </a:xfrm>
          <a:prstGeom prst="rect">
            <a:avLst/>
          </a:prstGeom>
          <a:noFill/>
          <a:ln>
            <a:miter lim="800000"/>
            <a:headEnd/>
            <a:tailEnd/>
          </a:ln>
        </p:spPr>
        <p:txBody>
          <a:bodyPr lIns="0" tIns="0" rIns="0" bIns="0"/>
          <a:lstStyle/>
          <a:p>
            <a:pPr algn="l">
              <a:spcBef>
                <a:spcPct val="0"/>
              </a:spcBef>
              <a:buClrTx/>
              <a:buFontTx/>
              <a:buNone/>
              <a:defRPr/>
            </a:pPr>
            <a:r>
              <a:rPr lang="en-US" sz="800">
                <a:solidFill>
                  <a:srgbClr val="1C1C1C"/>
                </a:solidFill>
                <a:latin typeface="+mn-lt"/>
              </a:rPr>
              <a:t>Copyright © 1998-2010,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pic>
        <p:nvPicPr>
          <p:cNvPr id="181252" name="Picture 6" descr="world cities fuller.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3" y="949325"/>
            <a:ext cx="9123362"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itle 1"/>
          <p:cNvSpPr>
            <a:spLocks noGrp="1"/>
          </p:cNvSpPr>
          <p:nvPr>
            <p:ph type="title" idx="4294967295"/>
          </p:nvPr>
        </p:nvSpPr>
        <p:spPr>
          <a:xfrm>
            <a:off x="609600" y="304800"/>
            <a:ext cx="7751763" cy="1125538"/>
          </a:xfrm>
        </p:spPr>
        <p:txBody>
          <a:bodyPr anchor="ctr"/>
          <a:lstStyle/>
          <a:p>
            <a:r>
              <a:rPr lang="en-US" altLang="it-IT" sz="4000"/>
              <a:t>World at Night</a:t>
            </a:r>
          </a:p>
        </p:txBody>
      </p:sp>
      <p:sp>
        <p:nvSpPr>
          <p:cNvPr id="3" name="Footer Placeholder 2"/>
          <p:cNvSpPr txBox="1">
            <a:spLocks noGrp="1"/>
          </p:cNvSpPr>
          <p:nvPr/>
        </p:nvSpPr>
        <p:spPr bwMode="auto">
          <a:xfrm>
            <a:off x="101600" y="6604000"/>
            <a:ext cx="8961438" cy="246063"/>
          </a:xfrm>
          <a:prstGeom prst="rect">
            <a:avLst/>
          </a:prstGeom>
          <a:noFill/>
          <a:ln>
            <a:miter lim="800000"/>
            <a:headEnd/>
            <a:tailEnd/>
          </a:ln>
        </p:spPr>
        <p:txBody>
          <a:bodyPr lIns="0" tIns="0" rIns="0" bIns="0"/>
          <a:lstStyle/>
          <a:p>
            <a:pPr algn="l">
              <a:spcBef>
                <a:spcPct val="0"/>
              </a:spcBef>
              <a:buClrTx/>
              <a:buFontTx/>
              <a:buNone/>
              <a:defRPr/>
            </a:pPr>
            <a:r>
              <a:rPr lang="en-US" sz="800">
                <a:solidFill>
                  <a:srgbClr val="1C1C1C"/>
                </a:solidFill>
                <a:latin typeface="+mn-lt"/>
              </a:rPr>
              <a:t>Copyright © 1998-2010,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pic>
        <p:nvPicPr>
          <p:cNvPr id="183300" name="Picture 3" descr="World at Night Fuller.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38" y="1012825"/>
            <a:ext cx="9123362"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FF250-71A8-4288-0321-CD7958D671F9}"/>
            </a:ext>
          </a:extLst>
        </p:cNvPr>
        <p:cNvGrpSpPr/>
        <p:nvPr/>
      </p:nvGrpSpPr>
      <p:grpSpPr>
        <a:xfrm>
          <a:off x="0" y="0"/>
          <a:ext cx="0" cy="0"/>
          <a:chOff x="0" y="0"/>
          <a:chExt cx="0" cy="0"/>
        </a:xfrm>
      </p:grpSpPr>
      <p:sp>
        <p:nvSpPr>
          <p:cNvPr id="183298" name="Title 1">
            <a:extLst>
              <a:ext uri="{FF2B5EF4-FFF2-40B4-BE49-F238E27FC236}">
                <a16:creationId xmlns:a16="http://schemas.microsoft.com/office/drawing/2014/main" id="{511F0FB4-E3DD-36B3-F4C6-02D143250A60}"/>
              </a:ext>
            </a:extLst>
          </p:cNvPr>
          <p:cNvSpPr>
            <a:spLocks noGrp="1"/>
          </p:cNvSpPr>
          <p:nvPr>
            <p:ph type="title" idx="4294967295"/>
          </p:nvPr>
        </p:nvSpPr>
        <p:spPr>
          <a:xfrm>
            <a:off x="609600" y="304800"/>
            <a:ext cx="7751763" cy="1125538"/>
          </a:xfrm>
        </p:spPr>
        <p:txBody>
          <a:bodyPr anchor="ctr"/>
          <a:lstStyle/>
          <a:p>
            <a:r>
              <a:rPr lang="en-US" altLang="it-IT" sz="4000" dirty="0"/>
              <a:t>World’s most populated areas</a:t>
            </a:r>
          </a:p>
        </p:txBody>
      </p:sp>
      <p:sp>
        <p:nvSpPr>
          <p:cNvPr id="4" name="CasellaDiTesto 3">
            <a:extLst>
              <a:ext uri="{FF2B5EF4-FFF2-40B4-BE49-F238E27FC236}">
                <a16:creationId xmlns:a16="http://schemas.microsoft.com/office/drawing/2014/main" id="{37A700DC-2E4B-CED3-9DFA-4C840568A1EE}"/>
              </a:ext>
            </a:extLst>
          </p:cNvPr>
          <p:cNvSpPr txBox="1"/>
          <p:nvPr/>
        </p:nvSpPr>
        <p:spPr>
          <a:xfrm>
            <a:off x="7370" y="6368534"/>
            <a:ext cx="9144000" cy="369332"/>
          </a:xfrm>
          <a:prstGeom prst="rect">
            <a:avLst/>
          </a:prstGeom>
          <a:noFill/>
        </p:spPr>
        <p:txBody>
          <a:bodyPr wrap="square">
            <a:spAutoFit/>
          </a:bodyPr>
          <a:lstStyle/>
          <a:p>
            <a:r>
              <a:rPr lang="it-IT" sz="1800" dirty="0"/>
              <a:t>https://www.visualcapitalist.com/cp/the-yuxi-circle-the-worlds-most-densely-populated-area/</a:t>
            </a:r>
          </a:p>
        </p:txBody>
      </p:sp>
      <p:pic>
        <p:nvPicPr>
          <p:cNvPr id="2050" name="Picture 2" descr="Populated Area Circles - Paris">
            <a:extLst>
              <a:ext uri="{FF2B5EF4-FFF2-40B4-BE49-F238E27FC236}">
                <a16:creationId xmlns:a16="http://schemas.microsoft.com/office/drawing/2014/main" id="{0E915A5C-9779-7ABF-C1E0-30733F7F0F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0" y="1252538"/>
            <a:ext cx="7810500" cy="435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526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p:txBody>
          <a:bodyPr/>
          <a:lstStyle/>
          <a:p>
            <a:r>
              <a:rPr lang="en-GB" altLang="it-IT">
                <a:latin typeface="Tahoma" pitchFamily="34" charset="0"/>
              </a:rPr>
              <a:t>Topics</a:t>
            </a:r>
          </a:p>
        </p:txBody>
      </p:sp>
      <p:sp>
        <p:nvSpPr>
          <p:cNvPr id="6147" name="Rectangle 3" descr="Rectangle: Click to edit Master text styles&#10;Second level&#10;Third level&#10;Fourth level&#10;Fifth level"/>
          <p:cNvSpPr>
            <a:spLocks noGrp="1" noChangeArrowheads="1"/>
          </p:cNvSpPr>
          <p:nvPr>
            <p:ph type="body" idx="4294967295"/>
          </p:nvPr>
        </p:nvSpPr>
        <p:spPr/>
        <p:txBody>
          <a:bodyPr/>
          <a:lstStyle/>
          <a:p>
            <a:pPr>
              <a:lnSpc>
                <a:spcPct val="90000"/>
              </a:lnSpc>
            </a:pPr>
            <a:r>
              <a:rPr lang="en-GB" altLang="it-IT" sz="2800">
                <a:latin typeface="Tahoma" pitchFamily="34" charset="0"/>
              </a:rPr>
              <a:t>World urban population</a:t>
            </a:r>
          </a:p>
          <a:p>
            <a:pPr>
              <a:lnSpc>
                <a:spcPct val="90000"/>
              </a:lnSpc>
            </a:pPr>
            <a:r>
              <a:rPr lang="en-GB" altLang="it-IT" sz="2800">
                <a:latin typeface="Tahoma" pitchFamily="34" charset="0"/>
              </a:rPr>
              <a:t>Cities: a definition</a:t>
            </a:r>
          </a:p>
          <a:p>
            <a:pPr>
              <a:lnSpc>
                <a:spcPct val="90000"/>
              </a:lnSpc>
            </a:pPr>
            <a:r>
              <a:rPr lang="en-GB" altLang="it-IT" sz="2800">
                <a:latin typeface="Tahoma" pitchFamily="34" charset="0"/>
              </a:rPr>
              <a:t>Transport, urban form and spatial structure</a:t>
            </a:r>
          </a:p>
          <a:p>
            <a:pPr>
              <a:lnSpc>
                <a:spcPct val="90000"/>
              </a:lnSpc>
            </a:pPr>
            <a:r>
              <a:rPr lang="en-US" altLang="it-IT" sz="2800">
                <a:latin typeface="Tahoma" pitchFamily="34" charset="0"/>
              </a:rPr>
              <a:t>The analysis of urban structure</a:t>
            </a:r>
          </a:p>
          <a:p>
            <a:pPr lvl="1" eaLnBrk="1" hangingPunct="1">
              <a:lnSpc>
                <a:spcPct val="90000"/>
              </a:lnSpc>
            </a:pPr>
            <a:r>
              <a:rPr lang="en-US" altLang="it-IT" sz="2400"/>
              <a:t>The bid rent and the models of urban structure</a:t>
            </a:r>
          </a:p>
          <a:p>
            <a:pPr lvl="1" eaLnBrk="1" hangingPunct="1">
              <a:lnSpc>
                <a:spcPct val="90000"/>
              </a:lnSpc>
            </a:pPr>
            <a:r>
              <a:rPr lang="en-US" altLang="it-IT" sz="2400"/>
              <a:t>The global model</a:t>
            </a:r>
          </a:p>
          <a:p>
            <a:pPr lvl="1" eaLnBrk="1" hangingPunct="1">
              <a:lnSpc>
                <a:spcPct val="90000"/>
              </a:lnSpc>
            </a:pPr>
            <a:r>
              <a:rPr lang="en-US" altLang="it-IT" sz="2400"/>
              <a:t>The urban density</a:t>
            </a:r>
          </a:p>
          <a:p>
            <a:pPr eaLnBrk="1" hangingPunct="1">
              <a:lnSpc>
                <a:spcPct val="90000"/>
              </a:lnSpc>
            </a:pPr>
            <a:r>
              <a:rPr lang="en-US" altLang="it-IT" sz="2800"/>
              <a:t>The urban crisis and the urban lifecycle</a:t>
            </a:r>
          </a:p>
          <a:p>
            <a:pPr eaLnBrk="1" hangingPunct="1">
              <a:lnSpc>
                <a:spcPct val="90000"/>
              </a:lnSpc>
            </a:pPr>
            <a:r>
              <a:rPr lang="en-GB" altLang="it-IT" sz="2800">
                <a:latin typeface="Tahoma" pitchFamily="34" charset="0"/>
              </a:rPr>
              <a:t>Case study: the Megalopolis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DE395-E415-0FF7-6350-7674E35ACCFD}"/>
            </a:ext>
          </a:extLst>
        </p:cNvPr>
        <p:cNvGrpSpPr/>
        <p:nvPr/>
      </p:nvGrpSpPr>
      <p:grpSpPr>
        <a:xfrm>
          <a:off x="0" y="0"/>
          <a:ext cx="0" cy="0"/>
          <a:chOff x="0" y="0"/>
          <a:chExt cx="0" cy="0"/>
        </a:xfrm>
      </p:grpSpPr>
      <p:sp>
        <p:nvSpPr>
          <p:cNvPr id="183298" name="Title 1">
            <a:extLst>
              <a:ext uri="{FF2B5EF4-FFF2-40B4-BE49-F238E27FC236}">
                <a16:creationId xmlns:a16="http://schemas.microsoft.com/office/drawing/2014/main" id="{09AE1981-357C-F9C9-CFB1-C4C849EE591C}"/>
              </a:ext>
            </a:extLst>
          </p:cNvPr>
          <p:cNvSpPr>
            <a:spLocks noGrp="1"/>
          </p:cNvSpPr>
          <p:nvPr>
            <p:ph type="title" idx="4294967295"/>
          </p:nvPr>
        </p:nvSpPr>
        <p:spPr>
          <a:xfrm>
            <a:off x="609600" y="304800"/>
            <a:ext cx="7751763" cy="1125538"/>
          </a:xfrm>
        </p:spPr>
        <p:txBody>
          <a:bodyPr anchor="ctr"/>
          <a:lstStyle/>
          <a:p>
            <a:r>
              <a:rPr lang="en-US" altLang="it-IT" sz="4000" dirty="0"/>
              <a:t>World’s most populated areas</a:t>
            </a:r>
          </a:p>
        </p:txBody>
      </p:sp>
      <p:sp>
        <p:nvSpPr>
          <p:cNvPr id="4" name="CasellaDiTesto 3">
            <a:extLst>
              <a:ext uri="{FF2B5EF4-FFF2-40B4-BE49-F238E27FC236}">
                <a16:creationId xmlns:a16="http://schemas.microsoft.com/office/drawing/2014/main" id="{CECB9DAF-CC89-1315-A540-08EF6A906DC1}"/>
              </a:ext>
            </a:extLst>
          </p:cNvPr>
          <p:cNvSpPr txBox="1"/>
          <p:nvPr/>
        </p:nvSpPr>
        <p:spPr>
          <a:xfrm>
            <a:off x="7370" y="6368534"/>
            <a:ext cx="9144000" cy="369332"/>
          </a:xfrm>
          <a:prstGeom prst="rect">
            <a:avLst/>
          </a:prstGeom>
          <a:noFill/>
        </p:spPr>
        <p:txBody>
          <a:bodyPr wrap="square">
            <a:spAutoFit/>
          </a:bodyPr>
          <a:lstStyle/>
          <a:p>
            <a:r>
              <a:rPr lang="it-IT" sz="1800" dirty="0"/>
              <a:t>https://www.visualcapitalist.com/cp/the-yuxi-circle-the-worlds-most-densely-populated-area/</a:t>
            </a:r>
          </a:p>
        </p:txBody>
      </p:sp>
      <p:pic>
        <p:nvPicPr>
          <p:cNvPr id="3076" name="Picture 4" descr="Populated Area Circles - Mexico City">
            <a:extLst>
              <a:ext uri="{FF2B5EF4-FFF2-40B4-BE49-F238E27FC236}">
                <a16:creationId xmlns:a16="http://schemas.microsoft.com/office/drawing/2014/main" id="{3C3124AD-D39C-04C4-A2AF-281C2A9FD5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0" y="1252538"/>
            <a:ext cx="7810500" cy="435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652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70D24-39DA-1492-73F5-88937F6F1AD5}"/>
            </a:ext>
          </a:extLst>
        </p:cNvPr>
        <p:cNvGrpSpPr/>
        <p:nvPr/>
      </p:nvGrpSpPr>
      <p:grpSpPr>
        <a:xfrm>
          <a:off x="0" y="0"/>
          <a:ext cx="0" cy="0"/>
          <a:chOff x="0" y="0"/>
          <a:chExt cx="0" cy="0"/>
        </a:xfrm>
      </p:grpSpPr>
      <p:sp>
        <p:nvSpPr>
          <p:cNvPr id="183298" name="Title 1">
            <a:extLst>
              <a:ext uri="{FF2B5EF4-FFF2-40B4-BE49-F238E27FC236}">
                <a16:creationId xmlns:a16="http://schemas.microsoft.com/office/drawing/2014/main" id="{39D5EE67-53F1-3DC4-E05A-E689DBC47463}"/>
              </a:ext>
            </a:extLst>
          </p:cNvPr>
          <p:cNvSpPr>
            <a:spLocks noGrp="1"/>
          </p:cNvSpPr>
          <p:nvPr>
            <p:ph type="title" idx="4294967295"/>
          </p:nvPr>
        </p:nvSpPr>
        <p:spPr>
          <a:xfrm>
            <a:off x="609600" y="304800"/>
            <a:ext cx="7751763" cy="1125538"/>
          </a:xfrm>
        </p:spPr>
        <p:txBody>
          <a:bodyPr anchor="ctr"/>
          <a:lstStyle/>
          <a:p>
            <a:r>
              <a:rPr lang="en-US" altLang="it-IT" sz="4000" dirty="0"/>
              <a:t>World’s most populated areas</a:t>
            </a:r>
          </a:p>
        </p:txBody>
      </p:sp>
      <p:sp>
        <p:nvSpPr>
          <p:cNvPr id="4" name="CasellaDiTesto 3">
            <a:extLst>
              <a:ext uri="{FF2B5EF4-FFF2-40B4-BE49-F238E27FC236}">
                <a16:creationId xmlns:a16="http://schemas.microsoft.com/office/drawing/2014/main" id="{5A4E03D7-01CD-19AB-A01A-9EB184CB7E02}"/>
              </a:ext>
            </a:extLst>
          </p:cNvPr>
          <p:cNvSpPr txBox="1"/>
          <p:nvPr/>
        </p:nvSpPr>
        <p:spPr>
          <a:xfrm>
            <a:off x="7370" y="6368534"/>
            <a:ext cx="9144000" cy="369332"/>
          </a:xfrm>
          <a:prstGeom prst="rect">
            <a:avLst/>
          </a:prstGeom>
          <a:noFill/>
        </p:spPr>
        <p:txBody>
          <a:bodyPr wrap="square">
            <a:spAutoFit/>
          </a:bodyPr>
          <a:lstStyle/>
          <a:p>
            <a:r>
              <a:rPr lang="it-IT" sz="1800" dirty="0"/>
              <a:t>https://www.visualcapitalist.com/cp/the-yuxi-circle-the-worlds-most-densely-populated-area/</a:t>
            </a:r>
          </a:p>
        </p:txBody>
      </p:sp>
      <p:pic>
        <p:nvPicPr>
          <p:cNvPr id="5" name="Picture 2" descr="The Yuxi Circle The World’s Most Densely Populated Area">
            <a:extLst>
              <a:ext uri="{FF2B5EF4-FFF2-40B4-BE49-F238E27FC236}">
                <a16:creationId xmlns:a16="http://schemas.microsoft.com/office/drawing/2014/main" id="{829D53EF-6203-0907-6CFE-E11B2C05A04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6" t="16399" r="-176" b="13252"/>
          <a:stretch>
            <a:fillRect/>
          </a:stretch>
        </p:blipFill>
        <p:spPr bwMode="auto">
          <a:xfrm>
            <a:off x="971600" y="1124744"/>
            <a:ext cx="7200800"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550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idx="4294967295"/>
          </p:nvPr>
        </p:nvSpPr>
        <p:spPr>
          <a:xfrm>
            <a:off x="609600" y="304800"/>
            <a:ext cx="7751763" cy="1125538"/>
          </a:xfrm>
        </p:spPr>
        <p:txBody>
          <a:bodyPr anchor="ctr"/>
          <a:lstStyle/>
          <a:p>
            <a:r>
              <a:rPr lang="en-US" altLang="it-IT" sz="3600" dirty="0"/>
              <a:t>World Urban Population, 1950-2015 with Projections to 2050 (in billions)</a:t>
            </a:r>
          </a:p>
        </p:txBody>
      </p:sp>
      <p:sp>
        <p:nvSpPr>
          <p:cNvPr id="4" name="Footer Placeholder 3"/>
          <p:cNvSpPr txBox="1">
            <a:spLocks noGrp="1"/>
          </p:cNvSpPr>
          <p:nvPr/>
        </p:nvSpPr>
        <p:spPr bwMode="auto">
          <a:xfrm>
            <a:off x="101600" y="6604000"/>
            <a:ext cx="8940800" cy="246063"/>
          </a:xfrm>
          <a:prstGeom prst="rect">
            <a:avLst/>
          </a:prstGeom>
          <a:noFill/>
          <a:ln>
            <a:miter lim="800000"/>
            <a:headEnd/>
            <a:tailEnd/>
          </a:ln>
        </p:spPr>
        <p:txBody>
          <a:bodyPr lIns="0" tIns="0" rIns="0" bIns="0"/>
          <a:lstStyle/>
          <a:p>
            <a:pPr algn="l">
              <a:spcBef>
                <a:spcPct val="0"/>
              </a:spcBef>
              <a:buClrTx/>
              <a:buFontTx/>
              <a:buNone/>
              <a:defRPr/>
            </a:pPr>
            <a:r>
              <a:rPr lang="en-US" sz="800">
                <a:solidFill>
                  <a:srgbClr val="1C1C1C"/>
                </a:solidFill>
                <a:latin typeface="+mn-lt"/>
              </a:rPr>
              <a:t>Copyright © 1998-2010,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pic>
        <p:nvPicPr>
          <p:cNvPr id="1026" name="Picture 2">
            <a:extLst>
              <a:ext uri="{FF2B5EF4-FFF2-40B4-BE49-F238E27FC236}">
                <a16:creationId xmlns:a16="http://schemas.microsoft.com/office/drawing/2014/main" id="{D73F3AAE-8691-C012-1776-B269BBC17C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419225"/>
            <a:ext cx="8572500" cy="4019550"/>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6FBF840C-8E1C-3EF3-02C9-8964E4C0C9B2}"/>
              </a:ext>
            </a:extLst>
          </p:cNvPr>
          <p:cNvSpPr txBox="1"/>
          <p:nvPr/>
        </p:nvSpPr>
        <p:spPr>
          <a:xfrm>
            <a:off x="0" y="5827025"/>
            <a:ext cx="9144000" cy="338554"/>
          </a:xfrm>
          <a:prstGeom prst="rect">
            <a:avLst/>
          </a:prstGeom>
          <a:noFill/>
        </p:spPr>
        <p:txBody>
          <a:bodyPr wrap="square">
            <a:spAutoFit/>
          </a:bodyPr>
          <a:lstStyle/>
          <a:p>
            <a:pPr>
              <a:buNone/>
            </a:pPr>
            <a:r>
              <a:rPr lang="it-IT" sz="1600" dirty="0"/>
              <a:t>https://transportgeography.org/contents/chapter8/transportation-urban-form/world-urban-population/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43B9C-AC48-0AA9-14F0-7B93E3273C30}"/>
            </a:ext>
          </a:extLst>
        </p:cNvPr>
        <p:cNvGrpSpPr/>
        <p:nvPr/>
      </p:nvGrpSpPr>
      <p:grpSpPr>
        <a:xfrm>
          <a:off x="0" y="0"/>
          <a:ext cx="0" cy="0"/>
          <a:chOff x="0" y="0"/>
          <a:chExt cx="0" cy="0"/>
        </a:xfrm>
      </p:grpSpPr>
      <p:sp>
        <p:nvSpPr>
          <p:cNvPr id="175106" name="Rectangle 2">
            <a:extLst>
              <a:ext uri="{FF2B5EF4-FFF2-40B4-BE49-F238E27FC236}">
                <a16:creationId xmlns:a16="http://schemas.microsoft.com/office/drawing/2014/main" id="{433BDF3E-2FC4-2A19-05B5-F528D7EBC811}"/>
              </a:ext>
            </a:extLst>
          </p:cNvPr>
          <p:cNvSpPr>
            <a:spLocks noGrp="1" noChangeArrowheads="1"/>
          </p:cNvSpPr>
          <p:nvPr>
            <p:ph type="title" idx="4294967295"/>
          </p:nvPr>
        </p:nvSpPr>
        <p:spPr>
          <a:xfrm>
            <a:off x="609600" y="304800"/>
            <a:ext cx="7751763" cy="1125538"/>
          </a:xfrm>
        </p:spPr>
        <p:txBody>
          <a:bodyPr anchor="ctr"/>
          <a:lstStyle/>
          <a:p>
            <a:r>
              <a:rPr lang="en-US" altLang="it-IT" sz="3600" dirty="0"/>
              <a:t>World Urban Population, 1950-2005 with Projections to 2020 (in billions)</a:t>
            </a:r>
          </a:p>
        </p:txBody>
      </p:sp>
      <p:sp>
        <p:nvSpPr>
          <p:cNvPr id="4" name="Footer Placeholder 3">
            <a:extLst>
              <a:ext uri="{FF2B5EF4-FFF2-40B4-BE49-F238E27FC236}">
                <a16:creationId xmlns:a16="http://schemas.microsoft.com/office/drawing/2014/main" id="{3B5C035F-19B5-959D-38C5-A561F3AED481}"/>
              </a:ext>
            </a:extLst>
          </p:cNvPr>
          <p:cNvSpPr txBox="1">
            <a:spLocks noGrp="1"/>
          </p:cNvSpPr>
          <p:nvPr/>
        </p:nvSpPr>
        <p:spPr bwMode="auto">
          <a:xfrm>
            <a:off x="101600" y="6604000"/>
            <a:ext cx="8940800" cy="246063"/>
          </a:xfrm>
          <a:prstGeom prst="rect">
            <a:avLst/>
          </a:prstGeom>
          <a:noFill/>
          <a:ln>
            <a:miter lim="800000"/>
            <a:headEnd/>
            <a:tailEnd/>
          </a:ln>
        </p:spPr>
        <p:txBody>
          <a:bodyPr lIns="0" tIns="0" rIns="0" bIns="0"/>
          <a:lstStyle/>
          <a:p>
            <a:pPr algn="l">
              <a:spcBef>
                <a:spcPct val="0"/>
              </a:spcBef>
              <a:buClrTx/>
              <a:buFontTx/>
              <a:buNone/>
              <a:defRPr/>
            </a:pPr>
            <a:r>
              <a:rPr lang="en-US" sz="800" dirty="0">
                <a:solidFill>
                  <a:srgbClr val="1C1C1C"/>
                </a:solidFill>
                <a:latin typeface="+mn-lt"/>
              </a:rPr>
              <a:t>https://ourworldindata.org/grapher/share-of-population-urban?tab=line</a:t>
            </a:r>
          </a:p>
        </p:txBody>
      </p:sp>
      <p:pic>
        <p:nvPicPr>
          <p:cNvPr id="3" name="Immagine 2">
            <a:extLst>
              <a:ext uri="{FF2B5EF4-FFF2-40B4-BE49-F238E27FC236}">
                <a16:creationId xmlns:a16="http://schemas.microsoft.com/office/drawing/2014/main" id="{7A6967ED-68DE-85DF-3FA7-529D6588BB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1706"/>
            <a:ext cx="9144000" cy="6454588"/>
          </a:xfrm>
          <a:prstGeom prst="rect">
            <a:avLst/>
          </a:prstGeom>
        </p:spPr>
      </p:pic>
    </p:spTree>
    <p:extLst>
      <p:ext uri="{BB962C8B-B14F-4D97-AF65-F5344CB8AC3E}">
        <p14:creationId xmlns:p14="http://schemas.microsoft.com/office/powerpoint/2010/main" val="2179707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2C2AC-DEDB-6439-4C0D-0994A5E99FBA}"/>
            </a:ext>
          </a:extLst>
        </p:cNvPr>
        <p:cNvGrpSpPr/>
        <p:nvPr/>
      </p:nvGrpSpPr>
      <p:grpSpPr>
        <a:xfrm>
          <a:off x="0" y="0"/>
          <a:ext cx="0" cy="0"/>
          <a:chOff x="0" y="0"/>
          <a:chExt cx="0" cy="0"/>
        </a:xfrm>
      </p:grpSpPr>
      <p:sp>
        <p:nvSpPr>
          <p:cNvPr id="175106" name="Rectangle 2">
            <a:extLst>
              <a:ext uri="{FF2B5EF4-FFF2-40B4-BE49-F238E27FC236}">
                <a16:creationId xmlns:a16="http://schemas.microsoft.com/office/drawing/2014/main" id="{9D956948-7639-1E0B-C96B-38A0D27798C1}"/>
              </a:ext>
            </a:extLst>
          </p:cNvPr>
          <p:cNvSpPr>
            <a:spLocks noGrp="1" noChangeArrowheads="1"/>
          </p:cNvSpPr>
          <p:nvPr>
            <p:ph type="title" idx="4294967295"/>
          </p:nvPr>
        </p:nvSpPr>
        <p:spPr>
          <a:xfrm>
            <a:off x="609600" y="304800"/>
            <a:ext cx="7751763" cy="1125538"/>
          </a:xfrm>
        </p:spPr>
        <p:txBody>
          <a:bodyPr anchor="ctr"/>
          <a:lstStyle/>
          <a:p>
            <a:r>
              <a:rPr lang="en-US" altLang="it-IT" sz="3600" dirty="0"/>
              <a:t>World Urban Population, 1950-2005 with Projections to 2020 (in billions)</a:t>
            </a:r>
          </a:p>
        </p:txBody>
      </p:sp>
      <p:sp>
        <p:nvSpPr>
          <p:cNvPr id="4" name="Footer Placeholder 3">
            <a:extLst>
              <a:ext uri="{FF2B5EF4-FFF2-40B4-BE49-F238E27FC236}">
                <a16:creationId xmlns:a16="http://schemas.microsoft.com/office/drawing/2014/main" id="{CFF3581A-686A-5DEC-ABC7-B2B35D5C5B8D}"/>
              </a:ext>
            </a:extLst>
          </p:cNvPr>
          <p:cNvSpPr txBox="1">
            <a:spLocks noGrp="1"/>
          </p:cNvSpPr>
          <p:nvPr/>
        </p:nvSpPr>
        <p:spPr bwMode="auto">
          <a:xfrm>
            <a:off x="101600" y="6604000"/>
            <a:ext cx="8940800" cy="246063"/>
          </a:xfrm>
          <a:prstGeom prst="rect">
            <a:avLst/>
          </a:prstGeom>
          <a:noFill/>
          <a:ln>
            <a:miter lim="800000"/>
            <a:headEnd/>
            <a:tailEnd/>
          </a:ln>
        </p:spPr>
        <p:txBody>
          <a:bodyPr lIns="0" tIns="0" rIns="0" bIns="0"/>
          <a:lstStyle/>
          <a:p>
            <a:pPr algn="l">
              <a:spcBef>
                <a:spcPct val="0"/>
              </a:spcBef>
              <a:buClrTx/>
              <a:buFontTx/>
              <a:buNone/>
              <a:defRPr/>
            </a:pPr>
            <a:r>
              <a:rPr lang="en-US" sz="800" dirty="0">
                <a:solidFill>
                  <a:srgbClr val="1C1C1C"/>
                </a:solidFill>
                <a:latin typeface="+mn-lt"/>
              </a:rPr>
              <a:t>https://ourworldindata.org/grapher/share-of-population-urban</a:t>
            </a:r>
          </a:p>
        </p:txBody>
      </p:sp>
      <p:pic>
        <p:nvPicPr>
          <p:cNvPr id="3" name="Immagine 2">
            <a:extLst>
              <a:ext uri="{FF2B5EF4-FFF2-40B4-BE49-F238E27FC236}">
                <a16:creationId xmlns:a16="http://schemas.microsoft.com/office/drawing/2014/main" id="{90505C9D-78D4-E90F-7FD0-5E882CEBB0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1706"/>
            <a:ext cx="9144000" cy="6454588"/>
          </a:xfrm>
          <a:prstGeom prst="rect">
            <a:avLst/>
          </a:prstGeom>
        </p:spPr>
      </p:pic>
    </p:spTree>
    <p:extLst>
      <p:ext uri="{BB962C8B-B14F-4D97-AF65-F5344CB8AC3E}">
        <p14:creationId xmlns:p14="http://schemas.microsoft.com/office/powerpoint/2010/main" val="19754227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5"/>
          <p:cNvSpPr>
            <a:spLocks noGrp="1"/>
          </p:cNvSpPr>
          <p:nvPr>
            <p:ph type="title" idx="4294967295"/>
          </p:nvPr>
        </p:nvSpPr>
        <p:spPr>
          <a:xfrm>
            <a:off x="609600" y="304800"/>
            <a:ext cx="7751763" cy="1125538"/>
          </a:xfrm>
        </p:spPr>
        <p:txBody>
          <a:bodyPr anchor="ctr"/>
          <a:lstStyle/>
          <a:p>
            <a:r>
              <a:rPr lang="en-US" altLang="it-IT" sz="4000"/>
              <a:t>World’s Largest Metropolitan Areas, 2006 (in millions)</a:t>
            </a:r>
          </a:p>
        </p:txBody>
      </p:sp>
      <p:graphicFrame>
        <p:nvGraphicFramePr>
          <p:cNvPr id="177155" name="Object 3"/>
          <p:cNvGraphicFramePr>
            <a:graphicFrameLocks noGrp="1" noChangeAspect="1"/>
          </p:cNvGraphicFramePr>
          <p:nvPr>
            <p:ph idx="4294967295"/>
          </p:nvPr>
        </p:nvGraphicFramePr>
        <p:xfrm>
          <a:off x="838200" y="1905000"/>
          <a:ext cx="7747000" cy="4114800"/>
        </p:xfrm>
        <a:graphic>
          <a:graphicData uri="http://schemas.openxmlformats.org/presentationml/2006/ole">
            <mc:AlternateContent xmlns:mc="http://schemas.openxmlformats.org/markup-compatibility/2006">
              <mc:Choice xmlns:v="urn:schemas-microsoft-com:vml" Requires="v">
                <p:oleObj r:id="rId3" imgW="8870449" imgH="5395428" progId="Excel.Chart.8">
                  <p:embed/>
                </p:oleObj>
              </mc:Choice>
              <mc:Fallback>
                <p:oleObj r:id="rId3" imgW="8870449" imgH="5395428" progId="Excel.Chart.8">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905000"/>
                        <a:ext cx="7747000" cy="4114800"/>
                      </a:xfrm>
                      <a:prstGeom prst="rect">
                        <a:avLst/>
                      </a:prstGeom>
                    </p:spPr>
                  </p:pic>
                </p:oleObj>
              </mc:Fallback>
            </mc:AlternateContent>
          </a:graphicData>
        </a:graphic>
      </p:graphicFrame>
      <p:sp>
        <p:nvSpPr>
          <p:cNvPr id="4" name="Footer Placeholder 3"/>
          <p:cNvSpPr txBox="1">
            <a:spLocks noGrp="1"/>
          </p:cNvSpPr>
          <p:nvPr/>
        </p:nvSpPr>
        <p:spPr bwMode="auto">
          <a:xfrm>
            <a:off x="101600" y="6604000"/>
            <a:ext cx="8940800" cy="246063"/>
          </a:xfrm>
          <a:prstGeom prst="rect">
            <a:avLst/>
          </a:prstGeom>
          <a:noFill/>
          <a:ln>
            <a:miter lim="800000"/>
            <a:headEnd/>
            <a:tailEnd/>
          </a:ln>
        </p:spPr>
        <p:txBody>
          <a:bodyPr lIns="0" tIns="0" rIns="0" bIns="0"/>
          <a:lstStyle/>
          <a:p>
            <a:pPr algn="l">
              <a:spcBef>
                <a:spcPct val="0"/>
              </a:spcBef>
              <a:buClrTx/>
              <a:buFontTx/>
              <a:buNone/>
              <a:defRPr/>
            </a:pPr>
            <a:r>
              <a:rPr lang="en-US" sz="800">
                <a:solidFill>
                  <a:srgbClr val="1C1C1C"/>
                </a:solidFill>
                <a:latin typeface="+mn-lt"/>
              </a:rPr>
              <a:t>Copyright © 1998-2010,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itle 1"/>
          <p:cNvSpPr>
            <a:spLocks noGrp="1"/>
          </p:cNvSpPr>
          <p:nvPr>
            <p:ph type="title" idx="4294967295"/>
          </p:nvPr>
        </p:nvSpPr>
        <p:spPr>
          <a:xfrm>
            <a:off x="609600" y="304800"/>
            <a:ext cx="7751763" cy="1125538"/>
          </a:xfrm>
        </p:spPr>
        <p:txBody>
          <a:bodyPr anchor="ctr"/>
          <a:lstStyle/>
          <a:p>
            <a:r>
              <a:rPr lang="en-US" altLang="it-IT" dirty="0"/>
              <a:t>Cities of More than 10 Million Inhabitants, 2007</a:t>
            </a:r>
          </a:p>
        </p:txBody>
      </p:sp>
      <p:graphicFrame>
        <p:nvGraphicFramePr>
          <p:cNvPr id="179203" name="Content Placeholder 3"/>
          <p:cNvGraphicFramePr>
            <a:graphicFrameLocks noGrp="1"/>
          </p:cNvGraphicFramePr>
          <p:nvPr>
            <p:ph idx="4294967295"/>
          </p:nvPr>
        </p:nvGraphicFramePr>
        <p:xfrm>
          <a:off x="838200" y="1905000"/>
          <a:ext cx="7747000" cy="4114800"/>
        </p:xfrm>
        <a:graphic>
          <a:graphicData uri="http://schemas.openxmlformats.org/presentationml/2006/ole">
            <mc:AlternateContent xmlns:mc="http://schemas.openxmlformats.org/markup-compatibility/2006">
              <mc:Choice xmlns:v="urn:schemas-microsoft-com:vml" Requires="v">
                <p:oleObj r:id="rId3" imgW="8870449" imgH="5395428" progId="Excel.Chart.8">
                  <p:embed/>
                </p:oleObj>
              </mc:Choice>
              <mc:Fallback>
                <p:oleObj r:id="rId3" imgW="8870449" imgH="5395428" progId="Excel.Chart.8">
                  <p:embed/>
                  <p:pic>
                    <p:nvPicPr>
                      <p:cNvPr id="0" name="Content Placeholder 3"/>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905000"/>
                        <a:ext cx="7747000" cy="4114800"/>
                      </a:xfrm>
                      <a:prstGeom prst="rect">
                        <a:avLst/>
                      </a:prstGeom>
                    </p:spPr>
                  </p:pic>
                </p:oleObj>
              </mc:Fallback>
            </mc:AlternateContent>
          </a:graphicData>
        </a:graphic>
      </p:graphicFrame>
      <p:sp>
        <p:nvSpPr>
          <p:cNvPr id="4" name="Footer Placeholder 3"/>
          <p:cNvSpPr txBox="1">
            <a:spLocks noGrp="1"/>
          </p:cNvSpPr>
          <p:nvPr/>
        </p:nvSpPr>
        <p:spPr bwMode="auto">
          <a:xfrm>
            <a:off x="101600" y="6604000"/>
            <a:ext cx="8940800" cy="246063"/>
          </a:xfrm>
          <a:prstGeom prst="rect">
            <a:avLst/>
          </a:prstGeom>
          <a:noFill/>
          <a:ln>
            <a:miter lim="800000"/>
            <a:headEnd/>
            <a:tailEnd/>
          </a:ln>
        </p:spPr>
        <p:txBody>
          <a:bodyPr lIns="0" tIns="0" rIns="0" bIns="0"/>
          <a:lstStyle/>
          <a:p>
            <a:pPr algn="l">
              <a:spcBef>
                <a:spcPct val="0"/>
              </a:spcBef>
              <a:buClrTx/>
              <a:buFontTx/>
              <a:buNone/>
              <a:defRPr/>
            </a:pPr>
            <a:r>
              <a:rPr lang="en-US" sz="800">
                <a:solidFill>
                  <a:srgbClr val="1C1C1C"/>
                </a:solidFill>
                <a:latin typeface="+mn-lt"/>
              </a:rPr>
              <a:t>Copyright © 1998-2010,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D6F464-1732-68D5-1E99-F3CD3AA83985}"/>
            </a:ext>
          </a:extLst>
        </p:cNvPr>
        <p:cNvGrpSpPr/>
        <p:nvPr/>
      </p:nvGrpSpPr>
      <p:grpSpPr>
        <a:xfrm>
          <a:off x="0" y="0"/>
          <a:ext cx="0" cy="0"/>
          <a:chOff x="0" y="0"/>
          <a:chExt cx="0" cy="0"/>
        </a:xfrm>
      </p:grpSpPr>
      <p:pic>
        <p:nvPicPr>
          <p:cNvPr id="8" name="Immagine 7" descr="Immagine che contiene testo, schermata, Parallelo, numero&#10;&#10;Il contenuto generato dall'IA potrebbe non essere corretto.">
            <a:extLst>
              <a:ext uri="{FF2B5EF4-FFF2-40B4-BE49-F238E27FC236}">
                <a16:creationId xmlns:a16="http://schemas.microsoft.com/office/drawing/2014/main" id="{6E34E04E-BA70-50CC-1107-878A21506405}"/>
              </a:ext>
            </a:extLst>
          </p:cNvPr>
          <p:cNvPicPr>
            <a:picLocks noChangeAspect="1"/>
          </p:cNvPicPr>
          <p:nvPr/>
        </p:nvPicPr>
        <p:blipFill>
          <a:blip r:embed="rId3">
            <a:extLst>
              <a:ext uri="{28A0092B-C50C-407E-A947-70E740481C1C}">
                <a14:useLocalDpi xmlns:a14="http://schemas.microsoft.com/office/drawing/2010/main" val="0"/>
              </a:ext>
            </a:extLst>
          </a:blip>
          <a:srcRect b="59850"/>
          <a:stretch>
            <a:fillRect/>
          </a:stretch>
        </p:blipFill>
        <p:spPr>
          <a:xfrm>
            <a:off x="4061095" y="620688"/>
            <a:ext cx="4996839" cy="4869160"/>
          </a:xfrm>
          <a:prstGeom prst="rect">
            <a:avLst/>
          </a:prstGeom>
        </p:spPr>
      </p:pic>
      <p:pic>
        <p:nvPicPr>
          <p:cNvPr id="3" name="Immagine 2">
            <a:extLst>
              <a:ext uri="{FF2B5EF4-FFF2-40B4-BE49-F238E27FC236}">
                <a16:creationId xmlns:a16="http://schemas.microsoft.com/office/drawing/2014/main" id="{5419C352-85ED-4B33-B1B8-9E433E2181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8625"/>
            <a:ext cx="4449718" cy="5486502"/>
          </a:xfrm>
          <a:prstGeom prst="rect">
            <a:avLst/>
          </a:prstGeom>
        </p:spPr>
      </p:pic>
      <p:sp>
        <p:nvSpPr>
          <p:cNvPr id="4" name="Footer Placeholder 3">
            <a:extLst>
              <a:ext uri="{FF2B5EF4-FFF2-40B4-BE49-F238E27FC236}">
                <a16:creationId xmlns:a16="http://schemas.microsoft.com/office/drawing/2014/main" id="{66D63611-3174-D612-917E-45FF6B5ECAA5}"/>
              </a:ext>
            </a:extLst>
          </p:cNvPr>
          <p:cNvSpPr txBox="1">
            <a:spLocks noGrp="1"/>
          </p:cNvSpPr>
          <p:nvPr/>
        </p:nvSpPr>
        <p:spPr bwMode="auto">
          <a:xfrm>
            <a:off x="101600" y="6604000"/>
            <a:ext cx="8940800" cy="246063"/>
          </a:xfrm>
          <a:prstGeom prst="rect">
            <a:avLst/>
          </a:prstGeom>
          <a:noFill/>
          <a:ln>
            <a:miter lim="800000"/>
            <a:headEnd/>
            <a:tailEnd/>
          </a:ln>
        </p:spPr>
        <p:txBody>
          <a:bodyPr lIns="0" tIns="0" rIns="0" bIns="0"/>
          <a:lstStyle/>
          <a:p>
            <a:pPr algn="l">
              <a:spcBef>
                <a:spcPct val="0"/>
              </a:spcBef>
              <a:buClrTx/>
              <a:buFontTx/>
              <a:buNone/>
              <a:defRPr/>
            </a:pPr>
            <a:r>
              <a:rPr lang="en-US" sz="800" dirty="0">
                <a:solidFill>
                  <a:srgbClr val="1C1C1C"/>
                </a:solidFill>
                <a:latin typeface="+mn-lt"/>
                <a:hlinkClick r:id="rId5"/>
              </a:rPr>
              <a:t>https://www.statista.com/statistics/912263/population-of-urban-agglomerations-worldwide/</a:t>
            </a:r>
            <a:r>
              <a:rPr lang="en-US" sz="800" dirty="0">
                <a:solidFill>
                  <a:srgbClr val="1C1C1C"/>
                </a:solidFill>
                <a:latin typeface="+mn-lt"/>
              </a:rPr>
              <a:t>; </a:t>
            </a:r>
            <a:r>
              <a:rPr lang="en-US" sz="800" dirty="0">
                <a:solidFill>
                  <a:srgbClr val="1C1C1C"/>
                </a:solidFill>
                <a:latin typeface="+mn-lt"/>
                <a:hlinkClick r:id="rId6"/>
              </a:rPr>
              <a:t>https://www.statista.com/statistics/1101883/largest-european-cities/</a:t>
            </a:r>
            <a:r>
              <a:rPr lang="en-US" sz="800" dirty="0">
                <a:solidFill>
                  <a:srgbClr val="1C1C1C"/>
                </a:solidFill>
                <a:latin typeface="+mn-lt"/>
              </a:rPr>
              <a:t> </a:t>
            </a:r>
          </a:p>
        </p:txBody>
      </p:sp>
      <p:sp>
        <p:nvSpPr>
          <p:cNvPr id="11" name="Title 1">
            <a:extLst>
              <a:ext uri="{FF2B5EF4-FFF2-40B4-BE49-F238E27FC236}">
                <a16:creationId xmlns:a16="http://schemas.microsoft.com/office/drawing/2014/main" id="{E9C8F0C1-2A87-61AB-89EF-3E0CC287D98E}"/>
              </a:ext>
            </a:extLst>
          </p:cNvPr>
          <p:cNvSpPr txBox="1">
            <a:spLocks/>
          </p:cNvSpPr>
          <p:nvPr/>
        </p:nvSpPr>
        <p:spPr bwMode="auto">
          <a:xfrm>
            <a:off x="609600" y="304800"/>
            <a:ext cx="7751763"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itchFamily="34" charset="0"/>
              </a:defRPr>
            </a:lvl2pPr>
            <a:lvl3pPr algn="l" rtl="0" eaLnBrk="0" fontAlgn="base" hangingPunct="0">
              <a:spcBef>
                <a:spcPct val="0"/>
              </a:spcBef>
              <a:spcAft>
                <a:spcPct val="0"/>
              </a:spcAft>
              <a:defRPr sz="4400">
                <a:solidFill>
                  <a:schemeClr val="tx2"/>
                </a:solidFill>
                <a:latin typeface="Arial" pitchFamily="34" charset="0"/>
              </a:defRPr>
            </a:lvl3pPr>
            <a:lvl4pPr algn="l" rtl="0" eaLnBrk="0" fontAlgn="base" hangingPunct="0">
              <a:spcBef>
                <a:spcPct val="0"/>
              </a:spcBef>
              <a:spcAft>
                <a:spcPct val="0"/>
              </a:spcAft>
              <a:defRPr sz="4400">
                <a:solidFill>
                  <a:schemeClr val="tx2"/>
                </a:solidFill>
                <a:latin typeface="Arial" pitchFamily="34" charset="0"/>
              </a:defRPr>
            </a:lvl4pPr>
            <a:lvl5pPr algn="l" rtl="0" eaLnBrk="0" fontAlgn="base" hangingPunct="0">
              <a:spcBef>
                <a:spcPct val="0"/>
              </a:spcBef>
              <a:spcAft>
                <a:spcPct val="0"/>
              </a:spcAft>
              <a:defRPr sz="4400">
                <a:solidFill>
                  <a:schemeClr val="tx2"/>
                </a:solidFill>
                <a:latin typeface="Arial"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pPr>
              <a:buClrTx/>
              <a:buFontTx/>
              <a:buNone/>
            </a:pPr>
            <a:r>
              <a:rPr lang="en-US" altLang="it-IT" sz="2800" kern="0" dirty="0"/>
              <a:t>Largest Cities in the world e in Europe, 2025</a:t>
            </a:r>
          </a:p>
          <a:p>
            <a:pPr>
              <a:buClrTx/>
              <a:buFontTx/>
              <a:buNone/>
            </a:pPr>
            <a:endParaRPr lang="en-US" altLang="it-IT" sz="2800" kern="0" dirty="0"/>
          </a:p>
          <a:p>
            <a:pPr>
              <a:buClrTx/>
              <a:buFontTx/>
              <a:buNone/>
            </a:pPr>
            <a:endParaRPr lang="en-US" altLang="it-IT" sz="2800" kern="0" dirty="0"/>
          </a:p>
        </p:txBody>
      </p:sp>
    </p:spTree>
    <p:extLst>
      <p:ext uri="{BB962C8B-B14F-4D97-AF65-F5344CB8AC3E}">
        <p14:creationId xmlns:p14="http://schemas.microsoft.com/office/powerpoint/2010/main" val="13706231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4"/>
          <p:cNvSpPr>
            <a:spLocks noGrp="1" noChangeArrowheads="1"/>
          </p:cNvSpPr>
          <p:nvPr>
            <p:ph type="title" idx="4294967295"/>
          </p:nvPr>
        </p:nvSpPr>
        <p:spPr>
          <a:xfrm>
            <a:off x="609600" y="304800"/>
            <a:ext cx="7751763" cy="1125538"/>
          </a:xfrm>
        </p:spPr>
        <p:txBody>
          <a:bodyPr anchor="ctr"/>
          <a:lstStyle/>
          <a:p>
            <a:r>
              <a:rPr lang="en-US" altLang="it-IT" sz="4000" dirty="0"/>
              <a:t>Percentage of Urban Population by Region, 1950-2030 (forecast)</a:t>
            </a:r>
          </a:p>
        </p:txBody>
      </p:sp>
      <p:graphicFrame>
        <p:nvGraphicFramePr>
          <p:cNvPr id="185347" name="Object 5"/>
          <p:cNvGraphicFramePr>
            <a:graphicFrameLocks noGrp="1" noChangeAspect="1"/>
          </p:cNvGraphicFramePr>
          <p:nvPr>
            <p:ph idx="4294967295"/>
          </p:nvPr>
        </p:nvGraphicFramePr>
        <p:xfrm>
          <a:off x="838200" y="1905000"/>
          <a:ext cx="7747000" cy="4114800"/>
        </p:xfrm>
        <a:graphic>
          <a:graphicData uri="http://schemas.openxmlformats.org/presentationml/2006/ole">
            <mc:AlternateContent xmlns:mc="http://schemas.openxmlformats.org/markup-compatibility/2006">
              <mc:Choice xmlns:v="urn:schemas-microsoft-com:vml" Requires="v">
                <p:oleObj r:id="rId3" imgW="8870449" imgH="5395428" progId="Excel.Chart.8">
                  <p:embed/>
                </p:oleObj>
              </mc:Choice>
              <mc:Fallback>
                <p:oleObj r:id="rId3" imgW="8870449" imgH="5395428" progId="Excel.Chart.8">
                  <p:embed/>
                  <p:pic>
                    <p:nvPicPr>
                      <p:cNvPr id="0" name="Object 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905000"/>
                        <a:ext cx="7747000" cy="4114800"/>
                      </a:xfrm>
                      <a:prstGeom prst="rect">
                        <a:avLst/>
                      </a:prstGeom>
                    </p:spPr>
                  </p:pic>
                </p:oleObj>
              </mc:Fallback>
            </mc:AlternateContent>
          </a:graphicData>
        </a:graphic>
      </p:graphicFrame>
      <p:sp>
        <p:nvSpPr>
          <p:cNvPr id="4" name="Footer Placeholder 3"/>
          <p:cNvSpPr txBox="1">
            <a:spLocks noGrp="1"/>
          </p:cNvSpPr>
          <p:nvPr/>
        </p:nvSpPr>
        <p:spPr bwMode="auto">
          <a:xfrm>
            <a:off x="101600" y="6604000"/>
            <a:ext cx="8940800" cy="246063"/>
          </a:xfrm>
          <a:prstGeom prst="rect">
            <a:avLst/>
          </a:prstGeom>
          <a:noFill/>
          <a:ln>
            <a:miter lim="800000"/>
            <a:headEnd/>
            <a:tailEnd/>
          </a:ln>
        </p:spPr>
        <p:txBody>
          <a:bodyPr lIns="0" tIns="0" rIns="0" bIns="0"/>
          <a:lstStyle/>
          <a:p>
            <a:pPr algn="l">
              <a:spcBef>
                <a:spcPct val="0"/>
              </a:spcBef>
              <a:buClrTx/>
              <a:buFontTx/>
              <a:buNone/>
              <a:defRPr/>
            </a:pPr>
            <a:r>
              <a:rPr lang="en-US" sz="800">
                <a:solidFill>
                  <a:srgbClr val="1C1C1C"/>
                </a:solidFill>
                <a:latin typeface="+mn-lt"/>
              </a:rPr>
              <a:t>Copyright © 1998-2010,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52EFC-6F30-CB2E-4E0A-CE463ABF4485}"/>
            </a:ext>
          </a:extLst>
        </p:cNvPr>
        <p:cNvGrpSpPr/>
        <p:nvPr/>
      </p:nvGrpSpPr>
      <p:grpSpPr>
        <a:xfrm>
          <a:off x="0" y="0"/>
          <a:ext cx="0" cy="0"/>
          <a:chOff x="0" y="0"/>
          <a:chExt cx="0" cy="0"/>
        </a:xfrm>
      </p:grpSpPr>
      <p:pic>
        <p:nvPicPr>
          <p:cNvPr id="3" name="Immagine 2" descr="Immagine che contiene testo, schermata, Carattere, numero&#10;&#10;Il contenuto generato dall'IA potrebbe non essere corretto.">
            <a:extLst>
              <a:ext uri="{FF2B5EF4-FFF2-40B4-BE49-F238E27FC236}">
                <a16:creationId xmlns:a16="http://schemas.microsoft.com/office/drawing/2014/main" id="{47F33BC7-FDEC-2E89-A6E5-D05AB1D6A4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04"/>
            <a:ext cx="9144000" cy="6793992"/>
          </a:xfrm>
          <a:prstGeom prst="rect">
            <a:avLst/>
          </a:prstGeom>
        </p:spPr>
      </p:pic>
      <p:sp>
        <p:nvSpPr>
          <p:cNvPr id="4" name="Footer Placeholder 3">
            <a:extLst>
              <a:ext uri="{FF2B5EF4-FFF2-40B4-BE49-F238E27FC236}">
                <a16:creationId xmlns:a16="http://schemas.microsoft.com/office/drawing/2014/main" id="{5237F137-4C9A-0D50-456C-CB7F515E5686}"/>
              </a:ext>
            </a:extLst>
          </p:cNvPr>
          <p:cNvSpPr txBox="1">
            <a:spLocks noGrp="1"/>
          </p:cNvSpPr>
          <p:nvPr/>
        </p:nvSpPr>
        <p:spPr bwMode="auto">
          <a:xfrm>
            <a:off x="101600" y="6604000"/>
            <a:ext cx="8940800" cy="246063"/>
          </a:xfrm>
          <a:prstGeom prst="rect">
            <a:avLst/>
          </a:prstGeom>
          <a:noFill/>
          <a:ln>
            <a:miter lim="800000"/>
            <a:headEnd/>
            <a:tailEnd/>
          </a:ln>
        </p:spPr>
        <p:txBody>
          <a:bodyPr lIns="0" tIns="0" rIns="0" bIns="0"/>
          <a:lstStyle/>
          <a:p>
            <a:pPr algn="l">
              <a:spcBef>
                <a:spcPct val="0"/>
              </a:spcBef>
              <a:buClrTx/>
              <a:buFontTx/>
              <a:buNone/>
              <a:defRPr/>
            </a:pPr>
            <a:r>
              <a:rPr lang="en-US" sz="800" dirty="0">
                <a:solidFill>
                  <a:srgbClr val="1C1C1C"/>
                </a:solidFill>
                <a:latin typeface="+mn-lt"/>
              </a:rPr>
              <a:t>https://www.statista.com/statistics/270860/urbanization-by-continent/</a:t>
            </a:r>
          </a:p>
        </p:txBody>
      </p:sp>
    </p:spTree>
    <p:extLst>
      <p:ext uri="{BB962C8B-B14F-4D97-AF65-F5344CB8AC3E}">
        <p14:creationId xmlns:p14="http://schemas.microsoft.com/office/powerpoint/2010/main" val="3235811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9" name="Rectangle 3"/>
          <p:cNvSpPr>
            <a:spLocks noGrp="1" noChangeArrowheads="1"/>
          </p:cNvSpPr>
          <p:nvPr>
            <p:ph type="title" idx="4294967295"/>
          </p:nvPr>
        </p:nvSpPr>
        <p:spPr/>
        <p:txBody>
          <a:bodyPr/>
          <a:lstStyle/>
          <a:p>
            <a:r>
              <a:rPr lang="en-US" altLang="it-IT"/>
              <a:t>An Urbanizing Society</a:t>
            </a:r>
          </a:p>
        </p:txBody>
      </p:sp>
      <p:sp>
        <p:nvSpPr>
          <p:cNvPr id="208900" name="Rectangle 4" descr="Rectangle: Click to edit Master text styles&#10;Second level&#10;Third level&#10;Fourth level&#10;Fifth level"/>
          <p:cNvSpPr>
            <a:spLocks noGrp="1" noChangeArrowheads="1"/>
          </p:cNvSpPr>
          <p:nvPr>
            <p:ph type="body" idx="4294967295"/>
          </p:nvPr>
        </p:nvSpPr>
        <p:spPr/>
        <p:txBody>
          <a:bodyPr/>
          <a:lstStyle/>
          <a:p>
            <a:pPr>
              <a:lnSpc>
                <a:spcPct val="80000"/>
              </a:lnSpc>
            </a:pPr>
            <a:r>
              <a:rPr lang="en-US" altLang="it-IT" sz="2800"/>
              <a:t>An urban world</a:t>
            </a:r>
          </a:p>
          <a:p>
            <a:pPr lvl="1">
              <a:lnSpc>
                <a:spcPct val="80000"/>
              </a:lnSpc>
            </a:pPr>
            <a:r>
              <a:rPr lang="en-US" altLang="it-IT" sz="2400"/>
              <a:t>The world is getting increasingly urbanized.</a:t>
            </a:r>
          </a:p>
          <a:p>
            <a:pPr lvl="1">
              <a:lnSpc>
                <a:spcPct val="80000"/>
              </a:lnSpc>
            </a:pPr>
            <a:r>
              <a:rPr lang="en-US" altLang="it-IT" sz="2400"/>
              <a:t>Since 1950, the world urban population has more than doubled.</a:t>
            </a:r>
          </a:p>
          <a:p>
            <a:pPr lvl="1">
              <a:lnSpc>
                <a:spcPct val="80000"/>
              </a:lnSpc>
            </a:pPr>
            <a:r>
              <a:rPr lang="en-US" altLang="it-IT" sz="2400"/>
              <a:t>In 1999, half of the world’s population of 6 billions lived in urban areas.</a:t>
            </a:r>
          </a:p>
          <a:p>
            <a:pPr lvl="1">
              <a:lnSpc>
                <a:spcPct val="80000"/>
              </a:lnSpc>
            </a:pPr>
            <a:r>
              <a:rPr lang="en-US" altLang="it-IT" sz="2400"/>
              <a:t>75% were in developing economies.</a:t>
            </a:r>
          </a:p>
          <a:p>
            <a:pPr lvl="1">
              <a:lnSpc>
                <a:spcPct val="80000"/>
              </a:lnSpc>
            </a:pPr>
            <a:r>
              <a:rPr lang="en-US" altLang="it-IT" sz="2400"/>
              <a:t>The majority of economic activities are taking place in cities.</a:t>
            </a:r>
          </a:p>
          <a:p>
            <a:pPr lvl="1">
              <a:lnSpc>
                <a:spcPct val="80000"/>
              </a:lnSpc>
            </a:pPr>
            <a:r>
              <a:rPr lang="en-US" altLang="it-IT" sz="2400"/>
              <a:t>Cities are dominant attributes of the human landscape.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4"/>
          <p:cNvSpPr>
            <a:spLocks noGrp="1" noChangeArrowheads="1"/>
          </p:cNvSpPr>
          <p:nvPr>
            <p:ph type="title" idx="4294967295"/>
          </p:nvPr>
        </p:nvSpPr>
        <p:spPr>
          <a:xfrm>
            <a:off x="609600" y="304800"/>
            <a:ext cx="7751763" cy="1125538"/>
          </a:xfrm>
        </p:spPr>
        <p:txBody>
          <a:bodyPr anchor="ctr"/>
          <a:lstStyle/>
          <a:p>
            <a:r>
              <a:rPr lang="en-US" altLang="it-IT"/>
              <a:t>Urban Population by Region, 1950-2030 (in millions)</a:t>
            </a:r>
          </a:p>
        </p:txBody>
      </p:sp>
      <p:graphicFrame>
        <p:nvGraphicFramePr>
          <p:cNvPr id="187395" name="Object 5"/>
          <p:cNvGraphicFramePr>
            <a:graphicFrameLocks noGrp="1" noChangeAspect="1"/>
          </p:cNvGraphicFramePr>
          <p:nvPr>
            <p:ph idx="4294967295"/>
          </p:nvPr>
        </p:nvGraphicFramePr>
        <p:xfrm>
          <a:off x="838200" y="1905000"/>
          <a:ext cx="7747000" cy="4114800"/>
        </p:xfrm>
        <a:graphic>
          <a:graphicData uri="http://schemas.openxmlformats.org/presentationml/2006/ole">
            <mc:AlternateContent xmlns:mc="http://schemas.openxmlformats.org/markup-compatibility/2006">
              <mc:Choice xmlns:v="urn:schemas-microsoft-com:vml" Requires="v">
                <p:oleObj r:id="rId3" imgW="8870449" imgH="5395428" progId="Excel.Chart.8">
                  <p:embed/>
                </p:oleObj>
              </mc:Choice>
              <mc:Fallback>
                <p:oleObj r:id="rId3" imgW="8870449" imgH="5395428" progId="Excel.Chart.8">
                  <p:embed/>
                  <p:pic>
                    <p:nvPicPr>
                      <p:cNvPr id="0" name="Object 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905000"/>
                        <a:ext cx="7747000" cy="4114800"/>
                      </a:xfrm>
                      <a:prstGeom prst="rect">
                        <a:avLst/>
                      </a:prstGeom>
                    </p:spPr>
                  </p:pic>
                </p:oleObj>
              </mc:Fallback>
            </mc:AlternateContent>
          </a:graphicData>
        </a:graphic>
      </p:graphicFrame>
      <p:sp>
        <p:nvSpPr>
          <p:cNvPr id="4" name="Footer Placeholder 3"/>
          <p:cNvSpPr txBox="1">
            <a:spLocks noGrp="1"/>
          </p:cNvSpPr>
          <p:nvPr/>
        </p:nvSpPr>
        <p:spPr bwMode="auto">
          <a:xfrm>
            <a:off x="101600" y="6604000"/>
            <a:ext cx="8940800" cy="246063"/>
          </a:xfrm>
          <a:prstGeom prst="rect">
            <a:avLst/>
          </a:prstGeom>
          <a:noFill/>
          <a:ln>
            <a:miter lim="800000"/>
            <a:headEnd/>
            <a:tailEnd/>
          </a:ln>
        </p:spPr>
        <p:txBody>
          <a:bodyPr lIns="0" tIns="0" rIns="0" bIns="0"/>
          <a:lstStyle/>
          <a:p>
            <a:pPr algn="l">
              <a:spcBef>
                <a:spcPct val="0"/>
              </a:spcBef>
              <a:buClrTx/>
              <a:buFontTx/>
              <a:buNone/>
              <a:defRPr/>
            </a:pPr>
            <a:r>
              <a:rPr lang="en-US" sz="800">
                <a:solidFill>
                  <a:srgbClr val="1C1C1C"/>
                </a:solidFill>
                <a:latin typeface="+mn-lt"/>
              </a:rPr>
              <a:t>Copyright © 1998-2010,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D7B27-2689-592C-FAE8-B928C24E31A9}"/>
            </a:ext>
          </a:extLst>
        </p:cNvPr>
        <p:cNvGrpSpPr/>
        <p:nvPr/>
      </p:nvGrpSpPr>
      <p:grpSpPr>
        <a:xfrm>
          <a:off x="0" y="0"/>
          <a:ext cx="0" cy="0"/>
          <a:chOff x="0" y="0"/>
          <a:chExt cx="0" cy="0"/>
        </a:xfrm>
      </p:grpSpPr>
      <p:pic>
        <p:nvPicPr>
          <p:cNvPr id="4098" name="Picture 2" descr="most populous cities">
            <a:extLst>
              <a:ext uri="{FF2B5EF4-FFF2-40B4-BE49-F238E27FC236}">
                <a16:creationId xmlns:a16="http://schemas.microsoft.com/office/drawing/2014/main" id="{C92F6FF7-1A83-59C8-6BD2-8B30C24052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2088" y="0"/>
            <a:ext cx="6219825" cy="6858000"/>
          </a:xfrm>
          <a:prstGeom prst="rect">
            <a:avLst/>
          </a:prstGeom>
          <a:noFill/>
          <a:extLst>
            <a:ext uri="{909E8E84-426E-40DD-AFC4-6F175D3DCCD1}">
              <a14:hiddenFill xmlns:a14="http://schemas.microsoft.com/office/drawing/2010/main">
                <a:solidFill>
                  <a:srgbClr val="FFFFFF"/>
                </a:solidFill>
              </a14:hiddenFill>
            </a:ext>
          </a:extLst>
        </p:spPr>
      </p:pic>
      <p:sp>
        <p:nvSpPr>
          <p:cNvPr id="187394" name="Rectangle 4">
            <a:extLst>
              <a:ext uri="{FF2B5EF4-FFF2-40B4-BE49-F238E27FC236}">
                <a16:creationId xmlns:a16="http://schemas.microsoft.com/office/drawing/2014/main" id="{67CF4E3C-E42B-EAE5-E371-492499C8D1BB}"/>
              </a:ext>
            </a:extLst>
          </p:cNvPr>
          <p:cNvSpPr>
            <a:spLocks noGrp="1" noChangeArrowheads="1"/>
          </p:cNvSpPr>
          <p:nvPr>
            <p:ph type="title" idx="4294967295"/>
          </p:nvPr>
        </p:nvSpPr>
        <p:spPr>
          <a:xfrm>
            <a:off x="696118" y="5517232"/>
            <a:ext cx="7751763" cy="1125538"/>
          </a:xfrm>
        </p:spPr>
        <p:txBody>
          <a:bodyPr anchor="ctr"/>
          <a:lstStyle/>
          <a:p>
            <a:r>
              <a:rPr lang="en-US" altLang="it-IT" sz="2000" dirty="0"/>
              <a:t>https://www.visualcapitalist.com/most-populous-cities-in-the-world/</a:t>
            </a:r>
          </a:p>
        </p:txBody>
      </p:sp>
    </p:spTree>
    <p:extLst>
      <p:ext uri="{BB962C8B-B14F-4D97-AF65-F5344CB8AC3E}">
        <p14:creationId xmlns:p14="http://schemas.microsoft.com/office/powerpoint/2010/main" val="14261689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2558B9-AFAA-29CA-4096-6B9F12F58A3A}"/>
            </a:ext>
          </a:extLst>
        </p:cNvPr>
        <p:cNvGrpSpPr/>
        <p:nvPr/>
      </p:nvGrpSpPr>
      <p:grpSpPr>
        <a:xfrm>
          <a:off x="0" y="0"/>
          <a:ext cx="0" cy="0"/>
          <a:chOff x="0" y="0"/>
          <a:chExt cx="0" cy="0"/>
        </a:xfrm>
      </p:grpSpPr>
      <p:pic>
        <p:nvPicPr>
          <p:cNvPr id="5122" name="Picture 2">
            <a:extLst>
              <a:ext uri="{FF2B5EF4-FFF2-40B4-BE49-F238E27FC236}">
                <a16:creationId xmlns:a16="http://schemas.microsoft.com/office/drawing/2014/main" id="{D4E48342-E104-6EF3-F183-986D835A7F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2300" y="0"/>
            <a:ext cx="5357813" cy="6858000"/>
          </a:xfrm>
          <a:prstGeom prst="rect">
            <a:avLst/>
          </a:prstGeom>
          <a:noFill/>
          <a:extLst>
            <a:ext uri="{909E8E84-426E-40DD-AFC4-6F175D3DCCD1}">
              <a14:hiddenFill xmlns:a14="http://schemas.microsoft.com/office/drawing/2010/main">
                <a:solidFill>
                  <a:srgbClr val="FFFFFF"/>
                </a:solidFill>
              </a14:hiddenFill>
            </a:ext>
          </a:extLst>
        </p:spPr>
      </p:pic>
      <p:sp>
        <p:nvSpPr>
          <p:cNvPr id="187394" name="Rectangle 4">
            <a:extLst>
              <a:ext uri="{FF2B5EF4-FFF2-40B4-BE49-F238E27FC236}">
                <a16:creationId xmlns:a16="http://schemas.microsoft.com/office/drawing/2014/main" id="{FDA816B7-34BD-CDB6-0AF7-B595D4B7C27F}"/>
              </a:ext>
            </a:extLst>
          </p:cNvPr>
          <p:cNvSpPr>
            <a:spLocks noGrp="1" noChangeArrowheads="1"/>
          </p:cNvSpPr>
          <p:nvPr>
            <p:ph type="title" idx="4294967295"/>
          </p:nvPr>
        </p:nvSpPr>
        <p:spPr>
          <a:xfrm>
            <a:off x="695324" y="0"/>
            <a:ext cx="7751763" cy="404664"/>
          </a:xfrm>
        </p:spPr>
        <p:txBody>
          <a:bodyPr anchor="ctr"/>
          <a:lstStyle/>
          <a:p>
            <a:pPr algn="ctr"/>
            <a:r>
              <a:rPr lang="en-US" altLang="it-IT" sz="1200" dirty="0">
                <a:solidFill>
                  <a:schemeClr val="bg1"/>
                </a:solidFill>
              </a:rPr>
              <a:t>https://www.visualcapitalist.com/ranked-the-worlds-largest-cities-by-population/</a:t>
            </a:r>
          </a:p>
        </p:txBody>
      </p:sp>
    </p:spTree>
    <p:extLst>
      <p:ext uri="{BB962C8B-B14F-4D97-AF65-F5344CB8AC3E}">
        <p14:creationId xmlns:p14="http://schemas.microsoft.com/office/powerpoint/2010/main" val="14891754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idx="4294967295"/>
          </p:nvPr>
        </p:nvSpPr>
        <p:spPr/>
        <p:txBody>
          <a:bodyPr/>
          <a:lstStyle/>
          <a:p>
            <a:pPr eaLnBrk="1" hangingPunct="1"/>
            <a:r>
              <a:rPr lang="it-IT" altLang="it-IT" sz="3600"/>
              <a:t>Cities</a:t>
            </a:r>
          </a:p>
        </p:txBody>
      </p:sp>
      <p:sp>
        <p:nvSpPr>
          <p:cNvPr id="195587" name="Rectangle 3" descr="Rectangle: Click to edit Master text styles&#10;Second level&#10;Third level&#10;Fourth level&#10;Fifth level"/>
          <p:cNvSpPr>
            <a:spLocks noGrp="1" noChangeArrowheads="1"/>
          </p:cNvSpPr>
          <p:nvPr>
            <p:ph type="body" idx="4294967295"/>
          </p:nvPr>
        </p:nvSpPr>
        <p:spPr/>
        <p:txBody>
          <a:bodyPr/>
          <a:lstStyle/>
          <a:p>
            <a:pPr eaLnBrk="1" hangingPunct="1">
              <a:lnSpc>
                <a:spcPct val="80000"/>
              </a:lnSpc>
            </a:pPr>
            <a:r>
              <a:rPr lang="en-GB" altLang="it-IT" sz="2800"/>
              <a:t>The city: a difficult definition. Criteria:</a:t>
            </a:r>
          </a:p>
          <a:p>
            <a:pPr lvl="1" eaLnBrk="1" hangingPunct="1">
              <a:lnSpc>
                <a:spcPct val="80000"/>
              </a:lnSpc>
            </a:pPr>
            <a:r>
              <a:rPr lang="en-GB" altLang="it-IT" sz="2000"/>
              <a:t>Topographic – construction (= concentration of buildings)</a:t>
            </a:r>
          </a:p>
          <a:p>
            <a:pPr lvl="1" eaLnBrk="1" hangingPunct="1">
              <a:lnSpc>
                <a:spcPct val="80000"/>
              </a:lnSpc>
            </a:pPr>
            <a:r>
              <a:rPr lang="en-GB" altLang="it-IT" sz="2000" u="sng"/>
              <a:t>Demographic (= concentration of inhabitants)</a:t>
            </a:r>
          </a:p>
          <a:p>
            <a:pPr lvl="2" eaLnBrk="1" hangingPunct="1">
              <a:lnSpc>
                <a:spcPct val="80000"/>
              </a:lnSpc>
            </a:pPr>
            <a:r>
              <a:rPr lang="en-GB" altLang="it-IT" sz="1800"/>
              <a:t>I.e., urban population in centres &gt; 2.000 inhabitants</a:t>
            </a:r>
          </a:p>
          <a:p>
            <a:pPr lvl="1" eaLnBrk="1" hangingPunct="1">
              <a:lnSpc>
                <a:spcPct val="80000"/>
              </a:lnSpc>
            </a:pPr>
            <a:r>
              <a:rPr lang="en-GB" altLang="it-IT" sz="2000" u="sng"/>
              <a:t>Economic (= concentration of activities)</a:t>
            </a:r>
          </a:p>
          <a:p>
            <a:pPr lvl="2" eaLnBrk="1" hangingPunct="1">
              <a:lnSpc>
                <a:spcPct val="80000"/>
              </a:lnSpc>
            </a:pPr>
            <a:r>
              <a:rPr lang="en-GB" altLang="it-IT" sz="1800"/>
              <a:t>Quantity and quality of concentration: </a:t>
            </a:r>
            <a:br>
              <a:rPr lang="en-GB" altLang="it-IT" sz="1800"/>
            </a:br>
            <a:r>
              <a:rPr lang="en-GB" altLang="it-IT" sz="1800"/>
              <a:t>different activities and </a:t>
            </a:r>
            <a:r>
              <a:rPr lang="en-GB" altLang="it-IT" sz="1800" u="sng"/>
              <a:t>different from agriculture</a:t>
            </a:r>
            <a:r>
              <a:rPr lang="en-GB" altLang="it-IT" sz="1800"/>
              <a:t>, extra-urban demand</a:t>
            </a:r>
            <a:endParaRPr lang="en-GB" altLang="it-IT" sz="1800" u="sng"/>
          </a:p>
          <a:p>
            <a:pPr lvl="1" algn="ctr" eaLnBrk="1" hangingPunct="1">
              <a:lnSpc>
                <a:spcPct val="80000"/>
              </a:lnSpc>
              <a:buFont typeface="Wingdings" pitchFamily="2" charset="2"/>
              <a:buNone/>
            </a:pPr>
            <a:r>
              <a:rPr lang="en-GB" altLang="it-IT" sz="2000"/>
              <a:t>=&gt;</a:t>
            </a:r>
          </a:p>
          <a:p>
            <a:pPr lvl="1" eaLnBrk="1" hangingPunct="1">
              <a:lnSpc>
                <a:spcPct val="80000"/>
              </a:lnSpc>
            </a:pPr>
            <a:r>
              <a:rPr lang="en-GB" altLang="it-IT" sz="2000"/>
              <a:t>Functional definition: </a:t>
            </a:r>
          </a:p>
          <a:p>
            <a:pPr lvl="2" eaLnBrk="1" hangingPunct="1">
              <a:lnSpc>
                <a:spcPct val="80000"/>
              </a:lnSpc>
            </a:pPr>
            <a:r>
              <a:rPr lang="en-GB" altLang="it-IT" sz="1800"/>
              <a:t>Aggregation of people to better realise some activities</a:t>
            </a:r>
            <a:br>
              <a:rPr lang="en-GB" altLang="it-IT" sz="1800"/>
            </a:br>
            <a:r>
              <a:rPr lang="en-GB" altLang="it-IT" sz="1800"/>
              <a:t>(activity = a function of the city);</a:t>
            </a:r>
          </a:p>
          <a:p>
            <a:pPr lvl="2" eaLnBrk="1" hangingPunct="1">
              <a:lnSpc>
                <a:spcPct val="80000"/>
              </a:lnSpc>
            </a:pPr>
            <a:r>
              <a:rPr lang="en-GB" altLang="it-IT" sz="1800"/>
              <a:t>Cities as rare, ,non ubiquitous in the geographical space produce functions over a service  area</a:t>
            </a:r>
          </a:p>
        </p:txBody>
      </p:sp>
      <p:sp>
        <p:nvSpPr>
          <p:cNvPr id="195588" name="Rectangle 4"/>
          <p:cNvSpPr>
            <a:spLocks noChangeArrowheads="1"/>
          </p:cNvSpPr>
          <p:nvPr/>
        </p:nvSpPr>
        <p:spPr bwMode="auto">
          <a:xfrm>
            <a:off x="1258888" y="3214688"/>
            <a:ext cx="6985000" cy="935037"/>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95589" name="Rectangle 5"/>
          <p:cNvSpPr>
            <a:spLocks noChangeArrowheads="1"/>
          </p:cNvSpPr>
          <p:nvPr/>
        </p:nvSpPr>
        <p:spPr bwMode="auto">
          <a:xfrm>
            <a:off x="1268413" y="5300663"/>
            <a:ext cx="6985000" cy="935037"/>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idx="4294967295"/>
          </p:nvPr>
        </p:nvSpPr>
        <p:spPr/>
        <p:txBody>
          <a:bodyPr/>
          <a:lstStyle/>
          <a:p>
            <a:pPr eaLnBrk="1" hangingPunct="1"/>
            <a:r>
              <a:rPr lang="it-IT" altLang="it-IT" sz="3600"/>
              <a:t>Cities</a:t>
            </a:r>
          </a:p>
        </p:txBody>
      </p:sp>
      <p:sp>
        <p:nvSpPr>
          <p:cNvPr id="196611" name="Rectangle 3" descr="Rectangle: Click to edit Master text styles&#10;Second level&#10;Third level&#10;Fourth level&#10;Fifth level"/>
          <p:cNvSpPr>
            <a:spLocks noGrp="1" noChangeArrowheads="1"/>
          </p:cNvSpPr>
          <p:nvPr>
            <p:ph type="body" idx="4294967295"/>
          </p:nvPr>
        </p:nvSpPr>
        <p:spPr/>
        <p:txBody>
          <a:bodyPr/>
          <a:lstStyle/>
          <a:p>
            <a:pPr eaLnBrk="1" hangingPunct="1"/>
            <a:r>
              <a:rPr lang="en-GB" altLang="it-IT"/>
              <a:t>Empirical evidence: positive correlation between demographic dimension and functional rule of a city:</a:t>
            </a:r>
          </a:p>
          <a:p>
            <a:pPr algn="ctr" eaLnBrk="1" hangingPunct="1">
              <a:buFont typeface="Wingdings" pitchFamily="2" charset="2"/>
              <a:buNone/>
            </a:pPr>
            <a:r>
              <a:rPr lang="en-GB" altLang="it-IT"/>
              <a:t>FU = </a:t>
            </a:r>
            <a:r>
              <a:rPr lang="en-GB" altLang="it-IT" i="1"/>
              <a:t>f </a:t>
            </a:r>
            <a:r>
              <a:rPr lang="en-GB" altLang="it-IT"/>
              <a:t>(P)</a:t>
            </a:r>
          </a:p>
          <a:p>
            <a:pPr eaLnBrk="1" hangingPunct="1"/>
            <a:r>
              <a:rPr lang="en-GB" altLang="it-IT"/>
              <a:t>FU = set of urban function’s activities</a:t>
            </a:r>
          </a:p>
          <a:p>
            <a:pPr eaLnBrk="1" hangingPunct="1"/>
            <a:r>
              <a:rPr lang="en-GB" altLang="it-IT"/>
              <a:t>P = number of inhabitants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idx="4294967295"/>
          </p:nvPr>
        </p:nvSpPr>
        <p:spPr/>
        <p:txBody>
          <a:bodyPr/>
          <a:lstStyle/>
          <a:p>
            <a:pPr eaLnBrk="1" hangingPunct="1"/>
            <a:r>
              <a:rPr lang="it-IT" altLang="it-IT" sz="3600"/>
              <a:t>Urban functions and gravitation</a:t>
            </a:r>
          </a:p>
        </p:txBody>
      </p:sp>
      <p:sp>
        <p:nvSpPr>
          <p:cNvPr id="197635" name="Rectangle 3" descr="Rectangle: Click to edit Master text styles&#10;Second level&#10;Third level&#10;Fourth level&#10;Fifth level"/>
          <p:cNvSpPr>
            <a:spLocks noGrp="1" noChangeArrowheads="1"/>
          </p:cNvSpPr>
          <p:nvPr>
            <p:ph type="body" idx="4294967295"/>
          </p:nvPr>
        </p:nvSpPr>
        <p:spPr>
          <a:xfrm>
            <a:off x="838200" y="1905000"/>
            <a:ext cx="7772400" cy="4619625"/>
          </a:xfrm>
        </p:spPr>
        <p:txBody>
          <a:bodyPr/>
          <a:lstStyle/>
          <a:p>
            <a:pPr eaLnBrk="1" hangingPunct="1">
              <a:lnSpc>
                <a:spcPct val="90000"/>
              </a:lnSpc>
            </a:pPr>
            <a:r>
              <a:rPr lang="en-GB" altLang="it-IT" sz="2800"/>
              <a:t>Urban functions:</a:t>
            </a:r>
          </a:p>
          <a:p>
            <a:pPr lvl="1" eaLnBrk="1" hangingPunct="1">
              <a:lnSpc>
                <a:spcPct val="90000"/>
              </a:lnSpc>
            </a:pPr>
            <a:r>
              <a:rPr lang="en-GB" altLang="it-IT" sz="2400" i="1"/>
              <a:t>city serving</a:t>
            </a:r>
          </a:p>
          <a:p>
            <a:pPr lvl="2" eaLnBrk="1" hangingPunct="1">
              <a:lnSpc>
                <a:spcPct val="90000"/>
              </a:lnSpc>
            </a:pPr>
            <a:r>
              <a:rPr lang="en-GB" altLang="it-IT" sz="2000"/>
              <a:t>Activities that depend on the existence of the city itself; </a:t>
            </a:r>
          </a:p>
          <a:p>
            <a:pPr lvl="2" eaLnBrk="1" hangingPunct="1">
              <a:lnSpc>
                <a:spcPct val="90000"/>
              </a:lnSpc>
            </a:pPr>
            <a:r>
              <a:rPr lang="en-GB" altLang="it-IT" sz="2000"/>
              <a:t>Aimed at satisfying inhabitants’ needs (i.e., retail, schools, etc.)</a:t>
            </a:r>
          </a:p>
          <a:p>
            <a:pPr lvl="1" eaLnBrk="1" hangingPunct="1">
              <a:lnSpc>
                <a:spcPct val="90000"/>
              </a:lnSpc>
            </a:pPr>
            <a:r>
              <a:rPr lang="en-GB" altLang="it-IT" sz="2400" i="1"/>
              <a:t>city forming</a:t>
            </a:r>
          </a:p>
          <a:p>
            <a:pPr lvl="2" eaLnBrk="1" hangingPunct="1">
              <a:lnSpc>
                <a:spcPct val="90000"/>
              </a:lnSpc>
            </a:pPr>
            <a:r>
              <a:rPr lang="en-GB" altLang="it-IT" sz="2000"/>
              <a:t>Essence of the city: i.e., specialized medical services, university and research centres, specialized banks, etc. </a:t>
            </a:r>
          </a:p>
          <a:p>
            <a:pPr lvl="2" eaLnBrk="1" hangingPunct="1">
              <a:lnSpc>
                <a:spcPct val="90000"/>
              </a:lnSpc>
            </a:pPr>
            <a:r>
              <a:rPr lang="en-GB" altLang="it-IT" sz="2000"/>
              <a:t>Sectors of activity or single companies can work both for the internal urban market and for a wider area</a:t>
            </a:r>
            <a:endParaRPr lang="en-GB" altLang="it-IT" sz="2000" u="sng"/>
          </a:p>
          <a:p>
            <a:pPr lvl="1" algn="ctr" eaLnBrk="1" hangingPunct="1">
              <a:lnSpc>
                <a:spcPct val="90000"/>
              </a:lnSpc>
              <a:buFont typeface="Wingdings" pitchFamily="2" charset="2"/>
              <a:buNone/>
            </a:pPr>
            <a:r>
              <a:rPr lang="en-GB" altLang="it-IT" sz="2400"/>
              <a:t>=&gt;</a:t>
            </a:r>
          </a:p>
          <a:p>
            <a:pPr lvl="1" eaLnBrk="1" hangingPunct="1">
              <a:lnSpc>
                <a:spcPct val="90000"/>
              </a:lnSpc>
            </a:pPr>
            <a:r>
              <a:rPr lang="en-GB" altLang="it-IT" sz="2400"/>
              <a:t>Analysis on gravitation towards cities  to identify the borders of such area</a:t>
            </a:r>
          </a:p>
        </p:txBody>
      </p:sp>
      <p:sp>
        <p:nvSpPr>
          <p:cNvPr id="197636" name="Rectangle 4"/>
          <p:cNvSpPr>
            <a:spLocks noChangeArrowheads="1"/>
          </p:cNvSpPr>
          <p:nvPr/>
        </p:nvSpPr>
        <p:spPr bwMode="auto">
          <a:xfrm>
            <a:off x="1187450" y="5589588"/>
            <a:ext cx="7272338" cy="8636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986CD-4080-AFFF-E4A4-8669FB864A87}"/>
            </a:ext>
          </a:extLst>
        </p:cNvPr>
        <p:cNvGrpSpPr/>
        <p:nvPr/>
      </p:nvGrpSpPr>
      <p:grpSpPr>
        <a:xfrm>
          <a:off x="0" y="0"/>
          <a:ext cx="0" cy="0"/>
          <a:chOff x="0" y="0"/>
          <a:chExt cx="0" cy="0"/>
        </a:xfrm>
      </p:grpSpPr>
      <p:sp>
        <p:nvSpPr>
          <p:cNvPr id="197634" name="Rectangle 2">
            <a:extLst>
              <a:ext uri="{FF2B5EF4-FFF2-40B4-BE49-F238E27FC236}">
                <a16:creationId xmlns:a16="http://schemas.microsoft.com/office/drawing/2014/main" id="{D253BDB9-10B0-1E8B-A85E-7E2B35A31DF9}"/>
              </a:ext>
            </a:extLst>
          </p:cNvPr>
          <p:cNvSpPr>
            <a:spLocks noGrp="1" noChangeArrowheads="1"/>
          </p:cNvSpPr>
          <p:nvPr>
            <p:ph type="title" idx="4294967295"/>
          </p:nvPr>
        </p:nvSpPr>
        <p:spPr/>
        <p:txBody>
          <a:bodyPr>
            <a:noAutofit/>
          </a:bodyPr>
          <a:lstStyle/>
          <a:p>
            <a:r>
              <a:rPr lang="en-US" sz="3200" dirty="0"/>
              <a:t>Key Concepts on Urban Functions: City Forming and City Serving</a:t>
            </a:r>
          </a:p>
        </p:txBody>
      </p:sp>
      <p:sp>
        <p:nvSpPr>
          <p:cNvPr id="197635" name="Rectangle 3" descr="Rectangle: Click to edit Master text styles&#10;Second level&#10;Third level&#10;Fourth level&#10;Fifth level">
            <a:extLst>
              <a:ext uri="{FF2B5EF4-FFF2-40B4-BE49-F238E27FC236}">
                <a16:creationId xmlns:a16="http://schemas.microsoft.com/office/drawing/2014/main" id="{D7BCB7DE-B2A7-FAFE-97DF-DFBF69626174}"/>
              </a:ext>
            </a:extLst>
          </p:cNvPr>
          <p:cNvSpPr>
            <a:spLocks noGrp="1" noChangeArrowheads="1"/>
          </p:cNvSpPr>
          <p:nvPr>
            <p:ph type="body" idx="4294967295"/>
          </p:nvPr>
        </p:nvSpPr>
        <p:spPr>
          <a:xfrm>
            <a:off x="838200" y="1905000"/>
            <a:ext cx="7772400" cy="4619625"/>
          </a:xfrm>
        </p:spPr>
        <p:txBody>
          <a:bodyPr>
            <a:normAutofit fontScale="77500" lnSpcReduction="20000"/>
          </a:bodyPr>
          <a:lstStyle/>
          <a:p>
            <a:r>
              <a:rPr lang="en-US" dirty="0"/>
              <a:t>City Forming Functions: </a:t>
            </a:r>
            <a:br>
              <a:rPr lang="en-US" dirty="0"/>
            </a:br>
            <a:r>
              <a:rPr lang="en-US" dirty="0"/>
              <a:t>These are the fundamental or base functions essential to the city's existence. They serve external markets beyond the local population, such as industries and economic activities generating income from outside the city itself. They shape the city's economic base and attract external demand.</a:t>
            </a:r>
          </a:p>
          <a:p>
            <a:r>
              <a:rPr lang="en-US" dirty="0"/>
              <a:t>City Serving Functions: </a:t>
            </a:r>
            <a:br>
              <a:rPr lang="en-US" dirty="0"/>
            </a:br>
            <a:r>
              <a:rPr lang="en-US" dirty="0"/>
              <a:t>These are service functions oriented towards fulfilling the needs of the local urban population. They include retail, local services, administration, education, and daily necessities that support the internal functioning and quality of life within the city.</a:t>
            </a:r>
          </a:p>
        </p:txBody>
      </p:sp>
    </p:spTree>
    <p:extLst>
      <p:ext uri="{BB962C8B-B14F-4D97-AF65-F5344CB8AC3E}">
        <p14:creationId xmlns:p14="http://schemas.microsoft.com/office/powerpoint/2010/main" val="17855030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C6C1F-24C1-9614-8CF4-0BAA804E5C17}"/>
            </a:ext>
          </a:extLst>
        </p:cNvPr>
        <p:cNvGrpSpPr/>
        <p:nvPr/>
      </p:nvGrpSpPr>
      <p:grpSpPr>
        <a:xfrm>
          <a:off x="0" y="0"/>
          <a:ext cx="0" cy="0"/>
          <a:chOff x="0" y="0"/>
          <a:chExt cx="0" cy="0"/>
        </a:xfrm>
      </p:grpSpPr>
      <p:sp>
        <p:nvSpPr>
          <p:cNvPr id="197634" name="Rectangle 2">
            <a:extLst>
              <a:ext uri="{FF2B5EF4-FFF2-40B4-BE49-F238E27FC236}">
                <a16:creationId xmlns:a16="http://schemas.microsoft.com/office/drawing/2014/main" id="{0571ECC2-B91E-57EC-C310-F6625B6BF697}"/>
              </a:ext>
            </a:extLst>
          </p:cNvPr>
          <p:cNvSpPr>
            <a:spLocks noGrp="1" noChangeArrowheads="1"/>
          </p:cNvSpPr>
          <p:nvPr>
            <p:ph type="title" idx="4294967295"/>
          </p:nvPr>
        </p:nvSpPr>
        <p:spPr/>
        <p:txBody>
          <a:bodyPr>
            <a:noAutofit/>
          </a:bodyPr>
          <a:lstStyle/>
          <a:p>
            <a:r>
              <a:rPr lang="en-US" sz="2800" dirty="0"/>
              <a:t>Key Concepts on Urban Functions: City Forming and City Serving - </a:t>
            </a:r>
            <a:r>
              <a:rPr lang="it-IT" sz="2800" dirty="0" err="1"/>
              <a:t>Foundational</a:t>
            </a:r>
            <a:r>
              <a:rPr lang="it-IT" sz="2800" dirty="0"/>
              <a:t> </a:t>
            </a:r>
            <a:r>
              <a:rPr lang="it-IT" sz="2800" dirty="0" err="1"/>
              <a:t>Authors</a:t>
            </a:r>
            <a:r>
              <a:rPr lang="it-IT" sz="2800" dirty="0"/>
              <a:t> and Theories</a:t>
            </a:r>
            <a:endParaRPr lang="en-US" sz="2800" dirty="0"/>
          </a:p>
        </p:txBody>
      </p:sp>
      <p:sp>
        <p:nvSpPr>
          <p:cNvPr id="197635" name="Rectangle 3" descr="Rectangle: Click to edit Master text styles&#10;Second level&#10;Third level&#10;Fourth level&#10;Fifth level">
            <a:extLst>
              <a:ext uri="{FF2B5EF4-FFF2-40B4-BE49-F238E27FC236}">
                <a16:creationId xmlns:a16="http://schemas.microsoft.com/office/drawing/2014/main" id="{DC073FCF-78A5-4804-0C03-A3F673BC1F96}"/>
              </a:ext>
            </a:extLst>
          </p:cNvPr>
          <p:cNvSpPr>
            <a:spLocks noGrp="1" noChangeArrowheads="1"/>
          </p:cNvSpPr>
          <p:nvPr>
            <p:ph type="body" idx="4294967295"/>
          </p:nvPr>
        </p:nvSpPr>
        <p:spPr>
          <a:xfrm>
            <a:off x="838200" y="1905000"/>
            <a:ext cx="7772400" cy="4619625"/>
          </a:xfrm>
        </p:spPr>
        <p:txBody>
          <a:bodyPr>
            <a:normAutofit fontScale="85000" lnSpcReduction="20000"/>
          </a:bodyPr>
          <a:lstStyle/>
          <a:p>
            <a:r>
              <a:rPr lang="en-US" dirty="0"/>
              <a:t>The distinction originates from early works by W. Sombart, who distinguished between foundational (city forming) and service functions.</a:t>
            </a:r>
          </a:p>
          <a:p>
            <a:r>
              <a:rPr lang="en-US" dirty="0"/>
              <a:t>Walter </a:t>
            </a:r>
            <a:r>
              <a:rPr lang="en-US" dirty="0" err="1"/>
              <a:t>Christaller's</a:t>
            </a:r>
            <a:r>
              <a:rPr lang="en-US" dirty="0"/>
              <a:t> Central Place Theory theorized the hierarchical organization of urban functions into a spatial system serving local needs (city serving).</a:t>
            </a:r>
          </a:p>
          <a:p>
            <a:r>
              <a:rPr lang="en-US" dirty="0"/>
              <a:t>Modern urban geography and planning literature continually develop this framework to analyze the complexity of urban economic and social functions.</a:t>
            </a:r>
          </a:p>
          <a:p>
            <a:pPr marL="0" indent="0">
              <a:buNone/>
            </a:pPr>
            <a:endParaRPr lang="en-US" dirty="0"/>
          </a:p>
        </p:txBody>
      </p:sp>
    </p:spTree>
    <p:extLst>
      <p:ext uri="{BB962C8B-B14F-4D97-AF65-F5344CB8AC3E}">
        <p14:creationId xmlns:p14="http://schemas.microsoft.com/office/powerpoint/2010/main" val="2414916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7040C-CC75-8387-6F7A-D01C48F991A2}"/>
            </a:ext>
          </a:extLst>
        </p:cNvPr>
        <p:cNvGrpSpPr/>
        <p:nvPr/>
      </p:nvGrpSpPr>
      <p:grpSpPr>
        <a:xfrm>
          <a:off x="0" y="0"/>
          <a:ext cx="0" cy="0"/>
          <a:chOff x="0" y="0"/>
          <a:chExt cx="0" cy="0"/>
        </a:xfrm>
      </p:grpSpPr>
      <p:sp>
        <p:nvSpPr>
          <p:cNvPr id="197634" name="Rectangle 2">
            <a:extLst>
              <a:ext uri="{FF2B5EF4-FFF2-40B4-BE49-F238E27FC236}">
                <a16:creationId xmlns:a16="http://schemas.microsoft.com/office/drawing/2014/main" id="{393204E9-D463-5458-3A5F-176FE2F3C055}"/>
              </a:ext>
            </a:extLst>
          </p:cNvPr>
          <p:cNvSpPr>
            <a:spLocks noGrp="1" noChangeArrowheads="1"/>
          </p:cNvSpPr>
          <p:nvPr>
            <p:ph type="title" idx="4294967295"/>
          </p:nvPr>
        </p:nvSpPr>
        <p:spPr/>
        <p:txBody>
          <a:bodyPr>
            <a:noAutofit/>
          </a:bodyPr>
          <a:lstStyle/>
          <a:p>
            <a:r>
              <a:rPr lang="en-US" dirty="0"/>
              <a:t>Example Summary from Academic Literature</a:t>
            </a:r>
          </a:p>
        </p:txBody>
      </p:sp>
      <p:sp>
        <p:nvSpPr>
          <p:cNvPr id="197635" name="Rectangle 3" descr="Rectangle: Click to edit Master text styles&#10;Second level&#10;Third level&#10;Fourth level&#10;Fifth level">
            <a:extLst>
              <a:ext uri="{FF2B5EF4-FFF2-40B4-BE49-F238E27FC236}">
                <a16:creationId xmlns:a16="http://schemas.microsoft.com/office/drawing/2014/main" id="{DC912C38-FE9A-EDFC-4E19-E2373845B6F9}"/>
              </a:ext>
            </a:extLst>
          </p:cNvPr>
          <p:cNvSpPr>
            <a:spLocks noGrp="1" noChangeArrowheads="1"/>
          </p:cNvSpPr>
          <p:nvPr>
            <p:ph type="body" idx="4294967295"/>
          </p:nvPr>
        </p:nvSpPr>
        <p:spPr>
          <a:xfrm>
            <a:off x="838200" y="1905000"/>
            <a:ext cx="7772400" cy="4619625"/>
          </a:xfrm>
        </p:spPr>
        <p:txBody>
          <a:bodyPr>
            <a:normAutofit fontScale="70000" lnSpcReduction="20000"/>
          </a:bodyPr>
          <a:lstStyle/>
          <a:p>
            <a:r>
              <a:rPr lang="en-US" dirty="0"/>
              <a:t>Urban functions describe different uses of urban spaces including industrial, commercial, administrative, and residential activities.</a:t>
            </a:r>
          </a:p>
          <a:p>
            <a:r>
              <a:rPr lang="en-US" dirty="0"/>
              <a:t>City forming functions tend to be those that place the city in the wider economic system, often involving trade, manufacturing, and specialized services drawing customers from beyond local boundaries.</a:t>
            </a:r>
          </a:p>
          <a:p>
            <a:r>
              <a:rPr lang="en-US" dirty="0"/>
              <a:t>City serving functions provide support and services oriented to resident populations, such as local retail, education, health, and public administration.</a:t>
            </a:r>
          </a:p>
          <a:p>
            <a:r>
              <a:rPr lang="en-US"/>
              <a:t>These distinctions help explain urban structure and planning decisions and are fundamental in understanding the organization and growth of cities.</a:t>
            </a:r>
          </a:p>
        </p:txBody>
      </p:sp>
    </p:spTree>
    <p:extLst>
      <p:ext uri="{BB962C8B-B14F-4D97-AF65-F5344CB8AC3E}">
        <p14:creationId xmlns:p14="http://schemas.microsoft.com/office/powerpoint/2010/main" val="12784497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idx="4294967295"/>
          </p:nvPr>
        </p:nvSpPr>
        <p:spPr/>
        <p:txBody>
          <a:bodyPr/>
          <a:lstStyle/>
          <a:p>
            <a:pPr eaLnBrk="1" hangingPunct="1"/>
            <a:r>
              <a:rPr lang="it-IT" altLang="it-IT" sz="3600"/>
              <a:t>Urban functions and gravitation</a:t>
            </a:r>
          </a:p>
        </p:txBody>
      </p:sp>
      <p:sp>
        <p:nvSpPr>
          <p:cNvPr id="198659" name="Rectangle 3" descr="Rectangle: Click to edit Master text styles&#10;Second level&#10;Third level&#10;Fourth level&#10;Fifth level"/>
          <p:cNvSpPr>
            <a:spLocks noGrp="1" noChangeArrowheads="1"/>
          </p:cNvSpPr>
          <p:nvPr>
            <p:ph type="body" idx="4294967295"/>
          </p:nvPr>
        </p:nvSpPr>
        <p:spPr/>
        <p:txBody>
          <a:bodyPr/>
          <a:lstStyle/>
          <a:p>
            <a:pPr eaLnBrk="1" hangingPunct="1">
              <a:lnSpc>
                <a:spcPct val="90000"/>
              </a:lnSpc>
            </a:pPr>
            <a:r>
              <a:rPr lang="en-GB" altLang="it-IT" sz="2400"/>
              <a:t>Reilly’s law (1929) on the forming of retail areas</a:t>
            </a:r>
          </a:p>
          <a:p>
            <a:pPr eaLnBrk="1" hangingPunct="1">
              <a:lnSpc>
                <a:spcPct val="90000"/>
              </a:lnSpc>
            </a:pPr>
            <a:r>
              <a:rPr lang="en-GB" altLang="it-IT" sz="2400"/>
              <a:t>Interaction of a city and its service area can be expressed as :</a:t>
            </a:r>
          </a:p>
          <a:p>
            <a:pPr algn="ctr" eaLnBrk="1" hangingPunct="1">
              <a:lnSpc>
                <a:spcPct val="90000"/>
              </a:lnSpc>
              <a:buFont typeface="Wingdings" pitchFamily="2" charset="2"/>
              <a:buNone/>
            </a:pPr>
            <a:r>
              <a:rPr lang="en-GB" altLang="it-IT" sz="2400" i="1"/>
              <a:t>F = a * D </a:t>
            </a:r>
            <a:r>
              <a:rPr lang="en-GB" altLang="it-IT" sz="2400" i="1" baseline="30000"/>
              <a:t>– b</a:t>
            </a:r>
          </a:p>
          <a:p>
            <a:pPr eaLnBrk="1" hangingPunct="1">
              <a:lnSpc>
                <a:spcPct val="90000"/>
              </a:lnSpc>
            </a:pPr>
            <a:r>
              <a:rPr lang="en-GB" altLang="it-IT" sz="2400" i="1"/>
              <a:t>a </a:t>
            </a:r>
            <a:r>
              <a:rPr lang="en-GB" altLang="it-IT" sz="2400"/>
              <a:t>= mass of the city (population or other indexes of ‘centrality’)</a:t>
            </a:r>
          </a:p>
          <a:p>
            <a:pPr eaLnBrk="1" hangingPunct="1">
              <a:lnSpc>
                <a:spcPct val="90000"/>
              </a:lnSpc>
            </a:pPr>
            <a:r>
              <a:rPr lang="en-GB" altLang="it-IT" sz="2400" i="1"/>
              <a:t>D </a:t>
            </a:r>
            <a:r>
              <a:rPr lang="en-GB" altLang="it-IT" sz="2400"/>
              <a:t>= distance of places out and around the city</a:t>
            </a:r>
          </a:p>
          <a:p>
            <a:pPr eaLnBrk="1" hangingPunct="1">
              <a:lnSpc>
                <a:spcPct val="90000"/>
              </a:lnSpc>
            </a:pPr>
            <a:r>
              <a:rPr lang="en-GB" altLang="it-IT" sz="2400" i="1"/>
              <a:t>b</a:t>
            </a:r>
            <a:r>
              <a:rPr lang="en-GB" altLang="it-IT" sz="2400"/>
              <a:t> = parameter to indicate the slope (=&gt; extension of the gravitating area)</a:t>
            </a:r>
            <a:endParaRPr lang="en-GB" altLang="it-IT" sz="2400" i="1"/>
          </a:p>
          <a:p>
            <a:pPr eaLnBrk="1" hangingPunct="1">
              <a:lnSpc>
                <a:spcPct val="90000"/>
              </a:lnSpc>
            </a:pPr>
            <a:endParaRPr lang="en-GB" altLang="it-IT" sz="2400" i="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p:cNvSpPr>
            <a:spLocks noGrp="1"/>
          </p:cNvSpPr>
          <p:nvPr>
            <p:ph type="title"/>
          </p:nvPr>
        </p:nvSpPr>
        <p:spPr/>
        <p:txBody>
          <a:bodyPr/>
          <a:lstStyle/>
          <a:p>
            <a:r>
              <a:rPr lang="it-IT" altLang="it-IT"/>
              <a:t>1950</a:t>
            </a:r>
          </a:p>
        </p:txBody>
      </p:sp>
      <p:sp>
        <p:nvSpPr>
          <p:cNvPr id="14339" name="Segnaposto contenuto 2"/>
          <p:cNvSpPr>
            <a:spLocks noGrp="1"/>
          </p:cNvSpPr>
          <p:nvPr>
            <p:ph idx="1"/>
          </p:nvPr>
        </p:nvSpPr>
        <p:spPr/>
        <p:txBody>
          <a:bodyPr/>
          <a:lstStyle/>
          <a:p>
            <a:endParaRPr lang="it-IT" altLang="it-IT"/>
          </a:p>
        </p:txBody>
      </p:sp>
      <p:pic>
        <p:nvPicPr>
          <p:cNvPr id="14340" name="Picture 2"/>
          <p:cNvPicPr>
            <a:picLocks noChangeAspect="1" noChangeArrowheads="1"/>
          </p:cNvPicPr>
          <p:nvPr/>
        </p:nvPicPr>
        <p:blipFill>
          <a:blip r:embed="rId2">
            <a:extLst>
              <a:ext uri="{28A0092B-C50C-407E-A947-70E740481C1C}">
                <a14:useLocalDpi xmlns:a14="http://schemas.microsoft.com/office/drawing/2010/main" val="0"/>
              </a:ext>
            </a:extLst>
          </a:blip>
          <a:srcRect l="11830" t="8669" r="12971" b="15833"/>
          <a:stretch>
            <a:fillRect/>
          </a:stretch>
        </p:blipFill>
        <p:spPr bwMode="auto">
          <a:xfrm>
            <a:off x="34925" y="1557338"/>
            <a:ext cx="9058275" cy="511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49811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C83AA-B05E-974A-9279-4D30DAA22B35}"/>
            </a:ext>
          </a:extLst>
        </p:cNvPr>
        <p:cNvGrpSpPr/>
        <p:nvPr/>
      </p:nvGrpSpPr>
      <p:grpSpPr>
        <a:xfrm>
          <a:off x="0" y="0"/>
          <a:ext cx="0" cy="0"/>
          <a:chOff x="0" y="0"/>
          <a:chExt cx="0" cy="0"/>
        </a:xfrm>
      </p:grpSpPr>
      <p:sp>
        <p:nvSpPr>
          <p:cNvPr id="198658" name="Rectangle 2">
            <a:extLst>
              <a:ext uri="{FF2B5EF4-FFF2-40B4-BE49-F238E27FC236}">
                <a16:creationId xmlns:a16="http://schemas.microsoft.com/office/drawing/2014/main" id="{532D78E4-5D3F-68E4-A338-29D71C9E5343}"/>
              </a:ext>
            </a:extLst>
          </p:cNvPr>
          <p:cNvSpPr>
            <a:spLocks noGrp="1" noChangeArrowheads="1"/>
          </p:cNvSpPr>
          <p:nvPr>
            <p:ph type="title" idx="4294967295"/>
          </p:nvPr>
        </p:nvSpPr>
        <p:spPr/>
        <p:txBody>
          <a:bodyPr/>
          <a:lstStyle/>
          <a:p>
            <a:pPr eaLnBrk="1" hangingPunct="1"/>
            <a:r>
              <a:rPr lang="it-IT" altLang="it-IT" sz="3600" dirty="0"/>
              <a:t>Urban </a:t>
            </a:r>
            <a:r>
              <a:rPr lang="it-IT" altLang="it-IT" sz="3600" dirty="0" err="1"/>
              <a:t>areas</a:t>
            </a:r>
            <a:r>
              <a:rPr lang="it-IT" altLang="it-IT" sz="3600" dirty="0"/>
              <a:t> and </a:t>
            </a:r>
            <a:r>
              <a:rPr lang="it-IT" altLang="it-IT" sz="3600" dirty="0" err="1"/>
              <a:t>dimensions</a:t>
            </a:r>
            <a:r>
              <a:rPr lang="it-IT" altLang="it-IT" sz="3600" dirty="0"/>
              <a:t>. </a:t>
            </a:r>
            <a:r>
              <a:rPr lang="it-IT" altLang="it-IT" sz="3600" dirty="0" err="1"/>
              <a:t>FUAs</a:t>
            </a:r>
            <a:endParaRPr lang="it-IT" altLang="it-IT" sz="3600" dirty="0"/>
          </a:p>
        </p:txBody>
      </p:sp>
      <p:sp>
        <p:nvSpPr>
          <p:cNvPr id="198659" name="Rectangle 3" descr="Rectangle: Click to edit Master text styles&#10;Second level&#10;Third level&#10;Fourth level&#10;Fifth level">
            <a:extLst>
              <a:ext uri="{FF2B5EF4-FFF2-40B4-BE49-F238E27FC236}">
                <a16:creationId xmlns:a16="http://schemas.microsoft.com/office/drawing/2014/main" id="{ECC1B14F-2D91-44C9-F7DA-E965F99F9BAA}"/>
              </a:ext>
            </a:extLst>
          </p:cNvPr>
          <p:cNvSpPr>
            <a:spLocks noGrp="1" noChangeArrowheads="1"/>
          </p:cNvSpPr>
          <p:nvPr>
            <p:ph type="body" idx="4294967295"/>
          </p:nvPr>
        </p:nvSpPr>
        <p:spPr/>
        <p:txBody>
          <a:bodyPr>
            <a:normAutofit fontScale="47500" lnSpcReduction="20000"/>
          </a:bodyPr>
          <a:lstStyle/>
          <a:p>
            <a:pPr fontAlgn="ctr"/>
            <a:r>
              <a:rPr lang="en-US" dirty="0"/>
              <a:t>A Functional Urban Area (FUA) is defined as a city and its surrounding commuting zone, representing an economically integrated territory where the city's labor market significantly influences the adjacent less densely populated areas. The FUA includes a dense urban core and a commuting zone where a substantial portion of the employed residents work within the city. </a:t>
            </a:r>
          </a:p>
          <a:p>
            <a:r>
              <a:rPr lang="en-US" dirty="0"/>
              <a:t>Key components of a Functional Urban Area:</a:t>
            </a:r>
          </a:p>
          <a:p>
            <a:r>
              <a:rPr lang="en-US" b="1" dirty="0"/>
              <a:t>City:</a:t>
            </a:r>
            <a:r>
              <a:rPr lang="en-US" dirty="0"/>
              <a:t> </a:t>
            </a:r>
          </a:p>
          <a:p>
            <a:pPr lvl="1" fontAlgn="ctr"/>
            <a:r>
              <a:rPr lang="en-US" dirty="0"/>
              <a:t>An administrative unit with a majority of its population residing in an urban center of at least 50,000 inhabitants. </a:t>
            </a:r>
          </a:p>
          <a:p>
            <a:r>
              <a:rPr lang="en-US" b="1" dirty="0"/>
              <a:t>Commuting Zone:</a:t>
            </a:r>
            <a:r>
              <a:rPr lang="en-US" dirty="0"/>
              <a:t> </a:t>
            </a:r>
          </a:p>
          <a:p>
            <a:pPr lvl="1"/>
            <a:r>
              <a:rPr lang="en-US" dirty="0"/>
              <a:t>The surrounding area where a significant number of residents commute to the central city to work. This integration creates a functional economic unit that extends beyond administrative boundaries. </a:t>
            </a:r>
          </a:p>
          <a:p>
            <a:pPr lvl="1"/>
            <a:endParaRPr lang="en-US" dirty="0"/>
          </a:p>
          <a:p>
            <a:pPr lvl="1"/>
            <a:r>
              <a:rPr lang="en-US" dirty="0">
                <a:hlinkClick r:id="rId3"/>
              </a:rPr>
              <a:t>https://ec.europa.eu/eurostat/statistics-explained/index.php?title=Glossary:Functional_urban_area#:~:text=Short%20definition:%20a%20functional%20urban,city%20(OECD%2C%202012)</a:t>
            </a:r>
            <a:r>
              <a:rPr lang="en-US" dirty="0"/>
              <a:t>. </a:t>
            </a:r>
          </a:p>
          <a:p>
            <a:pPr lvl="1"/>
            <a:r>
              <a:rPr lang="en-US" dirty="0">
                <a:hlinkClick r:id="rId4"/>
              </a:rPr>
              <a:t>https://www.istat.it/statistiche-per-temi/focus/informazioni-territoriali-e-cartografiche/statistiche-sul-territorio/cities-functional-urban-areas/</a:t>
            </a:r>
            <a:r>
              <a:rPr lang="en-US" dirty="0"/>
              <a:t> </a:t>
            </a:r>
          </a:p>
        </p:txBody>
      </p:sp>
    </p:spTree>
    <p:extLst>
      <p:ext uri="{BB962C8B-B14F-4D97-AF65-F5344CB8AC3E}">
        <p14:creationId xmlns:p14="http://schemas.microsoft.com/office/powerpoint/2010/main" val="34578024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565DBE-81BE-D0EC-0E65-4628D7BF9908}"/>
            </a:ext>
          </a:extLst>
        </p:cNvPr>
        <p:cNvGrpSpPr/>
        <p:nvPr/>
      </p:nvGrpSpPr>
      <p:grpSpPr>
        <a:xfrm>
          <a:off x="0" y="0"/>
          <a:ext cx="0" cy="0"/>
          <a:chOff x="0" y="0"/>
          <a:chExt cx="0" cy="0"/>
        </a:xfrm>
      </p:grpSpPr>
      <p:sp>
        <p:nvSpPr>
          <p:cNvPr id="198658" name="Rectangle 2">
            <a:extLst>
              <a:ext uri="{FF2B5EF4-FFF2-40B4-BE49-F238E27FC236}">
                <a16:creationId xmlns:a16="http://schemas.microsoft.com/office/drawing/2014/main" id="{EE02E4CC-C218-E139-CC86-21E1006FDC4E}"/>
              </a:ext>
            </a:extLst>
          </p:cNvPr>
          <p:cNvSpPr>
            <a:spLocks noGrp="1" noChangeArrowheads="1"/>
          </p:cNvSpPr>
          <p:nvPr>
            <p:ph type="title" idx="4294967295"/>
          </p:nvPr>
        </p:nvSpPr>
        <p:spPr/>
        <p:txBody>
          <a:bodyPr/>
          <a:lstStyle/>
          <a:p>
            <a:pPr eaLnBrk="1" hangingPunct="1"/>
            <a:r>
              <a:rPr lang="it-IT" altLang="it-IT" sz="3600" dirty="0"/>
              <a:t>Urban </a:t>
            </a:r>
            <a:r>
              <a:rPr lang="it-IT" altLang="it-IT" sz="3600" dirty="0" err="1"/>
              <a:t>areas</a:t>
            </a:r>
            <a:r>
              <a:rPr lang="it-IT" altLang="it-IT" sz="3600" dirty="0"/>
              <a:t> and </a:t>
            </a:r>
            <a:r>
              <a:rPr lang="it-IT" altLang="it-IT" sz="3600" dirty="0" err="1"/>
              <a:t>dimensions</a:t>
            </a:r>
            <a:r>
              <a:rPr lang="it-IT" altLang="it-IT" sz="3600" dirty="0"/>
              <a:t>. </a:t>
            </a:r>
            <a:r>
              <a:rPr lang="it-IT" altLang="it-IT" sz="3600" dirty="0" err="1"/>
              <a:t>FUAs</a:t>
            </a:r>
            <a:endParaRPr lang="it-IT" altLang="it-IT" sz="3600" dirty="0"/>
          </a:p>
        </p:txBody>
      </p:sp>
      <p:sp>
        <p:nvSpPr>
          <p:cNvPr id="198659" name="Rectangle 3" descr="Rectangle: Click to edit Master text styles&#10;Second level&#10;Third level&#10;Fourth level&#10;Fifth level">
            <a:extLst>
              <a:ext uri="{FF2B5EF4-FFF2-40B4-BE49-F238E27FC236}">
                <a16:creationId xmlns:a16="http://schemas.microsoft.com/office/drawing/2014/main" id="{9400BD59-63EA-4E45-E5E5-9409556C302A}"/>
              </a:ext>
            </a:extLst>
          </p:cNvPr>
          <p:cNvSpPr>
            <a:spLocks noGrp="1" noChangeArrowheads="1"/>
          </p:cNvSpPr>
          <p:nvPr>
            <p:ph type="body" idx="4294967295"/>
          </p:nvPr>
        </p:nvSpPr>
        <p:spPr/>
        <p:txBody>
          <a:bodyPr>
            <a:normAutofit fontScale="62500" lnSpcReduction="20000"/>
          </a:bodyPr>
          <a:lstStyle/>
          <a:p>
            <a:r>
              <a:rPr lang="en-US" dirty="0"/>
              <a:t>Purpose and application:</a:t>
            </a:r>
          </a:p>
          <a:p>
            <a:r>
              <a:rPr lang="en-US" b="1" dirty="0"/>
              <a:t>Economic Integration:</a:t>
            </a:r>
            <a:r>
              <a:rPr lang="en-US" dirty="0"/>
              <a:t> </a:t>
            </a:r>
          </a:p>
          <a:p>
            <a:pPr lvl="1" fontAlgn="ctr"/>
            <a:r>
              <a:rPr lang="en-US" dirty="0"/>
              <a:t>FUAs provide a framework for understanding the economic and social interconnections between a central city and its surrounding hinterland. </a:t>
            </a:r>
          </a:p>
          <a:p>
            <a:r>
              <a:rPr lang="en-US" b="1" dirty="0"/>
              <a:t>Policy Making:</a:t>
            </a:r>
            <a:r>
              <a:rPr lang="en-US" dirty="0"/>
              <a:t> </a:t>
            </a:r>
          </a:p>
          <a:p>
            <a:pPr lvl="1" fontAlgn="ctr"/>
            <a:r>
              <a:rPr lang="en-US" dirty="0"/>
              <a:t>The concept helps in developing more effective policies by considering areas that function as a single unit, especially in domains like environmental management and regional planning. </a:t>
            </a:r>
          </a:p>
          <a:p>
            <a:r>
              <a:rPr lang="en-US" b="1" dirty="0"/>
              <a:t>Statistical Analysis:</a:t>
            </a:r>
            <a:r>
              <a:rPr lang="en-US" dirty="0"/>
              <a:t> </a:t>
            </a:r>
          </a:p>
          <a:p>
            <a:pPr lvl="1"/>
            <a:r>
              <a:rPr lang="en-US" dirty="0"/>
              <a:t>FUAs are used in European and global statistical frameworks, such as those by Eurostat and the </a:t>
            </a:r>
            <a:r>
              <a:rPr lang="en-US" dirty="0">
                <a:hlinkClick r:id="rId3"/>
              </a:rPr>
              <a:t>OECD</a:t>
            </a:r>
            <a:r>
              <a:rPr lang="en-US" dirty="0"/>
              <a:t>, to provide a comparable basis for analyzing urban areas across different regions. </a:t>
            </a:r>
          </a:p>
          <a:p>
            <a:pPr lvl="1"/>
            <a:r>
              <a:rPr lang="en-US">
                <a:hlinkClick r:id="rId3"/>
              </a:rPr>
              <a:t>https://www.oecd.org/en/data/datasets/oecd-definition-of-cities-and-functional-urban-areas.html</a:t>
            </a:r>
            <a:r>
              <a:rPr lang="en-US"/>
              <a:t> </a:t>
            </a:r>
            <a:endParaRPr lang="en-US" dirty="0"/>
          </a:p>
        </p:txBody>
      </p:sp>
    </p:spTree>
    <p:extLst>
      <p:ext uri="{BB962C8B-B14F-4D97-AF65-F5344CB8AC3E}">
        <p14:creationId xmlns:p14="http://schemas.microsoft.com/office/powerpoint/2010/main" val="31115714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idx="4294967295"/>
          </p:nvPr>
        </p:nvSpPr>
        <p:spPr/>
        <p:txBody>
          <a:bodyPr/>
          <a:lstStyle/>
          <a:p>
            <a:r>
              <a:rPr lang="it-IT" altLang="it-IT"/>
              <a:t>References</a:t>
            </a:r>
          </a:p>
        </p:txBody>
      </p:sp>
      <p:sp>
        <p:nvSpPr>
          <p:cNvPr id="207875" name="Rectangle 3" descr="Rectangle: Click to edit Master text styles&#10;Second level&#10;Third level&#10;Fourth level&#10;Fifth level"/>
          <p:cNvSpPr>
            <a:spLocks noGrp="1" noChangeArrowheads="1"/>
          </p:cNvSpPr>
          <p:nvPr>
            <p:ph type="body" idx="4294967295"/>
          </p:nvPr>
        </p:nvSpPr>
        <p:spPr>
          <a:xfrm>
            <a:off x="838200" y="1905000"/>
            <a:ext cx="7772400" cy="4692650"/>
          </a:xfrm>
          <a:noFill/>
          <a:extLst>
            <a:ext uri="{91240B29-F687-4F45-9708-019B960494DF}">
              <a14:hiddenLine xmlns:a14="http://schemas.microsoft.com/office/drawing/2010/main" w="9525">
                <a:solidFill>
                  <a:schemeClr val="tx1"/>
                </a:solidFill>
                <a:miter lim="800000"/>
                <a:headEnd/>
                <a:tailEnd/>
              </a14:hiddenLine>
            </a:ext>
          </a:extLst>
        </p:spPr>
        <p:txBody>
          <a:bodyPr/>
          <a:lstStyle/>
          <a:p>
            <a:pPr>
              <a:lnSpc>
                <a:spcPct val="80000"/>
              </a:lnSpc>
            </a:pPr>
            <a:r>
              <a:rPr lang="it-IT" altLang="it-IT" sz="1200"/>
              <a:t>Berry B. J. L., </a:t>
            </a:r>
            <a:r>
              <a:rPr lang="it-IT" altLang="it-IT" sz="1200" i="1"/>
              <a:t>Urbanization and Counterurbanization</a:t>
            </a:r>
            <a:r>
              <a:rPr lang="it-IT" altLang="it-IT" sz="1200"/>
              <a:t>, SAGE, Beverly Hills, 1976</a:t>
            </a:r>
          </a:p>
          <a:p>
            <a:pPr>
              <a:lnSpc>
                <a:spcPct val="80000"/>
              </a:lnSpc>
            </a:pPr>
            <a:r>
              <a:rPr lang="it-IT" altLang="it-IT" sz="1200"/>
              <a:t>Brunet R., </a:t>
            </a:r>
            <a:r>
              <a:rPr lang="it-IT" altLang="it-IT" sz="1200" i="1"/>
              <a:t>Les ville “européenne” </a:t>
            </a:r>
            <a:r>
              <a:rPr lang="it-IT" altLang="it-IT" sz="1200"/>
              <a:t>Datar-Reclus-Documentation Francaise, Montpellier, 1989</a:t>
            </a:r>
          </a:p>
          <a:p>
            <a:pPr>
              <a:lnSpc>
                <a:spcPct val="80000"/>
              </a:lnSpc>
            </a:pPr>
            <a:r>
              <a:rPr lang="it-IT" altLang="it-IT" sz="1200"/>
              <a:t>Brunet R., Lignes de force de l’espace européen, </a:t>
            </a:r>
            <a:r>
              <a:rPr lang="it-IT" altLang="it-IT" sz="1200" i="1"/>
              <a:t>Mappemonde, </a:t>
            </a:r>
            <a:r>
              <a:rPr lang="it-IT" altLang="it-IT" sz="1200"/>
              <a:t>66 (2) 2002, pp. 14-19</a:t>
            </a:r>
            <a:r>
              <a:rPr lang="it-IT" altLang="it-IT" sz="1200" i="1"/>
              <a:t>	</a:t>
            </a:r>
            <a:endParaRPr lang="it-IT" altLang="it-IT" sz="1200"/>
          </a:p>
          <a:p>
            <a:pPr>
              <a:lnSpc>
                <a:spcPct val="80000"/>
              </a:lnSpc>
            </a:pPr>
            <a:r>
              <a:rPr lang="it-IT" altLang="it-IT" sz="1200"/>
              <a:t>Camagni R., </a:t>
            </a:r>
            <a:r>
              <a:rPr lang="it-IT" altLang="it-IT" sz="1200" i="1"/>
              <a:t>Economia e pianificazione della città sostenibile</a:t>
            </a:r>
            <a:r>
              <a:rPr lang="it-IT" altLang="it-IT" sz="1200"/>
              <a:t>, Il Mulino, Bologna, 1996.</a:t>
            </a:r>
          </a:p>
          <a:p>
            <a:pPr>
              <a:lnSpc>
                <a:spcPct val="80000"/>
              </a:lnSpc>
            </a:pPr>
            <a:r>
              <a:rPr lang="it-IT" altLang="it-IT" sz="1200"/>
              <a:t>De Blij H. J. e Murphy A. B., </a:t>
            </a:r>
            <a:r>
              <a:rPr lang="it-IT" altLang="it-IT" sz="1200" i="1"/>
              <a:t>Geografia umana. Cultura. Cultura, società, spazio</a:t>
            </a:r>
            <a:r>
              <a:rPr lang="it-IT" altLang="it-IT" sz="1200"/>
              <a:t>, Zanichelli, Bologna, 2002</a:t>
            </a:r>
          </a:p>
          <a:p>
            <a:pPr>
              <a:lnSpc>
                <a:spcPct val="80000"/>
              </a:lnSpc>
            </a:pPr>
            <a:r>
              <a:rPr lang="it-IT" altLang="it-IT" sz="1200"/>
              <a:t>Dematteis G., Lanza C., Nano F. e Vanolo A., </a:t>
            </a:r>
            <a:r>
              <a:rPr lang="it-IT" altLang="it-IT" sz="1200" i="1"/>
              <a:t>Geografia dell’economia mondiale, </a:t>
            </a:r>
            <a:r>
              <a:rPr lang="it-IT" altLang="it-IT" sz="1200"/>
              <a:t>quarta edizione, UTET, Torino, 2010 (</a:t>
            </a:r>
            <a:r>
              <a:rPr lang="it-IT" altLang="it-IT" sz="1200" b="1"/>
              <a:t>cap. 3, cap. 10</a:t>
            </a:r>
            <a:r>
              <a:rPr lang="it-IT" altLang="it-IT" sz="1200"/>
              <a:t>)</a:t>
            </a:r>
          </a:p>
          <a:p>
            <a:pPr>
              <a:lnSpc>
                <a:spcPct val="80000"/>
              </a:lnSpc>
            </a:pPr>
            <a:r>
              <a:rPr lang="it-IT" altLang="it-IT" sz="1200"/>
              <a:t>Diappi L. e Campeol A., “Sostenibilità urbana: lo sviluppo di un approccio sistemico”, in Diappi L. (a cura di), </a:t>
            </a:r>
            <a:r>
              <a:rPr lang="it-IT" altLang="it-IT" sz="1200" i="1"/>
              <a:t>Sostenibilità Urbana. Dai princìpi ai metodi di analisi - Forma urbana, energia e ambiente </a:t>
            </a:r>
            <a:r>
              <a:rPr lang="it-IT" altLang="it-IT" sz="1200"/>
              <a:t>, Paravia, Torino, 2000</a:t>
            </a:r>
          </a:p>
          <a:p>
            <a:pPr>
              <a:lnSpc>
                <a:spcPct val="80000"/>
              </a:lnSpc>
            </a:pPr>
            <a:r>
              <a:rPr lang="it-IT" altLang="it-IT" sz="1200"/>
              <a:t>European Environmental Agency (EEA), </a:t>
            </a:r>
            <a:r>
              <a:rPr lang="it-IT" altLang="it-IT" sz="1200" i="1"/>
              <a:t>Urban sprawl in Europe. The ignored challenge</a:t>
            </a:r>
            <a:r>
              <a:rPr lang="it-IT" altLang="it-IT" sz="1200"/>
              <a:t>, European Commission, European Environmental Agency (EEA), Luxemburg, 2006. (</a:t>
            </a:r>
            <a:r>
              <a:rPr lang="it-IT" altLang="it-IT" sz="1200">
                <a:hlinkClick r:id="rId2"/>
              </a:rPr>
              <a:t>http://eea.europe.eu</a:t>
            </a:r>
            <a:r>
              <a:rPr lang="it-IT" altLang="it-IT" sz="1200"/>
              <a:t>)</a:t>
            </a:r>
          </a:p>
          <a:p>
            <a:pPr>
              <a:lnSpc>
                <a:spcPct val="80000"/>
              </a:lnSpc>
            </a:pPr>
            <a:r>
              <a:rPr lang="it-IT" altLang="it-IT" sz="1200"/>
              <a:t>Gottmann, J. </a:t>
            </a:r>
            <a:r>
              <a:rPr lang="it-IT" altLang="it-IT" sz="1200" i="1"/>
              <a:t>Megalopolis revisited: 25 years later</a:t>
            </a:r>
            <a:r>
              <a:rPr lang="it-IT" altLang="it-IT" sz="1200"/>
              <a:t>. University of Maryland Institute for Urban Studies, Baltimore, 1987</a:t>
            </a:r>
          </a:p>
          <a:p>
            <a:pPr>
              <a:lnSpc>
                <a:spcPct val="80000"/>
              </a:lnSpc>
            </a:pPr>
            <a:r>
              <a:rPr lang="it-IT" altLang="it-IT" sz="1200"/>
              <a:t>Gottmann, J., </a:t>
            </a:r>
            <a:r>
              <a:rPr lang="it-IT" altLang="it-IT" sz="1200" i="1"/>
              <a:t>Megalopolis: The urbanized northeastern seaboard of the United States</a:t>
            </a:r>
            <a:r>
              <a:rPr lang="it-IT" altLang="it-IT" sz="1200"/>
              <a:t>. Twentieth Century Fund, New York, 1961.</a:t>
            </a:r>
          </a:p>
          <a:p>
            <a:pPr>
              <a:lnSpc>
                <a:spcPct val="80000"/>
              </a:lnSpc>
            </a:pPr>
            <a:r>
              <a:rPr lang="it-IT" altLang="it-IT" sz="1200"/>
              <a:t>Gottmann, J., </a:t>
            </a:r>
            <a:r>
              <a:rPr lang="it-IT" altLang="it-IT" sz="1200" i="1"/>
              <a:t>Megalopolitan systems around the world</a:t>
            </a:r>
            <a:r>
              <a:rPr lang="it-IT" altLang="it-IT" sz="1200"/>
              <a:t>. Ekistics 243, 1976, pp. 109–13.</a:t>
            </a:r>
          </a:p>
          <a:p>
            <a:pPr>
              <a:lnSpc>
                <a:spcPct val="80000"/>
              </a:lnSpc>
            </a:pPr>
            <a:r>
              <a:rPr lang="it-IT" altLang="it-IT" sz="1200"/>
              <a:t>Haggett P., </a:t>
            </a:r>
            <a:r>
              <a:rPr lang="it-IT" altLang="it-IT" sz="1200" i="1"/>
              <a:t>Geografia – Volume 1: Geografia umana</a:t>
            </a:r>
            <a:r>
              <a:rPr lang="it-IT" altLang="it-IT" sz="1200"/>
              <a:t>, Zanichelli, Bologna, 2004 (</a:t>
            </a:r>
            <a:r>
              <a:rPr lang="it-IT" altLang="it-IT" sz="1200" b="1"/>
              <a:t>cap. 5, cap. 11, cap. 12</a:t>
            </a:r>
            <a:r>
              <a:rPr lang="it-IT" altLang="it-IT" sz="1200"/>
              <a:t>)</a:t>
            </a:r>
          </a:p>
          <a:p>
            <a:pPr eaLnBrk="1" hangingPunct="1">
              <a:lnSpc>
                <a:spcPct val="80000"/>
              </a:lnSpc>
            </a:pPr>
            <a:r>
              <a:rPr lang="en-GB" altLang="it-IT" sz="1200"/>
              <a:t>Lloyd P. E., DICKEN P., </a:t>
            </a:r>
            <a:r>
              <a:rPr lang="en-GB" altLang="it-IT" sz="1200" i="1"/>
              <a:t>Location in space. A theoretical approach to economic geography</a:t>
            </a:r>
            <a:r>
              <a:rPr lang="en-GB" altLang="it-IT" sz="1200"/>
              <a:t>, Harper International, New York, 1972.</a:t>
            </a:r>
          </a:p>
          <a:p>
            <a:pPr eaLnBrk="1" hangingPunct="1">
              <a:lnSpc>
                <a:spcPct val="80000"/>
              </a:lnSpc>
            </a:pPr>
            <a:r>
              <a:rPr lang="en-GB" altLang="it-IT" sz="1200"/>
              <a:t>Haggett P., </a:t>
            </a:r>
            <a:r>
              <a:rPr lang="en-GB" altLang="it-IT" sz="1200" i="1"/>
              <a:t>Geography. A global synthesis</a:t>
            </a:r>
            <a:r>
              <a:rPr lang="en-GB" altLang="it-IT" sz="1200"/>
              <a:t>, Pearson Education Limited, 2001</a:t>
            </a:r>
          </a:p>
          <a:p>
            <a:pPr>
              <a:lnSpc>
                <a:spcPct val="80000"/>
              </a:lnSpc>
            </a:pPr>
            <a:r>
              <a:rPr lang="it-IT" altLang="it-IT" sz="1200"/>
              <a:t>Morelli P., </a:t>
            </a:r>
            <a:r>
              <a:rPr lang="it-IT" altLang="it-IT" sz="1200" i="1"/>
              <a:t>Geografia economica</a:t>
            </a:r>
            <a:r>
              <a:rPr lang="it-IT" altLang="it-IT" sz="1200"/>
              <a:t>, McGraw-Hill, Milano, 2010 (</a:t>
            </a:r>
            <a:r>
              <a:rPr lang="it-IT" altLang="it-IT" sz="1200" b="1"/>
              <a:t>cap. 7, cap. 9</a:t>
            </a:r>
            <a:r>
              <a:rPr lang="it-IT" altLang="it-IT" sz="1200"/>
              <a:t>)</a:t>
            </a:r>
          </a:p>
          <a:p>
            <a:pPr>
              <a:lnSpc>
                <a:spcPct val="80000"/>
              </a:lnSpc>
            </a:pPr>
            <a:r>
              <a:rPr lang="it-IT" altLang="it-IT" sz="1200"/>
              <a:t>Morrill R., Classic Map Revisited: The Growth of Megalopolis, The Professional Geographer, 58(2) 2006, pp. 155–160</a:t>
            </a:r>
          </a:p>
          <a:p>
            <a:pPr>
              <a:lnSpc>
                <a:spcPct val="80000"/>
              </a:lnSpc>
            </a:pPr>
            <a:r>
              <a:rPr lang="it-IT" altLang="it-IT" sz="1200"/>
              <a:t>UN-HABITAT, Annual Report 2009, UNITED NATIONS HUMAN SETTLEMENTS PROGRAMME, Nairobi, 2010 (</a:t>
            </a:r>
            <a:r>
              <a:rPr lang="it-IT" altLang="it-IT" sz="1200">
                <a:hlinkClick r:id="rId3"/>
              </a:rPr>
              <a:t>http://www.unhabitat.org</a:t>
            </a:r>
            <a:r>
              <a:rPr lang="it-IT" altLang="it-IT" sz="1200"/>
              <a:t>)</a:t>
            </a:r>
          </a:p>
          <a:p>
            <a:pPr>
              <a:lnSpc>
                <a:spcPct val="80000"/>
              </a:lnSpc>
            </a:pPr>
            <a:r>
              <a:rPr lang="it-IT" altLang="it-IT" sz="1200"/>
              <a:t>Rodrigue J. P., Comtois C., Slack B., Geography of Transport Systems, Second Edition, Routdledge, 2010</a:t>
            </a:r>
          </a:p>
          <a:p>
            <a:pPr>
              <a:lnSpc>
                <a:spcPct val="80000"/>
              </a:lnSpc>
            </a:pPr>
            <a:endParaRPr lang="it-IT" altLang="it-IT" sz="400"/>
          </a:p>
          <a:p>
            <a:pPr>
              <a:lnSpc>
                <a:spcPct val="80000"/>
              </a:lnSpc>
              <a:buFont typeface="Wingdings" pitchFamily="2" charset="2"/>
              <a:buNone/>
            </a:pPr>
            <a:endParaRPr lang="it-IT" altLang="it-IT" sz="4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9" name="Rectangle 3"/>
          <p:cNvSpPr>
            <a:spLocks noGrp="1" noChangeArrowheads="1"/>
          </p:cNvSpPr>
          <p:nvPr>
            <p:ph type="title" idx="4294967295"/>
          </p:nvPr>
        </p:nvSpPr>
        <p:spPr/>
        <p:txBody>
          <a:bodyPr/>
          <a:lstStyle/>
          <a:p>
            <a:r>
              <a:rPr lang="en-US" altLang="it-IT" dirty="0"/>
              <a:t>An Urban World</a:t>
            </a:r>
          </a:p>
        </p:txBody>
      </p:sp>
      <p:sp>
        <p:nvSpPr>
          <p:cNvPr id="208900" name="Rectangle 4" descr="Rectangle: Click to edit Master text styles&#10;Second level&#10;Third level&#10;Fourth level&#10;Fifth level"/>
          <p:cNvSpPr>
            <a:spLocks noGrp="1" noChangeArrowheads="1"/>
          </p:cNvSpPr>
          <p:nvPr>
            <p:ph type="body" idx="4294967295"/>
          </p:nvPr>
        </p:nvSpPr>
        <p:spPr/>
        <p:txBody>
          <a:bodyPr/>
          <a:lstStyle/>
          <a:p>
            <a:pPr>
              <a:lnSpc>
                <a:spcPct val="80000"/>
              </a:lnSpc>
            </a:pPr>
            <a:r>
              <a:rPr lang="en-US" altLang="it-IT" sz="2800" dirty="0"/>
              <a:t>Links</a:t>
            </a:r>
          </a:p>
          <a:p>
            <a:pPr>
              <a:lnSpc>
                <a:spcPct val="80000"/>
              </a:lnSpc>
            </a:pPr>
            <a:r>
              <a:rPr lang="en-US" altLang="it-IT" sz="2800" dirty="0"/>
              <a:t>UNICEF – An Urban World</a:t>
            </a:r>
            <a:br>
              <a:rPr lang="en-US" altLang="it-IT" sz="2800" dirty="0"/>
            </a:br>
            <a:r>
              <a:rPr lang="en-US" altLang="it-IT" sz="2800" dirty="0">
                <a:hlinkClick r:id="rId3"/>
              </a:rPr>
              <a:t>https://www.youtube.com/watch?v=Yi-rEL8i46Y</a:t>
            </a:r>
            <a:r>
              <a:rPr lang="en-US" altLang="it-IT" sz="2800" dirty="0"/>
              <a:t> </a:t>
            </a:r>
          </a:p>
          <a:p>
            <a:pPr>
              <a:lnSpc>
                <a:spcPct val="80000"/>
              </a:lnSpc>
            </a:pPr>
            <a:r>
              <a:rPr lang="it-IT" sz="2800" dirty="0">
                <a:hlinkClick r:id="rId4"/>
              </a:rPr>
              <a:t>https://www.ted.com/talks/parag_khanna_how_megacities_are_changing_the_map_of_the_world?language=en</a:t>
            </a:r>
            <a:r>
              <a:rPr lang="it-IT" sz="2800" dirty="0"/>
              <a:t> </a:t>
            </a:r>
          </a:p>
          <a:p>
            <a:pPr>
              <a:lnSpc>
                <a:spcPct val="80000"/>
              </a:lnSpc>
            </a:pPr>
            <a:endParaRPr lang="en-US" altLang="it-IT" sz="2800" dirty="0"/>
          </a:p>
        </p:txBody>
      </p:sp>
    </p:spTree>
    <p:extLst>
      <p:ext uri="{BB962C8B-B14F-4D97-AF65-F5344CB8AC3E}">
        <p14:creationId xmlns:p14="http://schemas.microsoft.com/office/powerpoint/2010/main" val="2892602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p:cNvSpPr>
            <a:spLocks noGrp="1"/>
          </p:cNvSpPr>
          <p:nvPr>
            <p:ph type="title"/>
          </p:nvPr>
        </p:nvSpPr>
        <p:spPr/>
        <p:txBody>
          <a:bodyPr/>
          <a:lstStyle/>
          <a:p>
            <a:r>
              <a:rPr lang="it-IT" altLang="it-IT"/>
              <a:t>1960</a:t>
            </a:r>
          </a:p>
        </p:txBody>
      </p:sp>
      <p:sp>
        <p:nvSpPr>
          <p:cNvPr id="15363" name="Segnaposto contenuto 2"/>
          <p:cNvSpPr>
            <a:spLocks noGrp="1"/>
          </p:cNvSpPr>
          <p:nvPr>
            <p:ph idx="1"/>
          </p:nvPr>
        </p:nvSpPr>
        <p:spPr/>
        <p:txBody>
          <a:bodyPr/>
          <a:lstStyle/>
          <a:p>
            <a:endParaRPr lang="it-IT" altLang="it-IT"/>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l="11948" t="8266" r="13089" b="15833"/>
          <a:stretch>
            <a:fillRect/>
          </a:stretch>
        </p:blipFill>
        <p:spPr bwMode="auto">
          <a:xfrm>
            <a:off x="12700" y="1557338"/>
            <a:ext cx="9109075" cy="518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0970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olo 1"/>
          <p:cNvSpPr>
            <a:spLocks noGrp="1"/>
          </p:cNvSpPr>
          <p:nvPr>
            <p:ph type="title"/>
          </p:nvPr>
        </p:nvSpPr>
        <p:spPr/>
        <p:txBody>
          <a:bodyPr/>
          <a:lstStyle/>
          <a:p>
            <a:r>
              <a:rPr lang="it-IT" altLang="it-IT"/>
              <a:t>1970</a:t>
            </a:r>
          </a:p>
        </p:txBody>
      </p:sp>
      <p:sp>
        <p:nvSpPr>
          <p:cNvPr id="16387" name="Segnaposto contenuto 2"/>
          <p:cNvSpPr>
            <a:spLocks noGrp="1"/>
          </p:cNvSpPr>
          <p:nvPr>
            <p:ph idx="1"/>
          </p:nvPr>
        </p:nvSpPr>
        <p:spPr/>
        <p:txBody>
          <a:bodyPr/>
          <a:lstStyle/>
          <a:p>
            <a:endParaRPr lang="it-IT" altLang="it-IT"/>
          </a:p>
        </p:txBody>
      </p:sp>
      <p:pic>
        <p:nvPicPr>
          <p:cNvPr id="16388" name="Picture 2"/>
          <p:cNvPicPr>
            <a:picLocks noChangeAspect="1" noChangeArrowheads="1"/>
          </p:cNvPicPr>
          <p:nvPr/>
        </p:nvPicPr>
        <p:blipFill>
          <a:blip r:embed="rId2">
            <a:extLst>
              <a:ext uri="{28A0092B-C50C-407E-A947-70E740481C1C}">
                <a14:useLocalDpi xmlns:a14="http://schemas.microsoft.com/office/drawing/2010/main" val="0"/>
              </a:ext>
            </a:extLst>
          </a:blip>
          <a:srcRect l="11948" t="8958" r="13206" b="16129"/>
          <a:stretch>
            <a:fillRect/>
          </a:stretch>
        </p:blipFill>
        <p:spPr bwMode="auto">
          <a:xfrm>
            <a:off x="7938" y="1673225"/>
            <a:ext cx="9136062" cy="514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1458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olo 1"/>
          <p:cNvSpPr>
            <a:spLocks noGrp="1"/>
          </p:cNvSpPr>
          <p:nvPr>
            <p:ph type="title"/>
          </p:nvPr>
        </p:nvSpPr>
        <p:spPr/>
        <p:txBody>
          <a:bodyPr/>
          <a:lstStyle/>
          <a:p>
            <a:r>
              <a:rPr lang="it-IT" altLang="it-IT"/>
              <a:t>1980</a:t>
            </a:r>
          </a:p>
        </p:txBody>
      </p:sp>
      <p:sp>
        <p:nvSpPr>
          <p:cNvPr id="17411" name="Segnaposto contenuto 2"/>
          <p:cNvSpPr>
            <a:spLocks noGrp="1"/>
          </p:cNvSpPr>
          <p:nvPr>
            <p:ph idx="1"/>
          </p:nvPr>
        </p:nvSpPr>
        <p:spPr/>
        <p:txBody>
          <a:bodyPr/>
          <a:lstStyle/>
          <a:p>
            <a:endParaRPr lang="it-IT" altLang="it-IT"/>
          </a:p>
        </p:txBody>
      </p:sp>
      <p:pic>
        <p:nvPicPr>
          <p:cNvPr id="17412" name="Picture 2"/>
          <p:cNvPicPr>
            <a:picLocks noChangeAspect="1" noChangeArrowheads="1"/>
          </p:cNvPicPr>
          <p:nvPr/>
        </p:nvPicPr>
        <p:blipFill>
          <a:blip r:embed="rId2">
            <a:extLst>
              <a:ext uri="{28A0092B-C50C-407E-A947-70E740481C1C}">
                <a14:useLocalDpi xmlns:a14="http://schemas.microsoft.com/office/drawing/2010/main" val="0"/>
              </a:ext>
            </a:extLst>
          </a:blip>
          <a:srcRect l="11713" t="9167" r="13441" b="16129"/>
          <a:stretch>
            <a:fillRect/>
          </a:stretch>
        </p:blipFill>
        <p:spPr bwMode="auto">
          <a:xfrm>
            <a:off x="-36513" y="1628775"/>
            <a:ext cx="9167813" cy="5145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0559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olo 1"/>
          <p:cNvSpPr>
            <a:spLocks noGrp="1"/>
          </p:cNvSpPr>
          <p:nvPr>
            <p:ph type="title"/>
          </p:nvPr>
        </p:nvSpPr>
        <p:spPr/>
        <p:txBody>
          <a:bodyPr/>
          <a:lstStyle/>
          <a:p>
            <a:r>
              <a:rPr lang="it-IT" altLang="it-IT"/>
              <a:t>1990</a:t>
            </a:r>
          </a:p>
        </p:txBody>
      </p:sp>
      <p:sp>
        <p:nvSpPr>
          <p:cNvPr id="18435" name="Segnaposto contenuto 2"/>
          <p:cNvSpPr>
            <a:spLocks noGrp="1"/>
          </p:cNvSpPr>
          <p:nvPr>
            <p:ph idx="1"/>
          </p:nvPr>
        </p:nvSpPr>
        <p:spPr/>
        <p:txBody>
          <a:bodyPr/>
          <a:lstStyle/>
          <a:p>
            <a:endParaRPr lang="it-IT" altLang="it-IT"/>
          </a:p>
        </p:txBody>
      </p:sp>
      <p:pic>
        <p:nvPicPr>
          <p:cNvPr id="18436" name="Picture 2"/>
          <p:cNvPicPr>
            <a:picLocks noChangeAspect="1" noChangeArrowheads="1"/>
          </p:cNvPicPr>
          <p:nvPr/>
        </p:nvPicPr>
        <p:blipFill>
          <a:blip r:embed="rId2">
            <a:extLst>
              <a:ext uri="{28A0092B-C50C-407E-A947-70E740481C1C}">
                <a14:useLocalDpi xmlns:a14="http://schemas.microsoft.com/office/drawing/2010/main" val="0"/>
              </a:ext>
            </a:extLst>
          </a:blip>
          <a:srcRect l="11832" t="8542" r="13322" b="15834"/>
          <a:stretch>
            <a:fillRect/>
          </a:stretch>
        </p:blipFill>
        <p:spPr bwMode="auto">
          <a:xfrm>
            <a:off x="107950" y="1700213"/>
            <a:ext cx="9001125" cy="511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7210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1"/>
          <p:cNvSpPr>
            <a:spLocks noGrp="1"/>
          </p:cNvSpPr>
          <p:nvPr>
            <p:ph type="title"/>
          </p:nvPr>
        </p:nvSpPr>
        <p:spPr/>
        <p:txBody>
          <a:bodyPr/>
          <a:lstStyle/>
          <a:p>
            <a:r>
              <a:rPr lang="it-IT" altLang="it-IT"/>
              <a:t>2000</a:t>
            </a:r>
          </a:p>
        </p:txBody>
      </p:sp>
      <p:sp>
        <p:nvSpPr>
          <p:cNvPr id="19459" name="Segnaposto contenuto 2"/>
          <p:cNvSpPr>
            <a:spLocks noGrp="1"/>
          </p:cNvSpPr>
          <p:nvPr>
            <p:ph idx="1"/>
          </p:nvPr>
        </p:nvSpPr>
        <p:spPr/>
        <p:txBody>
          <a:bodyPr/>
          <a:lstStyle/>
          <a:p>
            <a:endParaRPr lang="it-IT" altLang="it-IT"/>
          </a:p>
        </p:txBody>
      </p:sp>
      <p:pic>
        <p:nvPicPr>
          <p:cNvPr id="19460" name="Picture 2"/>
          <p:cNvPicPr>
            <a:picLocks noChangeAspect="1" noChangeArrowheads="1"/>
          </p:cNvPicPr>
          <p:nvPr/>
        </p:nvPicPr>
        <p:blipFill>
          <a:blip r:embed="rId2">
            <a:extLst>
              <a:ext uri="{28A0092B-C50C-407E-A947-70E740481C1C}">
                <a14:useLocalDpi xmlns:a14="http://schemas.microsoft.com/office/drawing/2010/main" val="0"/>
              </a:ext>
            </a:extLst>
          </a:blip>
          <a:srcRect l="11713" t="8751" r="13141" b="16016"/>
          <a:stretch>
            <a:fillRect/>
          </a:stretch>
        </p:blipFill>
        <p:spPr bwMode="auto">
          <a:xfrm>
            <a:off x="0" y="1666875"/>
            <a:ext cx="9144000" cy="514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8970122"/>
      </p:ext>
    </p:extLst>
  </p:cSld>
  <p:clrMapOvr>
    <a:masterClrMapping/>
  </p:clrMapOvr>
</p:sld>
</file>

<file path=ppt/theme/theme1.xml><?xml version="1.0" encoding="utf-8"?>
<a:theme xmlns:a="http://schemas.openxmlformats.org/drawingml/2006/main" name="4_AV2_1">
  <a:themeElements>
    <a:clrScheme name="AV2_1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4_AV2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333333"/>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defRPr kumimoji="0" lang="it-IT"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333333"/>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defRPr kumimoji="0" lang="it-IT"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V2_1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AV2_1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AV2_1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AV2_1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AV2_1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AV2_1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AV2_1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AV2_1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C:\Dati\Documenti\Lezioni\AV2_1.ppt</Template>
  <TotalTime>22638</TotalTime>
  <Words>2766</Words>
  <Application>Microsoft Office PowerPoint</Application>
  <PresentationFormat>Presentazione su schermo (4:3)</PresentationFormat>
  <Paragraphs>249</Paragraphs>
  <Slides>43</Slides>
  <Notes>23</Notes>
  <HiddenSlides>0</HiddenSlides>
  <MMClips>0</MMClips>
  <ScaleCrop>false</ScaleCrop>
  <HeadingPairs>
    <vt:vector size="8" baseType="variant">
      <vt:variant>
        <vt:lpstr>Caratteri utilizzati</vt:lpstr>
      </vt:variant>
      <vt:variant>
        <vt:i4>6</vt:i4>
      </vt:variant>
      <vt:variant>
        <vt:lpstr>Tema</vt:lpstr>
      </vt:variant>
      <vt:variant>
        <vt:i4>1</vt:i4>
      </vt:variant>
      <vt:variant>
        <vt:lpstr>Server OLE incorporati</vt:lpstr>
      </vt:variant>
      <vt:variant>
        <vt:i4>1</vt:i4>
      </vt:variant>
      <vt:variant>
        <vt:lpstr>Titoli diapositive</vt:lpstr>
      </vt:variant>
      <vt:variant>
        <vt:i4>43</vt:i4>
      </vt:variant>
    </vt:vector>
  </HeadingPairs>
  <TitlesOfParts>
    <vt:vector size="51" baseType="lpstr">
      <vt:lpstr>Arial</vt:lpstr>
      <vt:lpstr>Impact</vt:lpstr>
      <vt:lpstr>Monotype Sorts</vt:lpstr>
      <vt:lpstr>Tahoma</vt:lpstr>
      <vt:lpstr>Times New Roman</vt:lpstr>
      <vt:lpstr>Wingdings</vt:lpstr>
      <vt:lpstr>4_AV2_1</vt:lpstr>
      <vt:lpstr>Microsoft Excel Chart</vt:lpstr>
      <vt:lpstr>Sustainable Cities 1 – Urban geography. An Introduction to Cities</vt:lpstr>
      <vt:lpstr>Topics</vt:lpstr>
      <vt:lpstr>An Urbanizing Society</vt:lpstr>
      <vt:lpstr>1950</vt:lpstr>
      <vt:lpstr>1960</vt:lpstr>
      <vt:lpstr>1970</vt:lpstr>
      <vt:lpstr>1980</vt:lpstr>
      <vt:lpstr>1990</vt:lpstr>
      <vt:lpstr>2000</vt:lpstr>
      <vt:lpstr>2010</vt:lpstr>
      <vt:lpstr>2020</vt:lpstr>
      <vt:lpstr>2030</vt:lpstr>
      <vt:lpstr>2040</vt:lpstr>
      <vt:lpstr>2050</vt:lpstr>
      <vt:lpstr>Urbanization</vt:lpstr>
      <vt:lpstr>Stages of Urbanization</vt:lpstr>
      <vt:lpstr>World’s Largest Cities</vt:lpstr>
      <vt:lpstr>World at Night</vt:lpstr>
      <vt:lpstr>World’s most populated areas</vt:lpstr>
      <vt:lpstr>World’s most populated areas</vt:lpstr>
      <vt:lpstr>World’s most populated areas</vt:lpstr>
      <vt:lpstr>World Urban Population, 1950-2015 with Projections to 2050 (in billions)</vt:lpstr>
      <vt:lpstr>World Urban Population, 1950-2005 with Projections to 2020 (in billions)</vt:lpstr>
      <vt:lpstr>World Urban Population, 1950-2005 with Projections to 2020 (in billions)</vt:lpstr>
      <vt:lpstr>World’s Largest Metropolitan Areas, 2006 (in millions)</vt:lpstr>
      <vt:lpstr>Cities of More than 10 Million Inhabitants, 2007</vt:lpstr>
      <vt:lpstr>Presentazione standard di PowerPoint</vt:lpstr>
      <vt:lpstr>Percentage of Urban Population by Region, 1950-2030 (forecast)</vt:lpstr>
      <vt:lpstr>Presentazione standard di PowerPoint</vt:lpstr>
      <vt:lpstr>Urban Population by Region, 1950-2030 (in millions)</vt:lpstr>
      <vt:lpstr>https://www.visualcapitalist.com/most-populous-cities-in-the-world/</vt:lpstr>
      <vt:lpstr>https://www.visualcapitalist.com/ranked-the-worlds-largest-cities-by-population/</vt:lpstr>
      <vt:lpstr>Cities</vt:lpstr>
      <vt:lpstr>Cities</vt:lpstr>
      <vt:lpstr>Urban functions and gravitation</vt:lpstr>
      <vt:lpstr>Key Concepts on Urban Functions: City Forming and City Serving</vt:lpstr>
      <vt:lpstr>Key Concepts on Urban Functions: City Forming and City Serving - Foundational Authors and Theories</vt:lpstr>
      <vt:lpstr>Example Summary from Academic Literature</vt:lpstr>
      <vt:lpstr>Urban functions and gravitation</vt:lpstr>
      <vt:lpstr>Urban areas and dimensions. FUAs</vt:lpstr>
      <vt:lpstr>Urban areas and dimensions. FUAs</vt:lpstr>
      <vt:lpstr>References</vt:lpstr>
      <vt:lpstr>An Urban World</vt:lpstr>
    </vt:vector>
  </TitlesOfParts>
  <Company>DSGS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Geografia Economica II modulo</dc:title>
  <dc:creator>9373 - Giuseppe  Borruso</dc:creator>
  <cp:lastModifiedBy>Giuseppe Borruso</cp:lastModifiedBy>
  <cp:revision>453</cp:revision>
  <cp:lastPrinted>2001-12-11T18:28:57Z</cp:lastPrinted>
  <dcterms:created xsi:type="dcterms:W3CDTF">2000-04-10T11:43:56Z</dcterms:created>
  <dcterms:modified xsi:type="dcterms:W3CDTF">2025-10-09T11:48:47Z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2</vt:i4>
  </property>
  <property fmtid="{D5CDD505-2E9C-101B-9397-08002B2CF9AE}" pid="4" name="Compression">
    <vt:i4>100</vt:i4>
  </property>
  <property fmtid="{D5CDD505-2E9C-101B-9397-08002B2CF9AE}" pid="5" name="ScreenSize">
    <vt:i4>2</vt:i4>
  </property>
  <property fmtid="{D5CDD505-2E9C-101B-9397-08002B2CF9AE}" pid="6" name="ScreenUsage">
    <vt:i4>2</vt:i4>
  </property>
  <property fmtid="{D5CDD505-2E9C-101B-9397-08002B2CF9AE}" pid="7" name="MailAddress">
    <vt:lpwstr>giuseppeb@econ.univ.trieste.it</vt:lpwstr>
  </property>
  <property fmtid="{D5CDD505-2E9C-101B-9397-08002B2CF9AE}" pid="8" name="HomePage">
    <vt:lpwstr/>
  </property>
  <property fmtid="{D5CDD505-2E9C-101B-9397-08002B2CF9AE}" pid="9" name="Other">
    <vt:lpwstr>Seminari introduttivi ai GIS_x000d_
Incontri tenuti dal Dott. Giuseppe Borruso</vt:lpwstr>
  </property>
  <property fmtid="{D5CDD505-2E9C-101B-9397-08002B2CF9AE}" pid="10" name="DownloadOriginal">
    <vt:bool>false</vt:bool>
  </property>
  <property fmtid="{D5CDD505-2E9C-101B-9397-08002B2CF9AE}" pid="11" name="DownloadIEButton">
    <vt:bool>true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C:\Dati\Documenti\Varie</vt:lpwstr>
  </property>
</Properties>
</file>