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5" r:id="rId3"/>
    <p:sldId id="27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83" r:id="rId12"/>
    <p:sldId id="264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A812FA-56E6-62BD-F678-07F94E7B2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B8DCE3-F14E-6F8C-1D16-4EA8C9BA7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6DD269-5DF7-E1A4-BAB0-75904041A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161311-F1F5-67AE-44C3-D7D677978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CDEE7B-409A-EC8E-9D60-84FA44B5E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67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40FB1C-5F73-9991-7614-A7A27C246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66C244-E83E-76EE-3E99-0B6C1EA77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D4940D-5E1F-12A9-10B9-058F6A11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0A76AA-B1C3-B46E-0353-3B2AFB6F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061F34-8AD9-CC08-1348-4BF57339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021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DD89F77-67FB-62AA-6226-D5F5CE5652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97D68D-B9B6-D487-9B27-2E080DB09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6A19ED-3E9C-5EFD-190A-9E5E6D477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C8DDD1-EEC7-5BB3-4728-3060CFE85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E0E0-B40E-9CCE-0416-EF23E549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73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A54240-5E35-650F-3C28-912E3AC24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895AC6-DE14-1214-E0B0-8CF7642AD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3A9CE9-F633-4D5E-C5BC-0C47ED58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7DDD4D-A1A4-4439-7673-8661401D6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E21093-CB71-DB7D-B37F-35B5FF31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21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1D889F-455C-9E9F-5877-4A2BF8DF7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9A59B3-FD3D-FDAD-449A-8404FD976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3073C4-D7C2-DE04-8437-7E6EB9424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5C5ECE-5609-0390-6B20-323056A42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CAF5E4-2B44-06BC-460B-B879C7671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47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095EB-1FC0-3D0B-1474-3B9FDFCD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012A59-8E88-6B87-C87E-977EE5D950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9EB4166-1077-69F5-1CB8-1CAAA192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9C67B5-FE47-1123-2826-9917BC73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C83B2C-B678-1B19-D0D1-505BFF78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697F987-365C-FBF3-A6AF-01D483012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283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917150-F6C3-0288-C192-9A4468CE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B145B1-D6EC-1C9E-825F-57D3B181B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106B71-56F8-83D4-8629-FE064A352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86682F5-413A-08ED-37CF-576DB2676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DF9FD7F-F24E-9541-9FEA-D21ACAB0F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5FD49A8-D50B-88E8-C767-40E4162B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A58F42-5CA0-6181-E358-ABD363D86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85E732C-B335-FCF2-7849-5475F1282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780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3844B6-F3C0-C708-E1B2-059915B67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D92EA09-0571-B4A0-CA88-AA88142E9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AA794B7-AD7A-B52E-8E91-46843C18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1E789C1-7DA4-EC26-CC9B-06CC03BE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37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E404377-3C31-E51F-11F7-581EF69D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EAE792E-9247-6EF0-8811-FB5D9742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101A7D-BA70-40A9-CF30-DBC16B90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44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D69E03-9CA1-A722-C5B3-8449A6E6B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D7EAB3-F4E0-6947-D41A-BD1DF780E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C42FDB-F6F5-24AC-BC61-96092A40B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59B9E3-4C2F-DA07-2FAD-FF194A0E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E6BBB3-3FAE-30B8-F9A5-2DDFA32F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C94EAC4-5F00-4981-18BE-059E6E18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266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3B08F9-93F4-80F3-7DB6-C6184BA19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6C1E9BE-6FFA-1679-797D-06BAA8971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8BCF50-1D21-607E-7821-0ED66B2F2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447BB2F-3083-3D5E-DA9F-2AA366A2B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9CF2CE-D963-DF5D-49DA-10BACDAFE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D9D869-8925-2935-87B5-58E6D764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340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B7D4AC2-2AD0-40B1-7998-7C4F77758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6CB14-C8C5-3621-4F7D-3C3E14C9D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3BA236-A0B1-931D-F811-B9CC76D03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AD231-1158-472A-9B9B-2CB9757544AA}" type="datetimeFigureOut">
              <a:rPr lang="it-IT" smtClean="0"/>
              <a:t>13/10/2025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6173A0-6062-E972-71B5-22FD4E9AD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985BE1-5A30-3042-49B3-FD1B01A84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7498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920D2F-DBB8-4785-AC47-FF19FE911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8231"/>
            <a:ext cx="10515600" cy="5438732"/>
          </a:xfrm>
        </p:spPr>
        <p:txBody>
          <a:bodyPr/>
          <a:lstStyle/>
          <a:p>
            <a:pPr algn="just"/>
            <a:r>
              <a:rPr lang="it-IT" dirty="0"/>
              <a:t>L’idea di nazione è arrivata in Europa orientale nel corso dell’Ottocento in queste due tipologie: volontaristico-contrattualistica ed </a:t>
            </a:r>
            <a:r>
              <a:rPr lang="it-IT" dirty="0" err="1"/>
              <a:t>etno</a:t>
            </a:r>
            <a:r>
              <a:rPr lang="it-IT" dirty="0"/>
              <a:t>-culturale</a:t>
            </a:r>
          </a:p>
          <a:p>
            <a:pPr algn="just"/>
            <a:r>
              <a:rPr lang="it-IT" dirty="0"/>
              <a:t>L’idea di nazione di tipo francese, detta anche «civica», si ispira ad una concezione democratica sul modello delle idee di Rousseau (contrattualismo) e tende ad imitare le tipiche istituzioni occidentali: democrazia, parlamentarismo, ecc.</a:t>
            </a:r>
          </a:p>
          <a:p>
            <a:pPr algn="just"/>
            <a:r>
              <a:rPr lang="it-IT" dirty="0"/>
              <a:t>L’idea di nazione di tipo tedesco, detta anche «etnica», presuppone il disprezzo per il modello liberal-democratico occidentale e l’esaltazione dello «spirito» del popolo piuttosto che l’essere «cittadino»</a:t>
            </a:r>
          </a:p>
        </p:txBody>
      </p:sp>
    </p:spTree>
    <p:extLst>
      <p:ext uri="{BB962C8B-B14F-4D97-AF65-F5344CB8AC3E}">
        <p14:creationId xmlns:p14="http://schemas.microsoft.com/office/powerpoint/2010/main" val="2386544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Europa occidentale vs Europa orientale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56345" y="1518407"/>
            <a:ext cx="10133901" cy="460775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Gli studiosi si sono interrogati sull’esistenza di una differenza fra il nazionalismo presente in Europa occidentale e in Europa orientale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Per Hans </a:t>
            </a:r>
            <a:r>
              <a:rPr lang="it-IT" sz="2400" dirty="0" err="1"/>
              <a:t>Kohn</a:t>
            </a:r>
            <a:r>
              <a:rPr lang="it-IT" sz="2400" dirty="0"/>
              <a:t> e Peter Sugar il nazionalismo si distingue in due tipologie:</a:t>
            </a:r>
          </a:p>
          <a:p>
            <a:pPr algn="just"/>
            <a:r>
              <a:rPr lang="it-IT" sz="2400" dirty="0"/>
              <a:t>Europa occidentale: individualistico e libertario</a:t>
            </a:r>
          </a:p>
          <a:p>
            <a:pPr algn="just"/>
            <a:r>
              <a:rPr lang="it-IT" sz="2400" dirty="0"/>
              <a:t>Europa orientale: esclusivo ed etnico</a:t>
            </a:r>
          </a:p>
          <a:p>
            <a:pPr algn="just"/>
            <a:r>
              <a:rPr lang="it-IT" sz="2400" dirty="0"/>
              <a:t>In base a queste idee quindi è soprattutto la concezione «</a:t>
            </a:r>
            <a:r>
              <a:rPr lang="it-IT" sz="2400" dirty="0" err="1"/>
              <a:t>etno</a:t>
            </a:r>
            <a:r>
              <a:rPr lang="it-IT" sz="2400" dirty="0"/>
              <a:t>-culturale» tedesca del </a:t>
            </a:r>
            <a:r>
              <a:rPr lang="it-IT" sz="2400" i="1" dirty="0"/>
              <a:t>Volk</a:t>
            </a:r>
            <a:r>
              <a:rPr lang="it-IT" sz="2400" dirty="0"/>
              <a:t>, associata al pensiero di Herder e Fichte, a diffondersi in Europa orientale</a:t>
            </a:r>
          </a:p>
          <a:p>
            <a:pPr algn="just"/>
            <a:r>
              <a:rPr lang="it-IT" sz="2400" dirty="0"/>
              <a:t>Non tutti concordano con questa visione: ad esempio Stephen Shulman in un suo articolo su «Comparative </a:t>
            </a:r>
            <a:r>
              <a:rPr lang="it-IT" sz="2400" dirty="0" err="1"/>
              <a:t>Political</a:t>
            </a:r>
            <a:r>
              <a:rPr lang="it-IT" sz="2400" dirty="0"/>
              <a:t> Studies» del 2002</a:t>
            </a:r>
          </a:p>
        </p:txBody>
      </p:sp>
    </p:spTree>
    <p:extLst>
      <p:ext uri="{BB962C8B-B14F-4D97-AF65-F5344CB8AC3E}">
        <p14:creationId xmlns:p14="http://schemas.microsoft.com/office/powerpoint/2010/main" val="3221176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3109F0-292F-44E6-8409-08E44BFED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Peter F. Sugar, </a:t>
            </a:r>
            <a:r>
              <a:rPr lang="it-IT" sz="2800" i="1" dirty="0" err="1"/>
              <a:t>External</a:t>
            </a:r>
            <a:r>
              <a:rPr lang="it-IT" sz="2800" i="1" dirty="0"/>
              <a:t> and </a:t>
            </a:r>
            <a:r>
              <a:rPr lang="it-IT" sz="2800" i="1" dirty="0" err="1"/>
              <a:t>Domestic</a:t>
            </a:r>
            <a:r>
              <a:rPr lang="it-IT" sz="2800" i="1" dirty="0"/>
              <a:t> Roots of Eastern </a:t>
            </a:r>
            <a:r>
              <a:rPr lang="it-IT" sz="2800" i="1" dirty="0" err="1"/>
              <a:t>European</a:t>
            </a:r>
            <a:r>
              <a:rPr lang="it-IT" sz="2800" i="1" dirty="0"/>
              <a:t> </a:t>
            </a:r>
            <a:r>
              <a:rPr lang="it-IT" sz="2800" i="1" dirty="0" err="1"/>
              <a:t>Nationalism</a:t>
            </a:r>
            <a:r>
              <a:rPr lang="it-IT" sz="2800" dirty="0"/>
              <a:t>, in Peter F. Sugar – Ivo J. Lederer (</a:t>
            </a:r>
            <a:r>
              <a:rPr lang="it-IT" sz="2800" dirty="0" err="1"/>
              <a:t>eds</a:t>
            </a:r>
            <a:r>
              <a:rPr lang="it-IT" sz="2800" dirty="0"/>
              <a:t>), </a:t>
            </a:r>
            <a:r>
              <a:rPr lang="it-IT" sz="2800" i="1" dirty="0" err="1"/>
              <a:t>Nationalism</a:t>
            </a:r>
            <a:r>
              <a:rPr lang="it-IT" sz="2800" i="1" dirty="0"/>
              <a:t> in Eastern Europe</a:t>
            </a:r>
            <a:r>
              <a:rPr lang="it-IT" sz="2800" dirty="0"/>
              <a:t>, 1969 (II ed. 1971)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5B9287-F0B5-412D-8EB5-F4314C998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6913"/>
            <a:ext cx="10515600" cy="4130049"/>
          </a:xfrm>
        </p:spPr>
        <p:txBody>
          <a:bodyPr/>
          <a:lstStyle/>
          <a:p>
            <a:pPr algn="just"/>
            <a:r>
              <a:rPr lang="it-IT" dirty="0"/>
              <a:t>Sugar condivide le idee di Hans </a:t>
            </a:r>
            <a:r>
              <a:rPr lang="it-IT" dirty="0" err="1"/>
              <a:t>Kohn</a:t>
            </a:r>
            <a:r>
              <a:rPr lang="it-IT" dirty="0"/>
              <a:t>: dicotomia fra nazionalismo occidentale, basato sulla realtà, e nazionalismo orientale, basato su miti</a:t>
            </a:r>
          </a:p>
          <a:p>
            <a:pPr algn="just"/>
            <a:r>
              <a:rPr lang="it-IT" dirty="0"/>
              <a:t>Nazionalismo occidentale civico, volontaristico e contrattualistico (basato sul contratto sociale di Rousseau), tendenzialmente democratico</a:t>
            </a:r>
          </a:p>
          <a:p>
            <a:pPr algn="just"/>
            <a:r>
              <a:rPr lang="it-IT" dirty="0"/>
              <a:t>Nazionalismo orientale messianico, etnico, basato sul concetto di comunità di popolo (organicismo sociale), tendenzialmente totalitario </a:t>
            </a:r>
          </a:p>
        </p:txBody>
      </p:sp>
    </p:spTree>
    <p:extLst>
      <p:ext uri="{BB962C8B-B14F-4D97-AF65-F5344CB8AC3E}">
        <p14:creationId xmlns:p14="http://schemas.microsoft.com/office/powerpoint/2010/main" val="888814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Concetto di balcanizzazione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23457" y="1761687"/>
            <a:ext cx="10066789" cy="436447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Maria Todorova, </a:t>
            </a:r>
            <a:r>
              <a:rPr lang="it-IT" sz="2400" i="1" dirty="0"/>
              <a:t>Immaginando i Balcani</a:t>
            </a:r>
            <a:r>
              <a:rPr lang="it-IT" sz="2400" dirty="0"/>
              <a:t>, 2002 (</a:t>
            </a:r>
            <a:r>
              <a:rPr lang="it-IT" sz="2400" i="1" dirty="0" err="1"/>
              <a:t>Imagining</a:t>
            </a:r>
            <a:r>
              <a:rPr lang="it-IT" sz="2400" i="1" dirty="0"/>
              <a:t> the </a:t>
            </a:r>
            <a:r>
              <a:rPr lang="it-IT" sz="2400" i="1" dirty="0" err="1"/>
              <a:t>Balkans</a:t>
            </a:r>
            <a:r>
              <a:rPr lang="it-IT" sz="2400" dirty="0"/>
              <a:t>, 1997)</a:t>
            </a:r>
          </a:p>
          <a:p>
            <a:pPr algn="just"/>
            <a:r>
              <a:rPr lang="it-IT" sz="2400" dirty="0"/>
              <a:t>I Balcani sono percepiti dall’Occidente come una realtà intermedia fra Occidente e Oriente</a:t>
            </a:r>
          </a:p>
          <a:p>
            <a:pPr algn="just"/>
            <a:r>
              <a:rPr lang="it-IT" sz="2400" dirty="0"/>
              <a:t>I Balcani come una realtà «altra» rispetto all’Occidente civilizzato, come un’area di tipo «semicoloniale»</a:t>
            </a:r>
          </a:p>
          <a:p>
            <a:pPr algn="just"/>
            <a:r>
              <a:rPr lang="it-IT" sz="2400" dirty="0"/>
              <a:t>Per i popoli balcanici la qualifica di «balcanico» è spesso percepita come uno stigma: meccanismo dell’«orientalismo interno» (ad es. i croati occidentali rispetto ai serbi orientali)</a:t>
            </a:r>
          </a:p>
          <a:p>
            <a:pPr algn="just"/>
            <a:r>
              <a:rPr lang="it-IT" sz="2400" dirty="0"/>
              <a:t>Todorova fa riferimento alla critica del concetto di «orientalismo» di Edward Said: «orientalismo» come stereotipo di matrice occidentale</a:t>
            </a:r>
          </a:p>
          <a:p>
            <a:pPr marL="0" indent="0" algn="just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05494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F44765-5D8D-4EFA-B0E8-894D4DE38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5009"/>
            <a:ext cx="10515600" cy="5421954"/>
          </a:xfrm>
        </p:spPr>
        <p:txBody>
          <a:bodyPr/>
          <a:lstStyle/>
          <a:p>
            <a:pPr algn="just"/>
            <a:r>
              <a:rPr lang="it-IT" dirty="0"/>
              <a:t>In un ciclo di lezioni tenute all’Università di Milano nel 1943-44, Federico </a:t>
            </a:r>
            <a:r>
              <a:rPr lang="it-IT" dirty="0" err="1"/>
              <a:t>Chabod</a:t>
            </a:r>
            <a:r>
              <a:rPr lang="it-IT" dirty="0"/>
              <a:t> aveva spiegato che l’idea di nazione nasce durante il Romanticismo, come opposizione all’Illuminismo e alle sue tendenze universalizzanti</a:t>
            </a:r>
          </a:p>
          <a:p>
            <a:pPr algn="just"/>
            <a:r>
              <a:rPr lang="it-IT" dirty="0"/>
              <a:t>Il dibattito storiografico sull’idea di nazione si sviluppò con difficoltà dopo la Seconda guerra mondiale, perché rimandava al concetto di nazionalismo, che veniva associato all’ideologia fascista, squalificata dalla storia</a:t>
            </a:r>
          </a:p>
          <a:p>
            <a:pPr algn="just"/>
            <a:r>
              <a:rPr lang="it-IT" dirty="0"/>
              <a:t>Con l’avvio del processo di decolonizzazione, fra gli anni Cinquanta e Sessanta, e con il nuovo interesse verso le nazioni africane e asiatiche che si battevano per la propria libertà, la riflessione sull’idea di nazione e sul nazionalismo fu rilanciata anche nell’ambito storiografico</a:t>
            </a:r>
          </a:p>
        </p:txBody>
      </p:sp>
    </p:spTree>
    <p:extLst>
      <p:ext uri="{BB962C8B-B14F-4D97-AF65-F5344CB8AC3E}">
        <p14:creationId xmlns:p14="http://schemas.microsoft.com/office/powerpoint/2010/main" val="1367927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041483-899F-4B1C-9735-0EC4B33D7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4734"/>
            <a:ext cx="10515600" cy="5212229"/>
          </a:xfrm>
        </p:spPr>
        <p:txBody>
          <a:bodyPr/>
          <a:lstStyle/>
          <a:p>
            <a:pPr algn="just"/>
            <a:r>
              <a:rPr lang="it-IT" dirty="0"/>
              <a:t>Soprattutto dagli anni Ottanta, in corrispondenza con la crisi del comunismo e la rinascita del sentimento nazionale in Europa orientale, lo studio sull’idea di nazione si sviluppò significativamente</a:t>
            </a:r>
          </a:p>
          <a:p>
            <a:pPr algn="just"/>
            <a:r>
              <a:rPr lang="it-IT" dirty="0"/>
              <a:t>Gran parte degli storici, sociologi e antropologi sostengono che le nazioni sono entità «artificiali» e che quindi non esistono dalla notte dei tempi. Essi sono detti «modernisti», poiché pensano che la nazione sia una creazione moderna</a:t>
            </a:r>
          </a:p>
          <a:p>
            <a:pPr algn="just"/>
            <a:r>
              <a:rPr lang="it-IT" dirty="0"/>
              <a:t>Altri studiosi, invece, sostengono che le nazioni abbiano radici mito-simboliche antiche e sono detti «</a:t>
            </a:r>
            <a:r>
              <a:rPr lang="it-IT" dirty="0" err="1"/>
              <a:t>perennisti</a:t>
            </a:r>
            <a:r>
              <a:rPr lang="it-IT" dirty="0"/>
              <a:t>» o «</a:t>
            </a:r>
            <a:r>
              <a:rPr lang="it-IT" dirty="0" err="1"/>
              <a:t>primordialisti</a:t>
            </a:r>
            <a:r>
              <a:rPr lang="it-IT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60457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Alcune riflessioni</a:t>
            </a:r>
            <a:br>
              <a:rPr lang="it-IT" sz="3600" dirty="0"/>
            </a:br>
            <a:r>
              <a:rPr lang="it-IT" sz="3600" dirty="0"/>
              <a:t> sulla genesi del nazionalismo moderno</a:t>
            </a:r>
          </a:p>
        </p:txBody>
      </p:sp>
    </p:spTree>
    <p:extLst>
      <p:ext uri="{BB962C8B-B14F-4D97-AF65-F5344CB8AC3E}">
        <p14:creationId xmlns:p14="http://schemas.microsoft.com/office/powerpoint/2010/main" val="86504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Ernest </a:t>
            </a:r>
            <a:r>
              <a:rPr lang="it-IT" sz="2800" dirty="0" err="1"/>
              <a:t>Gellner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i="1" dirty="0"/>
              <a:t>Nazioni e nazionalismo</a:t>
            </a:r>
            <a:r>
              <a:rPr lang="it-IT" sz="2400" dirty="0"/>
              <a:t>, 1985 (</a:t>
            </a:r>
            <a:r>
              <a:rPr lang="it-IT" sz="2400" i="1" dirty="0"/>
              <a:t>Nations and </a:t>
            </a:r>
            <a:r>
              <a:rPr lang="it-IT" sz="2400" i="1" dirty="0" err="1"/>
              <a:t>nationalism</a:t>
            </a:r>
            <a:r>
              <a:rPr lang="it-IT" sz="2400" dirty="0"/>
              <a:t>, 1983)</a:t>
            </a:r>
          </a:p>
          <a:p>
            <a:pPr algn="just"/>
            <a:r>
              <a:rPr lang="it-IT" sz="2400" dirty="0"/>
              <a:t>Per </a:t>
            </a:r>
            <a:r>
              <a:rPr lang="it-IT" sz="2400" dirty="0" err="1"/>
              <a:t>Gellner</a:t>
            </a:r>
            <a:r>
              <a:rPr lang="it-IT" sz="2400" dirty="0"/>
              <a:t> il nazionalismo è il principio politico per cui unità nazionale e politica devono coincidere</a:t>
            </a:r>
          </a:p>
          <a:p>
            <a:pPr algn="just"/>
            <a:r>
              <a:rPr lang="it-IT" sz="2400" dirty="0"/>
              <a:t>Ipotesi funzionalistica: il nazionalismo è collegato alle esigenze di comunicazione sociale proprie dell’industrializzazione</a:t>
            </a:r>
          </a:p>
          <a:p>
            <a:pPr algn="just"/>
            <a:r>
              <a:rPr lang="it-IT" sz="2400" dirty="0"/>
              <a:t>Lo Stato, per le sue esigenze di centralizzazione, controllo e modernizzazione,  standardizza una sua cultura e una sua lingua</a:t>
            </a:r>
          </a:p>
          <a:p>
            <a:pPr algn="just"/>
            <a:r>
              <a:rPr lang="it-IT" sz="2400" dirty="0"/>
              <a:t>L’entropia sociale (disordine) della società industriale deve essere contrastata dallo Stato con un’opera di omologazione culturale e linguistica</a:t>
            </a:r>
          </a:p>
          <a:p>
            <a:pPr marL="0" indent="0">
              <a:buNone/>
            </a:pP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049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1178" y="847288"/>
            <a:ext cx="10133901" cy="5278876"/>
          </a:xfrm>
        </p:spPr>
        <p:txBody>
          <a:bodyPr/>
          <a:lstStyle/>
          <a:p>
            <a:pPr algn="just"/>
            <a:r>
              <a:rPr lang="it-IT" dirty="0"/>
              <a:t>Il nazionalismo opera nel nome di una sua cultura popolare che sarebbe esistita in passato</a:t>
            </a:r>
          </a:p>
          <a:p>
            <a:pPr algn="just"/>
            <a:r>
              <a:rPr lang="it-IT" dirty="0"/>
              <a:t>È quindi il nazionalismo che genera le nazioni e non l’inverso</a:t>
            </a:r>
          </a:p>
          <a:p>
            <a:pPr algn="just"/>
            <a:r>
              <a:rPr lang="it-IT" dirty="0"/>
              <a:t>È lo Stato a creare la nazione durante il capitalismo industriale attraverso una burocrazia e un’istruzione comune</a:t>
            </a:r>
          </a:p>
          <a:p>
            <a:pPr algn="just"/>
            <a:r>
              <a:rPr lang="it-IT" dirty="0"/>
              <a:t>La società industriale ha bisogno di un linguaggio standardizzato in modo che tutti possano capire le istruzioni operative</a:t>
            </a:r>
          </a:p>
          <a:p>
            <a:pPr algn="just"/>
            <a:r>
              <a:rPr lang="it-IT" dirty="0"/>
              <a:t>Si crea quindi una comunità linguistica e culturale omogenea, che acquisisce una consapevolezza di tipo nazionale</a:t>
            </a:r>
          </a:p>
          <a:p>
            <a:pPr algn="just"/>
            <a:r>
              <a:rPr lang="it-IT" dirty="0"/>
              <a:t>Metafora dell’Impero di Megalomania e del Regno di </a:t>
            </a:r>
            <a:r>
              <a:rPr lang="it-IT" dirty="0" err="1"/>
              <a:t>Ruritania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3909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err="1"/>
              <a:t>Benedict</a:t>
            </a:r>
            <a:r>
              <a:rPr lang="it-IT" sz="2800" dirty="0"/>
              <a:t> Anderson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000" i="1" dirty="0"/>
              <a:t>Comunità immaginate. Origini e fortuna dei nazionalismi</a:t>
            </a:r>
            <a:r>
              <a:rPr lang="it-IT" sz="2000" dirty="0"/>
              <a:t>, 2000 (</a:t>
            </a:r>
            <a:r>
              <a:rPr lang="it-IT" sz="2000" i="1" dirty="0" err="1"/>
              <a:t>Imagined</a:t>
            </a:r>
            <a:r>
              <a:rPr lang="it-IT" sz="2000" i="1" dirty="0"/>
              <a:t> </a:t>
            </a:r>
            <a:r>
              <a:rPr lang="it-IT" sz="2000" i="1" dirty="0" err="1"/>
              <a:t>Communities</a:t>
            </a:r>
            <a:r>
              <a:rPr lang="it-IT" sz="2000" dirty="0"/>
              <a:t>, 1991)</a:t>
            </a:r>
          </a:p>
          <a:p>
            <a:pPr algn="just"/>
            <a:endParaRPr lang="it-IT" sz="2000" i="1" dirty="0"/>
          </a:p>
          <a:p>
            <a:pPr algn="just"/>
            <a:r>
              <a:rPr lang="it-IT" sz="2000" dirty="0"/>
              <a:t>Una nazione è una comunità politica immaginata come limitata e sovrana</a:t>
            </a:r>
          </a:p>
          <a:p>
            <a:pPr algn="just"/>
            <a:r>
              <a:rPr lang="it-IT" sz="2000" dirty="0"/>
              <a:t>È una comunità immaginata perché i cittadini di una nazione non si conoscono personalmente l’un l’altro</a:t>
            </a:r>
          </a:p>
          <a:p>
            <a:pPr algn="just"/>
            <a:r>
              <a:rPr lang="it-IT" sz="2000" dirty="0"/>
              <a:t>La diffusione del nazionalismo è associata all’impiego a livello di massa della carta stampata a partire dal XVIII secolo: il capitalismo-a-stampa</a:t>
            </a:r>
          </a:p>
          <a:p>
            <a:pPr algn="just"/>
            <a:r>
              <a:rPr lang="it-IT" sz="2000" dirty="0"/>
              <a:t>Il declino della funzione sociale della religione ha portato a vedere nella nazione qualcosa che ci trascende in una dimensione collettiva e che può darci una sensazione di immortalità</a:t>
            </a:r>
          </a:p>
          <a:p>
            <a:pPr algn="just"/>
            <a:r>
              <a:rPr lang="it-IT" sz="2000" dirty="0"/>
              <a:t>Le persone e i gruppi che leggono e parlano nella stessa lingua si identificano con le rispettive nazioni</a:t>
            </a:r>
          </a:p>
          <a:p>
            <a:pPr algn="just"/>
            <a:r>
              <a:rPr lang="it-IT" sz="2000" dirty="0"/>
              <a:t>Le «comunità immaginate», cioè le nazioni, sono quindi funzionali ai bisogni psicologici e alle esigenze economiche del capitalismo moderno</a:t>
            </a:r>
          </a:p>
        </p:txBody>
      </p:sp>
    </p:spTree>
    <p:extLst>
      <p:ext uri="{BB962C8B-B14F-4D97-AF65-F5344CB8AC3E}">
        <p14:creationId xmlns:p14="http://schemas.microsoft.com/office/powerpoint/2010/main" val="1198626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Eric </a:t>
            </a:r>
            <a:r>
              <a:rPr lang="it-IT" sz="2400" dirty="0" err="1"/>
              <a:t>Hobsbawm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68741"/>
            <a:ext cx="10515600" cy="460822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sz="2400" i="1" dirty="0"/>
              <a:t>Nazioni e nazionalismi dal 1780. Programma, mito, realtà</a:t>
            </a:r>
            <a:r>
              <a:rPr lang="it-IT" sz="2400" dirty="0"/>
              <a:t>, 1991 (</a:t>
            </a:r>
            <a:r>
              <a:rPr lang="it-IT" sz="2400" i="1" dirty="0"/>
              <a:t>Nations and </a:t>
            </a:r>
            <a:r>
              <a:rPr lang="it-IT" sz="2400" i="1" dirty="0" err="1"/>
              <a:t>Nationalism</a:t>
            </a:r>
            <a:r>
              <a:rPr lang="it-IT" sz="2400" i="1" dirty="0"/>
              <a:t> </a:t>
            </a:r>
            <a:r>
              <a:rPr lang="it-IT" sz="2400" i="1" dirty="0" err="1"/>
              <a:t>since</a:t>
            </a:r>
            <a:r>
              <a:rPr lang="it-IT" sz="2400" i="1" dirty="0"/>
              <a:t> 1780</a:t>
            </a:r>
            <a:r>
              <a:rPr lang="it-IT" sz="2400" dirty="0"/>
              <a:t>, 1990)</a:t>
            </a:r>
          </a:p>
          <a:p>
            <a:pPr algn="just"/>
            <a:r>
              <a:rPr lang="it-IT" sz="2400" dirty="0"/>
              <a:t>La democratizzazione di fine Ottocento - primo Novecento, allargando il campo della partecipazione alla vita politica delle masse ha potuto essere facilmente confusa con lo sciovinismo e il nazionalismo</a:t>
            </a:r>
          </a:p>
          <a:p>
            <a:pPr algn="just"/>
            <a:r>
              <a:rPr lang="it-IT" sz="2400" dirty="0"/>
              <a:t>Le tradizioni su cui poggiano i nazionalismi sono in genere inventate (</a:t>
            </a:r>
            <a:r>
              <a:rPr lang="it-IT" sz="2400" i="1" dirty="0"/>
              <a:t>L’invenzione della tradizione</a:t>
            </a:r>
            <a:r>
              <a:rPr lang="it-IT" sz="2400" dirty="0"/>
              <a:t>, pubblicato con Terence Ranger nel 1994) e sono lo strumento della borghesia per controllare il popolo per i suoi fini (interpretazione di tipo marxista)</a:t>
            </a:r>
          </a:p>
          <a:p>
            <a:pPr algn="just"/>
            <a:r>
              <a:rPr lang="it-IT" sz="2400" dirty="0"/>
              <a:t>Il nazionalismo crea le nazioni: lo stato standardizza le lingue nazionali, decidendo ad esempio che un dialetto è la sua lingua nazionale</a:t>
            </a:r>
          </a:p>
          <a:p>
            <a:pPr algn="just"/>
            <a:r>
              <a:rPr lang="it-IT" sz="2400" dirty="0"/>
              <a:t>Nel periodo 1880-1914 il nazionalismo si diversifica dal liberalismo in quanto la lingua diventa un criterio decisivo per l’appartenenza ad una «comunità» nazionale</a:t>
            </a:r>
          </a:p>
          <a:p>
            <a:pPr algn="just"/>
            <a:r>
              <a:rPr lang="it-IT" sz="2400" dirty="0"/>
              <a:t>Si sovrappone l’idea di nazione all’idea di razza: nazionalismo etnico</a:t>
            </a:r>
          </a:p>
          <a:p>
            <a:pPr algn="just"/>
            <a:r>
              <a:rPr lang="it-IT" sz="2400" dirty="0"/>
              <a:t>La piccola borghesia aderisce al nazionalismo per difendersi dalle minacce interne (proletariato, ebrei) ed esterne (altre «comunità» nazionali): identificazione con il «proprio» Stato-nazione</a:t>
            </a:r>
          </a:p>
        </p:txBody>
      </p:sp>
    </p:spTree>
    <p:extLst>
      <p:ext uri="{BB962C8B-B14F-4D97-AF65-F5344CB8AC3E}">
        <p14:creationId xmlns:p14="http://schemas.microsoft.com/office/powerpoint/2010/main" val="1895185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Anthony Smith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47956" y="2197917"/>
            <a:ext cx="10242958" cy="3928248"/>
          </a:xfrm>
        </p:spPr>
        <p:txBody>
          <a:bodyPr>
            <a:normAutofit/>
          </a:bodyPr>
          <a:lstStyle/>
          <a:p>
            <a:pPr algn="just"/>
            <a:r>
              <a:rPr lang="it-IT" sz="2400" i="1" dirty="0"/>
              <a:t>Le origini etniche delle nazioni</a:t>
            </a:r>
            <a:r>
              <a:rPr lang="it-IT" sz="2400" dirty="0"/>
              <a:t>, 1998 (</a:t>
            </a:r>
            <a:r>
              <a:rPr lang="it-IT" sz="2400" i="1" dirty="0"/>
              <a:t>The </a:t>
            </a:r>
            <a:r>
              <a:rPr lang="it-IT" sz="2400" i="1" dirty="0" err="1"/>
              <a:t>ethnic</a:t>
            </a:r>
            <a:r>
              <a:rPr lang="it-IT" sz="2400" i="1" dirty="0"/>
              <a:t> </a:t>
            </a:r>
            <a:r>
              <a:rPr lang="it-IT" sz="2400" i="1" dirty="0" err="1"/>
              <a:t>origins</a:t>
            </a:r>
            <a:r>
              <a:rPr lang="it-IT" sz="2400" i="1" dirty="0"/>
              <a:t> of </a:t>
            </a:r>
            <a:r>
              <a:rPr lang="it-IT" sz="2400" i="1" dirty="0" err="1"/>
              <a:t>nations</a:t>
            </a:r>
            <a:r>
              <a:rPr lang="it-IT" sz="2400" dirty="0"/>
              <a:t>, 1986)</a:t>
            </a:r>
          </a:p>
          <a:p>
            <a:pPr algn="just"/>
            <a:r>
              <a:rPr lang="it-IT" sz="2400" dirty="0"/>
              <a:t>Esiste un patrimonio mito-simbolico della tradizione nazionale</a:t>
            </a:r>
          </a:p>
          <a:p>
            <a:pPr algn="just"/>
            <a:r>
              <a:rPr lang="it-IT" sz="2400" dirty="0"/>
              <a:t>Idea </a:t>
            </a:r>
            <a:r>
              <a:rPr lang="it-IT" sz="2400" dirty="0" err="1"/>
              <a:t>etno</a:t>
            </a:r>
            <a:r>
              <a:rPr lang="it-IT" sz="2400" dirty="0"/>
              <a:t>-genetica, per cui le nazioni moderne affondano le proprie radici in un patrimonio di miti preesistente e condiviso</a:t>
            </a:r>
          </a:p>
          <a:p>
            <a:pPr algn="just"/>
            <a:r>
              <a:rPr lang="it-IT" sz="2400" dirty="0"/>
              <a:t>Esiste quindi una loro continuità etnica, che non è stata «inventata» o «creata» dallo Stato o dai gruppi sociali dominanti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3096407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1190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1_Tema di Office</vt:lpstr>
      <vt:lpstr>Presentazione standard di PowerPoint</vt:lpstr>
      <vt:lpstr>Presentazione standard di PowerPoint</vt:lpstr>
      <vt:lpstr>Presentazione standard di PowerPoint</vt:lpstr>
      <vt:lpstr>Alcune riflessioni  sulla genesi del nazionalismo moderno</vt:lpstr>
      <vt:lpstr>Ernest Gellner</vt:lpstr>
      <vt:lpstr>Presentazione standard di PowerPoint</vt:lpstr>
      <vt:lpstr>Benedict Anderson</vt:lpstr>
      <vt:lpstr>Eric Hobsbawm</vt:lpstr>
      <vt:lpstr>Anthony Smith</vt:lpstr>
      <vt:lpstr>Europa occidentale vs Europa orientale</vt:lpstr>
      <vt:lpstr>Peter F. Sugar, External and Domestic Roots of Eastern European Nationalism, in Peter F. Sugar – Ivo J. Lederer (eds), Nationalism in Eastern Europe, 1969 (II ed. 1971) </vt:lpstr>
      <vt:lpstr>Concetto di balcanizzazione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2025-10-13T07:59:58Z</dcterms:created>
  <dcterms:modified xsi:type="dcterms:W3CDTF">2025-10-13T08:00:33Z</dcterms:modified>
</cp:coreProperties>
</file>