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6" r:id="rId2"/>
    <p:sldId id="277" r:id="rId3"/>
    <p:sldId id="293" r:id="rId4"/>
    <p:sldId id="294" r:id="rId5"/>
    <p:sldId id="295" r:id="rId6"/>
    <p:sldId id="296" r:id="rId7"/>
    <p:sldId id="297" r:id="rId8"/>
    <p:sldId id="304" r:id="rId9"/>
    <p:sldId id="305" r:id="rId10"/>
    <p:sldId id="307" r:id="rId11"/>
    <p:sldId id="308" r:id="rId12"/>
    <p:sldId id="264" r:id="rId13"/>
    <p:sldId id="309" r:id="rId14"/>
    <p:sldId id="310" r:id="rId15"/>
    <p:sldId id="311" r:id="rId16"/>
    <p:sldId id="312" r:id="rId1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6" d="100"/>
          <a:sy n="106" d="100"/>
        </p:scale>
        <p:origin x="7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2E916D3-8CE8-0D8D-8BCD-1C9B982E87EF}"/>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BEEF45DD-A783-5431-B2BF-6F1EF84830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81A8FBD1-BC0F-D2F0-A9BF-BB360880CD01}"/>
              </a:ext>
            </a:extLst>
          </p:cNvPr>
          <p:cNvSpPr>
            <a:spLocks noGrp="1"/>
          </p:cNvSpPr>
          <p:nvPr>
            <p:ph type="dt" sz="half" idx="10"/>
          </p:nvPr>
        </p:nvSpPr>
        <p:spPr/>
        <p:txBody>
          <a:bodyPr/>
          <a:lstStyle/>
          <a:p>
            <a:fld id="{EAF279B7-9D30-4408-B879-192EFAAF0F0F}" type="datetimeFigureOut">
              <a:rPr lang="it-IT" smtClean="0"/>
              <a:t>13/10/2025</a:t>
            </a:fld>
            <a:endParaRPr lang="it-IT"/>
          </a:p>
        </p:txBody>
      </p:sp>
      <p:sp>
        <p:nvSpPr>
          <p:cNvPr id="5" name="Segnaposto piè di pagina 4">
            <a:extLst>
              <a:ext uri="{FF2B5EF4-FFF2-40B4-BE49-F238E27FC236}">
                <a16:creationId xmlns:a16="http://schemas.microsoft.com/office/drawing/2014/main" id="{DCC9A029-336F-DF53-252F-E72D893CB0F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B240C53-C3DF-FF98-FB80-C260834FF7A6}"/>
              </a:ext>
            </a:extLst>
          </p:cNvPr>
          <p:cNvSpPr>
            <a:spLocks noGrp="1"/>
          </p:cNvSpPr>
          <p:nvPr>
            <p:ph type="sldNum" sz="quarter" idx="12"/>
          </p:nvPr>
        </p:nvSpPr>
        <p:spPr/>
        <p:txBody>
          <a:bodyPr/>
          <a:lstStyle/>
          <a:p>
            <a:fld id="{C9137423-E1E8-47D9-83BE-2B57BFA566A1}" type="slidenum">
              <a:rPr lang="it-IT" smtClean="0"/>
              <a:t>‹N›</a:t>
            </a:fld>
            <a:endParaRPr lang="it-IT"/>
          </a:p>
        </p:txBody>
      </p:sp>
    </p:spTree>
    <p:extLst>
      <p:ext uri="{BB962C8B-B14F-4D97-AF65-F5344CB8AC3E}">
        <p14:creationId xmlns:p14="http://schemas.microsoft.com/office/powerpoint/2010/main" val="1175732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AC0CABC-12D8-9F0D-6B6D-90A66DEBE6D0}"/>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5154263B-DD25-0F89-3B89-CB431F7EC825}"/>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1437374-E697-2BE1-6BD2-1D3C1476547F}"/>
              </a:ext>
            </a:extLst>
          </p:cNvPr>
          <p:cNvSpPr>
            <a:spLocks noGrp="1"/>
          </p:cNvSpPr>
          <p:nvPr>
            <p:ph type="dt" sz="half" idx="10"/>
          </p:nvPr>
        </p:nvSpPr>
        <p:spPr/>
        <p:txBody>
          <a:bodyPr/>
          <a:lstStyle/>
          <a:p>
            <a:fld id="{EAF279B7-9D30-4408-B879-192EFAAF0F0F}" type="datetimeFigureOut">
              <a:rPr lang="it-IT" smtClean="0"/>
              <a:t>13/10/2025</a:t>
            </a:fld>
            <a:endParaRPr lang="it-IT"/>
          </a:p>
        </p:txBody>
      </p:sp>
      <p:sp>
        <p:nvSpPr>
          <p:cNvPr id="5" name="Segnaposto piè di pagina 4">
            <a:extLst>
              <a:ext uri="{FF2B5EF4-FFF2-40B4-BE49-F238E27FC236}">
                <a16:creationId xmlns:a16="http://schemas.microsoft.com/office/drawing/2014/main" id="{6FF6D3E0-6B2A-3901-C83F-0915699019C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B2A027B-8784-1B57-312B-A234AB46A15C}"/>
              </a:ext>
            </a:extLst>
          </p:cNvPr>
          <p:cNvSpPr>
            <a:spLocks noGrp="1"/>
          </p:cNvSpPr>
          <p:nvPr>
            <p:ph type="sldNum" sz="quarter" idx="12"/>
          </p:nvPr>
        </p:nvSpPr>
        <p:spPr/>
        <p:txBody>
          <a:bodyPr/>
          <a:lstStyle/>
          <a:p>
            <a:fld id="{C9137423-E1E8-47D9-83BE-2B57BFA566A1}" type="slidenum">
              <a:rPr lang="it-IT" smtClean="0"/>
              <a:t>‹N›</a:t>
            </a:fld>
            <a:endParaRPr lang="it-IT"/>
          </a:p>
        </p:txBody>
      </p:sp>
    </p:spTree>
    <p:extLst>
      <p:ext uri="{BB962C8B-B14F-4D97-AF65-F5344CB8AC3E}">
        <p14:creationId xmlns:p14="http://schemas.microsoft.com/office/powerpoint/2010/main" val="859629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D1034C3B-3AA2-925D-C5BF-C03D5424990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D20BBCD9-DA18-A321-504D-E5252F6F78ED}"/>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6E4D3CC-3A85-48CF-A973-E3346C88CC07}"/>
              </a:ext>
            </a:extLst>
          </p:cNvPr>
          <p:cNvSpPr>
            <a:spLocks noGrp="1"/>
          </p:cNvSpPr>
          <p:nvPr>
            <p:ph type="dt" sz="half" idx="10"/>
          </p:nvPr>
        </p:nvSpPr>
        <p:spPr/>
        <p:txBody>
          <a:bodyPr/>
          <a:lstStyle/>
          <a:p>
            <a:fld id="{EAF279B7-9D30-4408-B879-192EFAAF0F0F}" type="datetimeFigureOut">
              <a:rPr lang="it-IT" smtClean="0"/>
              <a:t>13/10/2025</a:t>
            </a:fld>
            <a:endParaRPr lang="it-IT"/>
          </a:p>
        </p:txBody>
      </p:sp>
      <p:sp>
        <p:nvSpPr>
          <p:cNvPr id="5" name="Segnaposto piè di pagina 4">
            <a:extLst>
              <a:ext uri="{FF2B5EF4-FFF2-40B4-BE49-F238E27FC236}">
                <a16:creationId xmlns:a16="http://schemas.microsoft.com/office/drawing/2014/main" id="{51BB50C7-64CB-4D34-6929-476F87F1680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D695E7E-FACB-B700-A7B7-D17070B0A1F4}"/>
              </a:ext>
            </a:extLst>
          </p:cNvPr>
          <p:cNvSpPr>
            <a:spLocks noGrp="1"/>
          </p:cNvSpPr>
          <p:nvPr>
            <p:ph type="sldNum" sz="quarter" idx="12"/>
          </p:nvPr>
        </p:nvSpPr>
        <p:spPr/>
        <p:txBody>
          <a:bodyPr/>
          <a:lstStyle/>
          <a:p>
            <a:fld id="{C9137423-E1E8-47D9-83BE-2B57BFA566A1}" type="slidenum">
              <a:rPr lang="it-IT" smtClean="0"/>
              <a:t>‹N›</a:t>
            </a:fld>
            <a:endParaRPr lang="it-IT"/>
          </a:p>
        </p:txBody>
      </p:sp>
    </p:spTree>
    <p:extLst>
      <p:ext uri="{BB962C8B-B14F-4D97-AF65-F5344CB8AC3E}">
        <p14:creationId xmlns:p14="http://schemas.microsoft.com/office/powerpoint/2010/main" val="3309660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D32E6B-E6F7-00EA-98CC-25BF444CF26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572D4DA-966B-6D36-1723-A20E138F7A57}"/>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DDEC23A-1804-4274-E7A8-CE67368D5B06}"/>
              </a:ext>
            </a:extLst>
          </p:cNvPr>
          <p:cNvSpPr>
            <a:spLocks noGrp="1"/>
          </p:cNvSpPr>
          <p:nvPr>
            <p:ph type="dt" sz="half" idx="10"/>
          </p:nvPr>
        </p:nvSpPr>
        <p:spPr/>
        <p:txBody>
          <a:bodyPr/>
          <a:lstStyle/>
          <a:p>
            <a:fld id="{EAF279B7-9D30-4408-B879-192EFAAF0F0F}" type="datetimeFigureOut">
              <a:rPr lang="it-IT" smtClean="0"/>
              <a:t>13/10/2025</a:t>
            </a:fld>
            <a:endParaRPr lang="it-IT"/>
          </a:p>
        </p:txBody>
      </p:sp>
      <p:sp>
        <p:nvSpPr>
          <p:cNvPr id="5" name="Segnaposto piè di pagina 4">
            <a:extLst>
              <a:ext uri="{FF2B5EF4-FFF2-40B4-BE49-F238E27FC236}">
                <a16:creationId xmlns:a16="http://schemas.microsoft.com/office/drawing/2014/main" id="{341EED31-7F05-2CA9-A55A-D74EBF52CD2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51EC824-6374-E8DF-FA63-A49CDDA5BDBE}"/>
              </a:ext>
            </a:extLst>
          </p:cNvPr>
          <p:cNvSpPr>
            <a:spLocks noGrp="1"/>
          </p:cNvSpPr>
          <p:nvPr>
            <p:ph type="sldNum" sz="quarter" idx="12"/>
          </p:nvPr>
        </p:nvSpPr>
        <p:spPr/>
        <p:txBody>
          <a:bodyPr/>
          <a:lstStyle/>
          <a:p>
            <a:fld id="{C9137423-E1E8-47D9-83BE-2B57BFA566A1}" type="slidenum">
              <a:rPr lang="it-IT" smtClean="0"/>
              <a:t>‹N›</a:t>
            </a:fld>
            <a:endParaRPr lang="it-IT"/>
          </a:p>
        </p:txBody>
      </p:sp>
    </p:spTree>
    <p:extLst>
      <p:ext uri="{BB962C8B-B14F-4D97-AF65-F5344CB8AC3E}">
        <p14:creationId xmlns:p14="http://schemas.microsoft.com/office/powerpoint/2010/main" val="1229149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3B99B9-CAC2-DBD6-A9A5-0320C772900F}"/>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E92DEC15-7A96-B5D8-4B07-DB91A5CF66D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732569D8-05CD-7E09-C718-F0208C4B1EA0}"/>
              </a:ext>
            </a:extLst>
          </p:cNvPr>
          <p:cNvSpPr>
            <a:spLocks noGrp="1"/>
          </p:cNvSpPr>
          <p:nvPr>
            <p:ph type="dt" sz="half" idx="10"/>
          </p:nvPr>
        </p:nvSpPr>
        <p:spPr/>
        <p:txBody>
          <a:bodyPr/>
          <a:lstStyle/>
          <a:p>
            <a:fld id="{EAF279B7-9D30-4408-B879-192EFAAF0F0F}" type="datetimeFigureOut">
              <a:rPr lang="it-IT" smtClean="0"/>
              <a:t>13/10/2025</a:t>
            </a:fld>
            <a:endParaRPr lang="it-IT"/>
          </a:p>
        </p:txBody>
      </p:sp>
      <p:sp>
        <p:nvSpPr>
          <p:cNvPr id="5" name="Segnaposto piè di pagina 4">
            <a:extLst>
              <a:ext uri="{FF2B5EF4-FFF2-40B4-BE49-F238E27FC236}">
                <a16:creationId xmlns:a16="http://schemas.microsoft.com/office/drawing/2014/main" id="{9A0BAB8D-F933-2790-EC98-DCAFA210E8E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AFDEF79-5681-9F27-F92F-065605E70B15}"/>
              </a:ext>
            </a:extLst>
          </p:cNvPr>
          <p:cNvSpPr>
            <a:spLocks noGrp="1"/>
          </p:cNvSpPr>
          <p:nvPr>
            <p:ph type="sldNum" sz="quarter" idx="12"/>
          </p:nvPr>
        </p:nvSpPr>
        <p:spPr/>
        <p:txBody>
          <a:bodyPr/>
          <a:lstStyle/>
          <a:p>
            <a:fld id="{C9137423-E1E8-47D9-83BE-2B57BFA566A1}" type="slidenum">
              <a:rPr lang="it-IT" smtClean="0"/>
              <a:t>‹N›</a:t>
            </a:fld>
            <a:endParaRPr lang="it-IT"/>
          </a:p>
        </p:txBody>
      </p:sp>
    </p:spTree>
    <p:extLst>
      <p:ext uri="{BB962C8B-B14F-4D97-AF65-F5344CB8AC3E}">
        <p14:creationId xmlns:p14="http://schemas.microsoft.com/office/powerpoint/2010/main" val="1099688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2E69E9-860F-4F28-672D-80A00942246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1941408B-9A46-0030-E92A-58994FC7C7B0}"/>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4979C4CE-EC34-CA28-93BE-6E7FE937069B}"/>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9C09EA45-FEE0-7583-9D96-20E3258DC8F5}"/>
              </a:ext>
            </a:extLst>
          </p:cNvPr>
          <p:cNvSpPr>
            <a:spLocks noGrp="1"/>
          </p:cNvSpPr>
          <p:nvPr>
            <p:ph type="dt" sz="half" idx="10"/>
          </p:nvPr>
        </p:nvSpPr>
        <p:spPr/>
        <p:txBody>
          <a:bodyPr/>
          <a:lstStyle/>
          <a:p>
            <a:fld id="{EAF279B7-9D30-4408-B879-192EFAAF0F0F}" type="datetimeFigureOut">
              <a:rPr lang="it-IT" smtClean="0"/>
              <a:t>13/10/2025</a:t>
            </a:fld>
            <a:endParaRPr lang="it-IT"/>
          </a:p>
        </p:txBody>
      </p:sp>
      <p:sp>
        <p:nvSpPr>
          <p:cNvPr id="6" name="Segnaposto piè di pagina 5">
            <a:extLst>
              <a:ext uri="{FF2B5EF4-FFF2-40B4-BE49-F238E27FC236}">
                <a16:creationId xmlns:a16="http://schemas.microsoft.com/office/drawing/2014/main" id="{31DF0BB9-D4BE-882A-6966-D5C5260DCD16}"/>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ABEE384-E824-5DEA-CC2B-B6A44FD4CB0A}"/>
              </a:ext>
            </a:extLst>
          </p:cNvPr>
          <p:cNvSpPr>
            <a:spLocks noGrp="1"/>
          </p:cNvSpPr>
          <p:nvPr>
            <p:ph type="sldNum" sz="quarter" idx="12"/>
          </p:nvPr>
        </p:nvSpPr>
        <p:spPr/>
        <p:txBody>
          <a:bodyPr/>
          <a:lstStyle/>
          <a:p>
            <a:fld id="{C9137423-E1E8-47D9-83BE-2B57BFA566A1}" type="slidenum">
              <a:rPr lang="it-IT" smtClean="0"/>
              <a:t>‹N›</a:t>
            </a:fld>
            <a:endParaRPr lang="it-IT"/>
          </a:p>
        </p:txBody>
      </p:sp>
    </p:spTree>
    <p:extLst>
      <p:ext uri="{BB962C8B-B14F-4D97-AF65-F5344CB8AC3E}">
        <p14:creationId xmlns:p14="http://schemas.microsoft.com/office/powerpoint/2010/main" val="355973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50BCDA3-989F-5D80-639C-AC3E93B924DD}"/>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BDD2B4A7-EFA0-7260-BF2B-DFFD4EED1D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25AF7881-2836-C32C-AEA4-A6F36051ABE4}"/>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23AAFFD3-0E13-2532-93DC-B3FA4ECCEC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6D9DECF4-0DB0-B0F9-DC8C-AD651023A096}"/>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BAE0A8C8-60B0-054A-2243-E53760439DA8}"/>
              </a:ext>
            </a:extLst>
          </p:cNvPr>
          <p:cNvSpPr>
            <a:spLocks noGrp="1"/>
          </p:cNvSpPr>
          <p:nvPr>
            <p:ph type="dt" sz="half" idx="10"/>
          </p:nvPr>
        </p:nvSpPr>
        <p:spPr/>
        <p:txBody>
          <a:bodyPr/>
          <a:lstStyle/>
          <a:p>
            <a:fld id="{EAF279B7-9D30-4408-B879-192EFAAF0F0F}" type="datetimeFigureOut">
              <a:rPr lang="it-IT" smtClean="0"/>
              <a:t>13/10/2025</a:t>
            </a:fld>
            <a:endParaRPr lang="it-IT"/>
          </a:p>
        </p:txBody>
      </p:sp>
      <p:sp>
        <p:nvSpPr>
          <p:cNvPr id="8" name="Segnaposto piè di pagina 7">
            <a:extLst>
              <a:ext uri="{FF2B5EF4-FFF2-40B4-BE49-F238E27FC236}">
                <a16:creationId xmlns:a16="http://schemas.microsoft.com/office/drawing/2014/main" id="{561AA92F-02C1-5473-9030-BB3E8DD421C3}"/>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1B32C9A4-9E28-9F6B-178B-FA1489AB7522}"/>
              </a:ext>
            </a:extLst>
          </p:cNvPr>
          <p:cNvSpPr>
            <a:spLocks noGrp="1"/>
          </p:cNvSpPr>
          <p:nvPr>
            <p:ph type="sldNum" sz="quarter" idx="12"/>
          </p:nvPr>
        </p:nvSpPr>
        <p:spPr/>
        <p:txBody>
          <a:bodyPr/>
          <a:lstStyle/>
          <a:p>
            <a:fld id="{C9137423-E1E8-47D9-83BE-2B57BFA566A1}" type="slidenum">
              <a:rPr lang="it-IT" smtClean="0"/>
              <a:t>‹N›</a:t>
            </a:fld>
            <a:endParaRPr lang="it-IT"/>
          </a:p>
        </p:txBody>
      </p:sp>
    </p:spTree>
    <p:extLst>
      <p:ext uri="{BB962C8B-B14F-4D97-AF65-F5344CB8AC3E}">
        <p14:creationId xmlns:p14="http://schemas.microsoft.com/office/powerpoint/2010/main" val="1144388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AC5B65C-1B41-B558-BA9C-9B183E9A4268}"/>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4ECCD8B-2FC4-8DEC-6F96-FBE4AC9F6405}"/>
              </a:ext>
            </a:extLst>
          </p:cNvPr>
          <p:cNvSpPr>
            <a:spLocks noGrp="1"/>
          </p:cNvSpPr>
          <p:nvPr>
            <p:ph type="dt" sz="half" idx="10"/>
          </p:nvPr>
        </p:nvSpPr>
        <p:spPr/>
        <p:txBody>
          <a:bodyPr/>
          <a:lstStyle/>
          <a:p>
            <a:fld id="{EAF279B7-9D30-4408-B879-192EFAAF0F0F}" type="datetimeFigureOut">
              <a:rPr lang="it-IT" smtClean="0"/>
              <a:t>13/10/2025</a:t>
            </a:fld>
            <a:endParaRPr lang="it-IT"/>
          </a:p>
        </p:txBody>
      </p:sp>
      <p:sp>
        <p:nvSpPr>
          <p:cNvPr id="4" name="Segnaposto piè di pagina 3">
            <a:extLst>
              <a:ext uri="{FF2B5EF4-FFF2-40B4-BE49-F238E27FC236}">
                <a16:creationId xmlns:a16="http://schemas.microsoft.com/office/drawing/2014/main" id="{9CC86B28-5085-F5BA-66B1-B459EBE3C035}"/>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C913E71C-99B4-C20A-29B0-4DBD2E37C195}"/>
              </a:ext>
            </a:extLst>
          </p:cNvPr>
          <p:cNvSpPr>
            <a:spLocks noGrp="1"/>
          </p:cNvSpPr>
          <p:nvPr>
            <p:ph type="sldNum" sz="quarter" idx="12"/>
          </p:nvPr>
        </p:nvSpPr>
        <p:spPr/>
        <p:txBody>
          <a:bodyPr/>
          <a:lstStyle/>
          <a:p>
            <a:fld id="{C9137423-E1E8-47D9-83BE-2B57BFA566A1}" type="slidenum">
              <a:rPr lang="it-IT" smtClean="0"/>
              <a:t>‹N›</a:t>
            </a:fld>
            <a:endParaRPr lang="it-IT"/>
          </a:p>
        </p:txBody>
      </p:sp>
    </p:spTree>
    <p:extLst>
      <p:ext uri="{BB962C8B-B14F-4D97-AF65-F5344CB8AC3E}">
        <p14:creationId xmlns:p14="http://schemas.microsoft.com/office/powerpoint/2010/main" val="1861379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17FDEED1-6E0B-6CE9-B6DC-3F09BC5AAA76}"/>
              </a:ext>
            </a:extLst>
          </p:cNvPr>
          <p:cNvSpPr>
            <a:spLocks noGrp="1"/>
          </p:cNvSpPr>
          <p:nvPr>
            <p:ph type="dt" sz="half" idx="10"/>
          </p:nvPr>
        </p:nvSpPr>
        <p:spPr/>
        <p:txBody>
          <a:bodyPr/>
          <a:lstStyle/>
          <a:p>
            <a:fld id="{EAF279B7-9D30-4408-B879-192EFAAF0F0F}" type="datetimeFigureOut">
              <a:rPr lang="it-IT" smtClean="0"/>
              <a:t>13/10/2025</a:t>
            </a:fld>
            <a:endParaRPr lang="it-IT"/>
          </a:p>
        </p:txBody>
      </p:sp>
      <p:sp>
        <p:nvSpPr>
          <p:cNvPr id="3" name="Segnaposto piè di pagina 2">
            <a:extLst>
              <a:ext uri="{FF2B5EF4-FFF2-40B4-BE49-F238E27FC236}">
                <a16:creationId xmlns:a16="http://schemas.microsoft.com/office/drawing/2014/main" id="{7D5B3F66-FD73-F544-1801-49E4A6167843}"/>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D1F9F57F-D161-6D98-8B58-161183DB1060}"/>
              </a:ext>
            </a:extLst>
          </p:cNvPr>
          <p:cNvSpPr>
            <a:spLocks noGrp="1"/>
          </p:cNvSpPr>
          <p:nvPr>
            <p:ph type="sldNum" sz="quarter" idx="12"/>
          </p:nvPr>
        </p:nvSpPr>
        <p:spPr/>
        <p:txBody>
          <a:bodyPr/>
          <a:lstStyle/>
          <a:p>
            <a:fld id="{C9137423-E1E8-47D9-83BE-2B57BFA566A1}" type="slidenum">
              <a:rPr lang="it-IT" smtClean="0"/>
              <a:t>‹N›</a:t>
            </a:fld>
            <a:endParaRPr lang="it-IT"/>
          </a:p>
        </p:txBody>
      </p:sp>
    </p:spTree>
    <p:extLst>
      <p:ext uri="{BB962C8B-B14F-4D97-AF65-F5344CB8AC3E}">
        <p14:creationId xmlns:p14="http://schemas.microsoft.com/office/powerpoint/2010/main" val="3962379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7F62F6-2959-ECA1-8ADF-8430164B7F04}"/>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07E92BD-6A15-6805-88A2-7B4D8CB922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71A2B5D0-9B60-31FE-7C42-BF3CC41FF5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B97A7348-0832-5A0A-6B1E-0754B5625EF1}"/>
              </a:ext>
            </a:extLst>
          </p:cNvPr>
          <p:cNvSpPr>
            <a:spLocks noGrp="1"/>
          </p:cNvSpPr>
          <p:nvPr>
            <p:ph type="dt" sz="half" idx="10"/>
          </p:nvPr>
        </p:nvSpPr>
        <p:spPr/>
        <p:txBody>
          <a:bodyPr/>
          <a:lstStyle/>
          <a:p>
            <a:fld id="{EAF279B7-9D30-4408-B879-192EFAAF0F0F}" type="datetimeFigureOut">
              <a:rPr lang="it-IT" smtClean="0"/>
              <a:t>13/10/2025</a:t>
            </a:fld>
            <a:endParaRPr lang="it-IT"/>
          </a:p>
        </p:txBody>
      </p:sp>
      <p:sp>
        <p:nvSpPr>
          <p:cNvPr id="6" name="Segnaposto piè di pagina 5">
            <a:extLst>
              <a:ext uri="{FF2B5EF4-FFF2-40B4-BE49-F238E27FC236}">
                <a16:creationId xmlns:a16="http://schemas.microsoft.com/office/drawing/2014/main" id="{EB213119-236A-1376-66B5-EBA5CCDAB7BC}"/>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37E17F2-0492-6FF1-2AE8-761706E2E49D}"/>
              </a:ext>
            </a:extLst>
          </p:cNvPr>
          <p:cNvSpPr>
            <a:spLocks noGrp="1"/>
          </p:cNvSpPr>
          <p:nvPr>
            <p:ph type="sldNum" sz="quarter" idx="12"/>
          </p:nvPr>
        </p:nvSpPr>
        <p:spPr/>
        <p:txBody>
          <a:bodyPr/>
          <a:lstStyle/>
          <a:p>
            <a:fld id="{C9137423-E1E8-47D9-83BE-2B57BFA566A1}" type="slidenum">
              <a:rPr lang="it-IT" smtClean="0"/>
              <a:t>‹N›</a:t>
            </a:fld>
            <a:endParaRPr lang="it-IT"/>
          </a:p>
        </p:txBody>
      </p:sp>
    </p:spTree>
    <p:extLst>
      <p:ext uri="{BB962C8B-B14F-4D97-AF65-F5344CB8AC3E}">
        <p14:creationId xmlns:p14="http://schemas.microsoft.com/office/powerpoint/2010/main" val="42900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513C4FB-A071-34A0-158E-1D6C46922201}"/>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0996EC7A-041F-1AD9-5BD6-85605DAD32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D14B7D6D-116F-C4E7-1826-8779008A12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DB0E4DE-BC51-A4D4-B63E-DEE7670D95DA}"/>
              </a:ext>
            </a:extLst>
          </p:cNvPr>
          <p:cNvSpPr>
            <a:spLocks noGrp="1"/>
          </p:cNvSpPr>
          <p:nvPr>
            <p:ph type="dt" sz="half" idx="10"/>
          </p:nvPr>
        </p:nvSpPr>
        <p:spPr/>
        <p:txBody>
          <a:bodyPr/>
          <a:lstStyle/>
          <a:p>
            <a:fld id="{EAF279B7-9D30-4408-B879-192EFAAF0F0F}" type="datetimeFigureOut">
              <a:rPr lang="it-IT" smtClean="0"/>
              <a:t>13/10/2025</a:t>
            </a:fld>
            <a:endParaRPr lang="it-IT"/>
          </a:p>
        </p:txBody>
      </p:sp>
      <p:sp>
        <p:nvSpPr>
          <p:cNvPr id="6" name="Segnaposto piè di pagina 5">
            <a:extLst>
              <a:ext uri="{FF2B5EF4-FFF2-40B4-BE49-F238E27FC236}">
                <a16:creationId xmlns:a16="http://schemas.microsoft.com/office/drawing/2014/main" id="{0005A4D0-02FA-72A8-28BC-94438A25C63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863EEA6-A09E-CF4E-9C77-4F46BA73C644}"/>
              </a:ext>
            </a:extLst>
          </p:cNvPr>
          <p:cNvSpPr>
            <a:spLocks noGrp="1"/>
          </p:cNvSpPr>
          <p:nvPr>
            <p:ph type="sldNum" sz="quarter" idx="12"/>
          </p:nvPr>
        </p:nvSpPr>
        <p:spPr/>
        <p:txBody>
          <a:bodyPr/>
          <a:lstStyle/>
          <a:p>
            <a:fld id="{C9137423-E1E8-47D9-83BE-2B57BFA566A1}" type="slidenum">
              <a:rPr lang="it-IT" smtClean="0"/>
              <a:t>‹N›</a:t>
            </a:fld>
            <a:endParaRPr lang="it-IT"/>
          </a:p>
        </p:txBody>
      </p:sp>
    </p:spTree>
    <p:extLst>
      <p:ext uri="{BB962C8B-B14F-4D97-AF65-F5344CB8AC3E}">
        <p14:creationId xmlns:p14="http://schemas.microsoft.com/office/powerpoint/2010/main" val="1033108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5453B6AB-300A-A9CE-A6B9-0EABA4AC216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BEF8EA76-36E4-72A8-5A98-3D2AB26497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A21A03F-367D-98B5-6A75-88BFAFEFB5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F279B7-9D30-4408-B879-192EFAAF0F0F}" type="datetimeFigureOut">
              <a:rPr lang="it-IT" smtClean="0"/>
              <a:t>13/10/2025</a:t>
            </a:fld>
            <a:endParaRPr lang="it-IT"/>
          </a:p>
        </p:txBody>
      </p:sp>
      <p:sp>
        <p:nvSpPr>
          <p:cNvPr id="5" name="Segnaposto piè di pagina 4">
            <a:extLst>
              <a:ext uri="{FF2B5EF4-FFF2-40B4-BE49-F238E27FC236}">
                <a16:creationId xmlns:a16="http://schemas.microsoft.com/office/drawing/2014/main" id="{6445D843-91E1-AD20-2B19-D31BB010FD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38BF03B9-73D4-DCD3-DA8A-323F417755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137423-E1E8-47D9-83BE-2B57BFA566A1}" type="slidenum">
              <a:rPr lang="it-IT" smtClean="0"/>
              <a:t>‹N›</a:t>
            </a:fld>
            <a:endParaRPr lang="it-IT"/>
          </a:p>
        </p:txBody>
      </p:sp>
    </p:spTree>
    <p:extLst>
      <p:ext uri="{BB962C8B-B14F-4D97-AF65-F5344CB8AC3E}">
        <p14:creationId xmlns:p14="http://schemas.microsoft.com/office/powerpoint/2010/main" val="8767158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201EE5-CD25-430C-A282-B1EAF30EEB33}"/>
              </a:ext>
            </a:extLst>
          </p:cNvPr>
          <p:cNvSpPr>
            <a:spLocks noGrp="1"/>
          </p:cNvSpPr>
          <p:nvPr>
            <p:ph type="title"/>
          </p:nvPr>
        </p:nvSpPr>
        <p:spPr>
          <a:xfrm>
            <a:off x="838200" y="511728"/>
            <a:ext cx="10515600" cy="562064"/>
          </a:xfrm>
        </p:spPr>
        <p:txBody>
          <a:bodyPr>
            <a:noAutofit/>
          </a:bodyPr>
          <a:lstStyle/>
          <a:p>
            <a:r>
              <a:rPr lang="it-IT" sz="3600" dirty="0"/>
              <a:t>Le rivoluzioni del 1848</a:t>
            </a:r>
          </a:p>
        </p:txBody>
      </p:sp>
      <p:sp>
        <p:nvSpPr>
          <p:cNvPr id="3" name="Segnaposto contenuto 2">
            <a:extLst>
              <a:ext uri="{FF2B5EF4-FFF2-40B4-BE49-F238E27FC236}">
                <a16:creationId xmlns:a16="http://schemas.microsoft.com/office/drawing/2014/main" id="{3495CFB2-1A3B-4D13-983A-A916505432B8}"/>
              </a:ext>
            </a:extLst>
          </p:cNvPr>
          <p:cNvSpPr>
            <a:spLocks noGrp="1"/>
          </p:cNvSpPr>
          <p:nvPr>
            <p:ph idx="1"/>
          </p:nvPr>
        </p:nvSpPr>
        <p:spPr>
          <a:xfrm>
            <a:off x="838200" y="1619075"/>
            <a:ext cx="10515600" cy="4557888"/>
          </a:xfrm>
        </p:spPr>
        <p:txBody>
          <a:bodyPr/>
          <a:lstStyle/>
          <a:p>
            <a:pPr algn="just"/>
            <a:r>
              <a:rPr lang="it-IT" dirty="0"/>
              <a:t>Nel febbraio 1848 rivoluzione in Francia sulla base di idee liberali e socialiste</a:t>
            </a:r>
          </a:p>
          <a:p>
            <a:pPr algn="just"/>
            <a:r>
              <a:rPr lang="it-IT" dirty="0"/>
              <a:t>Tra il febbraio e il marzo 1848 rivoluzioni a Budapest, Berlino e Vienna</a:t>
            </a:r>
          </a:p>
          <a:p>
            <a:pPr algn="just"/>
            <a:r>
              <a:rPr lang="it-IT" dirty="0"/>
              <a:t>Assemblee nazionali costituenti si riuniscono a Francoforte, Vienna e Budapest</a:t>
            </a:r>
          </a:p>
          <a:p>
            <a:pPr algn="just"/>
            <a:r>
              <a:rPr lang="it-IT" dirty="0"/>
              <a:t>A Francoforte l’opzione «piccolo tedesca» (gravitante intorno alla Prussia con esclusione dell’Impero asburgico) si scontra con quella «grande tedesca» (inclusione della parte tedesca dell’Impero asburgico)</a:t>
            </a:r>
          </a:p>
          <a:p>
            <a:pPr marL="0" indent="0">
              <a:buNone/>
            </a:pPr>
            <a:endParaRPr lang="it-IT" dirty="0"/>
          </a:p>
        </p:txBody>
      </p:sp>
    </p:spTree>
    <p:extLst>
      <p:ext uri="{BB962C8B-B14F-4D97-AF65-F5344CB8AC3E}">
        <p14:creationId xmlns:p14="http://schemas.microsoft.com/office/powerpoint/2010/main" val="2227447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F78578A-33E5-4BB7-9F79-3974B62BED44}"/>
              </a:ext>
            </a:extLst>
          </p:cNvPr>
          <p:cNvSpPr>
            <a:spLocks noGrp="1"/>
          </p:cNvSpPr>
          <p:nvPr>
            <p:ph type="ctrTitle"/>
          </p:nvPr>
        </p:nvSpPr>
        <p:spPr>
          <a:xfrm>
            <a:off x="981512" y="457201"/>
            <a:ext cx="9686488" cy="742426"/>
          </a:xfrm>
        </p:spPr>
        <p:txBody>
          <a:bodyPr>
            <a:normAutofit/>
          </a:bodyPr>
          <a:lstStyle/>
          <a:p>
            <a:pPr algn="l"/>
            <a:r>
              <a:rPr lang="it-IT" sz="2800" dirty="0"/>
              <a:t>Le riforme nell’Impero russo</a:t>
            </a:r>
          </a:p>
        </p:txBody>
      </p:sp>
      <p:sp>
        <p:nvSpPr>
          <p:cNvPr id="3" name="Sottotitolo 2">
            <a:extLst>
              <a:ext uri="{FF2B5EF4-FFF2-40B4-BE49-F238E27FC236}">
                <a16:creationId xmlns:a16="http://schemas.microsoft.com/office/drawing/2014/main" id="{075E17DF-9B4E-4413-A4D6-7CEF444E04F3}"/>
              </a:ext>
            </a:extLst>
          </p:cNvPr>
          <p:cNvSpPr>
            <a:spLocks noGrp="1"/>
          </p:cNvSpPr>
          <p:nvPr>
            <p:ph type="subTitle" idx="1"/>
          </p:nvPr>
        </p:nvSpPr>
        <p:spPr>
          <a:xfrm>
            <a:off x="906011" y="1358283"/>
            <a:ext cx="10301681" cy="4916682"/>
          </a:xfrm>
        </p:spPr>
        <p:txBody>
          <a:bodyPr>
            <a:normAutofit fontScale="92500" lnSpcReduction="10000"/>
          </a:bodyPr>
          <a:lstStyle/>
          <a:p>
            <a:pPr marL="342900" indent="-342900" algn="just">
              <a:buFont typeface="Arial" panose="020B0604020202020204" pitchFamily="34" charset="0"/>
              <a:buChar char="•"/>
            </a:pPr>
            <a:r>
              <a:rPr lang="it-IT" dirty="0"/>
              <a:t>Dopo la sconfitta nella guerra di Crimea il nuovo zar Alessandro II mette in atto una serie di riforme con l’intento di modernizzare l’Impero russo</a:t>
            </a:r>
          </a:p>
          <a:p>
            <a:pPr marL="342900" indent="-342900" algn="just">
              <a:buFont typeface="Arial" panose="020B0604020202020204" pitchFamily="34" charset="0"/>
              <a:buChar char="•"/>
            </a:pPr>
            <a:r>
              <a:rPr lang="it-IT" dirty="0"/>
              <a:t>Abolizione della servitù della gleba e moderata riforma agraria, con la possibilità di riscattare le terre da parte dei contadini</a:t>
            </a:r>
          </a:p>
          <a:p>
            <a:pPr marL="342900" indent="-342900" algn="just">
              <a:buFont typeface="Arial" panose="020B0604020202020204" pitchFamily="34" charset="0"/>
              <a:buChar char="•"/>
            </a:pPr>
            <a:r>
              <a:rPr lang="it-IT" dirty="0"/>
              <a:t>Potenziamento delle assemblee locali: le assemblee (</a:t>
            </a:r>
            <a:r>
              <a:rPr lang="it-IT" dirty="0" err="1"/>
              <a:t>mir</a:t>
            </a:r>
            <a:r>
              <a:rPr lang="it-IT" dirty="0"/>
              <a:t>) della comune contadina (</a:t>
            </a:r>
            <a:r>
              <a:rPr lang="it-IT" dirty="0" err="1"/>
              <a:t>obščina</a:t>
            </a:r>
            <a:r>
              <a:rPr lang="it-IT" dirty="0"/>
              <a:t>) </a:t>
            </a:r>
          </a:p>
          <a:p>
            <a:pPr marL="342900" indent="-342900" algn="just">
              <a:buFont typeface="Arial" panose="020B0604020202020204" pitchFamily="34" charset="0"/>
              <a:buChar char="•"/>
            </a:pPr>
            <a:r>
              <a:rPr lang="it-IT" dirty="0"/>
              <a:t>Creazione dei consigli distrettuali (</a:t>
            </a:r>
            <a:r>
              <a:rPr lang="it-IT" dirty="0" err="1"/>
              <a:t>zemstva</a:t>
            </a:r>
            <a:r>
              <a:rPr lang="it-IT" dirty="0"/>
              <a:t>)</a:t>
            </a:r>
          </a:p>
          <a:p>
            <a:pPr marL="342900" indent="-342900" algn="just">
              <a:buFont typeface="Arial" panose="020B0604020202020204" pitchFamily="34" charset="0"/>
              <a:buChar char="•"/>
            </a:pPr>
            <a:r>
              <a:rPr lang="it-IT" dirty="0"/>
              <a:t>Potenziamento delle università</a:t>
            </a:r>
          </a:p>
          <a:p>
            <a:pPr marL="342900" indent="-342900" algn="just">
              <a:buFont typeface="Arial" panose="020B0604020202020204" pitchFamily="34" charset="0"/>
              <a:buChar char="•"/>
            </a:pPr>
            <a:r>
              <a:rPr lang="it-IT" dirty="0"/>
              <a:t>Moderata liberalizzazione della vita pubblica e sociale: allentamento della censura e della repressione poliziesca</a:t>
            </a:r>
          </a:p>
          <a:p>
            <a:pPr marL="342900" indent="-342900" algn="just">
              <a:buFont typeface="Arial" panose="020B0604020202020204" pitchFamily="34" charset="0"/>
              <a:buChar char="•"/>
            </a:pPr>
            <a:r>
              <a:rPr lang="it-IT" dirty="0"/>
              <a:t>Dibattito fra occidentalisti (liberali, democratici, radicali, socialisti, anarchici) e slavofili, sul modello di sviluppo più adatto per la Russia</a:t>
            </a:r>
          </a:p>
          <a:p>
            <a:pPr marL="342900" indent="-342900" algn="just">
              <a:buFont typeface="Arial" panose="020B0604020202020204" pitchFamily="34" charset="0"/>
              <a:buChar char="•"/>
            </a:pPr>
            <a:r>
              <a:rPr lang="it-IT" dirty="0"/>
              <a:t>Populismo russo e slavofilismo: una visione contrapposta della funzione politica e sociale dell’</a:t>
            </a:r>
            <a:r>
              <a:rPr lang="it-IT" dirty="0" err="1"/>
              <a:t>obščina</a:t>
            </a:r>
            <a:r>
              <a:rPr lang="it-IT" dirty="0"/>
              <a:t> contadina</a:t>
            </a:r>
          </a:p>
          <a:p>
            <a:pPr algn="just"/>
            <a:endParaRPr lang="it-IT" dirty="0"/>
          </a:p>
        </p:txBody>
      </p:sp>
    </p:spTree>
    <p:extLst>
      <p:ext uri="{BB962C8B-B14F-4D97-AF65-F5344CB8AC3E}">
        <p14:creationId xmlns:p14="http://schemas.microsoft.com/office/powerpoint/2010/main" val="19670329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9DFE27-F11A-4004-B301-D796DCCA3C02}"/>
              </a:ext>
            </a:extLst>
          </p:cNvPr>
          <p:cNvSpPr>
            <a:spLocks noGrp="1"/>
          </p:cNvSpPr>
          <p:nvPr>
            <p:ph type="title"/>
          </p:nvPr>
        </p:nvSpPr>
        <p:spPr>
          <a:xfrm>
            <a:off x="838200" y="365125"/>
            <a:ext cx="10515600" cy="784167"/>
          </a:xfrm>
        </p:spPr>
        <p:txBody>
          <a:bodyPr>
            <a:normAutofit/>
          </a:bodyPr>
          <a:lstStyle/>
          <a:p>
            <a:r>
              <a:rPr lang="it-IT" sz="2800" dirty="0"/>
              <a:t>L’unificazione tedesca</a:t>
            </a:r>
          </a:p>
        </p:txBody>
      </p:sp>
      <p:sp>
        <p:nvSpPr>
          <p:cNvPr id="3" name="Segnaposto contenuto 2">
            <a:extLst>
              <a:ext uri="{FF2B5EF4-FFF2-40B4-BE49-F238E27FC236}">
                <a16:creationId xmlns:a16="http://schemas.microsoft.com/office/drawing/2014/main" id="{DBC37A70-9FCB-4A8E-AE47-BFEDB416335A}"/>
              </a:ext>
            </a:extLst>
          </p:cNvPr>
          <p:cNvSpPr>
            <a:spLocks noGrp="1"/>
          </p:cNvSpPr>
          <p:nvPr>
            <p:ph idx="1"/>
          </p:nvPr>
        </p:nvSpPr>
        <p:spPr>
          <a:xfrm>
            <a:off x="838200" y="1249960"/>
            <a:ext cx="10515600" cy="4927003"/>
          </a:xfrm>
        </p:spPr>
        <p:txBody>
          <a:bodyPr>
            <a:normAutofit fontScale="92500" lnSpcReduction="10000"/>
          </a:bodyPr>
          <a:lstStyle/>
          <a:p>
            <a:pPr algn="just"/>
            <a:r>
              <a:rPr lang="it-IT" sz="2400" dirty="0"/>
              <a:t>Per volontà del re di Prussia Guglielmo I e del cancelliere Bismarck, la Prussia intraprende la strada dell’unificazione tedesca</a:t>
            </a:r>
          </a:p>
          <a:p>
            <a:pPr algn="just"/>
            <a:r>
              <a:rPr lang="it-IT" sz="2400" dirty="0"/>
              <a:t>Tensione con l’Impero austriaco per la questione dei ducati danesi (1864), poi guerra austro-prussiana del 1866, contemporanea alla III guerra d’indipendenza italiana (alleanza di Italia e Prussia in funzione antiaustriaca)</a:t>
            </a:r>
          </a:p>
          <a:p>
            <a:pPr algn="just"/>
            <a:r>
              <a:rPr lang="it-IT" sz="2400" dirty="0"/>
              <a:t>Scioglimento della Confederazione germanica e creazione della Confederazione della Germania del Nord (1866)</a:t>
            </a:r>
          </a:p>
          <a:p>
            <a:pPr algn="just"/>
            <a:r>
              <a:rPr lang="it-IT" sz="2400" dirty="0"/>
              <a:t>Conflitto con la Francia di Napoleone III per l’egemonia negli equilibri di potenza europei: vittoria tedesca (settembre 1870), proclamazione dell’Impero tedesco (1871) e fine del II Impero francese</a:t>
            </a:r>
          </a:p>
          <a:p>
            <a:pPr algn="just"/>
            <a:r>
              <a:rPr lang="it-IT" sz="2400" dirty="0"/>
              <a:t>Forte potere centrale controllato dall’imperatore e dal cancelliere, che non era responsabile di fronte al parlamento</a:t>
            </a:r>
          </a:p>
          <a:p>
            <a:pPr algn="just"/>
            <a:r>
              <a:rPr lang="it-IT" sz="2400" dirty="0"/>
              <a:t>Bundesrat (Consiglio federale), formato dai delegati degli Stati tedeschi</a:t>
            </a:r>
          </a:p>
          <a:p>
            <a:pPr algn="just"/>
            <a:r>
              <a:rPr lang="it-IT" sz="2400" dirty="0"/>
              <a:t>Reichstag (Parlamento imperale), eletto a suffragio universale maschile</a:t>
            </a:r>
          </a:p>
        </p:txBody>
      </p:sp>
    </p:spTree>
    <p:extLst>
      <p:ext uri="{BB962C8B-B14F-4D97-AF65-F5344CB8AC3E}">
        <p14:creationId xmlns:p14="http://schemas.microsoft.com/office/powerpoint/2010/main" val="31479006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B1860A2-9455-4C0D-A5D3-2C8C58F1AAC4}"/>
              </a:ext>
            </a:extLst>
          </p:cNvPr>
          <p:cNvSpPr>
            <a:spLocks noGrp="1"/>
          </p:cNvSpPr>
          <p:nvPr>
            <p:ph type="title"/>
          </p:nvPr>
        </p:nvSpPr>
        <p:spPr/>
        <p:txBody>
          <a:bodyPr>
            <a:normAutofit/>
          </a:bodyPr>
          <a:lstStyle/>
          <a:p>
            <a:pPr algn="ctr"/>
            <a:r>
              <a:rPr lang="it-IT" sz="2800" dirty="0"/>
              <a:t>L’unificazione tedesca</a:t>
            </a:r>
          </a:p>
        </p:txBody>
      </p:sp>
      <p:pic>
        <p:nvPicPr>
          <p:cNvPr id="2050" name="Picture 2" descr="Storiadigitale Zanichelli Linker - Mappastorica Site">
            <a:extLst>
              <a:ext uri="{FF2B5EF4-FFF2-40B4-BE49-F238E27FC236}">
                <a16:creationId xmlns:a16="http://schemas.microsoft.com/office/drawing/2014/main" id="{77669693-0E5E-4E16-A9EF-09EC3B81598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86181" y="1825625"/>
            <a:ext cx="6019637"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2090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AB02BB4-1E7D-4E6F-B85C-7430C164E5F4}"/>
              </a:ext>
            </a:extLst>
          </p:cNvPr>
          <p:cNvSpPr>
            <a:spLocks noGrp="1"/>
          </p:cNvSpPr>
          <p:nvPr>
            <p:ph type="title"/>
          </p:nvPr>
        </p:nvSpPr>
        <p:spPr>
          <a:xfrm>
            <a:off x="838200" y="365126"/>
            <a:ext cx="10515600" cy="792556"/>
          </a:xfrm>
        </p:spPr>
        <p:txBody>
          <a:bodyPr>
            <a:normAutofit/>
          </a:bodyPr>
          <a:lstStyle/>
          <a:p>
            <a:r>
              <a:rPr lang="it-IT" sz="2800" dirty="0"/>
              <a:t>Il Compromesso austro-ungarico</a:t>
            </a:r>
          </a:p>
        </p:txBody>
      </p:sp>
      <p:sp>
        <p:nvSpPr>
          <p:cNvPr id="3" name="Segnaposto contenuto 2">
            <a:extLst>
              <a:ext uri="{FF2B5EF4-FFF2-40B4-BE49-F238E27FC236}">
                <a16:creationId xmlns:a16="http://schemas.microsoft.com/office/drawing/2014/main" id="{10B105FD-8FF3-420A-A670-4F0883D44C4E}"/>
              </a:ext>
            </a:extLst>
          </p:cNvPr>
          <p:cNvSpPr>
            <a:spLocks noGrp="1"/>
          </p:cNvSpPr>
          <p:nvPr>
            <p:ph idx="1"/>
          </p:nvPr>
        </p:nvSpPr>
        <p:spPr>
          <a:xfrm>
            <a:off x="838200" y="1224793"/>
            <a:ext cx="10515600" cy="4952170"/>
          </a:xfrm>
        </p:spPr>
        <p:txBody>
          <a:bodyPr>
            <a:normAutofit fontScale="92500"/>
          </a:bodyPr>
          <a:lstStyle/>
          <a:p>
            <a:pPr algn="just"/>
            <a:r>
              <a:rPr lang="it-IT" sz="2400" dirty="0"/>
              <a:t>Per far fronte alle crescenti tensioni fra Austria e Ungheria, Francesco Giuseppe si risolve a stipulare un compromesso con l’élite magiara: nasce l’Impero austro-ungarico (1867)</a:t>
            </a:r>
          </a:p>
          <a:p>
            <a:pPr algn="just"/>
            <a:r>
              <a:rPr lang="it-IT" sz="2400" dirty="0"/>
              <a:t>Autonomia dell’Ungheria, che riconosceva l’imperatore d’Austria come proprio sovrano, e istituzione di tre ministeri comuni fra Austria e Ungheria (esercito, finanze ed esteri)</a:t>
            </a:r>
          </a:p>
          <a:p>
            <a:pPr algn="just"/>
            <a:r>
              <a:rPr lang="it-IT" sz="2400" dirty="0"/>
              <a:t>Differenze profonde fra parte austriaca (</a:t>
            </a:r>
            <a:r>
              <a:rPr lang="it-IT" sz="2400" dirty="0" err="1"/>
              <a:t>Cisleitania</a:t>
            </a:r>
            <a:r>
              <a:rPr lang="it-IT" sz="2400" dirty="0"/>
              <a:t>) e parte ungherese (</a:t>
            </a:r>
            <a:r>
              <a:rPr lang="it-IT" sz="2400" dirty="0" err="1"/>
              <a:t>Transleitania</a:t>
            </a:r>
            <a:r>
              <a:rPr lang="it-IT" sz="2400" dirty="0"/>
              <a:t>)</a:t>
            </a:r>
          </a:p>
          <a:p>
            <a:pPr algn="just"/>
            <a:r>
              <a:rPr lang="it-IT" sz="2400" dirty="0"/>
              <a:t>Dal punto di vista economico, la </a:t>
            </a:r>
            <a:r>
              <a:rPr lang="it-IT" sz="2400" dirty="0" err="1"/>
              <a:t>Cisleitania</a:t>
            </a:r>
            <a:r>
              <a:rPr lang="it-IT" sz="2400" dirty="0"/>
              <a:t> era mediamente più industrializzata della </a:t>
            </a:r>
            <a:r>
              <a:rPr lang="it-IT" sz="2400" dirty="0" err="1"/>
              <a:t>Transleitania</a:t>
            </a:r>
            <a:r>
              <a:rPr lang="it-IT" sz="2400" dirty="0"/>
              <a:t>, dove predominava il latifondo</a:t>
            </a:r>
          </a:p>
          <a:p>
            <a:pPr algn="just"/>
            <a:r>
              <a:rPr lang="it-IT" sz="2400" dirty="0"/>
              <a:t>Per quanto riguarda la questione nazionale, benché entrambe le parti prevedessero teoricamente una tutela di tutte le nazionalità minoritarie, questo principio fu rispettato in </a:t>
            </a:r>
            <a:r>
              <a:rPr lang="it-IT" sz="2400" dirty="0" err="1"/>
              <a:t>Cisleitania</a:t>
            </a:r>
            <a:r>
              <a:rPr lang="it-IT" sz="2400" dirty="0"/>
              <a:t>, mentre in </a:t>
            </a:r>
            <a:r>
              <a:rPr lang="it-IT" sz="2400" dirty="0" err="1"/>
              <a:t>Transleitania</a:t>
            </a:r>
            <a:r>
              <a:rPr lang="it-IT" sz="2400" dirty="0"/>
              <a:t> fu messa in atto una politica di </a:t>
            </a:r>
            <a:r>
              <a:rPr lang="it-IT" sz="2400" dirty="0" err="1"/>
              <a:t>magiarizzazione</a:t>
            </a:r>
            <a:endParaRPr lang="it-IT" sz="2400" dirty="0"/>
          </a:p>
          <a:p>
            <a:pPr algn="just"/>
            <a:r>
              <a:rPr lang="it-IT" sz="2400" dirty="0"/>
              <a:t>Soltanto con il Regno di Croazia Budapest giunse ad un compromesso  (1868), che accordava ai croati una forma di autonomia all’interno del Regno d’Ungheria</a:t>
            </a:r>
          </a:p>
          <a:p>
            <a:endParaRPr lang="it-IT" sz="2400" dirty="0"/>
          </a:p>
        </p:txBody>
      </p:sp>
    </p:spTree>
    <p:extLst>
      <p:ext uri="{BB962C8B-B14F-4D97-AF65-F5344CB8AC3E}">
        <p14:creationId xmlns:p14="http://schemas.microsoft.com/office/powerpoint/2010/main" val="32228642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01902"/>
            <a:ext cx="10515600" cy="1325563"/>
          </a:xfrm>
        </p:spPr>
        <p:txBody>
          <a:bodyPr>
            <a:normAutofit/>
          </a:bodyPr>
          <a:lstStyle/>
          <a:p>
            <a:pPr algn="ctr"/>
            <a:r>
              <a:rPr lang="it-IT" sz="2400" dirty="0"/>
              <a:t>Compromesso austro-ungarico (</a:t>
            </a:r>
            <a:r>
              <a:rPr lang="it-IT" sz="2400" dirty="0" err="1"/>
              <a:t>Ausgleich</a:t>
            </a:r>
            <a:r>
              <a:rPr lang="it-IT" sz="2400" dirty="0"/>
              <a:t>) del 1867</a:t>
            </a:r>
          </a:p>
        </p:txBody>
      </p:sp>
      <p:pic>
        <p:nvPicPr>
          <p:cNvPr id="6" name="Segnaposto contenuto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23376" y="1642146"/>
            <a:ext cx="4840448" cy="4546832"/>
          </a:xfrm>
        </p:spPr>
      </p:pic>
    </p:spTree>
    <p:extLst>
      <p:ext uri="{BB962C8B-B14F-4D97-AF65-F5344CB8AC3E}">
        <p14:creationId xmlns:p14="http://schemas.microsoft.com/office/powerpoint/2010/main" val="18044705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5D8707-92E3-40C6-97D5-69CE72C9237A}"/>
              </a:ext>
            </a:extLst>
          </p:cNvPr>
          <p:cNvSpPr>
            <a:spLocks noGrp="1"/>
          </p:cNvSpPr>
          <p:nvPr>
            <p:ph type="title"/>
          </p:nvPr>
        </p:nvSpPr>
        <p:spPr>
          <a:xfrm>
            <a:off x="838200" y="365126"/>
            <a:ext cx="10515600" cy="842890"/>
          </a:xfrm>
        </p:spPr>
        <p:txBody>
          <a:bodyPr>
            <a:normAutofit/>
          </a:bodyPr>
          <a:lstStyle/>
          <a:p>
            <a:r>
              <a:rPr lang="it-IT" sz="2800" dirty="0"/>
              <a:t>Nuovi stati nazionali nell’area danubiano-balcanica</a:t>
            </a:r>
          </a:p>
        </p:txBody>
      </p:sp>
      <p:sp>
        <p:nvSpPr>
          <p:cNvPr id="3" name="Segnaposto contenuto 2">
            <a:extLst>
              <a:ext uri="{FF2B5EF4-FFF2-40B4-BE49-F238E27FC236}">
                <a16:creationId xmlns:a16="http://schemas.microsoft.com/office/drawing/2014/main" id="{5ECE5A81-5E29-4ABF-96D5-D637E3960B41}"/>
              </a:ext>
            </a:extLst>
          </p:cNvPr>
          <p:cNvSpPr>
            <a:spLocks noGrp="1"/>
          </p:cNvSpPr>
          <p:nvPr>
            <p:ph idx="1"/>
          </p:nvPr>
        </p:nvSpPr>
        <p:spPr>
          <a:xfrm>
            <a:off x="838200" y="1568741"/>
            <a:ext cx="10515600" cy="4608222"/>
          </a:xfrm>
        </p:spPr>
        <p:txBody>
          <a:bodyPr>
            <a:normAutofit/>
          </a:bodyPr>
          <a:lstStyle/>
          <a:p>
            <a:pPr algn="just"/>
            <a:r>
              <a:rPr lang="it-IT" sz="2400" dirty="0"/>
              <a:t>Dal trattato di Adrianopoli (1829) al Congresso di Berlino (1878), Grecia (ormai indipendente dal 1831), Serbia, Montenegro e Romania (principati autonomi sotto sovranità ottomana) iniziano un percorso di modernizzazione</a:t>
            </a:r>
          </a:p>
          <a:p>
            <a:pPr algn="just"/>
            <a:r>
              <a:rPr lang="it-IT" sz="2400" dirty="0"/>
              <a:t>Rafforzamento della burocrazia, dell’esercito, dell’istruzione</a:t>
            </a:r>
          </a:p>
          <a:p>
            <a:pPr algn="just"/>
            <a:r>
              <a:rPr lang="it-IT" sz="2400" dirty="0"/>
              <a:t>Riforma agraria</a:t>
            </a:r>
          </a:p>
          <a:p>
            <a:pPr algn="just"/>
            <a:r>
              <a:rPr lang="it-IT" sz="2400" dirty="0"/>
              <a:t>Introduzione di costituzioni e di pur limitati sistemi parlamentari</a:t>
            </a:r>
          </a:p>
          <a:p>
            <a:pPr algn="just"/>
            <a:r>
              <a:rPr lang="it-IT" sz="2400" dirty="0"/>
              <a:t>Tendenziale bipartitismo</a:t>
            </a:r>
          </a:p>
          <a:p>
            <a:pPr algn="just"/>
            <a:r>
              <a:rPr lang="it-IT" sz="2400" dirty="0"/>
              <a:t>Politica di accordi segreti in senso </a:t>
            </a:r>
            <a:r>
              <a:rPr lang="it-IT" sz="2400" dirty="0" err="1"/>
              <a:t>antiottomano</a:t>
            </a:r>
            <a:endParaRPr lang="it-IT" sz="2400" dirty="0"/>
          </a:p>
          <a:p>
            <a:pPr algn="just"/>
            <a:r>
              <a:rPr lang="it-IT" sz="2400" dirty="0"/>
              <a:t>La Serbia comincia a presentarsi come punto di riferimento di tutti i serbi, anche al di fuori dei suoi confini (</a:t>
            </a:r>
            <a:r>
              <a:rPr lang="it-IT" sz="2400" dirty="0" err="1"/>
              <a:t>panserbismo</a:t>
            </a:r>
            <a:r>
              <a:rPr lang="it-IT" sz="2400" dirty="0"/>
              <a:t>) e, tendenzialmente, di tutti gli «slavi del Sud»</a:t>
            </a:r>
          </a:p>
          <a:p>
            <a:endParaRPr lang="it-IT" dirty="0"/>
          </a:p>
          <a:p>
            <a:endParaRPr lang="it-IT" dirty="0"/>
          </a:p>
        </p:txBody>
      </p:sp>
    </p:spTree>
    <p:extLst>
      <p:ext uri="{BB962C8B-B14F-4D97-AF65-F5344CB8AC3E}">
        <p14:creationId xmlns:p14="http://schemas.microsoft.com/office/powerpoint/2010/main" val="34909475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BC807A-9005-44A0-A6DF-2D3705448991}"/>
              </a:ext>
            </a:extLst>
          </p:cNvPr>
          <p:cNvSpPr>
            <a:spLocks noGrp="1"/>
          </p:cNvSpPr>
          <p:nvPr>
            <p:ph type="title"/>
          </p:nvPr>
        </p:nvSpPr>
        <p:spPr/>
        <p:txBody>
          <a:bodyPr>
            <a:normAutofit/>
          </a:bodyPr>
          <a:lstStyle/>
          <a:p>
            <a:r>
              <a:rPr lang="it-IT" sz="2800" dirty="0"/>
              <a:t>La guerra russo-turca del 1877-78</a:t>
            </a:r>
          </a:p>
        </p:txBody>
      </p:sp>
      <p:sp>
        <p:nvSpPr>
          <p:cNvPr id="3" name="Segnaposto contenuto 2">
            <a:extLst>
              <a:ext uri="{FF2B5EF4-FFF2-40B4-BE49-F238E27FC236}">
                <a16:creationId xmlns:a16="http://schemas.microsoft.com/office/drawing/2014/main" id="{95C73901-23A6-48A5-A0CF-61E584549D66}"/>
              </a:ext>
            </a:extLst>
          </p:cNvPr>
          <p:cNvSpPr>
            <a:spLocks noGrp="1"/>
          </p:cNvSpPr>
          <p:nvPr>
            <p:ph idx="1"/>
          </p:nvPr>
        </p:nvSpPr>
        <p:spPr>
          <a:xfrm>
            <a:off x="838200" y="1602297"/>
            <a:ext cx="10515600" cy="4574666"/>
          </a:xfrm>
        </p:spPr>
        <p:txBody>
          <a:bodyPr>
            <a:normAutofit lnSpcReduction="10000"/>
          </a:bodyPr>
          <a:lstStyle/>
          <a:p>
            <a:pPr algn="just"/>
            <a:r>
              <a:rPr lang="it-IT" sz="2400" dirty="0"/>
              <a:t>Insurrezioni in Bosnia ed Erzegovina (1875): i contadini, in maggioranza cristiani ortodossi e cattolici, si rivoltano contro i latifondisti, spesso slavi islamizzati</a:t>
            </a:r>
          </a:p>
          <a:p>
            <a:pPr algn="just"/>
            <a:r>
              <a:rPr lang="it-IT" sz="2400" dirty="0"/>
              <a:t>Insurrezione in Bulgaria (1876)</a:t>
            </a:r>
          </a:p>
          <a:p>
            <a:pPr algn="just"/>
            <a:r>
              <a:rPr lang="it-IT" sz="2400" dirty="0"/>
              <a:t>Frattura sociale e religiosa</a:t>
            </a:r>
          </a:p>
          <a:p>
            <a:pPr algn="just"/>
            <a:r>
              <a:rPr lang="it-IT" sz="2400" dirty="0"/>
              <a:t>Serbia e Montenegro utilizzano le insurrezioni per attuare una politica espansionistica </a:t>
            </a:r>
            <a:r>
              <a:rPr lang="it-IT" sz="2400" dirty="0" err="1"/>
              <a:t>antiottomana</a:t>
            </a:r>
            <a:r>
              <a:rPr lang="it-IT" sz="2400" dirty="0"/>
              <a:t>, con l’appoggio russo</a:t>
            </a:r>
          </a:p>
          <a:p>
            <a:pPr algn="just"/>
            <a:r>
              <a:rPr lang="it-IT" sz="2400" dirty="0"/>
              <a:t>Conferenza di Costantinopoli (1876): tentativo fallito delle grandi potenze di trovare un accordo con la Sublime Porta per la tutela dei cristiani balcanici</a:t>
            </a:r>
          </a:p>
          <a:p>
            <a:pPr algn="just"/>
            <a:r>
              <a:rPr lang="it-IT" sz="2400" dirty="0"/>
              <a:t>Guerra russo-turca (con l’alleanza fra Impero russo e Principati danubiani) del 1877-78</a:t>
            </a:r>
          </a:p>
          <a:p>
            <a:pPr algn="just"/>
            <a:r>
              <a:rPr lang="it-IT" sz="2400" dirty="0"/>
              <a:t>Vittoria russa</a:t>
            </a:r>
          </a:p>
          <a:p>
            <a:pPr marL="0" indent="0">
              <a:buNone/>
            </a:pPr>
            <a:r>
              <a:rPr lang="it-IT" sz="2400" dirty="0"/>
              <a:t> </a:t>
            </a:r>
          </a:p>
        </p:txBody>
      </p:sp>
    </p:spTree>
    <p:extLst>
      <p:ext uri="{BB962C8B-B14F-4D97-AF65-F5344CB8AC3E}">
        <p14:creationId xmlns:p14="http://schemas.microsoft.com/office/powerpoint/2010/main" val="2044167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3AEBEB3-5020-4B6D-A049-EC29FFE48668}"/>
              </a:ext>
            </a:extLst>
          </p:cNvPr>
          <p:cNvSpPr>
            <a:spLocks noGrp="1"/>
          </p:cNvSpPr>
          <p:nvPr>
            <p:ph idx="1"/>
          </p:nvPr>
        </p:nvSpPr>
        <p:spPr>
          <a:xfrm>
            <a:off x="838200" y="1006679"/>
            <a:ext cx="10515600" cy="5170284"/>
          </a:xfrm>
        </p:spPr>
        <p:txBody>
          <a:bodyPr/>
          <a:lstStyle/>
          <a:p>
            <a:pPr algn="just"/>
            <a:r>
              <a:rPr lang="it-IT" dirty="0"/>
              <a:t>Congresso slavo di Praga del giugno 1848: emerge l’</a:t>
            </a:r>
            <a:r>
              <a:rPr lang="it-IT" dirty="0" err="1"/>
              <a:t>austroslavismo</a:t>
            </a:r>
            <a:r>
              <a:rPr lang="it-IT" dirty="0"/>
              <a:t> di František </a:t>
            </a:r>
            <a:r>
              <a:rPr lang="it-IT" dirty="0" err="1"/>
              <a:t>Palacký</a:t>
            </a:r>
            <a:endParaRPr lang="it-IT" dirty="0"/>
          </a:p>
          <a:p>
            <a:pPr algn="just"/>
            <a:r>
              <a:rPr kumimoji="0" lang="it-IT" sz="2800" b="0" i="0" u="none" strike="noStrike" kern="1200" cap="none" spc="0" normalizeH="0" baseline="0" noProof="0" dirty="0" err="1">
                <a:ln>
                  <a:noFill/>
                </a:ln>
                <a:solidFill>
                  <a:prstClr val="black"/>
                </a:solidFill>
                <a:effectLst/>
                <a:uLnTx/>
                <a:uFillTx/>
                <a:latin typeface="Calibri" panose="020F0502020204030204"/>
                <a:ea typeface="+mn-ea"/>
                <a:cs typeface="+mn-cs"/>
              </a:rPr>
              <a:t>Palacký</a:t>
            </a:r>
            <a:r>
              <a:rPr kumimoji="0" lang="it-IT" sz="2800" b="0" i="0" u="none" strike="noStrike" kern="1200" cap="none" spc="0" normalizeH="0" baseline="0" noProof="0" dirty="0">
                <a:ln>
                  <a:noFill/>
                </a:ln>
                <a:solidFill>
                  <a:prstClr val="black"/>
                </a:solidFill>
                <a:effectLst/>
                <a:uLnTx/>
                <a:uFillTx/>
                <a:latin typeface="Calibri" panose="020F0502020204030204"/>
                <a:ea typeface="+mn-ea"/>
                <a:cs typeface="+mn-cs"/>
              </a:rPr>
              <a:t> sostiene la necessità della preservazione dell’Impero asburgico come difesa degli slavi dal pangermanismo e dal </a:t>
            </a:r>
            <a:r>
              <a:rPr kumimoji="0" lang="it-IT" sz="2800" b="0" i="0" u="none" strike="noStrike" kern="1200" cap="none" spc="0" normalizeH="0" baseline="0" noProof="0">
                <a:ln>
                  <a:noFill/>
                </a:ln>
                <a:solidFill>
                  <a:prstClr val="black"/>
                </a:solidFill>
                <a:effectLst/>
                <a:uLnTx/>
                <a:uFillTx/>
                <a:latin typeface="Calibri" panose="020F0502020204030204"/>
                <a:ea typeface="+mn-ea"/>
                <a:cs typeface="+mn-cs"/>
              </a:rPr>
              <a:t>panslavismo russo</a:t>
            </a:r>
            <a:endParaRPr kumimoji="0" lang="it-IT"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algn="just"/>
            <a:r>
              <a:rPr kumimoji="0" lang="it-IT" sz="2800" b="0" i="0" u="none" strike="noStrike" kern="1200" cap="none" spc="0" normalizeH="0" baseline="0" noProof="0" dirty="0" err="1">
                <a:ln>
                  <a:noFill/>
                </a:ln>
                <a:solidFill>
                  <a:prstClr val="black"/>
                </a:solidFill>
                <a:effectLst/>
                <a:uLnTx/>
                <a:uFillTx/>
                <a:latin typeface="Calibri" panose="020F0502020204030204"/>
                <a:ea typeface="+mn-ea"/>
                <a:cs typeface="+mn-cs"/>
              </a:rPr>
              <a:t>Palacký</a:t>
            </a:r>
            <a:r>
              <a:rPr kumimoji="0" lang="it-IT" sz="2800" b="0" i="0" u="none" strike="noStrike" kern="1200" cap="none" spc="0" normalizeH="0" baseline="0" noProof="0" dirty="0">
                <a:ln>
                  <a:noFill/>
                </a:ln>
                <a:solidFill>
                  <a:prstClr val="black"/>
                </a:solidFill>
                <a:effectLst/>
                <a:uLnTx/>
                <a:uFillTx/>
                <a:latin typeface="Calibri" panose="020F0502020204030204"/>
                <a:ea typeface="+mn-ea"/>
                <a:cs typeface="+mn-cs"/>
              </a:rPr>
              <a:t> propone anche una federalizzazione dell’Impero, per garantire i diritti di tutte le nazioni che lo componevano, e in particolare di quelle slave: queste proposte sono avanzate sia al Congresso slavo di Praga che al parlamento di Vienna, poi spostato a </a:t>
            </a:r>
            <a:r>
              <a:rPr kumimoji="0" lang="it-IT" sz="2800" b="0" i="0" u="none" strike="noStrike" kern="1200" cap="none" spc="0" normalizeH="0" baseline="0" noProof="0" dirty="0" err="1">
                <a:ln>
                  <a:noFill/>
                </a:ln>
                <a:solidFill>
                  <a:prstClr val="black"/>
                </a:solidFill>
                <a:effectLst/>
                <a:uLnTx/>
                <a:uFillTx/>
                <a:latin typeface="Calibri" panose="020F0502020204030204"/>
                <a:ea typeface="+mn-ea"/>
                <a:cs typeface="+mn-cs"/>
              </a:rPr>
              <a:t>Kremsier</a:t>
            </a:r>
            <a:r>
              <a:rPr kumimoji="0" lang="it-IT" sz="2800" b="0" i="0" u="none" strike="noStrike" kern="1200" cap="none" spc="0" normalizeH="0" baseline="0" noProof="0" dirty="0">
                <a:ln>
                  <a:noFill/>
                </a:ln>
                <a:solidFill>
                  <a:prstClr val="black"/>
                </a:solidFill>
                <a:effectLst/>
                <a:uLnTx/>
                <a:uFillTx/>
                <a:latin typeface="Calibri" panose="020F0502020204030204"/>
                <a:ea typeface="+mn-ea"/>
                <a:cs typeface="+mn-cs"/>
              </a:rPr>
              <a:t> (Moravia)</a:t>
            </a:r>
          </a:p>
          <a:p>
            <a:pPr marL="0" indent="0">
              <a:buNone/>
            </a:pPr>
            <a:endParaRPr lang="it-IT" dirty="0"/>
          </a:p>
          <a:p>
            <a:endParaRPr lang="it-IT" dirty="0"/>
          </a:p>
        </p:txBody>
      </p:sp>
    </p:spTree>
    <p:extLst>
      <p:ext uri="{BB962C8B-B14F-4D97-AF65-F5344CB8AC3E}">
        <p14:creationId xmlns:p14="http://schemas.microsoft.com/office/powerpoint/2010/main" val="3392197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3C56F26-01F7-4814-889D-A6302702019A}"/>
              </a:ext>
            </a:extLst>
          </p:cNvPr>
          <p:cNvSpPr>
            <a:spLocks noGrp="1"/>
          </p:cNvSpPr>
          <p:nvPr>
            <p:ph idx="1"/>
          </p:nvPr>
        </p:nvSpPr>
        <p:spPr>
          <a:xfrm>
            <a:off x="838200" y="1132513"/>
            <a:ext cx="10515600" cy="5044449"/>
          </a:xfrm>
        </p:spPr>
        <p:txBody>
          <a:bodyPr/>
          <a:lstStyle/>
          <a:p>
            <a:pPr algn="just"/>
            <a:r>
              <a:rPr lang="it-IT" dirty="0"/>
              <a:t>L’Ungheria proclama la propria indipendenza dall’Impero austriaco, ma nega l’autonomia alle altre nazionalità della Corona di Santo Stefano</a:t>
            </a:r>
          </a:p>
          <a:p>
            <a:pPr algn="just"/>
            <a:r>
              <a:rPr lang="it-IT" dirty="0"/>
              <a:t>Saldatura delle nazionalità non magiare contro l’Ungheria: slovacchi, croati e romeni appoggiano Vienna contro Budapest</a:t>
            </a:r>
          </a:p>
          <a:p>
            <a:pPr algn="just"/>
            <a:r>
              <a:rPr lang="it-IT" dirty="0"/>
              <a:t>Rivoluzione nei Principati danubiani (Moldavia e Valacchia) contro l’Impero ottomano, ma anche in senso antirusso</a:t>
            </a:r>
          </a:p>
          <a:p>
            <a:pPr algn="just"/>
            <a:r>
              <a:rPr lang="it-IT" dirty="0"/>
              <a:t>Repressione austro-russa in Ungheria e turco-russa nei Principati danubiani</a:t>
            </a:r>
          </a:p>
          <a:p>
            <a:pPr marL="0" indent="0">
              <a:buNone/>
            </a:pPr>
            <a:endParaRPr lang="it-IT" dirty="0"/>
          </a:p>
        </p:txBody>
      </p:sp>
    </p:spTree>
    <p:extLst>
      <p:ext uri="{BB962C8B-B14F-4D97-AF65-F5344CB8AC3E}">
        <p14:creationId xmlns:p14="http://schemas.microsoft.com/office/powerpoint/2010/main" val="21526754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7DFB2D-4F63-4BD9-8204-E76C6C634D4A}"/>
              </a:ext>
            </a:extLst>
          </p:cNvPr>
          <p:cNvSpPr>
            <a:spLocks noGrp="1"/>
          </p:cNvSpPr>
          <p:nvPr>
            <p:ph type="title"/>
          </p:nvPr>
        </p:nvSpPr>
        <p:spPr/>
        <p:txBody>
          <a:bodyPr>
            <a:normAutofit/>
          </a:bodyPr>
          <a:lstStyle/>
          <a:p>
            <a:pPr algn="ctr"/>
            <a:r>
              <a:rPr lang="it-IT" sz="3600" dirty="0"/>
              <a:t>L’Europa delle rivoluzioni</a:t>
            </a:r>
          </a:p>
        </p:txBody>
      </p:sp>
      <p:pic>
        <p:nvPicPr>
          <p:cNvPr id="2050" name="Picture 2" descr="the 1848 revolutions maps images documents anecdotes caricatures maps |  Historical maps, Europe map, History">
            <a:extLst>
              <a:ext uri="{FF2B5EF4-FFF2-40B4-BE49-F238E27FC236}">
                <a16:creationId xmlns:a16="http://schemas.microsoft.com/office/drawing/2014/main" id="{E7C17A34-CA6E-4BA9-89CD-EAEE87A0859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00470" y="1825625"/>
            <a:ext cx="5791059"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61424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WHKMLA : Historical Atlas, Hungary Page">
            <a:extLst>
              <a:ext uri="{FF2B5EF4-FFF2-40B4-BE49-F238E27FC236}">
                <a16:creationId xmlns:a16="http://schemas.microsoft.com/office/drawing/2014/main" id="{3A84832F-583D-448D-A5AB-FA21BC5A963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52257" y="1501629"/>
            <a:ext cx="6593747" cy="44797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7920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WHAT HAPPENED IN GERMANY? 1848 Revolution. “Germany” in ppt download">
            <a:extLst>
              <a:ext uri="{FF2B5EF4-FFF2-40B4-BE49-F238E27FC236}">
                <a16:creationId xmlns:a16="http://schemas.microsoft.com/office/drawing/2014/main" id="{7DB6CD54-7113-463D-8780-FB6EC4D034A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52257" y="1174459"/>
            <a:ext cx="6102690" cy="49270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387425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516A4C2-2B40-4F15-B75B-EE7F42BB7D9F}"/>
              </a:ext>
            </a:extLst>
          </p:cNvPr>
          <p:cNvSpPr>
            <a:spLocks noGrp="1"/>
          </p:cNvSpPr>
          <p:nvPr>
            <p:ph type="ctrTitle"/>
          </p:nvPr>
        </p:nvSpPr>
        <p:spPr>
          <a:xfrm>
            <a:off x="771787" y="620785"/>
            <a:ext cx="10511406" cy="671120"/>
          </a:xfrm>
        </p:spPr>
        <p:txBody>
          <a:bodyPr>
            <a:normAutofit/>
          </a:bodyPr>
          <a:lstStyle/>
          <a:p>
            <a:pPr algn="just"/>
            <a:r>
              <a:rPr lang="it-IT" sz="2800" dirty="0"/>
              <a:t>La Questione d’Oriente</a:t>
            </a:r>
          </a:p>
        </p:txBody>
      </p:sp>
      <p:sp>
        <p:nvSpPr>
          <p:cNvPr id="3" name="Sottotitolo 2">
            <a:extLst>
              <a:ext uri="{FF2B5EF4-FFF2-40B4-BE49-F238E27FC236}">
                <a16:creationId xmlns:a16="http://schemas.microsoft.com/office/drawing/2014/main" id="{C30C6D48-2198-418C-80CD-44C3D9AAD5ED}"/>
              </a:ext>
            </a:extLst>
          </p:cNvPr>
          <p:cNvSpPr>
            <a:spLocks noGrp="1"/>
          </p:cNvSpPr>
          <p:nvPr>
            <p:ph type="subTitle" idx="1"/>
          </p:nvPr>
        </p:nvSpPr>
        <p:spPr>
          <a:xfrm>
            <a:off x="771787" y="1593909"/>
            <a:ext cx="10511406" cy="4293708"/>
          </a:xfrm>
        </p:spPr>
        <p:txBody>
          <a:bodyPr>
            <a:normAutofit fontScale="85000" lnSpcReduction="20000"/>
          </a:bodyPr>
          <a:lstStyle/>
          <a:p>
            <a:pPr marL="457200" indent="-457200" algn="just">
              <a:buFont typeface="Arial" panose="020B0604020202020204" pitchFamily="34" charset="0"/>
              <a:buChar char="•"/>
            </a:pPr>
            <a:r>
              <a:rPr lang="it-IT" dirty="0"/>
              <a:t>Contrasto tra  la Francia di Napoleone III, la Russia di Nicola I e l’Impero ottomano per la protezione dei «luoghi santi» e in generale dei sudditi cristiani della Sublime Porta</a:t>
            </a:r>
          </a:p>
          <a:p>
            <a:pPr marL="457200" indent="-457200" algn="just">
              <a:buFont typeface="Arial" panose="020B0604020202020204" pitchFamily="34" charset="0"/>
              <a:buChar char="•"/>
            </a:pPr>
            <a:r>
              <a:rPr lang="it-IT" dirty="0"/>
              <a:t>Guerra di Crimea (1853-56): per arginare l’Impero russo, che aveva occupato i Principati danubiani di Moldavia e Valacchia, si forma una coalizione fra potenze occidentali (Francia, Inghilterra, Regno di Sardegna) e Impero ottomano, che porta alla sconfitta russa</a:t>
            </a:r>
          </a:p>
          <a:p>
            <a:pPr marL="457200" indent="-457200" algn="just">
              <a:buFont typeface="Arial" panose="020B0604020202020204" pitchFamily="34" charset="0"/>
              <a:buChar char="•"/>
            </a:pPr>
            <a:r>
              <a:rPr lang="it-IT" dirty="0"/>
              <a:t>Con il trattato di Parigi del 1856 si ribadisce l’integrità dell’Impero ottomano, che entra nel «concerto europeo», impegnandosi ad effettuare riforme tese alla parificazione giuridica dei sudditi a prescindere dalla loro religione</a:t>
            </a:r>
          </a:p>
          <a:p>
            <a:pPr marL="457200" indent="-457200" algn="just">
              <a:buFont typeface="Arial" panose="020B0604020202020204" pitchFamily="34" charset="0"/>
              <a:buChar char="•"/>
            </a:pPr>
            <a:r>
              <a:rPr lang="it-IT" dirty="0"/>
              <a:t>Veniva inoltre neutralizzato il Mar Nero, con il divieto di navigazione per tutte le navi da guerra, decisione che penalizzava la Russia, e si apriva la navigazione del Danubio alle navi di tutte le nazioni</a:t>
            </a:r>
          </a:p>
          <a:p>
            <a:pPr marL="457200" indent="-457200" algn="just">
              <a:buFont typeface="Arial" panose="020B0604020202020204" pitchFamily="34" charset="0"/>
              <a:buChar char="•"/>
            </a:pPr>
            <a:r>
              <a:rPr lang="it-IT" dirty="0"/>
              <a:t>La parte meridionale della Bessarabia passa dalla Russia alla Moldavia, che resta insieme alla Valacchia sotto sovranità ottomana, con uno statuto di autonomia</a:t>
            </a:r>
          </a:p>
          <a:p>
            <a:pPr marL="457200" indent="-457200" algn="just">
              <a:buFont typeface="Arial" panose="020B0604020202020204" pitchFamily="34" charset="0"/>
              <a:buChar char="•"/>
            </a:pPr>
            <a:r>
              <a:rPr lang="it-IT" dirty="0"/>
              <a:t>Il Regno di Sardegna riesce ad ottenere il sostegno francese contro l’Impero austriaco in direzione del conseguimento dell’unità nazionale italiana</a:t>
            </a:r>
          </a:p>
          <a:p>
            <a:pPr marL="457200" indent="-457200" algn="just">
              <a:buFont typeface="Arial" panose="020B0604020202020204" pitchFamily="34" charset="0"/>
              <a:buChar char="•"/>
            </a:pPr>
            <a:endParaRPr lang="it-IT" sz="2800" dirty="0"/>
          </a:p>
          <a:p>
            <a:pPr algn="just"/>
            <a:endParaRPr lang="it-IT" sz="2800" dirty="0"/>
          </a:p>
        </p:txBody>
      </p:sp>
    </p:spTree>
    <p:extLst>
      <p:ext uri="{BB962C8B-B14F-4D97-AF65-F5344CB8AC3E}">
        <p14:creationId xmlns:p14="http://schemas.microsoft.com/office/powerpoint/2010/main" val="1232903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rchivio Storico: Guerra di Crimea 1855 – 56">
            <a:extLst>
              <a:ext uri="{FF2B5EF4-FFF2-40B4-BE49-F238E27FC236}">
                <a16:creationId xmlns:a16="http://schemas.microsoft.com/office/drawing/2014/main" id="{1C31C168-C3D2-47FF-88E8-486C4366C89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97604" y="1088471"/>
            <a:ext cx="5796792" cy="46810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86491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E86FEF-7376-4694-97FD-2B8977F4BAEE}"/>
              </a:ext>
            </a:extLst>
          </p:cNvPr>
          <p:cNvSpPr>
            <a:spLocks noGrp="1"/>
          </p:cNvSpPr>
          <p:nvPr>
            <p:ph type="title"/>
          </p:nvPr>
        </p:nvSpPr>
        <p:spPr>
          <a:xfrm>
            <a:off x="838200" y="365126"/>
            <a:ext cx="10515600" cy="935168"/>
          </a:xfrm>
        </p:spPr>
        <p:txBody>
          <a:bodyPr>
            <a:normAutofit/>
          </a:bodyPr>
          <a:lstStyle/>
          <a:p>
            <a:r>
              <a:rPr lang="it-IT" sz="2800" dirty="0" err="1"/>
              <a:t>Neoassolutismo</a:t>
            </a:r>
            <a:r>
              <a:rPr lang="it-IT" sz="2800" dirty="0"/>
              <a:t> e liberalizzazione</a:t>
            </a:r>
          </a:p>
        </p:txBody>
      </p:sp>
      <p:sp>
        <p:nvSpPr>
          <p:cNvPr id="3" name="Segnaposto contenuto 2">
            <a:extLst>
              <a:ext uri="{FF2B5EF4-FFF2-40B4-BE49-F238E27FC236}">
                <a16:creationId xmlns:a16="http://schemas.microsoft.com/office/drawing/2014/main" id="{7E43D080-9B66-4D5D-B3F3-2AB2C56C861F}"/>
              </a:ext>
            </a:extLst>
          </p:cNvPr>
          <p:cNvSpPr>
            <a:spLocks noGrp="1"/>
          </p:cNvSpPr>
          <p:nvPr>
            <p:ph idx="1"/>
          </p:nvPr>
        </p:nvSpPr>
        <p:spPr>
          <a:xfrm>
            <a:off x="838200" y="1484851"/>
            <a:ext cx="10515600" cy="4580389"/>
          </a:xfrm>
        </p:spPr>
        <p:txBody>
          <a:bodyPr>
            <a:normAutofit fontScale="92500" lnSpcReduction="10000"/>
          </a:bodyPr>
          <a:lstStyle/>
          <a:p>
            <a:pPr algn="just"/>
            <a:r>
              <a:rPr lang="it-IT" sz="2400" dirty="0"/>
              <a:t>Il nuovo imperatore Francesco Giuseppe d’Asburgo avvia una fase conservatrice e accentratrice dopo la rivoluzione del 1848-49</a:t>
            </a:r>
          </a:p>
          <a:p>
            <a:pPr algn="just"/>
            <a:r>
              <a:rPr lang="it-IT" sz="2400" dirty="0" err="1"/>
              <a:t>Neoassolutismo</a:t>
            </a:r>
            <a:r>
              <a:rPr lang="it-IT" sz="2400" dirty="0"/>
              <a:t> degli anni Cinquanta del XIX secolo: ritiro della costituzione del 1849, tranne i provvedimenti sulla liberazione dei contadini dagli oneri feudali</a:t>
            </a:r>
          </a:p>
          <a:p>
            <a:pPr algn="just"/>
            <a:r>
              <a:rPr lang="it-IT" sz="2400" dirty="0"/>
              <a:t>Accentramento del potere da parte dell’imperatore, tentativo di costruzione di un’«identità austriaca» per l’Impero, totale subordinazione dell’Ungheria</a:t>
            </a:r>
          </a:p>
          <a:p>
            <a:pPr algn="just"/>
            <a:r>
              <a:rPr lang="it-IT" sz="2400" dirty="0"/>
              <a:t>Sconfitta contro Regno di Sardegna e Francia (1859): con il Diploma d’Ottobre del 1860 si crea un Consiglio dei ministri e un Consiglio dell’Impero</a:t>
            </a:r>
          </a:p>
          <a:p>
            <a:pPr algn="just"/>
            <a:r>
              <a:rPr lang="it-IT" sz="2400" dirty="0"/>
              <a:t>La Patente di Febbraio (1861) rafforza la funzione del Consiglio dell’Impero (bicamerale: camera dei signori e camera dei deputati, eletti nelle diete con criterio censitario)</a:t>
            </a:r>
          </a:p>
          <a:p>
            <a:pPr algn="just"/>
            <a:r>
              <a:rPr lang="it-IT" sz="2400" dirty="0"/>
              <a:t>Permangono però due elementi di difficoltà in politica estera (competizione con la Prussia per l’egemonia sul mondo tedesco, conflitto con il Regno d’Italia per il controllo dei territori abitati da italiani) e in politica interna (gestione del problema nazionale e in particolare del problema ungherese)</a:t>
            </a:r>
          </a:p>
          <a:p>
            <a:pPr marL="0" indent="0">
              <a:buNone/>
            </a:pPr>
            <a:endParaRPr lang="it-IT" sz="2400" dirty="0"/>
          </a:p>
        </p:txBody>
      </p:sp>
    </p:spTree>
    <p:extLst>
      <p:ext uri="{BB962C8B-B14F-4D97-AF65-F5344CB8AC3E}">
        <p14:creationId xmlns:p14="http://schemas.microsoft.com/office/powerpoint/2010/main" val="3298506870"/>
      </p:ext>
    </p:extLst>
  </p:cSld>
  <p:clrMapOvr>
    <a:masterClrMapping/>
  </p:clrMapOvr>
</p:sld>
</file>

<file path=ppt/theme/theme1.xml><?xml version="1.0" encoding="utf-8"?>
<a:theme xmlns:a="http://schemas.openxmlformats.org/drawingml/2006/main" name="1_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1243</Words>
  <Application>Microsoft Office PowerPoint</Application>
  <PresentationFormat>Widescreen</PresentationFormat>
  <Paragraphs>70</Paragraphs>
  <Slides>16</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16</vt:i4>
      </vt:variant>
    </vt:vector>
  </HeadingPairs>
  <TitlesOfParts>
    <vt:vector size="20" baseType="lpstr">
      <vt:lpstr>Arial</vt:lpstr>
      <vt:lpstr>Calibri</vt:lpstr>
      <vt:lpstr>Calibri Light</vt:lpstr>
      <vt:lpstr>1_Tema di Office</vt:lpstr>
      <vt:lpstr>Le rivoluzioni del 1848</vt:lpstr>
      <vt:lpstr>Presentazione standard di PowerPoint</vt:lpstr>
      <vt:lpstr>Presentazione standard di PowerPoint</vt:lpstr>
      <vt:lpstr>L’Europa delle rivoluzioni</vt:lpstr>
      <vt:lpstr>Presentazione standard di PowerPoint</vt:lpstr>
      <vt:lpstr>Presentazione standard di PowerPoint</vt:lpstr>
      <vt:lpstr>La Questione d’Oriente</vt:lpstr>
      <vt:lpstr>Presentazione standard di PowerPoint</vt:lpstr>
      <vt:lpstr>Neoassolutismo e liberalizzazione</vt:lpstr>
      <vt:lpstr>Le riforme nell’Impero russo</vt:lpstr>
      <vt:lpstr>L’unificazione tedesca</vt:lpstr>
      <vt:lpstr>L’unificazione tedesca</vt:lpstr>
      <vt:lpstr>Il Compromesso austro-ungarico</vt:lpstr>
      <vt:lpstr>Compromesso austro-ungarico (Ausgleich) del 1867</vt:lpstr>
      <vt:lpstr>Nuovi stati nazionali nell’area danubiano-balcanica</vt:lpstr>
      <vt:lpstr>La guerra russo-turca del 1877-78</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SANTORO STEFANO</dc:creator>
  <cp:lastModifiedBy>SANTORO STEFANO</cp:lastModifiedBy>
  <cp:revision>1</cp:revision>
  <dcterms:created xsi:type="dcterms:W3CDTF">2025-10-13T08:02:06Z</dcterms:created>
  <dcterms:modified xsi:type="dcterms:W3CDTF">2025-10-13T08:02:48Z</dcterms:modified>
</cp:coreProperties>
</file>