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14/10/2025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14/10/2025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Blanchard O., </a:t>
            </a:r>
            <a:r>
              <a:rPr lang="it-IT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Amighini</a:t>
            </a:r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A., Giavazzi F.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, «</a:t>
            </a:r>
            <a:r>
              <a:rPr lang="it-IT" sz="1200" dirty="0">
                <a:latin typeface="+mn-lt"/>
              </a:rPr>
              <a:t>Macroeconomia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» Il Mulino, 2024</a:t>
            </a:r>
            <a:b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</a:b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Capitolo V. Il mercato dei beni e i mercati finanziari: il modello IS-LM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11DAC1-6809-4254-93DD-D75C212C97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Capitolo V.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B938121-1169-4C90-A2E0-52224A4B4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56992"/>
            <a:ext cx="9144000" cy="1752600"/>
          </a:xfrm>
        </p:spPr>
        <p:txBody>
          <a:bodyPr/>
          <a:lstStyle/>
          <a:p>
            <a:r>
              <a:rPr lang="it-IT" dirty="0"/>
              <a:t>Il mercato dei beni e i mercati finanziari: </a:t>
            </a:r>
          </a:p>
          <a:p>
            <a:r>
              <a:rPr lang="it-IT" dirty="0"/>
              <a:t>il modello IS-LM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5B91F88-9C03-4CC2-89ED-A6F37CFB3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251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79C3B1-98CE-4741-BBE3-366C6A60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Il mercato dei beni e la curva IS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6A93F4-304A-40CA-86FF-32F251B07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382042"/>
            <a:ext cx="8352928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it-IT" sz="2400" dirty="0"/>
              <a:t>L’equilibrio nel mercato dei beni attraverso la condizione di uguaglianza tra produzione, Y, e domanda, Z, è definito dalla relazione IS.</a:t>
            </a:r>
          </a:p>
          <a:p>
            <a:pPr marL="0" indent="0">
              <a:buFontTx/>
              <a:buNone/>
              <a:defRPr/>
            </a:pPr>
            <a:r>
              <a:rPr lang="it-IT" sz="2400" dirty="0"/>
              <a:t>Assumendo che il consumo sia funzione del reddito disponibile e considerando investimento, spesa pubblica e imposte variabili esogene, si ha che la condizione di equilibrio è data da:</a:t>
            </a:r>
          </a:p>
          <a:p>
            <a:pPr>
              <a:buFontTx/>
              <a:buNone/>
              <a:defRPr/>
            </a:pPr>
            <a:endParaRPr lang="it-IT" sz="2400" dirty="0"/>
          </a:p>
          <a:p>
            <a:pPr>
              <a:buFontTx/>
              <a:buNone/>
              <a:defRPr/>
            </a:pPr>
            <a:endParaRPr lang="it-IT" sz="2400" dirty="0"/>
          </a:p>
          <a:p>
            <a:pPr>
              <a:buFontTx/>
              <a:buNone/>
              <a:defRPr/>
            </a:pPr>
            <a:r>
              <a:rPr lang="it-IT" sz="2400" dirty="0"/>
              <a:t>Si noti che il tasso di interesse non influenza la domanda di beni.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237E3C-006E-4678-9192-CF746DB1C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9AB0AE2A-1E01-4757-9F90-392A310432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810064"/>
              </p:ext>
            </p:extLst>
          </p:nvPr>
        </p:nvGraphicFramePr>
        <p:xfrm>
          <a:off x="3153317" y="3861048"/>
          <a:ext cx="2837365" cy="482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1346200" imgH="228600" progId="Equation.COEE2">
                  <p:embed/>
                </p:oleObj>
              </mc:Choice>
              <mc:Fallback>
                <p:oleObj name="Equation" r:id="rId3" imgW="1346200" imgH="228600" progId="Equation.COEE2">
                  <p:embed/>
                  <p:pic>
                    <p:nvPicPr>
                      <p:cNvPr id="3079" name="Object 7">
                        <a:extLst>
                          <a:ext uri="{FF2B5EF4-FFF2-40B4-BE49-F238E27FC236}">
                            <a16:creationId xmlns:a16="http://schemas.microsoft.com/office/drawing/2014/main" id="{DBF411FF-954A-464D-B800-2F63E790C3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3317" y="3861048"/>
                        <a:ext cx="2837365" cy="4826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58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79C3B1-98CE-4741-BBE3-366C6A60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1.1 Investimento, vendite e tasso di interesse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6A93F4-304A-40CA-86FF-32F251B07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160" y="1382042"/>
            <a:ext cx="8650840" cy="4525963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it-IT" altLang="it-IT" sz="2400" dirty="0"/>
              <a:t>Finora, abbiamo considerato l’investimento esogeno, per semplicità. In realtà, esso dipende principalmente da due fattori:</a:t>
            </a:r>
          </a:p>
          <a:p>
            <a:r>
              <a:rPr lang="it-IT" altLang="it-IT" sz="2400" i="1" dirty="0"/>
              <a:t>il livello delle vendite</a:t>
            </a:r>
          </a:p>
          <a:p>
            <a:r>
              <a:rPr lang="it-IT" altLang="it-IT" sz="2400" i="1" dirty="0"/>
              <a:t>il tasso di interesse</a:t>
            </a:r>
          </a:p>
          <a:p>
            <a:pPr>
              <a:buFontTx/>
              <a:buNone/>
            </a:pPr>
            <a:r>
              <a:rPr lang="it-IT" altLang="it-IT" sz="2400" dirty="0"/>
              <a:t>Ipotizzeremo quindi la seguente funzione per l’investimento:</a:t>
            </a:r>
          </a:p>
          <a:p>
            <a:pPr>
              <a:buFontTx/>
              <a:buNone/>
            </a:pPr>
            <a:endParaRPr lang="it-IT" altLang="it-IT" sz="2400" dirty="0"/>
          </a:p>
          <a:p>
            <a:pPr>
              <a:buFontTx/>
              <a:buNone/>
            </a:pPr>
            <a:endParaRPr lang="it-IT" altLang="it-IT" sz="2400" dirty="0"/>
          </a:p>
          <a:p>
            <a:pPr>
              <a:buFontTx/>
              <a:buNone/>
            </a:pPr>
            <a:endParaRPr lang="it-IT" altLang="it-IT" sz="2400" dirty="0"/>
          </a:p>
          <a:p>
            <a:r>
              <a:rPr lang="it-IT" altLang="it-IT" sz="2400" dirty="0">
                <a:solidFill>
                  <a:srgbClr val="FF0000"/>
                </a:solidFill>
                <a:sym typeface="Symbol" panose="05050102010706020507" pitchFamily="18" charset="2"/>
              </a:rPr>
              <a:t>u</a:t>
            </a:r>
            <a:r>
              <a:rPr lang="it-IT" altLang="it-IT" sz="2400" dirty="0">
                <a:solidFill>
                  <a:srgbClr val="FF0000"/>
                </a:solidFill>
              </a:rPr>
              <a:t>n </a:t>
            </a:r>
            <a:r>
              <a:rPr lang="it-IT" altLang="it-IT" sz="2400" dirty="0">
                <a:solidFill>
                  <a:srgbClr val="FF0000"/>
                </a:solidFill>
                <a:sym typeface="Symbol" panose="05050102010706020507" pitchFamily="18" charset="2"/>
              </a:rPr>
              <a:t>aumento</a:t>
            </a:r>
            <a:r>
              <a:rPr lang="it-IT" altLang="it-IT" sz="2400" dirty="0">
                <a:solidFill>
                  <a:srgbClr val="FF0000"/>
                </a:solidFill>
              </a:rPr>
              <a:t> della produzione provoca un </a:t>
            </a:r>
            <a:r>
              <a:rPr lang="it-IT" altLang="it-IT" sz="2400" dirty="0">
                <a:solidFill>
                  <a:srgbClr val="FF0000"/>
                </a:solidFill>
                <a:sym typeface="Symbol" panose="05050102010706020507" pitchFamily="18" charset="2"/>
              </a:rPr>
              <a:t>aumento di I</a:t>
            </a:r>
          </a:p>
          <a:p>
            <a:r>
              <a:rPr lang="it-IT" altLang="it-IT" sz="2400" dirty="0">
                <a:solidFill>
                  <a:srgbClr val="FF0000"/>
                </a:solidFill>
                <a:sym typeface="Symbol" panose="05050102010706020507" pitchFamily="18" charset="2"/>
              </a:rPr>
              <a:t>un aumento del tasso di interesse provoca una riduzione di I </a:t>
            </a:r>
            <a:endParaRPr lang="it-IT" altLang="it-IT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237E3C-006E-4678-9192-CF746DB1C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 dirty="0"/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4B96DE6E-97C4-4839-BEE0-BE99C6473C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554513"/>
              </p:ext>
            </p:extLst>
          </p:nvPr>
        </p:nvGraphicFramePr>
        <p:xfrm>
          <a:off x="3970337" y="3717032"/>
          <a:ext cx="1203325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3" imgW="660113" imgH="190417" progId="Equation.COEE2">
                  <p:embed/>
                </p:oleObj>
              </mc:Choice>
              <mc:Fallback>
                <p:oleObj name="Equation" r:id="rId3" imgW="660113" imgH="190417" progId="Equation.COEE2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DCE6501A-6E53-41F9-A03E-D30705FC8F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337" y="3717032"/>
                        <a:ext cx="1203325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DB1CE2BA-0942-4D5A-B0E8-867768D7B4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0007"/>
              </p:ext>
            </p:extLst>
          </p:nvPr>
        </p:nvGraphicFramePr>
        <p:xfrm>
          <a:off x="4418725" y="4064064"/>
          <a:ext cx="790376" cy="327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5" imgW="368300" imgH="190500" progId="Equation.COEE2">
                  <p:embed/>
                </p:oleObj>
              </mc:Choice>
              <mc:Fallback>
                <p:oleObj name="Equation" r:id="rId5" imgW="368300" imgH="190500" progId="Equation.COEE2">
                  <p:embed/>
                  <p:pic>
                    <p:nvPicPr>
                      <p:cNvPr id="2051" name="Object 4">
                        <a:extLst>
                          <a:ext uri="{FF2B5EF4-FFF2-40B4-BE49-F238E27FC236}">
                            <a16:creationId xmlns:a16="http://schemas.microsoft.com/office/drawing/2014/main" id="{D49B2DD7-BCE4-4BE7-9481-483D7EE448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8725" y="4064064"/>
                        <a:ext cx="790376" cy="3278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120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79C3B1-98CE-4741-BBE3-366C6A60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1.2 La determinazione della produzione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6A93F4-304A-40CA-86FF-32F251B07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382042"/>
            <a:ext cx="8964488" cy="4525963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it-IT" altLang="it-IT" sz="2400" dirty="0"/>
              <a:t>La condizione di equilibrio nel mercato dei beni diventa:</a:t>
            </a:r>
          </a:p>
          <a:p>
            <a:pPr>
              <a:buFontTx/>
              <a:buNone/>
            </a:pPr>
            <a:endParaRPr lang="it-IT" altLang="it-IT" sz="2400" dirty="0"/>
          </a:p>
          <a:p>
            <a:pPr>
              <a:buFontTx/>
              <a:buNone/>
            </a:pPr>
            <a:endParaRPr lang="it-IT" altLang="it-IT" sz="2400" dirty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it-IT" altLang="it-IT" sz="2400" dirty="0">
                <a:sym typeface="Symbol" panose="05050102010706020507" pitchFamily="18" charset="2"/>
              </a:rPr>
              <a:t> u</a:t>
            </a:r>
            <a:r>
              <a:rPr lang="it-IT" altLang="it-IT" sz="2400" dirty="0"/>
              <a:t>n </a:t>
            </a:r>
            <a:r>
              <a:rPr lang="it-IT" altLang="it-IT" sz="2400" dirty="0">
                <a:sym typeface="Symbol" panose="05050102010706020507" pitchFamily="18" charset="2"/>
              </a:rPr>
              <a:t></a:t>
            </a:r>
            <a:r>
              <a:rPr lang="it-IT" altLang="it-IT" sz="2400" dirty="0"/>
              <a:t> della produzione fa </a:t>
            </a:r>
            <a:r>
              <a:rPr lang="it-IT" altLang="it-IT" sz="2400" dirty="0">
                <a:sym typeface="Symbol" panose="05050102010706020507" pitchFamily="18" charset="2"/>
              </a:rPr>
              <a:t> il reddito e quindi il reddito disponibile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it-IT" altLang="it-IT" sz="2400" dirty="0">
                <a:sym typeface="Symbol" panose="05050102010706020507" pitchFamily="18" charset="2"/>
              </a:rPr>
              <a:t>un   della produzione fa  l’investimento</a:t>
            </a:r>
          </a:p>
          <a:p>
            <a:pPr>
              <a:buFontTx/>
              <a:buNone/>
            </a:pPr>
            <a:endParaRPr lang="it-IT" altLang="it-IT" sz="2400" dirty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it-IT" altLang="it-IT" sz="2400" dirty="0">
                <a:sym typeface="Symbol" panose="05050102010706020507" pitchFamily="18" charset="2"/>
              </a:rPr>
              <a:t>In sintesi, un aumento della produzione fa aumentare la domanda di beni: questa relazione tra domanda e produzione è rappresentata dalla </a:t>
            </a:r>
            <a:r>
              <a:rPr lang="it-IT" altLang="it-IT" sz="2400" i="1" dirty="0">
                <a:sym typeface="Symbol" panose="05050102010706020507" pitchFamily="18" charset="2"/>
              </a:rPr>
              <a:t>curva ZZ</a:t>
            </a:r>
            <a:r>
              <a:rPr lang="it-IT" altLang="it-IT" sz="2400" dirty="0">
                <a:sym typeface="Symbol" panose="05050102010706020507" pitchFamily="18" charset="2"/>
              </a:rPr>
              <a:t>, positivamente inclinata.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237E3C-006E-4678-9192-CF746DB1C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11D40B6D-FE88-4E3C-B6F9-92E01C95A0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763662"/>
              </p:ext>
            </p:extLst>
          </p:nvPr>
        </p:nvGraphicFramePr>
        <p:xfrm>
          <a:off x="3059745" y="1988840"/>
          <a:ext cx="3024510" cy="351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3" imgW="1638300" imgH="190500" progId="Equation.COEE2">
                  <p:embed/>
                </p:oleObj>
              </mc:Choice>
              <mc:Fallback>
                <p:oleObj name="Equation" r:id="rId3" imgW="1638300" imgH="190500" progId="Equation.COEE2">
                  <p:embed/>
                  <p:pic>
                    <p:nvPicPr>
                      <p:cNvPr id="38916" name="Object 4">
                        <a:extLst>
                          <a:ext uri="{FF2B5EF4-FFF2-40B4-BE49-F238E27FC236}">
                            <a16:creationId xmlns:a16="http://schemas.microsoft.com/office/drawing/2014/main" id="{2FD41604-994C-49AC-A64F-5A0B4B1EF4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745" y="1988840"/>
                        <a:ext cx="3024510" cy="3513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5929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79C3B1-98CE-4741-BBE3-366C6A60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1.2 La determinazione della produzione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237E3C-006E-4678-9192-CF746DB1C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30096C5-296C-8EE8-13DE-DF61969E6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56" y="1383804"/>
            <a:ext cx="7916888" cy="409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48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79C3B1-98CE-4741-BBE3-366C6A60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1.2 La determinazione della produzione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237E3C-006E-4678-9192-CF746DB1C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413D31E-6CE2-4B51-9A48-B7AB5FA84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4525963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it-IT" altLang="it-IT" sz="2600" dirty="0"/>
              <a:t>La curva ZZ ha due caratteristiche:</a:t>
            </a:r>
          </a:p>
          <a:p>
            <a:r>
              <a:rPr lang="it-IT" altLang="it-IT" sz="2600" dirty="0"/>
              <a:t>Non avendo assunto che le equazioni del consumo e investimento siano lineari, la ZZ sarà una curva e non una retta;</a:t>
            </a:r>
          </a:p>
          <a:p>
            <a:r>
              <a:rPr lang="it-IT" altLang="it-IT" sz="2600" dirty="0"/>
              <a:t>Assumendo che un aumento della produzione conduca a un incremento </a:t>
            </a:r>
            <a:r>
              <a:rPr lang="it-IT" altLang="it-IT" sz="2600" b="1" dirty="0"/>
              <a:t>meno che proporzionale</a:t>
            </a:r>
            <a:r>
              <a:rPr lang="it-IT" altLang="it-IT" sz="2600" dirty="0"/>
              <a:t> della domanda, la ZZ sarà più piatta della retta a 45°.</a:t>
            </a:r>
          </a:p>
          <a:p>
            <a:endParaRPr lang="it-IT" altLang="it-IT" sz="2600" dirty="0"/>
          </a:p>
          <a:p>
            <a:pPr marL="0">
              <a:buFontTx/>
              <a:buNone/>
            </a:pPr>
            <a:r>
              <a:rPr lang="it-IT" altLang="it-IT" sz="2600" dirty="0" smtClean="0"/>
              <a:t>Finora abbiamo considerato l’equilibrio nel mercato dei beni fissato il tasso di interesse. </a:t>
            </a:r>
            <a:r>
              <a:rPr lang="it-IT" altLang="it-IT" sz="2600" b="1" dirty="0" smtClean="0">
                <a:solidFill>
                  <a:srgbClr val="FF0000"/>
                </a:solidFill>
              </a:rPr>
              <a:t>La curva IS ci dice come varia la produzione di equilibrio al variare del tasso di interesse</a:t>
            </a:r>
            <a:r>
              <a:rPr lang="it-IT" altLang="it-IT" sz="2600" dirty="0" smtClean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9590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79C3B1-98CE-4741-BBE3-366C6A60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1.3 La curva IS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237E3C-006E-4678-9192-CF746DB1C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413D31E-6CE2-4B51-9A48-B7AB5FA84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it-IT" altLang="it-IT" sz="2400" dirty="0"/>
              <a:t>Vediamo ora cosa succede quando il tasso di interesse cambia.</a:t>
            </a:r>
          </a:p>
          <a:p>
            <a:pPr>
              <a:buFontTx/>
              <a:buNone/>
            </a:pPr>
            <a:endParaRPr lang="it-IT" altLang="it-IT" sz="2600" dirty="0"/>
          </a:p>
          <a:p>
            <a:pPr>
              <a:buFontTx/>
              <a:buNone/>
            </a:pPr>
            <a:endParaRPr lang="it-IT" altLang="it-IT" sz="2600" dirty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697A3B7-AF71-A751-3FAF-DCD666974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811" y="1426474"/>
            <a:ext cx="5036377" cy="4658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609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79C3B1-98CE-4741-BBE3-366C6A60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1.4 Spostamenti della curva IS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237E3C-006E-4678-9192-CF746DB1C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413D31E-6CE2-4B51-9A48-B7AB5FA84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it-IT" altLang="it-IT" sz="2400" dirty="0"/>
              <a:t>Un aumento delle imposte sposta la curva IS verso sinistra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29E7BA80-396C-91AF-0D0D-FFB3D90AB9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01" y="1502545"/>
            <a:ext cx="7117997" cy="442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25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79C3B1-98CE-4741-BBE3-366C6A60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1.4 Spostamenti della curva IS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237E3C-006E-4678-9192-CF746DB1C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413D31E-6CE2-4B51-9A48-B7AB5FA84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7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it-IT" sz="2800" dirty="0"/>
              <a:t>Riassumiamo quanto abbiamo appena visto:</a:t>
            </a:r>
          </a:p>
          <a:p>
            <a:pPr>
              <a:buFont typeface="Wingdings" pitchFamily="2" charset="2"/>
              <a:buChar char="ü"/>
              <a:defRPr/>
            </a:pPr>
            <a:endParaRPr lang="it-IT" sz="2800" dirty="0"/>
          </a:p>
          <a:p>
            <a:pPr>
              <a:defRPr/>
            </a:pPr>
            <a:r>
              <a:rPr lang="it-IT" sz="2800" dirty="0"/>
              <a:t>l’equilibrio del mercato dei beni richiede che un aumento del tasso di interesse sia associato a una riduzione della produzione</a:t>
            </a:r>
          </a:p>
          <a:p>
            <a:pPr>
              <a:defRPr/>
            </a:pPr>
            <a:endParaRPr lang="it-IT" sz="2800" dirty="0"/>
          </a:p>
          <a:p>
            <a:pPr>
              <a:defRPr/>
            </a:pPr>
            <a:r>
              <a:rPr lang="it-IT" sz="2800" dirty="0"/>
              <a:t>questa relazione è rappresentata dalla curva decrescente IS</a:t>
            </a:r>
          </a:p>
          <a:p>
            <a:pPr>
              <a:defRPr/>
            </a:pPr>
            <a:endParaRPr lang="it-IT" sz="2800" dirty="0"/>
          </a:p>
          <a:p>
            <a:pPr>
              <a:defRPr/>
            </a:pPr>
            <a:r>
              <a:rPr lang="it-IT" sz="2800" dirty="0"/>
              <a:t>ogni fattore che </a:t>
            </a:r>
            <a:r>
              <a:rPr lang="it-IT" sz="2800" b="1" dirty="0">
                <a:solidFill>
                  <a:srgbClr val="FF0000"/>
                </a:solidFill>
              </a:rPr>
              <a:t>diminuisce la domanda di beni</a:t>
            </a:r>
            <a:r>
              <a:rPr lang="it-IT" sz="2800" dirty="0"/>
              <a:t>, dato il tasso di interesse, </a:t>
            </a:r>
            <a:r>
              <a:rPr lang="it-IT" sz="2800" b="1" dirty="0">
                <a:solidFill>
                  <a:srgbClr val="FF0000"/>
                </a:solidFill>
              </a:rPr>
              <a:t>sposta la IS verso sinistra</a:t>
            </a:r>
            <a:r>
              <a:rPr lang="it-IT" sz="2800" dirty="0"/>
              <a:t>. Ogni fattore che </a:t>
            </a:r>
            <a:r>
              <a:rPr lang="it-IT" sz="2800" b="1" dirty="0">
                <a:solidFill>
                  <a:srgbClr val="FF0000"/>
                </a:solidFill>
              </a:rPr>
              <a:t>aumenta la domanda di beni</a:t>
            </a:r>
            <a:r>
              <a:rPr lang="it-IT" sz="2800" dirty="0"/>
              <a:t>, dato il tasso di interesse, </a:t>
            </a:r>
            <a:r>
              <a:rPr lang="it-IT" sz="2800" b="1" dirty="0">
                <a:solidFill>
                  <a:srgbClr val="FF0000"/>
                </a:solidFill>
              </a:rPr>
              <a:t>sposta la IS verso </a:t>
            </a:r>
            <a:r>
              <a:rPr lang="it-IT" sz="2800" b="1" dirty="0" smtClean="0">
                <a:solidFill>
                  <a:srgbClr val="FF0000"/>
                </a:solidFill>
              </a:rPr>
              <a:t>destra</a:t>
            </a:r>
            <a:r>
              <a:rPr lang="it-IT" sz="2800" dirty="0" smtClean="0"/>
              <a:t>.</a:t>
            </a: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40992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443</Words>
  <Application>Microsoft Office PowerPoint</Application>
  <PresentationFormat>Presentazione su schermo (4:3)</PresentationFormat>
  <Paragraphs>56</Paragraphs>
  <Slides>9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Wingdings</vt:lpstr>
      <vt:lpstr>Tema di Office</vt:lpstr>
      <vt:lpstr>Equation</vt:lpstr>
      <vt:lpstr>Capitolo V.</vt:lpstr>
      <vt:lpstr>1. Il mercato dei beni e la curva IS</vt:lpstr>
      <vt:lpstr>1.1 Investimento, vendite e tasso di interesse</vt:lpstr>
      <vt:lpstr>1.2 La determinazione della produzione</vt:lpstr>
      <vt:lpstr>1.2 La determinazione della produzione</vt:lpstr>
      <vt:lpstr>1.2 La determinazione della produzione</vt:lpstr>
      <vt:lpstr>1.3 La curva IS</vt:lpstr>
      <vt:lpstr>1.4 Spostamenti della curva IS</vt:lpstr>
      <vt:lpstr>1.4 Spostamenti della curva 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Marco Giansoldati</cp:lastModifiedBy>
  <cp:revision>64</cp:revision>
  <dcterms:created xsi:type="dcterms:W3CDTF">2014-07-28T14:21:47Z</dcterms:created>
  <dcterms:modified xsi:type="dcterms:W3CDTF">2025-10-14T08:02:21Z</dcterms:modified>
</cp:coreProperties>
</file>