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autoCompressPictures="0">
  <p:sldMasterIdLst>
    <p:sldMasterId id="2147483648" r:id="rId1"/>
  </p:sldMasterIdLst>
  <p:notesMasterIdLst>
    <p:notesMasterId r:id="rId34"/>
  </p:notesMasterIdLst>
  <p:sldIdLst>
    <p:sldId id="256" r:id="rId2"/>
    <p:sldId id="258" r:id="rId3"/>
    <p:sldId id="257" r:id="rId4"/>
    <p:sldId id="259" r:id="rId5"/>
    <p:sldId id="260" r:id="rId6"/>
    <p:sldId id="261" r:id="rId7"/>
    <p:sldId id="263" r:id="rId8"/>
    <p:sldId id="264" r:id="rId9"/>
    <p:sldId id="265" r:id="rId10"/>
    <p:sldId id="262"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5" r:id="rId30"/>
    <p:sldId id="286" r:id="rId31"/>
    <p:sldId id="287" r:id="rId32"/>
    <p:sldId id="28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73FB79"/>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36"/>
    <p:restoredTop sz="94694"/>
  </p:normalViewPr>
  <p:slideViewPr>
    <p:cSldViewPr snapToGrid="0">
      <p:cViewPr varScale="1">
        <p:scale>
          <a:sx n="120" d="100"/>
          <a:sy n="120" d="100"/>
        </p:scale>
        <p:origin x="18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C61FA-A606-C14B-A05C-4F4D84C3DC80}" type="datetimeFigureOut">
              <a:rPr lang="it-IT" smtClean="0"/>
              <a:t>01/04/25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EC15B-8F10-A74F-B401-0200B82D58E2}" type="slidenum">
              <a:rPr lang="it-IT" smtClean="0"/>
              <a:t>‹N›</a:t>
            </a:fld>
            <a:endParaRPr lang="it-IT"/>
          </a:p>
        </p:txBody>
      </p:sp>
    </p:spTree>
    <p:extLst>
      <p:ext uri="{BB962C8B-B14F-4D97-AF65-F5344CB8AC3E}">
        <p14:creationId xmlns:p14="http://schemas.microsoft.com/office/powerpoint/2010/main" val="199832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E11C4A2-018A-7142-AA2A-E2481A3CE460}" type="datetime1">
              <a:rPr lang="it-IT" smtClean="0"/>
              <a:t>01/04/25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500E5D0-5400-5540-9935-2A2A52F2728B}" type="datetime1">
              <a:rPr lang="it-IT" smtClean="0"/>
              <a:t>01/04/25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A2F9549-59D2-7046-B001-5C7D35F139AD}" type="datetime1">
              <a:rPr lang="it-IT" smtClean="0"/>
              <a:t>01/04/25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DEB8E54-6971-9C4A-934B-DCB9D69D9359}" type="datetime1">
              <a:rPr lang="it-IT" smtClean="0"/>
              <a:t>01/04/25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5A3369A-2963-C043-A6D2-7D9D3BFC04FE}" type="datetime1">
              <a:rPr lang="it-IT" smtClean="0"/>
              <a:t>01/04/25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72A9A53-626B-0C4C-AE92-324B28956D26}" type="datetime1">
              <a:rPr lang="it-IT" smtClean="0"/>
              <a:t>01/04/25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B944FEE-C13C-F842-8079-CE91B6F5C0C8}" type="datetime1">
              <a:rPr lang="it-IT" smtClean="0"/>
              <a:t>01/04/25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6E9AD5C-DE39-C24F-A881-635B6D073114}" type="datetime1">
              <a:rPr lang="it-IT" smtClean="0"/>
              <a:t>01/04/25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87D9ABA-43D2-6E44-B0A8-86AAAB3BDF8D}" type="datetime1">
              <a:rPr lang="it-IT" smtClean="0"/>
              <a:t>01/04/25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6912C8A-1363-B84F-B1CD-D6B67A065BF7}" type="datetime1">
              <a:rPr lang="it-IT" smtClean="0"/>
              <a:t>01/04/25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E50C561-C8B2-104C-BF70-A2BABC2CEB1F}" type="datetime1">
              <a:rPr lang="it-IT" smtClean="0"/>
              <a:t>01/04/25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726B1C9-8B55-7141-A9A4-475AEC8090FE}" type="datetime1">
              <a:rPr lang="it-IT" smtClean="0"/>
              <a:t>01/04/25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AFC44E1-33AD-664A-B2C5-4DC8996B8B15}" type="datetime1">
              <a:rPr lang="it-IT" smtClean="0"/>
              <a:t>01/04/25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7A507B73-4332-404D-84E5-7B3708B866CB}" type="datetime1">
              <a:rPr lang="it-IT" smtClean="0"/>
              <a:t>01/04/25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13B3E-C72A-2B46-9AE8-B863CEA95B0B}" type="datetime1">
              <a:rPr lang="it-IT" smtClean="0"/>
              <a:t>01/04/25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C603853-9E09-5D44-AB5B-771E7A3364F5}" type="datetime1">
              <a:rPr lang="it-IT" smtClean="0"/>
              <a:t>01/04/25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179DF2D-7789-F74B-AD4A-78F110F8220D}" type="datetime1">
              <a:rPr lang="it-IT" smtClean="0"/>
              <a:t>01/04/25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CA755C1-3B25-FF43-8C2F-CB585FA038AF}" type="datetime1">
              <a:rPr lang="it-IT" smtClean="0"/>
              <a:t>01/04/25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3.png"/><Relationship Id="rId7" Type="http://schemas.openxmlformats.org/officeDocument/2006/relationships/image" Target="../media/image31.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8.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CD911F-CF75-DAB8-1A10-14458C9BCA98}"/>
              </a:ext>
            </a:extLst>
          </p:cNvPr>
          <p:cNvSpPr>
            <a:spLocks noGrp="1"/>
          </p:cNvSpPr>
          <p:nvPr>
            <p:ph type="ctrTitle"/>
          </p:nvPr>
        </p:nvSpPr>
        <p:spPr/>
        <p:txBody>
          <a:bodyPr/>
          <a:lstStyle/>
          <a:p>
            <a:r>
              <a:rPr lang="it-IT" dirty="0"/>
              <a:t>Storia della Matematica</a:t>
            </a:r>
          </a:p>
        </p:txBody>
      </p:sp>
      <p:sp>
        <p:nvSpPr>
          <p:cNvPr id="3" name="Sottotitolo 2">
            <a:extLst>
              <a:ext uri="{FF2B5EF4-FFF2-40B4-BE49-F238E27FC236}">
                <a16:creationId xmlns:a16="http://schemas.microsoft.com/office/drawing/2014/main" id="{28AAC8CC-3A3C-1698-3A98-6DD18F8FF5F3}"/>
              </a:ext>
            </a:extLst>
          </p:cNvPr>
          <p:cNvSpPr>
            <a:spLocks noGrp="1"/>
          </p:cNvSpPr>
          <p:nvPr>
            <p:ph type="subTitle" idx="1"/>
          </p:nvPr>
        </p:nvSpPr>
        <p:spPr/>
        <p:txBody>
          <a:bodyPr/>
          <a:lstStyle/>
          <a:p>
            <a:r>
              <a:rPr lang="it-IT" dirty="0"/>
              <a:t> PF60CFU </a:t>
            </a:r>
          </a:p>
          <a:p>
            <a:r>
              <a:rPr lang="it-IT" dirty="0"/>
              <a:t>Classe A026</a:t>
            </a:r>
          </a:p>
        </p:txBody>
      </p:sp>
    </p:spTree>
    <p:extLst>
      <p:ext uri="{BB962C8B-B14F-4D97-AF65-F5344CB8AC3E}">
        <p14:creationId xmlns:p14="http://schemas.microsoft.com/office/powerpoint/2010/main" val="728707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184E87-3838-1448-3621-BDF68A172CE5}"/>
              </a:ext>
            </a:extLst>
          </p:cNvPr>
          <p:cNvSpPr>
            <a:spLocks noGrp="1"/>
          </p:cNvSpPr>
          <p:nvPr>
            <p:ph type="title"/>
          </p:nvPr>
        </p:nvSpPr>
        <p:spPr>
          <a:xfrm>
            <a:off x="1295402" y="982132"/>
            <a:ext cx="9601196" cy="1303867"/>
          </a:xfrm>
        </p:spPr>
        <p:txBody>
          <a:bodyPr>
            <a:normAutofit/>
          </a:bodyPr>
          <a:lstStyle/>
          <a:p>
            <a:r>
              <a:rPr lang="it-IT" b="1" i="1" dirty="0">
                <a:solidFill>
                  <a:srgbClr val="7030A0"/>
                </a:solidFill>
              </a:rPr>
              <a:t>Melting </a:t>
            </a:r>
            <a:r>
              <a:rPr lang="it-IT" b="1" i="1" dirty="0" err="1">
                <a:solidFill>
                  <a:srgbClr val="7030A0"/>
                </a:solidFill>
              </a:rPr>
              <a:t>pot</a:t>
            </a:r>
            <a:endParaRPr lang="it-IT" b="1" i="1" dirty="0">
              <a:solidFill>
                <a:srgbClr val="7030A0"/>
              </a:solidFill>
            </a:endParaRPr>
          </a:p>
        </p:txBody>
      </p:sp>
      <p:sp>
        <p:nvSpPr>
          <p:cNvPr id="3" name="Segnaposto contenuto 2">
            <a:extLst>
              <a:ext uri="{FF2B5EF4-FFF2-40B4-BE49-F238E27FC236}">
                <a16:creationId xmlns:a16="http://schemas.microsoft.com/office/drawing/2014/main" id="{1FB3CB2F-600E-4A89-510F-4C72E3AD2A66}"/>
              </a:ext>
            </a:extLst>
          </p:cNvPr>
          <p:cNvSpPr>
            <a:spLocks noGrp="1"/>
          </p:cNvSpPr>
          <p:nvPr>
            <p:ph idx="1"/>
          </p:nvPr>
        </p:nvSpPr>
        <p:spPr>
          <a:xfrm>
            <a:off x="1295402" y="2400300"/>
            <a:ext cx="6502398" cy="3475568"/>
          </a:xfrm>
        </p:spPr>
        <p:txBody>
          <a:bodyPr>
            <a:noAutofit/>
          </a:bodyPr>
          <a:lstStyle/>
          <a:p>
            <a:pPr>
              <a:lnSpc>
                <a:spcPct val="90000"/>
              </a:lnSpc>
            </a:pPr>
            <a:r>
              <a:rPr lang="it-IT" sz="1600" dirty="0"/>
              <a:t>Le </a:t>
            </a:r>
            <a:r>
              <a:rPr lang="it-IT" sz="1600" b="1" dirty="0"/>
              <a:t>crociate</a:t>
            </a:r>
            <a:r>
              <a:rPr lang="it-IT" sz="1600" dirty="0"/>
              <a:t> (sec. XI-XIII) furono un importante veicolo di scambi commerciali tra l'Europa e il Vicino Oriente.</a:t>
            </a:r>
          </a:p>
          <a:p>
            <a:pPr>
              <a:lnSpc>
                <a:spcPct val="90000"/>
              </a:lnSpc>
            </a:pPr>
            <a:r>
              <a:rPr lang="it-IT" sz="1600" dirty="0"/>
              <a:t>Le </a:t>
            </a:r>
            <a:r>
              <a:rPr lang="it-IT" sz="1600" b="1" dirty="0"/>
              <a:t>Repubbliche Marinare </a:t>
            </a:r>
            <a:r>
              <a:rPr lang="it-IT" sz="1600" dirty="0"/>
              <a:t>assunsero un ruolo fondamentale negli scambi. </a:t>
            </a:r>
          </a:p>
          <a:p>
            <a:pPr>
              <a:lnSpc>
                <a:spcPct val="90000"/>
              </a:lnSpc>
            </a:pPr>
            <a:r>
              <a:rPr lang="it-IT" sz="1600" dirty="0"/>
              <a:t>In Oriente, città come Antiochia (nell’odierna Turchia) furono il </a:t>
            </a:r>
            <a:r>
              <a:rPr lang="it-IT" sz="1600" b="1" i="1" dirty="0"/>
              <a:t>melting </a:t>
            </a:r>
            <a:r>
              <a:rPr lang="it-IT" sz="1600" b="1" i="1" dirty="0" err="1"/>
              <a:t>pot</a:t>
            </a:r>
            <a:r>
              <a:rPr lang="it-IT" sz="1600" b="1" i="1" dirty="0"/>
              <a:t> </a:t>
            </a:r>
            <a:r>
              <a:rPr lang="it-IT" sz="1600" dirty="0"/>
              <a:t>dove le 5 culture cinese, indiana, araba, greca e latina si mescolarono profondamente.</a:t>
            </a:r>
          </a:p>
          <a:p>
            <a:pPr>
              <a:lnSpc>
                <a:spcPct val="90000"/>
              </a:lnSpc>
            </a:pPr>
            <a:r>
              <a:rPr lang="it-IT" sz="1600" dirty="0"/>
              <a:t>Nel corso dei secoli XI e XII molti studiosi cristiani viaggiarono per le terre musulmane per apprendere le scienze locali: </a:t>
            </a:r>
            <a:r>
              <a:rPr lang="it-IT" sz="1600" b="1" dirty="0"/>
              <a:t>Leonardo Fibonacci </a:t>
            </a:r>
            <a:r>
              <a:rPr lang="it-IT" sz="1600" dirty="0"/>
              <a:t>(1170-1250), </a:t>
            </a:r>
            <a:r>
              <a:rPr lang="it-IT" sz="1600" b="1" dirty="0"/>
              <a:t>Adelardo di Bath </a:t>
            </a:r>
            <a:r>
              <a:rPr lang="it-IT" sz="1600" dirty="0"/>
              <a:t>(1080-1152) e </a:t>
            </a:r>
            <a:r>
              <a:rPr lang="it-IT" sz="1600" b="1" dirty="0"/>
              <a:t>Costantino l’Africano </a:t>
            </a:r>
            <a:r>
              <a:rPr lang="it-IT" sz="1600" dirty="0"/>
              <a:t>(1017-1087), monaco benedettino di origine cartaginese. </a:t>
            </a:r>
          </a:p>
          <a:p>
            <a:pPr>
              <a:lnSpc>
                <a:spcPct val="90000"/>
              </a:lnSpc>
            </a:pPr>
            <a:r>
              <a:rPr lang="it-IT" sz="1600" dirty="0"/>
              <a:t>Fino al XIV secolo numerosi europei giunsero nei centri di istruzione superiore del mondo islamico per studiare medicina, filosofia, matematica, cosmografia …</a:t>
            </a:r>
          </a:p>
        </p:txBody>
      </p:sp>
      <p:pic>
        <p:nvPicPr>
          <p:cNvPr id="5" name="Immagine 4" descr="Immagine che contiene dipinto, disegno, arte, mammifero&#10;&#10;Il contenuto generato dall'IA potrebbe non essere corretto.">
            <a:extLst>
              <a:ext uri="{FF2B5EF4-FFF2-40B4-BE49-F238E27FC236}">
                <a16:creationId xmlns:a16="http://schemas.microsoft.com/office/drawing/2014/main" id="{8F83045F-E2E1-4F29-8E6C-A95296E2941F}"/>
              </a:ext>
            </a:extLst>
          </p:cNvPr>
          <p:cNvPicPr>
            <a:picLocks noChangeAspect="1"/>
          </p:cNvPicPr>
          <p:nvPr/>
        </p:nvPicPr>
        <p:blipFill>
          <a:blip r:embed="rId3"/>
          <a:srcRect l="17430" r="19904" b="3"/>
          <a:stretch/>
        </p:blipFill>
        <p:spPr>
          <a:xfrm>
            <a:off x="7966494" y="2555128"/>
            <a:ext cx="2739728" cy="2852640"/>
          </a:xfrm>
          <a:prstGeom prst="rect">
            <a:avLst/>
          </a:prstGeom>
          <a:ln w="57150" cmpd="thickThin">
            <a:solidFill>
              <a:schemeClr val="tx1">
                <a:lumMod val="50000"/>
                <a:lumOff val="50000"/>
              </a:schemeClr>
            </a:solidFill>
            <a:miter lim="800000"/>
          </a:ln>
        </p:spPr>
      </p:pic>
      <p:sp>
        <p:nvSpPr>
          <p:cNvPr id="4" name="CasellaDiTesto 3">
            <a:extLst>
              <a:ext uri="{FF2B5EF4-FFF2-40B4-BE49-F238E27FC236}">
                <a16:creationId xmlns:a16="http://schemas.microsoft.com/office/drawing/2014/main" id="{486A6A35-898E-1A96-FCA2-D5D55743382B}"/>
              </a:ext>
            </a:extLst>
          </p:cNvPr>
          <p:cNvSpPr txBox="1"/>
          <p:nvPr/>
        </p:nvSpPr>
        <p:spPr>
          <a:xfrm>
            <a:off x="7648576" y="5498666"/>
            <a:ext cx="3286124" cy="461665"/>
          </a:xfrm>
          <a:prstGeom prst="rect">
            <a:avLst/>
          </a:prstGeom>
          <a:noFill/>
        </p:spPr>
        <p:txBody>
          <a:bodyPr wrap="square" rtlCol="0">
            <a:spAutoFit/>
          </a:bodyPr>
          <a:lstStyle/>
          <a:p>
            <a:r>
              <a:rPr lang="it-IT" sz="1200" i="1" kern="100" dirty="0" err="1">
                <a:effectLst/>
                <a:ea typeface="Aptos" panose="020B0004020202020204" pitchFamily="34" charset="0"/>
                <a:cs typeface="Times New Roman" panose="02020603050405020304" pitchFamily="18" charset="0"/>
              </a:rPr>
              <a:t>Combats</a:t>
            </a:r>
            <a:r>
              <a:rPr lang="it-IT" sz="1200" i="1" kern="100" dirty="0">
                <a:effectLst/>
                <a:ea typeface="Aptos" panose="020B0004020202020204" pitchFamily="34" charset="0"/>
                <a:cs typeface="Times New Roman" panose="02020603050405020304" pitchFamily="18" charset="0"/>
              </a:rPr>
              <a:t> de la </a:t>
            </a:r>
            <a:r>
              <a:rPr lang="it-IT" sz="1200" i="1" kern="100" dirty="0" err="1">
                <a:effectLst/>
                <a:ea typeface="Aptos" panose="020B0004020202020204" pitchFamily="34" charset="0"/>
                <a:cs typeface="Times New Roman" panose="02020603050405020304" pitchFamily="18" charset="0"/>
              </a:rPr>
              <a:t>deuxième</a:t>
            </a:r>
            <a:r>
              <a:rPr lang="it-IT" sz="1200" i="1" kern="100" dirty="0">
                <a:effectLst/>
                <a:ea typeface="Aptos" panose="020B0004020202020204" pitchFamily="34" charset="0"/>
                <a:cs typeface="Times New Roman" panose="02020603050405020304" pitchFamily="18" charset="0"/>
              </a:rPr>
              <a:t> </a:t>
            </a:r>
            <a:r>
              <a:rPr lang="it-IT" sz="1200" i="1" kern="100" dirty="0" err="1">
                <a:effectLst/>
                <a:ea typeface="Aptos" panose="020B0004020202020204" pitchFamily="34" charset="0"/>
                <a:cs typeface="Times New Roman" panose="02020603050405020304" pitchFamily="18" charset="0"/>
              </a:rPr>
              <a:t>croisade</a:t>
            </a:r>
            <a:r>
              <a:rPr lang="it-IT" sz="1200" i="1" kern="100" dirty="0">
                <a:effectLst/>
                <a:ea typeface="Aptos" panose="020B0004020202020204" pitchFamily="34" charset="0"/>
                <a:cs typeface="Times New Roman" panose="02020603050405020304" pitchFamily="18" charset="0"/>
              </a:rPr>
              <a:t> </a:t>
            </a:r>
            <a:r>
              <a:rPr lang="it-IT" sz="1200" kern="100" dirty="0">
                <a:effectLst/>
                <a:ea typeface="Aptos" panose="020B0004020202020204" pitchFamily="34" charset="0"/>
                <a:cs typeface="Times New Roman" panose="02020603050405020304" pitchFamily="18" charset="0"/>
              </a:rPr>
              <a:t>(miniatura), Guillaume de </a:t>
            </a:r>
            <a:r>
              <a:rPr lang="it-IT" sz="1200" kern="100" dirty="0" err="1">
                <a:effectLst/>
                <a:ea typeface="Aptos" panose="020B0004020202020204" pitchFamily="34" charset="0"/>
                <a:cs typeface="Times New Roman" panose="02020603050405020304" pitchFamily="18" charset="0"/>
              </a:rPr>
              <a:t>Tyr</a:t>
            </a:r>
            <a:r>
              <a:rPr lang="it-IT" sz="1200" kern="100" dirty="0">
                <a:effectLst/>
                <a:ea typeface="Aptos" panose="020B0004020202020204" pitchFamily="34" charset="0"/>
                <a:cs typeface="Times New Roman" panose="02020603050405020304" pitchFamily="18" charset="0"/>
              </a:rPr>
              <a:t>, Histoire d'</a:t>
            </a:r>
            <a:r>
              <a:rPr lang="it-IT" sz="1200" kern="100" dirty="0" err="1">
                <a:effectLst/>
                <a:ea typeface="Aptos" panose="020B0004020202020204" pitchFamily="34" charset="0"/>
                <a:cs typeface="Times New Roman" panose="02020603050405020304" pitchFamily="18" charset="0"/>
              </a:rPr>
              <a:t>Outremer</a:t>
            </a:r>
            <a:r>
              <a:rPr lang="it-IT" sz="1200" kern="100" dirty="0">
                <a:effectLst/>
                <a:ea typeface="Aptos" panose="020B0004020202020204" pitchFamily="34" charset="0"/>
                <a:cs typeface="Times New Roman" panose="02020603050405020304" pitchFamily="18" charset="0"/>
              </a:rPr>
              <a:t>, XIV sec., Parigi</a:t>
            </a:r>
          </a:p>
        </p:txBody>
      </p:sp>
      <p:sp>
        <p:nvSpPr>
          <p:cNvPr id="6" name="Segnaposto numero diapositiva 5">
            <a:extLst>
              <a:ext uri="{FF2B5EF4-FFF2-40B4-BE49-F238E27FC236}">
                <a16:creationId xmlns:a16="http://schemas.microsoft.com/office/drawing/2014/main" id="{94C25035-6536-57AE-F005-8E4ADF4D485E}"/>
              </a:ext>
            </a:extLst>
          </p:cNvPr>
          <p:cNvSpPr>
            <a:spLocks noGrp="1"/>
          </p:cNvSpPr>
          <p:nvPr>
            <p:ph type="sldNum" sz="quarter" idx="12"/>
          </p:nvPr>
        </p:nvSpPr>
        <p:spPr/>
        <p:txBody>
          <a:bodyPr/>
          <a:lstStyle/>
          <a:p>
            <a:fld id="{E97799C9-84D9-46D2-A11E-BCF8A720529D}" type="slidenum">
              <a:rPr lang="en-US" smtClean="0"/>
              <a:t>9</a:t>
            </a:fld>
            <a:endParaRPr lang="en-US" dirty="0"/>
          </a:p>
        </p:txBody>
      </p:sp>
    </p:spTree>
    <p:extLst>
      <p:ext uri="{BB962C8B-B14F-4D97-AF65-F5344CB8AC3E}">
        <p14:creationId xmlns:p14="http://schemas.microsoft.com/office/powerpoint/2010/main" val="318365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heckerboard(across)">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3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checkerboard(across)">
                                      <p:cBhvr>
                                        <p:cTn id="31" dur="5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checkerboard(across)">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checkerboard(across)">
                                      <p:cBhvr>
                                        <p:cTn id="41" dur="5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checkerboard(across)">
                                      <p:cBhvr>
                                        <p:cTn id="4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uiExpand="1"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22F340-38F0-9541-89E1-4A28789D7BBB}"/>
              </a:ext>
            </a:extLst>
          </p:cNvPr>
          <p:cNvSpPr>
            <a:spLocks noGrp="1"/>
          </p:cNvSpPr>
          <p:nvPr>
            <p:ph type="title"/>
          </p:nvPr>
        </p:nvSpPr>
        <p:spPr>
          <a:xfrm>
            <a:off x="1295402" y="982132"/>
            <a:ext cx="9601196" cy="1303867"/>
          </a:xfrm>
        </p:spPr>
        <p:txBody>
          <a:bodyPr>
            <a:normAutofit/>
          </a:bodyPr>
          <a:lstStyle/>
          <a:p>
            <a:r>
              <a:rPr lang="it-IT" b="1" i="1" dirty="0">
                <a:solidFill>
                  <a:srgbClr val="7030A0"/>
                </a:solidFill>
              </a:rPr>
              <a:t>Cambio di rotta</a:t>
            </a:r>
          </a:p>
        </p:txBody>
      </p:sp>
      <p:sp>
        <p:nvSpPr>
          <p:cNvPr id="3" name="Segnaposto contenuto 2">
            <a:extLst>
              <a:ext uri="{FF2B5EF4-FFF2-40B4-BE49-F238E27FC236}">
                <a16:creationId xmlns:a16="http://schemas.microsoft.com/office/drawing/2014/main" id="{A5428AF0-2E01-36E9-F9D8-4FEA1A7F5261}"/>
              </a:ext>
            </a:extLst>
          </p:cNvPr>
          <p:cNvSpPr>
            <a:spLocks noGrp="1"/>
          </p:cNvSpPr>
          <p:nvPr>
            <p:ph idx="1"/>
          </p:nvPr>
        </p:nvSpPr>
        <p:spPr>
          <a:xfrm>
            <a:off x="1295401" y="2556932"/>
            <a:ext cx="8905873" cy="3318936"/>
          </a:xfrm>
        </p:spPr>
        <p:txBody>
          <a:bodyPr>
            <a:normAutofit/>
          </a:bodyPr>
          <a:lstStyle/>
          <a:p>
            <a:pPr>
              <a:lnSpc>
                <a:spcPct val="90000"/>
              </a:lnSpc>
            </a:pPr>
            <a:r>
              <a:rPr lang="it-IT" sz="2000" b="1" dirty="0" err="1">
                <a:solidFill>
                  <a:srgbClr val="7030A0"/>
                </a:solidFill>
              </a:rPr>
              <a:t>Gerberto</a:t>
            </a:r>
            <a:r>
              <a:rPr lang="it-IT" sz="2000" dirty="0">
                <a:solidFill>
                  <a:srgbClr val="262626"/>
                </a:solidFill>
              </a:rPr>
              <a:t> (940-1003), vescovo di Reims e poi </a:t>
            </a:r>
            <a:br>
              <a:rPr lang="it-IT" sz="2000" dirty="0">
                <a:solidFill>
                  <a:srgbClr val="262626"/>
                </a:solidFill>
              </a:rPr>
            </a:br>
            <a:r>
              <a:rPr lang="it-IT" sz="2000" dirty="0">
                <a:solidFill>
                  <a:srgbClr val="262626"/>
                </a:solidFill>
              </a:rPr>
              <a:t>papa Silvestro II, è il primo a insegnare l’uso delle </a:t>
            </a:r>
            <a:br>
              <a:rPr lang="it-IT" sz="2000" dirty="0">
                <a:solidFill>
                  <a:srgbClr val="262626"/>
                </a:solidFill>
              </a:rPr>
            </a:br>
            <a:r>
              <a:rPr lang="it-IT" sz="2000" b="1" dirty="0">
                <a:solidFill>
                  <a:srgbClr val="262626"/>
                </a:solidFill>
              </a:rPr>
              <a:t>cifre indo-arabiche</a:t>
            </a:r>
            <a:r>
              <a:rPr lang="it-IT" sz="2000" dirty="0">
                <a:solidFill>
                  <a:srgbClr val="262626"/>
                </a:solidFill>
              </a:rPr>
              <a:t>, partendo dagli «</a:t>
            </a:r>
            <a:r>
              <a:rPr lang="it-IT" sz="2000" b="1" i="1" dirty="0">
                <a:solidFill>
                  <a:srgbClr val="262626"/>
                </a:solidFill>
              </a:rPr>
              <a:t>apici di Boezio</a:t>
            </a:r>
            <a:r>
              <a:rPr lang="it-IT" sz="2000" dirty="0">
                <a:solidFill>
                  <a:srgbClr val="262626"/>
                </a:solidFill>
              </a:rPr>
              <a:t>».</a:t>
            </a:r>
            <a:br>
              <a:rPr lang="it-IT" sz="2000" dirty="0">
                <a:solidFill>
                  <a:srgbClr val="262626"/>
                </a:solidFill>
              </a:rPr>
            </a:br>
            <a:r>
              <a:rPr lang="it-IT" sz="2000" dirty="0">
                <a:solidFill>
                  <a:srgbClr val="262626"/>
                </a:solidFill>
              </a:rPr>
              <a:t>Ma con poco successo.</a:t>
            </a:r>
          </a:p>
          <a:p>
            <a:pPr>
              <a:lnSpc>
                <a:spcPct val="90000"/>
              </a:lnSpc>
            </a:pPr>
            <a:r>
              <a:rPr lang="it-IT" sz="2000" dirty="0">
                <a:solidFill>
                  <a:srgbClr val="262626"/>
                </a:solidFill>
              </a:rPr>
              <a:t>Inizialmente l’Europa cristiana fatica ad accogliere le novità arabe, ma nel XII sec. c’è un cambio di direzione: come in Arabia nel IX sec. iniziano a imparare il greco, così nell’Europa latina si impara l’arabo.</a:t>
            </a:r>
          </a:p>
          <a:p>
            <a:pPr>
              <a:lnSpc>
                <a:spcPct val="90000"/>
              </a:lnSpc>
            </a:pPr>
            <a:r>
              <a:rPr lang="it-IT" sz="2000" b="1" dirty="0">
                <a:solidFill>
                  <a:srgbClr val="7030A0"/>
                </a:solidFill>
              </a:rPr>
              <a:t>Scuola di traduttori a Toledo</a:t>
            </a:r>
            <a:r>
              <a:rPr lang="it-IT" sz="2000" dirty="0">
                <a:solidFill>
                  <a:srgbClr val="262626"/>
                </a:solidFill>
              </a:rPr>
              <a:t>: dall’arabo al latino, allo spagnolo, all’ebraico…</a:t>
            </a:r>
          </a:p>
          <a:p>
            <a:pPr>
              <a:lnSpc>
                <a:spcPct val="90000"/>
              </a:lnSpc>
            </a:pPr>
            <a:r>
              <a:rPr lang="it-IT" sz="2000" dirty="0">
                <a:solidFill>
                  <a:srgbClr val="262626"/>
                </a:solidFill>
              </a:rPr>
              <a:t>L’Europa si mostra più aperta verso l’algebra e la trigonometria araba che verso la geometria dell’antica Grecia. Perché?</a:t>
            </a:r>
          </a:p>
        </p:txBody>
      </p:sp>
      <p:pic>
        <p:nvPicPr>
          <p:cNvPr id="4" name="Immagine 3" descr="Immagine che contiene calligrafia, Carattere, bianco e nero, bianco&#10;&#10;Il contenuto generato dall'IA potrebbe non essere corretto.">
            <a:extLst>
              <a:ext uri="{FF2B5EF4-FFF2-40B4-BE49-F238E27FC236}">
                <a16:creationId xmlns:a16="http://schemas.microsoft.com/office/drawing/2014/main" id="{53F6FB5E-78A5-B0AA-76A4-425745818EDF}"/>
              </a:ext>
            </a:extLst>
          </p:cNvPr>
          <p:cNvPicPr>
            <a:picLocks noChangeAspect="1"/>
          </p:cNvPicPr>
          <p:nvPr/>
        </p:nvPicPr>
        <p:blipFill>
          <a:blip r:embed="rId3"/>
          <a:stretch>
            <a:fillRect/>
          </a:stretch>
        </p:blipFill>
        <p:spPr>
          <a:xfrm>
            <a:off x="7285930" y="2007339"/>
            <a:ext cx="3757899" cy="1099185"/>
          </a:xfrm>
          <a:prstGeom prst="rect">
            <a:avLst/>
          </a:prstGeom>
          <a:ln w="57150" cmpd="thickThin">
            <a:solidFill>
              <a:srgbClr val="7F7F7F"/>
            </a:solidFill>
            <a:miter lim="800000"/>
          </a:ln>
        </p:spPr>
      </p:pic>
      <p:sp>
        <p:nvSpPr>
          <p:cNvPr id="5" name="CasellaDiTesto 4">
            <a:extLst>
              <a:ext uri="{FF2B5EF4-FFF2-40B4-BE49-F238E27FC236}">
                <a16:creationId xmlns:a16="http://schemas.microsoft.com/office/drawing/2014/main" id="{15BFA47A-608F-4AA5-C23E-EC0978ABFCF4}"/>
              </a:ext>
            </a:extLst>
          </p:cNvPr>
          <p:cNvSpPr txBox="1"/>
          <p:nvPr/>
        </p:nvSpPr>
        <p:spPr>
          <a:xfrm>
            <a:off x="8491129" y="3184404"/>
            <a:ext cx="2552700" cy="307777"/>
          </a:xfrm>
          <a:prstGeom prst="rect">
            <a:avLst/>
          </a:prstGeom>
          <a:noFill/>
        </p:spPr>
        <p:txBody>
          <a:bodyPr wrap="square" rtlCol="0">
            <a:spAutoFit/>
          </a:bodyPr>
          <a:lstStyle/>
          <a:p>
            <a:r>
              <a:rPr lang="it-IT" sz="1400" b="1" dirty="0"/>
              <a:t>Apici di Boezio</a:t>
            </a:r>
          </a:p>
        </p:txBody>
      </p:sp>
      <p:sp>
        <p:nvSpPr>
          <p:cNvPr id="6" name="Segnaposto numero diapositiva 5">
            <a:extLst>
              <a:ext uri="{FF2B5EF4-FFF2-40B4-BE49-F238E27FC236}">
                <a16:creationId xmlns:a16="http://schemas.microsoft.com/office/drawing/2014/main" id="{8C7A11D9-51BE-FE54-E1E7-797A7FF922DF}"/>
              </a:ext>
            </a:extLst>
          </p:cNvPr>
          <p:cNvSpPr>
            <a:spLocks noGrp="1"/>
          </p:cNvSpPr>
          <p:nvPr>
            <p:ph type="sldNum" sz="quarter" idx="12"/>
          </p:nvPr>
        </p:nvSpPr>
        <p:spPr/>
        <p:txBody>
          <a:bodyPr/>
          <a:lstStyle/>
          <a:p>
            <a:fld id="{E97799C9-84D9-46D2-A11E-BCF8A720529D}" type="slidenum">
              <a:rPr lang="en-US" smtClean="0"/>
              <a:t>10</a:t>
            </a:fld>
            <a:endParaRPr lang="en-US" dirty="0"/>
          </a:p>
        </p:txBody>
      </p:sp>
    </p:spTree>
    <p:extLst>
      <p:ext uri="{BB962C8B-B14F-4D97-AF65-F5344CB8AC3E}">
        <p14:creationId xmlns:p14="http://schemas.microsoft.com/office/powerpoint/2010/main" val="360008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3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down)">
                                      <p:cBhvr>
                                        <p:cTn id="4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D833CC-9877-55E3-562C-2906A3DCB57F}"/>
              </a:ext>
            </a:extLst>
          </p:cNvPr>
          <p:cNvSpPr>
            <a:spLocks noGrp="1"/>
          </p:cNvSpPr>
          <p:nvPr>
            <p:ph type="title"/>
          </p:nvPr>
        </p:nvSpPr>
        <p:spPr>
          <a:xfrm>
            <a:off x="1295402" y="982132"/>
            <a:ext cx="9601196" cy="1303867"/>
          </a:xfrm>
        </p:spPr>
        <p:txBody>
          <a:bodyPr>
            <a:normAutofit/>
          </a:bodyPr>
          <a:lstStyle/>
          <a:p>
            <a:pPr>
              <a:lnSpc>
                <a:spcPct val="90000"/>
              </a:lnSpc>
            </a:pPr>
            <a:r>
              <a:rPr lang="it-IT" sz="4000" b="1" dirty="0">
                <a:solidFill>
                  <a:schemeClr val="accent4"/>
                </a:solidFill>
              </a:rPr>
              <a:t>Il Basso Medioevo </a:t>
            </a:r>
            <a:br>
              <a:rPr lang="it-IT" sz="3200" b="1" dirty="0">
                <a:solidFill>
                  <a:schemeClr val="accent4"/>
                </a:solidFill>
              </a:rPr>
            </a:br>
            <a:r>
              <a:rPr lang="it-IT" sz="3200" dirty="0">
                <a:solidFill>
                  <a:schemeClr val="accent4"/>
                </a:solidFill>
              </a:rPr>
              <a:t>(1000 - 1436)</a:t>
            </a:r>
          </a:p>
        </p:txBody>
      </p:sp>
      <p:sp>
        <p:nvSpPr>
          <p:cNvPr id="3" name="Segnaposto contenuto 2">
            <a:extLst>
              <a:ext uri="{FF2B5EF4-FFF2-40B4-BE49-F238E27FC236}">
                <a16:creationId xmlns:a16="http://schemas.microsoft.com/office/drawing/2014/main" id="{81689912-7E32-EEA3-720B-E93263C70CC8}"/>
              </a:ext>
            </a:extLst>
          </p:cNvPr>
          <p:cNvSpPr>
            <a:spLocks noGrp="1"/>
          </p:cNvSpPr>
          <p:nvPr>
            <p:ph idx="1"/>
          </p:nvPr>
        </p:nvSpPr>
        <p:spPr>
          <a:xfrm>
            <a:off x="1295402" y="2556932"/>
            <a:ext cx="7124698" cy="3318936"/>
          </a:xfrm>
        </p:spPr>
        <p:txBody>
          <a:bodyPr>
            <a:normAutofit/>
          </a:bodyPr>
          <a:lstStyle/>
          <a:p>
            <a:pPr>
              <a:lnSpc>
                <a:spcPct val="90000"/>
              </a:lnSpc>
            </a:pPr>
            <a:r>
              <a:rPr lang="it-IT" sz="1600" b="1" dirty="0">
                <a:solidFill>
                  <a:schemeClr val="accent4"/>
                </a:solidFill>
              </a:rPr>
              <a:t>Roberto di Chester</a:t>
            </a:r>
            <a:r>
              <a:rPr lang="it-IT" sz="1600" dirty="0">
                <a:solidFill>
                  <a:schemeClr val="accent4"/>
                </a:solidFill>
              </a:rPr>
              <a:t> </a:t>
            </a:r>
            <a:r>
              <a:rPr lang="it-IT" sz="1600" dirty="0"/>
              <a:t>(metà del XII sec.) era un traduttore, matematico, astronomo e arabista inglese. Tradusse numerosi importanti lavori dall’arabo in latino, scritti da autori quali al-</a:t>
            </a:r>
            <a:r>
              <a:rPr lang="it-IT" sz="1600" dirty="0" err="1"/>
              <a:t>Khwarizmi</a:t>
            </a:r>
            <a:r>
              <a:rPr lang="it-IT" sz="1600" dirty="0"/>
              <a:t>.</a:t>
            </a:r>
          </a:p>
          <a:p>
            <a:pPr>
              <a:lnSpc>
                <a:spcPct val="90000"/>
              </a:lnSpc>
            </a:pPr>
            <a:r>
              <a:rPr lang="it-IT" sz="1600" dirty="0"/>
              <a:t>Una curiosità: si deve a lui il termine «</a:t>
            </a:r>
            <a:r>
              <a:rPr lang="it-IT" sz="1600" b="1" dirty="0">
                <a:solidFill>
                  <a:schemeClr val="accent4"/>
                </a:solidFill>
              </a:rPr>
              <a:t>seno</a:t>
            </a:r>
            <a:r>
              <a:rPr lang="it-IT" sz="1600" dirty="0"/>
              <a:t>» come funzione trigonometrica di un angolo. Infatti </a:t>
            </a:r>
            <a:r>
              <a:rPr lang="it-IT" sz="1600" kern="100" dirty="0">
                <a:cs typeface="Times New Roman" panose="02020603050405020304" pitchFamily="18" charset="0"/>
              </a:rPr>
              <a:t>l</a:t>
            </a:r>
            <a:r>
              <a:rPr lang="it-IT" sz="1600" kern="100" dirty="0">
                <a:effectLst/>
                <a:ea typeface="Aptos" panose="020B0004020202020204" pitchFamily="34" charset="0"/>
                <a:cs typeface="Times New Roman" panose="02020603050405020304" pitchFamily="18" charset="0"/>
              </a:rPr>
              <a:t>a parola </a:t>
            </a:r>
            <a:r>
              <a:rPr lang="it-IT" sz="1600" i="1" kern="100" dirty="0">
                <a:effectLst/>
                <a:ea typeface="Aptos" panose="020B0004020202020204" pitchFamily="34" charset="0"/>
                <a:cs typeface="Times New Roman" panose="02020603050405020304" pitchFamily="18" charset="0"/>
              </a:rPr>
              <a:t>seno</a:t>
            </a:r>
            <a:r>
              <a:rPr lang="it-IT" sz="1600" kern="100" dirty="0">
                <a:effectLst/>
                <a:ea typeface="Aptos" panose="020B0004020202020204" pitchFamily="34" charset="0"/>
                <a:cs typeface="Times New Roman" panose="02020603050405020304" pitchFamily="18" charset="0"/>
              </a:rPr>
              <a:t> è derivata dal latino </a:t>
            </a:r>
            <a:r>
              <a:rPr lang="it-IT" sz="1600" i="1" kern="100" dirty="0" err="1">
                <a:effectLst/>
                <a:ea typeface="Aptos" panose="020B0004020202020204" pitchFamily="34" charset="0"/>
                <a:cs typeface="Times New Roman" panose="02020603050405020304" pitchFamily="18" charset="0"/>
              </a:rPr>
              <a:t>sinus</a:t>
            </a:r>
            <a:r>
              <a:rPr lang="it-IT" sz="1600" kern="100" dirty="0">
                <a:effectLst/>
                <a:ea typeface="Aptos" panose="020B0004020202020204" pitchFamily="34" charset="0"/>
                <a:cs typeface="Times New Roman" panose="02020603050405020304" pitchFamily="18" charset="0"/>
              </a:rPr>
              <a:t>, che significa "baia" o "insenatura", a causa di un errore di traduzione (dall'arabo) della parola sanscrita </a:t>
            </a:r>
            <a:r>
              <a:rPr lang="it-IT" sz="1600" i="1" kern="100" dirty="0" err="1">
                <a:effectLst/>
                <a:ea typeface="Aptos" panose="020B0004020202020204" pitchFamily="34" charset="0"/>
                <a:cs typeface="Times New Roman" panose="02020603050405020304" pitchFamily="18" charset="0"/>
              </a:rPr>
              <a:t>jiva</a:t>
            </a:r>
            <a:r>
              <a:rPr lang="it-IT" sz="1600" kern="100" dirty="0">
                <a:effectLst/>
                <a:ea typeface="Aptos" panose="020B0004020202020204" pitchFamily="34" charset="0"/>
                <a:cs typeface="Times New Roman" panose="02020603050405020304" pitchFamily="18" charset="0"/>
              </a:rPr>
              <a:t>, altrimenti detta </a:t>
            </a:r>
            <a:r>
              <a:rPr lang="it-IT" sz="1600" i="1" kern="100" dirty="0" err="1">
                <a:effectLst/>
                <a:ea typeface="Aptos" panose="020B0004020202020204" pitchFamily="34" charset="0"/>
                <a:cs typeface="Times New Roman" panose="02020603050405020304" pitchFamily="18" charset="0"/>
              </a:rPr>
              <a:t>jya</a:t>
            </a:r>
            <a:r>
              <a:rPr lang="it-IT" sz="1600" kern="100" dirty="0">
                <a:effectLst/>
                <a:ea typeface="Aptos" panose="020B0004020202020204" pitchFamily="34" charset="0"/>
                <a:cs typeface="Times New Roman" panose="02020603050405020304" pitchFamily="18" charset="0"/>
              </a:rPr>
              <a:t>.</a:t>
            </a:r>
            <a:r>
              <a:rPr lang="it-IT" sz="1600" u="sng" kern="100" baseline="30000" dirty="0">
                <a:effectLst/>
                <a:ea typeface="Aptos" panose="020B0004020202020204" pitchFamily="34" charset="0"/>
                <a:cs typeface="Times New Roman" panose="02020603050405020304" pitchFamily="18" charset="0"/>
              </a:rPr>
              <a:t> </a:t>
            </a:r>
            <a:br>
              <a:rPr lang="it-IT" sz="1600" u="sng" kern="100" baseline="30000" dirty="0">
                <a:effectLst/>
                <a:ea typeface="Aptos" panose="020B0004020202020204" pitchFamily="34" charset="0"/>
                <a:cs typeface="Times New Roman" panose="02020603050405020304" pitchFamily="18" charset="0"/>
              </a:rPr>
            </a:br>
            <a:r>
              <a:rPr lang="it-IT" sz="1600" kern="100" dirty="0" err="1">
                <a:effectLst/>
                <a:ea typeface="Aptos" panose="020B0004020202020204" pitchFamily="34" charset="0"/>
                <a:cs typeface="Times New Roman" panose="02020603050405020304" pitchFamily="18" charset="0"/>
              </a:rPr>
              <a:t>Aryabhata</a:t>
            </a:r>
            <a:r>
              <a:rPr lang="it-IT" sz="1600" kern="100" dirty="0">
                <a:effectLst/>
                <a:ea typeface="Aptos" panose="020B0004020202020204" pitchFamily="34" charset="0"/>
                <a:cs typeface="Times New Roman" panose="02020603050405020304" pitchFamily="18" charset="0"/>
              </a:rPr>
              <a:t>, matematico e astronomo indiano, usava il termine </a:t>
            </a:r>
            <a:r>
              <a:rPr lang="it-IT" sz="1600" i="1" kern="100" dirty="0" err="1">
                <a:effectLst/>
                <a:ea typeface="Aptos" panose="020B0004020202020204" pitchFamily="34" charset="0"/>
                <a:cs typeface="Times New Roman" panose="02020603050405020304" pitchFamily="18" charset="0"/>
              </a:rPr>
              <a:t>ardha-jiva</a:t>
            </a:r>
            <a:r>
              <a:rPr lang="it-IT" sz="1600" kern="100" dirty="0">
                <a:effectLst/>
                <a:ea typeface="Aptos" panose="020B0004020202020204" pitchFamily="34" charset="0"/>
                <a:cs typeface="Times New Roman" panose="02020603050405020304" pitchFamily="18" charset="0"/>
              </a:rPr>
              <a:t> ("metà-corda"), che venne abbreviato in </a:t>
            </a:r>
            <a:r>
              <a:rPr lang="it-IT" sz="1600" i="1" kern="100" dirty="0" err="1">
                <a:effectLst/>
                <a:ea typeface="Aptos" panose="020B0004020202020204" pitchFamily="34" charset="0"/>
                <a:cs typeface="Times New Roman" panose="02020603050405020304" pitchFamily="18" charset="0"/>
              </a:rPr>
              <a:t>jiva</a:t>
            </a:r>
            <a:r>
              <a:rPr lang="it-IT" sz="1600" kern="100" dirty="0">
                <a:effectLst/>
                <a:ea typeface="Aptos" panose="020B0004020202020204" pitchFamily="34" charset="0"/>
                <a:cs typeface="Times New Roman" panose="02020603050405020304" pitchFamily="18" charset="0"/>
              </a:rPr>
              <a:t> e quindi translitterato dagli Arabi come </a:t>
            </a:r>
            <a:r>
              <a:rPr lang="it-IT" sz="1600" i="1" kern="100" dirty="0" err="1">
                <a:effectLst/>
                <a:ea typeface="Aptos" panose="020B0004020202020204" pitchFamily="34" charset="0"/>
                <a:cs typeface="Times New Roman" panose="02020603050405020304" pitchFamily="18" charset="0"/>
              </a:rPr>
              <a:t>jiba</a:t>
            </a:r>
            <a:r>
              <a:rPr lang="it-IT" sz="1600" kern="100" dirty="0">
                <a:effectLst/>
                <a:ea typeface="Aptos" panose="020B0004020202020204" pitchFamily="34" charset="0"/>
                <a:cs typeface="Times New Roman" panose="02020603050405020304" pitchFamily="18" charset="0"/>
              </a:rPr>
              <a:t>. </a:t>
            </a:r>
            <a:br>
              <a:rPr lang="it-IT" sz="1600" kern="100" dirty="0">
                <a:effectLst/>
                <a:ea typeface="Aptos" panose="020B0004020202020204" pitchFamily="34" charset="0"/>
                <a:cs typeface="Times New Roman" panose="02020603050405020304" pitchFamily="18" charset="0"/>
              </a:rPr>
            </a:br>
            <a:r>
              <a:rPr lang="it-IT" sz="1600" kern="100" dirty="0">
                <a:effectLst/>
                <a:ea typeface="Aptos" panose="020B0004020202020204" pitchFamily="34" charset="0"/>
                <a:cs typeface="Times New Roman" panose="02020603050405020304" pitchFamily="18" charset="0"/>
              </a:rPr>
              <a:t>I traduttori europei come Roberto di Chester e Gerardo di Cremona, nella Toledo del dodicesimo secolo, confusero </a:t>
            </a:r>
            <a:r>
              <a:rPr lang="it-IT" sz="1600" i="1" kern="100" dirty="0" err="1">
                <a:effectLst/>
                <a:ea typeface="Aptos" panose="020B0004020202020204" pitchFamily="34" charset="0"/>
                <a:cs typeface="Times New Roman" panose="02020603050405020304" pitchFamily="18" charset="0"/>
              </a:rPr>
              <a:t>jiba</a:t>
            </a:r>
            <a:r>
              <a:rPr lang="it-IT" sz="1600" kern="100" dirty="0">
                <a:effectLst/>
                <a:ea typeface="Aptos" panose="020B0004020202020204" pitchFamily="34" charset="0"/>
                <a:cs typeface="Times New Roman" panose="02020603050405020304" pitchFamily="18" charset="0"/>
              </a:rPr>
              <a:t> per </a:t>
            </a:r>
            <a:r>
              <a:rPr lang="it-IT" sz="1600" i="1" kern="100" dirty="0" err="1">
                <a:effectLst/>
                <a:ea typeface="Aptos" panose="020B0004020202020204" pitchFamily="34" charset="0"/>
                <a:cs typeface="Times New Roman" panose="02020603050405020304" pitchFamily="18" charset="0"/>
              </a:rPr>
              <a:t>jaib</a:t>
            </a:r>
            <a:r>
              <a:rPr lang="it-IT" sz="1600" kern="100" dirty="0">
                <a:effectLst/>
                <a:ea typeface="Aptos" panose="020B0004020202020204" pitchFamily="34" charset="0"/>
                <a:cs typeface="Times New Roman" panose="02020603050405020304" pitchFamily="18" charset="0"/>
              </a:rPr>
              <a:t>, che significa "baia", probabilmente perché </a:t>
            </a:r>
            <a:r>
              <a:rPr lang="it-IT" sz="1600" i="1" kern="100" dirty="0" err="1">
                <a:effectLst/>
                <a:ea typeface="Aptos" panose="020B0004020202020204" pitchFamily="34" charset="0"/>
                <a:cs typeface="Times New Roman" panose="02020603050405020304" pitchFamily="18" charset="0"/>
              </a:rPr>
              <a:t>jiba</a:t>
            </a:r>
            <a:r>
              <a:rPr lang="it-IT" sz="1600" kern="100" dirty="0">
                <a:effectLst/>
                <a:ea typeface="Aptos" panose="020B0004020202020204" pitchFamily="34" charset="0"/>
                <a:cs typeface="Times New Roman" panose="02020603050405020304" pitchFamily="18" charset="0"/>
              </a:rPr>
              <a:t> e </a:t>
            </a:r>
            <a:r>
              <a:rPr lang="it-IT" sz="1600" i="1" kern="100" dirty="0" err="1">
                <a:effectLst/>
                <a:ea typeface="Aptos" panose="020B0004020202020204" pitchFamily="34" charset="0"/>
                <a:cs typeface="Times New Roman" panose="02020603050405020304" pitchFamily="18" charset="0"/>
              </a:rPr>
              <a:t>jaib</a:t>
            </a:r>
            <a:r>
              <a:rPr lang="it-IT" sz="1600" kern="100" dirty="0">
                <a:effectLst/>
                <a:ea typeface="Aptos" panose="020B0004020202020204" pitchFamily="34" charset="0"/>
                <a:cs typeface="Times New Roman" panose="02020603050405020304" pitchFamily="18" charset="0"/>
              </a:rPr>
              <a:t> sono scritti allo stesso modo nella scrittura araba che, nella sua forma più comune, non fornisce informazioni complete sulle vocali.</a:t>
            </a:r>
          </a:p>
        </p:txBody>
      </p:sp>
      <p:pic>
        <p:nvPicPr>
          <p:cNvPr id="6" name="Immagine 5" descr="Immagine che contiene cerchio, diagramma, linea, schermata&#10;&#10;Il contenuto generato dall'IA potrebbe non essere corretto.">
            <a:extLst>
              <a:ext uri="{FF2B5EF4-FFF2-40B4-BE49-F238E27FC236}">
                <a16:creationId xmlns:a16="http://schemas.microsoft.com/office/drawing/2014/main" id="{11678AA5-CE4B-E987-F59A-3C6F14D0C7EB}"/>
              </a:ext>
            </a:extLst>
          </p:cNvPr>
          <p:cNvPicPr>
            <a:picLocks noChangeAspect="1"/>
          </p:cNvPicPr>
          <p:nvPr/>
        </p:nvPicPr>
        <p:blipFill>
          <a:blip r:embed="rId3"/>
          <a:srcRect r="3964" b="6"/>
          <a:stretch/>
        </p:blipFill>
        <p:spPr>
          <a:xfrm>
            <a:off x="8589851" y="2920255"/>
            <a:ext cx="2098654" cy="2185145"/>
          </a:xfrm>
          <a:prstGeom prst="rect">
            <a:avLst/>
          </a:prstGeom>
          <a:ln w="57150" cmpd="thickThin">
            <a:solidFill>
              <a:schemeClr val="tx1">
                <a:lumMod val="50000"/>
                <a:lumOff val="50000"/>
              </a:schemeClr>
            </a:solidFill>
            <a:miter lim="800000"/>
          </a:ln>
        </p:spPr>
      </p:pic>
      <p:sp>
        <p:nvSpPr>
          <p:cNvPr id="4" name="Segnaposto numero diapositiva 3">
            <a:extLst>
              <a:ext uri="{FF2B5EF4-FFF2-40B4-BE49-F238E27FC236}">
                <a16:creationId xmlns:a16="http://schemas.microsoft.com/office/drawing/2014/main" id="{A98191DD-6605-47AB-F557-B9ABF8883EE1}"/>
              </a:ext>
            </a:extLst>
          </p:cNvPr>
          <p:cNvSpPr>
            <a:spLocks noGrp="1"/>
          </p:cNvSpPr>
          <p:nvPr>
            <p:ph type="sldNum" sz="quarter" idx="12"/>
          </p:nvPr>
        </p:nvSpPr>
        <p:spPr/>
        <p:txBody>
          <a:bodyPr/>
          <a:lstStyle/>
          <a:p>
            <a:fld id="{E97799C9-84D9-46D2-A11E-BCF8A720529D}" type="slidenum">
              <a:rPr lang="en-US" smtClean="0"/>
              <a:t>11</a:t>
            </a:fld>
            <a:endParaRPr lang="en-US" dirty="0"/>
          </a:p>
        </p:txBody>
      </p:sp>
    </p:spTree>
    <p:extLst>
      <p:ext uri="{BB962C8B-B14F-4D97-AF65-F5344CB8AC3E}">
        <p14:creationId xmlns:p14="http://schemas.microsoft.com/office/powerpoint/2010/main" val="378588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18E3A298-EEBC-771B-325D-7BF57325E134}"/>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E15D8F5-87D0-452C-93FB-8CA3F98D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9BCF8C7-8464-4B36-AF07-C89E5129E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6" name="Picture 15">
              <a:extLst>
                <a:ext uri="{FF2B5EF4-FFF2-40B4-BE49-F238E27FC236}">
                  <a16:creationId xmlns:a16="http://schemas.microsoft.com/office/drawing/2014/main" id="{69A16566-722B-41C8-8B9F-B133B71E23A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a16="http://schemas.microsoft.com/office/drawing/2014/main" id="{5F929A8C-ADE2-462E-A437-C028E4648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it-IT"/>
            </a:p>
          </p:txBody>
        </p:sp>
        <p:pic>
          <p:nvPicPr>
            <p:cNvPr id="18" name="Picture 17">
              <a:extLst>
                <a:ext uri="{FF2B5EF4-FFF2-40B4-BE49-F238E27FC236}">
                  <a16:creationId xmlns:a16="http://schemas.microsoft.com/office/drawing/2014/main" id="{117397E4-1968-4513-988E-69C130AC1EC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 name="Picture 18">
              <a:extLst>
                <a:ext uri="{FF2B5EF4-FFF2-40B4-BE49-F238E27FC236}">
                  <a16:creationId xmlns:a16="http://schemas.microsoft.com/office/drawing/2014/main" id="{DA0B6105-4183-4AEC-BDB1-E67B7B2C704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olo 1">
            <a:extLst>
              <a:ext uri="{FF2B5EF4-FFF2-40B4-BE49-F238E27FC236}">
                <a16:creationId xmlns:a16="http://schemas.microsoft.com/office/drawing/2014/main" id="{2BC9AE80-8435-E8D0-35D7-4407E89B6CD0}"/>
              </a:ext>
            </a:extLst>
          </p:cNvPr>
          <p:cNvSpPr>
            <a:spLocks noGrp="1"/>
          </p:cNvSpPr>
          <p:nvPr>
            <p:ph type="title"/>
          </p:nvPr>
        </p:nvSpPr>
        <p:spPr>
          <a:xfrm>
            <a:off x="1256858" y="982132"/>
            <a:ext cx="4842190" cy="1774814"/>
          </a:xfrm>
        </p:spPr>
        <p:txBody>
          <a:bodyPr>
            <a:normAutofit/>
          </a:bodyPr>
          <a:lstStyle/>
          <a:p>
            <a:r>
              <a:rPr lang="it-IT" b="1" dirty="0">
                <a:solidFill>
                  <a:schemeClr val="accent4"/>
                </a:solidFill>
              </a:rPr>
              <a:t>Il Basso Medioevo </a:t>
            </a:r>
            <a:br>
              <a:rPr lang="it-IT" b="1" dirty="0">
                <a:solidFill>
                  <a:schemeClr val="accent4"/>
                </a:solidFill>
              </a:rPr>
            </a:br>
            <a:r>
              <a:rPr lang="it-IT" sz="3200" dirty="0">
                <a:solidFill>
                  <a:schemeClr val="accent4"/>
                </a:solidFill>
              </a:rPr>
              <a:t>(1000 - 1436)</a:t>
            </a:r>
          </a:p>
        </p:txBody>
      </p:sp>
      <p:cxnSp>
        <p:nvCxnSpPr>
          <p:cNvPr id="21" name="Straight Connector 20">
            <a:extLst>
              <a:ext uri="{FF2B5EF4-FFF2-40B4-BE49-F238E27FC236}">
                <a16:creationId xmlns:a16="http://schemas.microsoft.com/office/drawing/2014/main" id="{5A8B956C-6D95-401E-8C33-997227D9D4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46233" y="2838638"/>
            <a:ext cx="466344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Immagine 4" descr="Immagine che contiene vestiti, arte, dipinto, portafotografie&#10;&#10;Il contenuto generato dall'IA potrebbe non essere corretto.">
            <a:extLst>
              <a:ext uri="{FF2B5EF4-FFF2-40B4-BE49-F238E27FC236}">
                <a16:creationId xmlns:a16="http://schemas.microsoft.com/office/drawing/2014/main" id="{54EF73AD-714D-C0EE-0A0A-2CE882EA0C0F}"/>
              </a:ext>
            </a:extLst>
          </p:cNvPr>
          <p:cNvPicPr>
            <a:picLocks noChangeAspect="1"/>
          </p:cNvPicPr>
          <p:nvPr/>
        </p:nvPicPr>
        <p:blipFill>
          <a:blip r:embed="rId5"/>
          <a:srcRect t="7839" b="19056"/>
          <a:stretch/>
        </p:blipFill>
        <p:spPr>
          <a:xfrm>
            <a:off x="1295401" y="3153522"/>
            <a:ext cx="2216907" cy="2418902"/>
          </a:xfrm>
          <a:prstGeom prst="rect">
            <a:avLst/>
          </a:prstGeom>
          <a:ln w="57150" cmpd="thickThin">
            <a:solidFill>
              <a:schemeClr val="tx1">
                <a:lumMod val="50000"/>
                <a:lumOff val="50000"/>
              </a:schemeClr>
            </a:solidFill>
            <a:miter lim="800000"/>
          </a:ln>
        </p:spPr>
      </p:pic>
      <p:pic>
        <p:nvPicPr>
          <p:cNvPr id="8" name="Immagine 7" descr="Immagine che contiene Intaglio, arte, Artefatto, statua&#10;&#10;Il contenuto generato dall'IA potrebbe non essere corretto.">
            <a:extLst>
              <a:ext uri="{FF2B5EF4-FFF2-40B4-BE49-F238E27FC236}">
                <a16:creationId xmlns:a16="http://schemas.microsoft.com/office/drawing/2014/main" id="{BEE74665-9058-BDD5-87AB-85E707A433E5}"/>
              </a:ext>
            </a:extLst>
          </p:cNvPr>
          <p:cNvPicPr>
            <a:picLocks noChangeAspect="1"/>
          </p:cNvPicPr>
          <p:nvPr/>
        </p:nvPicPr>
        <p:blipFill>
          <a:blip r:embed="rId6"/>
          <a:srcRect l="3824" r="20368" b="-4"/>
          <a:stretch/>
        </p:blipFill>
        <p:spPr>
          <a:xfrm>
            <a:off x="3837973" y="3153522"/>
            <a:ext cx="2229372" cy="2418902"/>
          </a:xfrm>
          <a:prstGeom prst="rect">
            <a:avLst/>
          </a:prstGeom>
          <a:ln w="57150" cmpd="thickThin">
            <a:solidFill>
              <a:schemeClr val="tx1">
                <a:lumMod val="50000"/>
                <a:lumOff val="50000"/>
              </a:schemeClr>
            </a:solidFill>
            <a:miter lim="800000"/>
          </a:ln>
        </p:spPr>
      </p:pic>
      <p:sp>
        <p:nvSpPr>
          <p:cNvPr id="3" name="Segnaposto contenuto 2">
            <a:extLst>
              <a:ext uri="{FF2B5EF4-FFF2-40B4-BE49-F238E27FC236}">
                <a16:creationId xmlns:a16="http://schemas.microsoft.com/office/drawing/2014/main" id="{52471E20-70A1-D687-712A-E48E43CBD43A}"/>
              </a:ext>
            </a:extLst>
          </p:cNvPr>
          <p:cNvSpPr>
            <a:spLocks noGrp="1"/>
          </p:cNvSpPr>
          <p:nvPr>
            <p:ph idx="1"/>
          </p:nvPr>
        </p:nvSpPr>
        <p:spPr>
          <a:xfrm>
            <a:off x="6604033" y="1158024"/>
            <a:ext cx="4528947" cy="3537802"/>
          </a:xfrm>
        </p:spPr>
        <p:txBody>
          <a:bodyPr>
            <a:normAutofit/>
          </a:bodyPr>
          <a:lstStyle/>
          <a:p>
            <a:pPr marL="0" indent="0">
              <a:buNone/>
            </a:pPr>
            <a:r>
              <a:rPr lang="it-IT" kern="100" dirty="0">
                <a:effectLst/>
                <a:ea typeface="Aptos" panose="020B0004020202020204" pitchFamily="34" charset="0"/>
                <a:cs typeface="Times New Roman" panose="02020603050405020304" pitchFamily="18" charset="0"/>
              </a:rPr>
              <a:t>Due tipi di matematici:</a:t>
            </a:r>
          </a:p>
          <a:p>
            <a:r>
              <a:rPr lang="it-IT" kern="100" dirty="0">
                <a:ea typeface="Aptos" panose="020B0004020202020204" pitchFamily="34" charset="0"/>
                <a:cs typeface="Times New Roman" panose="02020603050405020304" pitchFamily="18" charset="0"/>
              </a:rPr>
              <a:t>studiosi nelle scuole ecclesiastiche e università</a:t>
            </a:r>
          </a:p>
          <a:p>
            <a:r>
              <a:rPr lang="it-IT" kern="100" dirty="0">
                <a:ea typeface="Aptos" panose="020B0004020202020204" pitchFamily="34" charset="0"/>
                <a:cs typeface="Times New Roman" panose="02020603050405020304" pitchFamily="18" charset="0"/>
              </a:rPr>
              <a:t>studiosi della matematica commerciale (scuole di abaco).</a:t>
            </a:r>
          </a:p>
          <a:p>
            <a:pPr marL="0" indent="0">
              <a:buNone/>
            </a:pPr>
            <a:r>
              <a:rPr lang="it-IT" kern="100" dirty="0">
                <a:ea typeface="Aptos" panose="020B0004020202020204" pitchFamily="34" charset="0"/>
                <a:cs typeface="Times New Roman" panose="02020603050405020304" pitchFamily="18" charset="0"/>
              </a:rPr>
              <a:t>Entrambi diffondono le cifre indo-arabiche e l’algoritmo, cioè la nuova notazione posizionale.</a:t>
            </a:r>
          </a:p>
        </p:txBody>
      </p:sp>
      <p:sp>
        <p:nvSpPr>
          <p:cNvPr id="9" name="CasellaDiTesto 8">
            <a:extLst>
              <a:ext uri="{FF2B5EF4-FFF2-40B4-BE49-F238E27FC236}">
                <a16:creationId xmlns:a16="http://schemas.microsoft.com/office/drawing/2014/main" id="{5E825ADC-D892-0964-7189-B535D2FD71C5}"/>
              </a:ext>
            </a:extLst>
          </p:cNvPr>
          <p:cNvSpPr txBox="1"/>
          <p:nvPr/>
        </p:nvSpPr>
        <p:spPr>
          <a:xfrm>
            <a:off x="6810294" y="4839372"/>
            <a:ext cx="4257674" cy="954107"/>
          </a:xfrm>
          <a:prstGeom prst="rect">
            <a:avLst/>
          </a:prstGeom>
          <a:noFill/>
        </p:spPr>
        <p:txBody>
          <a:bodyPr wrap="square" rtlCol="0">
            <a:spAutoFit/>
          </a:bodyPr>
          <a:lstStyle/>
          <a:p>
            <a:r>
              <a:rPr lang="it-IT" sz="1400" i="1" dirty="0"/>
              <a:t>John of Salisbury </a:t>
            </a:r>
            <a:r>
              <a:rPr lang="it-IT" sz="1400" i="1" dirty="0" err="1"/>
              <a:t>teaching</a:t>
            </a:r>
            <a:r>
              <a:rPr lang="it-IT" sz="1400" i="1" dirty="0"/>
              <a:t> </a:t>
            </a:r>
            <a:r>
              <a:rPr lang="it-IT" sz="1400" i="1" dirty="0" err="1"/>
              <a:t>philosophy</a:t>
            </a:r>
            <a:r>
              <a:rPr lang="it-IT" sz="1400" dirty="0"/>
              <a:t>, miniatura nel frontespizio del </a:t>
            </a:r>
            <a:r>
              <a:rPr lang="it-IT" sz="1400" i="1" dirty="0" err="1"/>
              <a:t>Policraticus</a:t>
            </a:r>
            <a:r>
              <a:rPr lang="it-IT" sz="1400" dirty="0"/>
              <a:t> di John of Salisbury</a:t>
            </a:r>
          </a:p>
          <a:p>
            <a:r>
              <a:rPr lang="it-IT" sz="1400" i="1" dirty="0"/>
              <a:t>Arca di Giovanni da Legnano (1383)</a:t>
            </a:r>
            <a:r>
              <a:rPr lang="it-IT" sz="1400" dirty="0"/>
              <a:t>, frammento, Pierpaolo dalle </a:t>
            </a:r>
            <a:r>
              <a:rPr lang="it-IT" sz="1400" dirty="0" err="1"/>
              <a:t>Masegne</a:t>
            </a:r>
            <a:r>
              <a:rPr lang="it-IT" sz="1400" dirty="0"/>
              <a:t>, Museo Civico Medievale, Bologna</a:t>
            </a:r>
          </a:p>
        </p:txBody>
      </p:sp>
      <p:sp>
        <p:nvSpPr>
          <p:cNvPr id="10" name="Freccia sinistra 9">
            <a:extLst>
              <a:ext uri="{FF2B5EF4-FFF2-40B4-BE49-F238E27FC236}">
                <a16:creationId xmlns:a16="http://schemas.microsoft.com/office/drawing/2014/main" id="{014FE075-9ED8-1FC5-6018-D5B5F1EC0E0C}"/>
              </a:ext>
            </a:extLst>
          </p:cNvPr>
          <p:cNvSpPr/>
          <p:nvPr/>
        </p:nvSpPr>
        <p:spPr>
          <a:xfrm>
            <a:off x="6234826" y="4983221"/>
            <a:ext cx="542925" cy="12382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sinistra 10">
            <a:extLst>
              <a:ext uri="{FF2B5EF4-FFF2-40B4-BE49-F238E27FC236}">
                <a16:creationId xmlns:a16="http://schemas.microsoft.com/office/drawing/2014/main" id="{1C454475-3934-1730-AAF1-E2BD25F7E246}"/>
              </a:ext>
            </a:extLst>
          </p:cNvPr>
          <p:cNvSpPr/>
          <p:nvPr/>
        </p:nvSpPr>
        <p:spPr>
          <a:xfrm>
            <a:off x="6234825" y="5350515"/>
            <a:ext cx="542925" cy="12382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3">
            <a:extLst>
              <a:ext uri="{FF2B5EF4-FFF2-40B4-BE49-F238E27FC236}">
                <a16:creationId xmlns:a16="http://schemas.microsoft.com/office/drawing/2014/main" id="{F2BFB9BF-7733-BE89-C7EE-0CB534507CB4}"/>
              </a:ext>
            </a:extLst>
          </p:cNvPr>
          <p:cNvSpPr>
            <a:spLocks noGrp="1"/>
          </p:cNvSpPr>
          <p:nvPr>
            <p:ph type="sldNum" sz="quarter" idx="12"/>
          </p:nvPr>
        </p:nvSpPr>
        <p:spPr/>
        <p:txBody>
          <a:bodyPr/>
          <a:lstStyle/>
          <a:p>
            <a:fld id="{E97799C9-84D9-46D2-A11E-BCF8A720529D}" type="slidenum">
              <a:rPr lang="en-US" smtClean="0"/>
              <a:t>12</a:t>
            </a:fld>
            <a:endParaRPr lang="en-US" dirty="0"/>
          </a:p>
        </p:txBody>
      </p:sp>
    </p:spTree>
    <p:extLst>
      <p:ext uri="{BB962C8B-B14F-4D97-AF65-F5344CB8AC3E}">
        <p14:creationId xmlns:p14="http://schemas.microsoft.com/office/powerpoint/2010/main" val="337528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heckerboard(across)">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checkerboard(across)">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checkerboard(across)">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checkerboard(across)">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heckerboard(across)">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ppt_x"/>
                                          </p:val>
                                        </p:tav>
                                        <p:tav tm="100000">
                                          <p:val>
                                            <p:strVal val="#ppt_x"/>
                                          </p:val>
                                        </p:tav>
                                      </p:tavLst>
                                    </p:anim>
                                    <p:anim calcmode="lin" valueType="num">
                                      <p:cBhvr additive="base">
                                        <p:cTn id="5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286AFD-6E43-C15B-8CB8-14A0FD60C1F0}"/>
              </a:ext>
            </a:extLst>
          </p:cNvPr>
          <p:cNvSpPr>
            <a:spLocks noGrp="1"/>
          </p:cNvSpPr>
          <p:nvPr>
            <p:ph type="title"/>
          </p:nvPr>
        </p:nvSpPr>
        <p:spPr>
          <a:xfrm>
            <a:off x="1295402" y="982132"/>
            <a:ext cx="9601196" cy="1303867"/>
          </a:xfrm>
        </p:spPr>
        <p:txBody>
          <a:bodyPr>
            <a:normAutofit/>
          </a:bodyPr>
          <a:lstStyle/>
          <a:p>
            <a:pPr>
              <a:lnSpc>
                <a:spcPct val="90000"/>
              </a:lnSpc>
            </a:pPr>
            <a:r>
              <a:rPr lang="it-IT" sz="4100" b="1" dirty="0">
                <a:solidFill>
                  <a:srgbClr val="262626"/>
                </a:solidFill>
                <a:effectLst/>
              </a:rPr>
              <a:t>Leonardo Pisano </a:t>
            </a:r>
            <a:r>
              <a:rPr lang="it-IT" sz="4100" dirty="0">
                <a:solidFill>
                  <a:srgbClr val="262626"/>
                </a:solidFill>
                <a:effectLst/>
              </a:rPr>
              <a:t>detto</a:t>
            </a:r>
            <a:r>
              <a:rPr lang="it-IT" sz="4100" b="1" dirty="0">
                <a:solidFill>
                  <a:srgbClr val="262626"/>
                </a:solidFill>
                <a:effectLst/>
              </a:rPr>
              <a:t> Fibonacci </a:t>
            </a:r>
            <a:r>
              <a:rPr lang="it-IT" sz="2800" dirty="0">
                <a:solidFill>
                  <a:srgbClr val="262626"/>
                </a:solidFill>
                <a:effectLst/>
              </a:rPr>
              <a:t>(1170 - 1242) </a:t>
            </a:r>
            <a:endParaRPr lang="it-IT" sz="2800" dirty="0">
              <a:solidFill>
                <a:srgbClr val="262626"/>
              </a:solidFill>
            </a:endParaRPr>
          </a:p>
        </p:txBody>
      </p:sp>
      <p:pic>
        <p:nvPicPr>
          <p:cNvPr id="5" name="Segnaposto contenuto 4" descr="Immagine che contiene schizzo, Viso umano, disegno, ritratto&#10;&#10;Il contenuto generato dall'IA potrebbe non essere corretto.">
            <a:extLst>
              <a:ext uri="{FF2B5EF4-FFF2-40B4-BE49-F238E27FC236}">
                <a16:creationId xmlns:a16="http://schemas.microsoft.com/office/drawing/2014/main" id="{A7EF5BB5-EAB4-5AA0-66CF-18ADCA25749B}"/>
              </a:ext>
            </a:extLst>
          </p:cNvPr>
          <p:cNvPicPr>
            <a:picLocks noChangeAspect="1"/>
          </p:cNvPicPr>
          <p:nvPr/>
        </p:nvPicPr>
        <p:blipFill>
          <a:blip r:embed="rId3"/>
          <a:stretch>
            <a:fillRect/>
          </a:stretch>
        </p:blipFill>
        <p:spPr>
          <a:xfrm>
            <a:off x="1556103" y="2701180"/>
            <a:ext cx="2496060" cy="2852640"/>
          </a:xfrm>
          <a:prstGeom prst="rect">
            <a:avLst/>
          </a:prstGeom>
          <a:ln w="57150" cmpd="thickThin">
            <a:solidFill>
              <a:srgbClr val="7F7F7F"/>
            </a:solidFill>
            <a:miter lim="800000"/>
          </a:ln>
        </p:spPr>
      </p:pic>
      <p:sp>
        <p:nvSpPr>
          <p:cNvPr id="9" name="Content Placeholder 8">
            <a:extLst>
              <a:ext uri="{FF2B5EF4-FFF2-40B4-BE49-F238E27FC236}">
                <a16:creationId xmlns:a16="http://schemas.microsoft.com/office/drawing/2014/main" id="{013BED5B-CD36-0853-80EB-B7165E46A8C2}"/>
              </a:ext>
            </a:extLst>
          </p:cNvPr>
          <p:cNvSpPr>
            <a:spLocks noGrp="1"/>
          </p:cNvSpPr>
          <p:nvPr>
            <p:ph idx="1"/>
          </p:nvPr>
        </p:nvSpPr>
        <p:spPr>
          <a:xfrm>
            <a:off x="4639732" y="2019300"/>
            <a:ext cx="6256863" cy="3856568"/>
          </a:xfrm>
        </p:spPr>
        <p:txBody>
          <a:bodyPr>
            <a:normAutofit/>
          </a:bodyPr>
          <a:lstStyle/>
          <a:p>
            <a:r>
              <a:rPr lang="en-US" sz="2000" b="1" dirty="0">
                <a:solidFill>
                  <a:schemeClr val="accent1"/>
                </a:solidFill>
              </a:rPr>
              <a:t>GLI INIZI</a:t>
            </a:r>
          </a:p>
          <a:p>
            <a:r>
              <a:rPr lang="it-IT" sz="2000" dirty="0">
                <a:effectLst/>
                <a:latin typeface="Optima" panose="02000503060000020004" pitchFamily="2" charset="0"/>
                <a:ea typeface="Times New Roman" panose="02020603050405020304" pitchFamily="18" charset="0"/>
              </a:rPr>
              <a:t>I dati della sua biografia sono scarsi e confusi, desunti in gran parte da notizie contenute nelle sue opere e da pochi documenti d'archivio. Non sono note precisamente nemmeno la data di nascita e quella di morte, collocabili nei decenni 1170-1240. </a:t>
            </a:r>
          </a:p>
          <a:p>
            <a:r>
              <a:rPr lang="it-IT" sz="2000" dirty="0">
                <a:effectLst/>
                <a:latin typeface="Optima" panose="02000503060000020004" pitchFamily="2" charset="0"/>
                <a:ea typeface="Times New Roman" panose="02020603050405020304" pitchFamily="18" charset="0"/>
              </a:rPr>
              <a:t>Assieme al padre Guglielmo dei Bonacci, facoltoso mercante pisano, passa alcuni anni in Algeria, dove studia i procedimenti aritmetici diffusi nelle varie parti del mondo islamico. </a:t>
            </a:r>
            <a:endParaRPr lang="it-IT" sz="2000" dirty="0">
              <a:effectLst/>
              <a:latin typeface="Times New Roman" panose="02020603050405020304" pitchFamily="18" charset="0"/>
              <a:ea typeface="Times New Roman" panose="02020603050405020304" pitchFamily="18" charset="0"/>
            </a:endParaRPr>
          </a:p>
        </p:txBody>
      </p:sp>
      <p:sp>
        <p:nvSpPr>
          <p:cNvPr id="3" name="Segnaposto numero diapositiva 2">
            <a:extLst>
              <a:ext uri="{FF2B5EF4-FFF2-40B4-BE49-F238E27FC236}">
                <a16:creationId xmlns:a16="http://schemas.microsoft.com/office/drawing/2014/main" id="{5280F33A-5B58-E6F5-A0E4-030A5A4AE6EB}"/>
              </a:ext>
            </a:extLst>
          </p:cNvPr>
          <p:cNvSpPr>
            <a:spLocks noGrp="1"/>
          </p:cNvSpPr>
          <p:nvPr>
            <p:ph type="sldNum" sz="quarter" idx="12"/>
          </p:nvPr>
        </p:nvSpPr>
        <p:spPr/>
        <p:txBody>
          <a:bodyPr/>
          <a:lstStyle/>
          <a:p>
            <a:fld id="{E97799C9-84D9-46D2-A11E-BCF8A720529D}" type="slidenum">
              <a:rPr lang="en-US" smtClean="0"/>
              <a:t>13</a:t>
            </a:fld>
            <a:endParaRPr lang="en-US" dirty="0"/>
          </a:p>
        </p:txBody>
      </p:sp>
    </p:spTree>
    <p:extLst>
      <p:ext uri="{BB962C8B-B14F-4D97-AF65-F5344CB8AC3E}">
        <p14:creationId xmlns:p14="http://schemas.microsoft.com/office/powerpoint/2010/main" val="326069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checkerboard(across)">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checkerboard(across)">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checkerboard(across)">
                                      <p:cBhvr>
                                        <p:cTn id="3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3D1F5BB3-826B-E280-F4A9-190E03272E49}"/>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5E66D3F-14EA-4BCD-819B-EEF58174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49D3EDE-CC3B-4573-A04B-26F32F1B2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7" name="Picture 16">
              <a:extLst>
                <a:ext uri="{FF2B5EF4-FFF2-40B4-BE49-F238E27FC236}">
                  <a16:creationId xmlns:a16="http://schemas.microsoft.com/office/drawing/2014/main" id="{700D0D4B-CC81-434D-B595-71AA691923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 name="Rectangle 17">
              <a:extLst>
                <a:ext uri="{FF2B5EF4-FFF2-40B4-BE49-F238E27FC236}">
                  <a16:creationId xmlns:a16="http://schemas.microsoft.com/office/drawing/2014/main" id="{B8047919-8C66-4EF3-9979-FB7112EB6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it-IT"/>
            </a:p>
          </p:txBody>
        </p:sp>
        <p:pic>
          <p:nvPicPr>
            <p:cNvPr id="19" name="Picture 18">
              <a:extLst>
                <a:ext uri="{FF2B5EF4-FFF2-40B4-BE49-F238E27FC236}">
                  <a16:creationId xmlns:a16="http://schemas.microsoft.com/office/drawing/2014/main" id="{C00195C4-7BCF-469C-A003-AC2F0D2F91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0" name="Picture 19">
              <a:extLst>
                <a:ext uri="{FF2B5EF4-FFF2-40B4-BE49-F238E27FC236}">
                  <a16:creationId xmlns:a16="http://schemas.microsoft.com/office/drawing/2014/main" id="{CEE82425-33CD-4CF1-9623-91BECE687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olo 1">
            <a:extLst>
              <a:ext uri="{FF2B5EF4-FFF2-40B4-BE49-F238E27FC236}">
                <a16:creationId xmlns:a16="http://schemas.microsoft.com/office/drawing/2014/main" id="{BE80FA67-0546-BAA7-4CFB-A84D9F0DBBC5}"/>
              </a:ext>
            </a:extLst>
          </p:cNvPr>
          <p:cNvSpPr>
            <a:spLocks noGrp="1"/>
          </p:cNvSpPr>
          <p:nvPr>
            <p:ph type="title"/>
          </p:nvPr>
        </p:nvSpPr>
        <p:spPr>
          <a:xfrm>
            <a:off x="6094412" y="982132"/>
            <a:ext cx="4802185" cy="1303867"/>
          </a:xfrm>
        </p:spPr>
        <p:txBody>
          <a:bodyPr>
            <a:normAutofit/>
          </a:bodyPr>
          <a:lstStyle/>
          <a:p>
            <a:pPr>
              <a:lnSpc>
                <a:spcPct val="90000"/>
              </a:lnSpc>
            </a:pPr>
            <a:r>
              <a:rPr lang="it-IT" sz="3700" b="1" dirty="0">
                <a:solidFill>
                  <a:srgbClr val="262626"/>
                </a:solidFill>
                <a:effectLst/>
              </a:rPr>
              <a:t>Fibonacci </a:t>
            </a:r>
            <a:r>
              <a:rPr lang="it-IT" sz="2800" dirty="0">
                <a:solidFill>
                  <a:srgbClr val="262626"/>
                </a:solidFill>
                <a:effectLst/>
              </a:rPr>
              <a:t>(1170 - 1242) </a:t>
            </a:r>
            <a:endParaRPr lang="it-IT" sz="2800" dirty="0">
              <a:solidFill>
                <a:srgbClr val="262626"/>
              </a:solidFill>
            </a:endParaRPr>
          </a:p>
        </p:txBody>
      </p:sp>
      <p:sp>
        <p:nvSpPr>
          <p:cNvPr id="22" name="Rectangle 21">
            <a:extLst>
              <a:ext uri="{FF2B5EF4-FFF2-40B4-BE49-F238E27FC236}">
                <a16:creationId xmlns:a16="http://schemas.microsoft.com/office/drawing/2014/main" id="{DD5289D1-D3B7-4C53-823E-280A79C0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dipinto, disegno, testo, illustrazione&#10;&#10;Il contenuto generato dall'IA potrebbe non essere corretto.">
            <a:extLst>
              <a:ext uri="{FF2B5EF4-FFF2-40B4-BE49-F238E27FC236}">
                <a16:creationId xmlns:a16="http://schemas.microsoft.com/office/drawing/2014/main" id="{7D81B0BF-F1A9-22DC-0892-754BF55164F5}"/>
              </a:ext>
            </a:extLst>
          </p:cNvPr>
          <p:cNvPicPr>
            <a:picLocks noChangeAspect="1"/>
          </p:cNvPicPr>
          <p:nvPr/>
        </p:nvPicPr>
        <p:blipFill>
          <a:blip r:embed="rId5"/>
          <a:stretch>
            <a:fillRect/>
          </a:stretch>
        </p:blipFill>
        <p:spPr>
          <a:xfrm>
            <a:off x="1711102" y="1410208"/>
            <a:ext cx="3279963" cy="3858780"/>
          </a:xfrm>
          <a:prstGeom prst="rect">
            <a:avLst/>
          </a:prstGeom>
        </p:spPr>
      </p:pic>
      <p:cxnSp>
        <p:nvCxnSpPr>
          <p:cNvPr id="24" name="Straight Connector 23">
            <a:extLst>
              <a:ext uri="{FF2B5EF4-FFF2-40B4-BE49-F238E27FC236}">
                <a16:creationId xmlns:a16="http://schemas.microsoft.com/office/drawing/2014/main" id="{A456CE10-0EE3-4503-ACF3-1D53A6FDBB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Content Placeholder 8">
            <a:extLst>
              <a:ext uri="{FF2B5EF4-FFF2-40B4-BE49-F238E27FC236}">
                <a16:creationId xmlns:a16="http://schemas.microsoft.com/office/drawing/2014/main" id="{1E9BEB37-FCE0-71FD-FC10-E29AC3117A41}"/>
              </a:ext>
            </a:extLst>
          </p:cNvPr>
          <p:cNvSpPr>
            <a:spLocks noGrp="1"/>
          </p:cNvSpPr>
          <p:nvPr>
            <p:ph idx="1"/>
          </p:nvPr>
        </p:nvSpPr>
        <p:spPr>
          <a:xfrm>
            <a:off x="5838825" y="2085982"/>
            <a:ext cx="5057771" cy="3789886"/>
          </a:xfrm>
        </p:spPr>
        <p:txBody>
          <a:bodyPr>
            <a:normAutofit lnSpcReduction="10000"/>
          </a:bodyPr>
          <a:lstStyle/>
          <a:p>
            <a:pPr>
              <a:lnSpc>
                <a:spcPct val="90000"/>
              </a:lnSpc>
            </a:pPr>
            <a:r>
              <a:rPr lang="en-US" sz="2000" b="1" dirty="0">
                <a:solidFill>
                  <a:schemeClr val="accent1"/>
                </a:solidFill>
              </a:rPr>
              <a:t>I VIAGGI</a:t>
            </a:r>
          </a:p>
          <a:p>
            <a:pPr>
              <a:lnSpc>
                <a:spcPct val="90000"/>
              </a:lnSpc>
            </a:pPr>
            <a:r>
              <a:rPr lang="it-IT" sz="2000" dirty="0">
                <a:solidFill>
                  <a:srgbClr val="262626"/>
                </a:solidFill>
                <a:effectLst/>
                <a:ea typeface="Times New Roman" panose="02020603050405020304" pitchFamily="18" charset="0"/>
              </a:rPr>
              <a:t>Qui ha anche contatti con il mondo dei mercanti e apprende tecniche matematiche sconosciute in Occidente, alcune introdotte per la prima volta dagli </a:t>
            </a:r>
            <a:r>
              <a:rPr lang="it-IT" sz="2000" b="1" dirty="0">
                <a:solidFill>
                  <a:srgbClr val="262626"/>
                </a:solidFill>
                <a:effectLst/>
                <a:ea typeface="Times New Roman" panose="02020603050405020304" pitchFamily="18" charset="0"/>
              </a:rPr>
              <a:t>indiani</a:t>
            </a:r>
            <a:r>
              <a:rPr lang="it-IT" sz="2000" dirty="0">
                <a:solidFill>
                  <a:srgbClr val="262626"/>
                </a:solidFill>
                <a:effectLst/>
                <a:ea typeface="Times New Roman" panose="02020603050405020304" pitchFamily="18" charset="0"/>
              </a:rPr>
              <a:t>. Proprio per perfezionare queste conoscenze Fibonacci viaggia molto in </a:t>
            </a:r>
            <a:r>
              <a:rPr lang="it-IT" sz="2000" b="1" dirty="0">
                <a:solidFill>
                  <a:srgbClr val="262626"/>
                </a:solidFill>
                <a:effectLst/>
                <a:ea typeface="Times New Roman" panose="02020603050405020304" pitchFamily="18" charset="0"/>
              </a:rPr>
              <a:t>Egitto</a:t>
            </a:r>
            <a:r>
              <a:rPr lang="it-IT" sz="2000" dirty="0">
                <a:solidFill>
                  <a:srgbClr val="262626"/>
                </a:solidFill>
                <a:effectLst/>
                <a:ea typeface="Times New Roman" panose="02020603050405020304" pitchFamily="18" charset="0"/>
              </a:rPr>
              <a:t>, </a:t>
            </a:r>
            <a:r>
              <a:rPr lang="it-IT" sz="2000" b="1" dirty="0">
                <a:solidFill>
                  <a:srgbClr val="262626"/>
                </a:solidFill>
                <a:effectLst/>
                <a:ea typeface="Times New Roman" panose="02020603050405020304" pitchFamily="18" charset="0"/>
              </a:rPr>
              <a:t>Siria</a:t>
            </a:r>
            <a:r>
              <a:rPr lang="it-IT" sz="2000" dirty="0">
                <a:solidFill>
                  <a:srgbClr val="262626"/>
                </a:solidFill>
                <a:effectLst/>
                <a:ea typeface="Times New Roman" panose="02020603050405020304" pitchFamily="18" charset="0"/>
              </a:rPr>
              <a:t>, </a:t>
            </a:r>
            <a:r>
              <a:rPr lang="it-IT" sz="2000" b="1" dirty="0">
                <a:solidFill>
                  <a:srgbClr val="262626"/>
                </a:solidFill>
                <a:effectLst/>
                <a:ea typeface="Times New Roman" panose="02020603050405020304" pitchFamily="18" charset="0"/>
              </a:rPr>
              <a:t>Sicilia</a:t>
            </a:r>
            <a:r>
              <a:rPr lang="it-IT" sz="2000" dirty="0">
                <a:solidFill>
                  <a:srgbClr val="262626"/>
                </a:solidFill>
                <a:effectLst/>
                <a:ea typeface="Times New Roman" panose="02020603050405020304" pitchFamily="18" charset="0"/>
              </a:rPr>
              <a:t>, </a:t>
            </a:r>
            <a:r>
              <a:rPr lang="it-IT" sz="2000" b="1" dirty="0">
                <a:solidFill>
                  <a:srgbClr val="262626"/>
                </a:solidFill>
                <a:effectLst/>
                <a:ea typeface="Times New Roman" panose="02020603050405020304" pitchFamily="18" charset="0"/>
              </a:rPr>
              <a:t>Grecia</a:t>
            </a:r>
            <a:r>
              <a:rPr lang="it-IT" sz="2000" dirty="0">
                <a:solidFill>
                  <a:srgbClr val="262626"/>
                </a:solidFill>
                <a:effectLst/>
                <a:ea typeface="Times New Roman" panose="02020603050405020304" pitchFamily="18" charset="0"/>
              </a:rPr>
              <a:t> arrivando a </a:t>
            </a:r>
            <a:r>
              <a:rPr lang="it-IT" sz="2000" b="1" dirty="0">
                <a:solidFill>
                  <a:srgbClr val="262626"/>
                </a:solidFill>
                <a:effectLst/>
                <a:ea typeface="Times New Roman" panose="02020603050405020304" pitchFamily="18" charset="0"/>
              </a:rPr>
              <a:t>Costantinopoli</a:t>
            </a:r>
            <a:r>
              <a:rPr lang="it-IT" sz="2000" dirty="0">
                <a:solidFill>
                  <a:srgbClr val="262626"/>
                </a:solidFill>
                <a:effectLst/>
                <a:ea typeface="Times New Roman" panose="02020603050405020304" pitchFamily="18" charset="0"/>
              </a:rPr>
              <a:t>, alternando presumibilmente il commercio con gli studi matematici. Molto deve ai trattati di </a:t>
            </a:r>
            <a:r>
              <a:rPr lang="it-IT" sz="2000" b="1" dirty="0">
                <a:solidFill>
                  <a:srgbClr val="262626"/>
                </a:solidFill>
                <a:effectLst/>
                <a:ea typeface="Times New Roman" panose="02020603050405020304" pitchFamily="18" charset="0"/>
              </a:rPr>
              <a:t>al-</a:t>
            </a:r>
            <a:r>
              <a:rPr lang="it-IT" sz="2000" b="1" dirty="0" err="1">
                <a:solidFill>
                  <a:srgbClr val="262626"/>
                </a:solidFill>
                <a:effectLst/>
                <a:ea typeface="Times New Roman" panose="02020603050405020304" pitchFamily="18" charset="0"/>
              </a:rPr>
              <a:t>Khw</a:t>
            </a:r>
            <a:r>
              <a:rPr lang="it-IT" sz="2000" b="1" dirty="0" err="1">
                <a:solidFill>
                  <a:srgbClr val="262626"/>
                </a:solidFill>
                <a:effectLst/>
                <a:ea typeface="Times New Roman" panose="02020603050405020304" pitchFamily="18" charset="0"/>
                <a:cs typeface="Cambria" panose="02040503050406030204" pitchFamily="18" charset="0"/>
              </a:rPr>
              <a:t>ā</a:t>
            </a:r>
            <a:r>
              <a:rPr lang="it-IT" sz="2000" b="1" dirty="0" err="1">
                <a:solidFill>
                  <a:srgbClr val="262626"/>
                </a:solidFill>
                <a:effectLst/>
                <a:ea typeface="Times New Roman" panose="02020603050405020304" pitchFamily="18" charset="0"/>
              </a:rPr>
              <a:t>rizm</a:t>
            </a:r>
            <a:r>
              <a:rPr lang="it-IT" sz="2000" b="1" dirty="0" err="1">
                <a:solidFill>
                  <a:srgbClr val="262626"/>
                </a:solidFill>
                <a:effectLst/>
                <a:ea typeface="Times New Roman" panose="02020603050405020304" pitchFamily="18" charset="0"/>
                <a:cs typeface="Cambria" panose="02040503050406030204" pitchFamily="18" charset="0"/>
              </a:rPr>
              <a:t>ī</a:t>
            </a:r>
            <a:r>
              <a:rPr lang="it-IT" sz="2000" dirty="0">
                <a:solidFill>
                  <a:srgbClr val="262626"/>
                </a:solidFill>
                <a:effectLst/>
                <a:ea typeface="Times New Roman" panose="02020603050405020304" pitchFamily="18" charset="0"/>
              </a:rPr>
              <a:t> e di altri maestri, persiani e arabi, senza però essere solo un diffusore della loro opera. </a:t>
            </a:r>
          </a:p>
          <a:p>
            <a:pPr>
              <a:lnSpc>
                <a:spcPct val="90000"/>
              </a:lnSpc>
            </a:pPr>
            <a:endParaRPr lang="it-IT" sz="1700" dirty="0">
              <a:solidFill>
                <a:srgbClr val="262626"/>
              </a:solidFill>
              <a:effectLst/>
              <a:latin typeface="Times New Roman" panose="02020603050405020304" pitchFamily="18" charset="0"/>
              <a:ea typeface="Times New Roman" panose="02020603050405020304" pitchFamily="18" charset="0"/>
            </a:endParaRPr>
          </a:p>
        </p:txBody>
      </p:sp>
      <p:sp>
        <p:nvSpPr>
          <p:cNvPr id="3" name="Segnaposto numero diapositiva 2">
            <a:extLst>
              <a:ext uri="{FF2B5EF4-FFF2-40B4-BE49-F238E27FC236}">
                <a16:creationId xmlns:a16="http://schemas.microsoft.com/office/drawing/2014/main" id="{92D73126-5782-528A-E4A6-E7B1E0FB3EE2}"/>
              </a:ext>
            </a:extLst>
          </p:cNvPr>
          <p:cNvSpPr>
            <a:spLocks noGrp="1"/>
          </p:cNvSpPr>
          <p:nvPr>
            <p:ph type="sldNum" sz="quarter" idx="12"/>
          </p:nvPr>
        </p:nvSpPr>
        <p:spPr/>
        <p:txBody>
          <a:bodyPr/>
          <a:lstStyle/>
          <a:p>
            <a:fld id="{E97799C9-84D9-46D2-A11E-BCF8A720529D}" type="slidenum">
              <a:rPr lang="en-US" smtClean="0"/>
              <a:t>14</a:t>
            </a:fld>
            <a:endParaRPr lang="en-US" dirty="0"/>
          </a:p>
        </p:txBody>
      </p:sp>
    </p:spTree>
    <p:extLst>
      <p:ext uri="{BB962C8B-B14F-4D97-AF65-F5344CB8AC3E}">
        <p14:creationId xmlns:p14="http://schemas.microsoft.com/office/powerpoint/2010/main" val="147450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checkerboard(across)">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checkerboard(across)">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3253A93B-357D-9270-9360-2CDB994FD012}"/>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32" name="Picture 31">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3" name="Rectangle 32">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it-IT"/>
            </a:p>
          </p:txBody>
        </p:sp>
        <p:pic>
          <p:nvPicPr>
            <p:cNvPr id="34" name="Picture 33">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5" name="Picture 34">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olo 1">
            <a:extLst>
              <a:ext uri="{FF2B5EF4-FFF2-40B4-BE49-F238E27FC236}">
                <a16:creationId xmlns:a16="http://schemas.microsoft.com/office/drawing/2014/main" id="{5C184A4C-155D-795C-6CB3-BE2A1A555CD6}"/>
              </a:ext>
            </a:extLst>
          </p:cNvPr>
          <p:cNvSpPr>
            <a:spLocks noGrp="1"/>
          </p:cNvSpPr>
          <p:nvPr>
            <p:ph type="title"/>
          </p:nvPr>
        </p:nvSpPr>
        <p:spPr>
          <a:xfrm>
            <a:off x="4626508" y="982132"/>
            <a:ext cx="6270090" cy="1303867"/>
          </a:xfrm>
        </p:spPr>
        <p:txBody>
          <a:bodyPr>
            <a:normAutofit/>
          </a:bodyPr>
          <a:lstStyle/>
          <a:p>
            <a:r>
              <a:rPr lang="it-IT" sz="3600" b="1" dirty="0">
                <a:effectLst/>
              </a:rPr>
              <a:t>Fibonacci </a:t>
            </a:r>
            <a:r>
              <a:rPr lang="it-IT" sz="2800" dirty="0">
                <a:effectLst/>
              </a:rPr>
              <a:t>(1170 - 1242) </a:t>
            </a:r>
            <a:endParaRPr lang="it-IT" sz="2800" dirty="0"/>
          </a:p>
        </p:txBody>
      </p:sp>
      <p:sp>
        <p:nvSpPr>
          <p:cNvPr id="37" name="Rectangle 36">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dipinto, disegno, arte, vestiti&#10;&#10;Il contenuto generato dall'IA potrebbe non essere corretto.">
            <a:extLst>
              <a:ext uri="{FF2B5EF4-FFF2-40B4-BE49-F238E27FC236}">
                <a16:creationId xmlns:a16="http://schemas.microsoft.com/office/drawing/2014/main" id="{950B56FF-FE7F-B040-DFB5-B339987EDF90}"/>
              </a:ext>
            </a:extLst>
          </p:cNvPr>
          <p:cNvPicPr>
            <a:picLocks noChangeAspect="1"/>
          </p:cNvPicPr>
          <p:nvPr/>
        </p:nvPicPr>
        <p:blipFill>
          <a:blip r:embed="rId5"/>
          <a:srcRect r="13005" b="1"/>
          <a:stretch/>
        </p:blipFill>
        <p:spPr>
          <a:xfrm>
            <a:off x="1412683" y="1410208"/>
            <a:ext cx="2433793" cy="3858780"/>
          </a:xfrm>
          <a:prstGeom prst="rect">
            <a:avLst/>
          </a:prstGeom>
        </p:spPr>
      </p:pic>
      <p:cxnSp>
        <p:nvCxnSpPr>
          <p:cNvPr id="39" name="Straight Connector 38">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Content Placeholder 8">
            <a:extLst>
              <a:ext uri="{FF2B5EF4-FFF2-40B4-BE49-F238E27FC236}">
                <a16:creationId xmlns:a16="http://schemas.microsoft.com/office/drawing/2014/main" id="{F8891EB1-8759-735A-14C1-0559E75903F8}"/>
              </a:ext>
            </a:extLst>
          </p:cNvPr>
          <p:cNvSpPr>
            <a:spLocks noGrp="1"/>
          </p:cNvSpPr>
          <p:nvPr>
            <p:ph idx="1"/>
          </p:nvPr>
        </p:nvSpPr>
        <p:spPr>
          <a:xfrm>
            <a:off x="4321134" y="2076451"/>
            <a:ext cx="6778222" cy="3971924"/>
          </a:xfrm>
        </p:spPr>
        <p:txBody>
          <a:bodyPr>
            <a:noAutofit/>
          </a:bodyPr>
          <a:lstStyle/>
          <a:p>
            <a:pPr>
              <a:lnSpc>
                <a:spcPct val="90000"/>
              </a:lnSpc>
            </a:pPr>
            <a:r>
              <a:rPr lang="en-US" sz="1600" b="1" dirty="0">
                <a:solidFill>
                  <a:schemeClr val="accent1"/>
                </a:solidFill>
              </a:rPr>
              <a:t>LA FAMA</a:t>
            </a:r>
          </a:p>
          <a:p>
            <a:r>
              <a:rPr lang="it-IT" sz="1600" dirty="0">
                <a:effectLst/>
                <a:ea typeface="Times New Roman" panose="02020603050405020304" pitchFamily="18" charset="0"/>
              </a:rPr>
              <a:t>Ritornato in Italia, la sua notorietà giunge anche alla corte dell'imperatore </a:t>
            </a:r>
            <a:r>
              <a:rPr lang="it-IT" sz="1600" b="1" dirty="0">
                <a:effectLst/>
                <a:ea typeface="Times New Roman" panose="02020603050405020304" pitchFamily="18" charset="0"/>
              </a:rPr>
              <a:t>Federico II</a:t>
            </a:r>
            <a:r>
              <a:rPr lang="it-IT" sz="1600" dirty="0">
                <a:effectLst/>
                <a:ea typeface="Times New Roman" panose="02020603050405020304" pitchFamily="18" charset="0"/>
              </a:rPr>
              <a:t>. Si incontreranno a Pisa, presumibilmente nell'estate del 1226. La Repubblica di Pisa gli assegna un vitalizio che gli permette di dedicarsi completamente ai suoi studi, come si legge in un documento datato tra il 1233 e il 1241: </a:t>
            </a:r>
          </a:p>
          <a:p>
            <a:pPr marL="0" indent="0">
              <a:buNone/>
            </a:pPr>
            <a:r>
              <a:rPr lang="it-IT" sz="1600" dirty="0">
                <a:solidFill>
                  <a:srgbClr val="FF0000"/>
                </a:solidFill>
                <a:effectLst/>
                <a:ea typeface="Times New Roman" panose="02020603050405020304" pitchFamily="18" charset="0"/>
              </a:rPr>
              <a:t>«Considerando l’onore e il profitto della nostra città e dei cittadini, che derivano loro dalla dottrina e dai diligenti servigi del discreto e sapiente maestro </a:t>
            </a:r>
            <a:r>
              <a:rPr lang="it-IT" sz="1600" i="1" dirty="0">
                <a:solidFill>
                  <a:srgbClr val="FF0000"/>
                </a:solidFill>
                <a:effectLst/>
                <a:ea typeface="Times New Roman" panose="02020603050405020304" pitchFamily="18" charset="0"/>
              </a:rPr>
              <a:t>Leonardo </a:t>
            </a:r>
            <a:r>
              <a:rPr lang="it-IT" sz="1600" i="1" dirty="0" err="1">
                <a:solidFill>
                  <a:srgbClr val="FF0000"/>
                </a:solidFill>
                <a:effectLst/>
                <a:ea typeface="Times New Roman" panose="02020603050405020304" pitchFamily="18" charset="0"/>
              </a:rPr>
              <a:t>Bigollo</a:t>
            </a:r>
            <a:r>
              <a:rPr lang="it-IT" sz="1600" dirty="0">
                <a:solidFill>
                  <a:srgbClr val="FF0000"/>
                </a:solidFill>
                <a:effectLst/>
                <a:ea typeface="Times New Roman" panose="02020603050405020304" pitchFamily="18" charset="0"/>
              </a:rPr>
              <a:t> nelle stime e ragioni d’abaco necessarie alla città e ai suoi funzionari, e in altre cose quando occorre, deliberiamo col presente atto che allo stesso Leonardo, per la sua dedizione e scienza e in ricompensa del lavoro che sostiene per studiare e determinare le stime e le ragioni sopraddette, vengano assegnate dal comune e dal tesoro pubblico venti lire a titolo di mercede o salario annuo, oltre ai consueti benefici, e che inoltre lo stesso [Leonardo] serva come al solito il comune pisano e i suoi funzionari nelle pratiche d’abaco».</a:t>
            </a:r>
          </a:p>
        </p:txBody>
      </p:sp>
      <p:sp>
        <p:nvSpPr>
          <p:cNvPr id="3" name="Segnaposto numero diapositiva 2">
            <a:extLst>
              <a:ext uri="{FF2B5EF4-FFF2-40B4-BE49-F238E27FC236}">
                <a16:creationId xmlns:a16="http://schemas.microsoft.com/office/drawing/2014/main" id="{FD859F17-3B24-9FB5-42C9-C474C98375A7}"/>
              </a:ext>
            </a:extLst>
          </p:cNvPr>
          <p:cNvSpPr>
            <a:spLocks noGrp="1"/>
          </p:cNvSpPr>
          <p:nvPr>
            <p:ph type="sldNum" sz="quarter" idx="12"/>
          </p:nvPr>
        </p:nvSpPr>
        <p:spPr/>
        <p:txBody>
          <a:bodyPr/>
          <a:lstStyle/>
          <a:p>
            <a:fld id="{E97799C9-84D9-46D2-A11E-BCF8A720529D}" type="slidenum">
              <a:rPr lang="en-US" smtClean="0"/>
              <a:t>15</a:t>
            </a:fld>
            <a:endParaRPr lang="en-US" dirty="0"/>
          </a:p>
        </p:txBody>
      </p:sp>
    </p:spTree>
    <p:extLst>
      <p:ext uri="{BB962C8B-B14F-4D97-AF65-F5344CB8AC3E}">
        <p14:creationId xmlns:p14="http://schemas.microsoft.com/office/powerpoint/2010/main" val="85289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linds(horizont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blinds(horizontal)">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blinds(horizontal)">
                                      <p:cBhvr>
                                        <p:cTn id="29"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C74010-3FC8-4E14-58E6-B236500DDE2B}"/>
              </a:ext>
            </a:extLst>
          </p:cNvPr>
          <p:cNvSpPr>
            <a:spLocks noGrp="1"/>
          </p:cNvSpPr>
          <p:nvPr>
            <p:ph type="title"/>
          </p:nvPr>
        </p:nvSpPr>
        <p:spPr>
          <a:xfrm>
            <a:off x="1295402" y="982132"/>
            <a:ext cx="9601196" cy="1303867"/>
          </a:xfrm>
        </p:spPr>
        <p:txBody>
          <a:bodyPr>
            <a:normAutofit/>
          </a:bodyPr>
          <a:lstStyle/>
          <a:p>
            <a:r>
              <a:rPr lang="it-IT" b="1" i="1" dirty="0">
                <a:solidFill>
                  <a:srgbClr val="262626"/>
                </a:solidFill>
              </a:rPr>
              <a:t>Liber </a:t>
            </a:r>
            <a:r>
              <a:rPr lang="it-IT" b="1" i="1" dirty="0" err="1">
                <a:solidFill>
                  <a:srgbClr val="262626"/>
                </a:solidFill>
              </a:rPr>
              <a:t>abaci</a:t>
            </a:r>
            <a:r>
              <a:rPr lang="it-IT" b="1" i="1" dirty="0">
                <a:solidFill>
                  <a:srgbClr val="262626"/>
                </a:solidFill>
              </a:rPr>
              <a:t> </a:t>
            </a:r>
            <a:r>
              <a:rPr lang="it-IT" sz="2800" dirty="0">
                <a:solidFill>
                  <a:srgbClr val="262626"/>
                </a:solidFill>
              </a:rPr>
              <a:t>(1202)</a:t>
            </a:r>
          </a:p>
        </p:txBody>
      </p:sp>
      <p:sp>
        <p:nvSpPr>
          <p:cNvPr id="3" name="Segnaposto contenuto 2">
            <a:extLst>
              <a:ext uri="{FF2B5EF4-FFF2-40B4-BE49-F238E27FC236}">
                <a16:creationId xmlns:a16="http://schemas.microsoft.com/office/drawing/2014/main" id="{7EC150D5-55F1-C9BC-52ED-D47EB614E058}"/>
              </a:ext>
            </a:extLst>
          </p:cNvPr>
          <p:cNvSpPr>
            <a:spLocks noGrp="1"/>
          </p:cNvSpPr>
          <p:nvPr>
            <p:ph idx="1"/>
          </p:nvPr>
        </p:nvSpPr>
        <p:spPr>
          <a:xfrm>
            <a:off x="1295402" y="2114550"/>
            <a:ext cx="6256866" cy="3761318"/>
          </a:xfrm>
        </p:spPr>
        <p:txBody>
          <a:bodyPr>
            <a:normAutofit lnSpcReduction="10000"/>
          </a:bodyPr>
          <a:lstStyle/>
          <a:p>
            <a:pPr>
              <a:lnSpc>
                <a:spcPct val="90000"/>
              </a:lnSpc>
            </a:pPr>
            <a:r>
              <a:rPr lang="it-IT" sz="1900" b="1" dirty="0">
                <a:solidFill>
                  <a:schemeClr val="accent1"/>
                </a:solidFill>
                <a:effectLst/>
                <a:ea typeface="Times New Roman" panose="02020603050405020304" pitchFamily="18" charset="0"/>
              </a:rPr>
              <a:t>LA NUOVA NUMERAZIONE</a:t>
            </a:r>
          </a:p>
          <a:p>
            <a:pPr>
              <a:lnSpc>
                <a:spcPct val="90000"/>
              </a:lnSpc>
            </a:pPr>
            <a:r>
              <a:rPr lang="it-IT" sz="1900" dirty="0">
                <a:solidFill>
                  <a:srgbClr val="262626"/>
                </a:solidFill>
                <a:effectLst/>
                <a:ea typeface="Times New Roman" panose="02020603050405020304" pitchFamily="18" charset="0"/>
              </a:rPr>
              <a:t>Nel 1202 e poi successivamente nel 1228 Fibonacci pubblica il </a:t>
            </a:r>
            <a:r>
              <a:rPr lang="it-IT" sz="1900" i="1" dirty="0">
                <a:solidFill>
                  <a:srgbClr val="262626"/>
                </a:solidFill>
                <a:effectLst/>
                <a:ea typeface="Times New Roman" panose="02020603050405020304" pitchFamily="18" charset="0"/>
              </a:rPr>
              <a:t>Liber </a:t>
            </a:r>
            <a:r>
              <a:rPr lang="it-IT" sz="1900" i="1" dirty="0" err="1">
                <a:solidFill>
                  <a:srgbClr val="262626"/>
                </a:solidFill>
                <a:effectLst/>
                <a:ea typeface="Times New Roman" panose="02020603050405020304" pitchFamily="18" charset="0"/>
              </a:rPr>
              <a:t>abbaci</a:t>
            </a:r>
            <a:r>
              <a:rPr lang="it-IT" sz="1900" i="1" dirty="0">
                <a:solidFill>
                  <a:srgbClr val="262626"/>
                </a:solidFill>
                <a:effectLst/>
                <a:ea typeface="Times New Roman" panose="02020603050405020304" pitchFamily="18" charset="0"/>
              </a:rPr>
              <a:t> </a:t>
            </a:r>
            <a:r>
              <a:rPr lang="it-IT" sz="1900" dirty="0">
                <a:solidFill>
                  <a:srgbClr val="262626"/>
                </a:solidFill>
                <a:effectLst/>
                <a:ea typeface="Times New Roman" panose="02020603050405020304" pitchFamily="18" charset="0"/>
              </a:rPr>
              <a:t>o</a:t>
            </a:r>
            <a:r>
              <a:rPr lang="it-IT" sz="1900" i="1" dirty="0">
                <a:solidFill>
                  <a:srgbClr val="262626"/>
                </a:solidFill>
                <a:effectLst/>
                <a:ea typeface="Times New Roman" panose="02020603050405020304" pitchFamily="18" charset="0"/>
              </a:rPr>
              <a:t> </a:t>
            </a:r>
            <a:r>
              <a:rPr lang="it-IT" sz="1900" i="1" dirty="0" err="1">
                <a:solidFill>
                  <a:srgbClr val="262626"/>
                </a:solidFill>
                <a:effectLst/>
                <a:ea typeface="Times New Roman" panose="02020603050405020304" pitchFamily="18" charset="0"/>
              </a:rPr>
              <a:t>abaci</a:t>
            </a:r>
            <a:r>
              <a:rPr lang="it-IT" sz="1900" dirty="0">
                <a:solidFill>
                  <a:srgbClr val="262626"/>
                </a:solidFill>
                <a:effectLst/>
                <a:ea typeface="Times New Roman" panose="02020603050405020304" pitchFamily="18" charset="0"/>
              </a:rPr>
              <a:t>, opera in quindici capitoli nei quali viene presentata sistematicamente per la prima volta nel mondo occidentale la </a:t>
            </a:r>
            <a:r>
              <a:rPr lang="it-IT" sz="1900" b="1" dirty="0">
                <a:solidFill>
                  <a:srgbClr val="262626"/>
                </a:solidFill>
                <a:effectLst/>
                <a:ea typeface="Times New Roman" panose="02020603050405020304" pitchFamily="18" charset="0"/>
              </a:rPr>
              <a:t>numerazione posizionale in base 10 </a:t>
            </a:r>
            <a:r>
              <a:rPr lang="it-IT" sz="1900" dirty="0">
                <a:solidFill>
                  <a:srgbClr val="262626"/>
                </a:solidFill>
                <a:effectLst/>
                <a:ea typeface="Times New Roman" panose="02020603050405020304" pitchFamily="18" charset="0"/>
              </a:rPr>
              <a:t>come l'aveva appresa dai matematici persiani e arabi. </a:t>
            </a:r>
            <a:br>
              <a:rPr lang="it-IT" sz="1900" dirty="0">
                <a:solidFill>
                  <a:srgbClr val="262626"/>
                </a:solidFill>
                <a:effectLst/>
                <a:ea typeface="Times New Roman" panose="02020603050405020304" pitchFamily="18" charset="0"/>
              </a:rPr>
            </a:br>
            <a:r>
              <a:rPr lang="it-IT" sz="1900" dirty="0">
                <a:solidFill>
                  <a:srgbClr val="262626"/>
                </a:solidFill>
                <a:effectLst/>
                <a:ea typeface="Times New Roman" panose="02020603050405020304" pitchFamily="18" charset="0"/>
              </a:rPr>
              <a:t>Introduce le nove cifre da lui definite "indiane", e il segno 0 (non utilizzato in precedenza) che in latino è chiamato </a:t>
            </a:r>
            <a:r>
              <a:rPr lang="it-IT" sz="1900" i="1" dirty="0" err="1">
                <a:solidFill>
                  <a:srgbClr val="262626"/>
                </a:solidFill>
                <a:effectLst/>
                <a:ea typeface="Times New Roman" panose="02020603050405020304" pitchFamily="18" charset="0"/>
              </a:rPr>
              <a:t>zephirus</a:t>
            </a:r>
            <a:r>
              <a:rPr lang="it-IT" sz="1900" dirty="0">
                <a:solidFill>
                  <a:srgbClr val="262626"/>
                </a:solidFill>
                <a:effectLst/>
                <a:ea typeface="Times New Roman" panose="02020603050405020304" pitchFamily="18" charset="0"/>
              </a:rPr>
              <a:t>, adattamento dell'arabo </a:t>
            </a:r>
            <a:r>
              <a:rPr lang="it-IT" sz="1900" i="1" dirty="0" err="1">
                <a:solidFill>
                  <a:srgbClr val="262626"/>
                </a:solidFill>
                <a:effectLst/>
                <a:ea typeface="Times New Roman" panose="02020603050405020304" pitchFamily="18" charset="0"/>
              </a:rPr>
              <a:t>sifr</a:t>
            </a:r>
            <a:r>
              <a:rPr lang="it-IT" sz="1900" dirty="0">
                <a:solidFill>
                  <a:srgbClr val="262626"/>
                </a:solidFill>
                <a:effectLst/>
                <a:ea typeface="Times New Roman" panose="02020603050405020304" pitchFamily="18" charset="0"/>
              </a:rPr>
              <a:t>, ripreso a sua volta dal termine sanscrito </a:t>
            </a:r>
            <a:r>
              <a:rPr lang="it-IT" sz="1900" i="1" dirty="0" err="1">
                <a:solidFill>
                  <a:srgbClr val="262626"/>
                </a:solidFill>
                <a:effectLst/>
                <a:ea typeface="Times New Roman" panose="02020603050405020304" pitchFamily="18" charset="0"/>
                <a:cs typeface="Cambria" panose="02040503050406030204" pitchFamily="18" charset="0"/>
              </a:rPr>
              <a:t>śū</a:t>
            </a:r>
            <a:r>
              <a:rPr lang="it-IT" sz="1900" i="1" dirty="0" err="1">
                <a:solidFill>
                  <a:srgbClr val="262626"/>
                </a:solidFill>
                <a:effectLst/>
                <a:ea typeface="Times New Roman" panose="02020603050405020304" pitchFamily="18" charset="0"/>
              </a:rPr>
              <a:t>nya</a:t>
            </a:r>
            <a:r>
              <a:rPr lang="it-IT" sz="1900" dirty="0">
                <a:solidFill>
                  <a:srgbClr val="262626"/>
                </a:solidFill>
                <a:effectLst/>
                <a:ea typeface="Times New Roman" panose="02020603050405020304" pitchFamily="18" charset="0"/>
              </a:rPr>
              <a:t>, che significa "vuoto". </a:t>
            </a:r>
            <a:r>
              <a:rPr lang="it-IT" sz="1900" i="1" dirty="0" err="1">
                <a:solidFill>
                  <a:srgbClr val="262626"/>
                </a:solidFill>
                <a:effectLst/>
                <a:ea typeface="Times New Roman" panose="02020603050405020304" pitchFamily="18" charset="0"/>
              </a:rPr>
              <a:t>Zephirus</a:t>
            </a:r>
            <a:r>
              <a:rPr lang="it-IT" sz="1900" dirty="0">
                <a:solidFill>
                  <a:srgbClr val="262626"/>
                </a:solidFill>
                <a:effectLst/>
                <a:ea typeface="Times New Roman" panose="02020603050405020304" pitchFamily="18" charset="0"/>
              </a:rPr>
              <a:t> in veneziano sarebbe diventato </a:t>
            </a:r>
            <a:r>
              <a:rPr lang="it-IT" sz="1900" i="1" dirty="0" err="1">
                <a:solidFill>
                  <a:srgbClr val="262626"/>
                </a:solidFill>
                <a:effectLst/>
                <a:ea typeface="Times New Roman" panose="02020603050405020304" pitchFamily="18" charset="0"/>
              </a:rPr>
              <a:t>zevero</a:t>
            </a:r>
            <a:r>
              <a:rPr lang="it-IT" sz="1900" dirty="0">
                <a:solidFill>
                  <a:srgbClr val="262626"/>
                </a:solidFill>
                <a:effectLst/>
                <a:ea typeface="Times New Roman" panose="02020603050405020304" pitchFamily="18" charset="0"/>
              </a:rPr>
              <a:t> ed infine in italiano "zero".</a:t>
            </a:r>
            <a:br>
              <a:rPr lang="it-IT" sz="1900" dirty="0">
                <a:solidFill>
                  <a:srgbClr val="262626"/>
                </a:solidFill>
                <a:effectLst/>
                <a:ea typeface="Times New Roman" panose="02020603050405020304" pitchFamily="18" charset="0"/>
              </a:rPr>
            </a:br>
            <a:r>
              <a:rPr lang="it-IT" sz="1900" dirty="0">
                <a:solidFill>
                  <a:srgbClr val="262626"/>
                </a:solidFill>
                <a:effectLst/>
                <a:ea typeface="Times New Roman" panose="02020603050405020304" pitchFamily="18" charset="0"/>
              </a:rPr>
              <a:t>Per mostrare l'utilità del nuovo sistema numerico, compila una tabella comparativa di numeri scritti nei due sistemi romano e indiano. </a:t>
            </a:r>
          </a:p>
          <a:p>
            <a:pPr>
              <a:lnSpc>
                <a:spcPct val="90000"/>
              </a:lnSpc>
            </a:pPr>
            <a:endParaRPr lang="it-IT" sz="1500" dirty="0">
              <a:solidFill>
                <a:srgbClr val="262626"/>
              </a:solidFill>
            </a:endParaRPr>
          </a:p>
        </p:txBody>
      </p:sp>
      <p:pic>
        <p:nvPicPr>
          <p:cNvPr id="5" name="Immagine 4" descr="Immagine che contiene testo, libro, carta, lettera&#10;&#10;Il contenuto generato dall'IA potrebbe non essere corretto.">
            <a:extLst>
              <a:ext uri="{FF2B5EF4-FFF2-40B4-BE49-F238E27FC236}">
                <a16:creationId xmlns:a16="http://schemas.microsoft.com/office/drawing/2014/main" id="{E738BBC6-C4AA-E511-9DAF-3C934C80120D}"/>
              </a:ext>
            </a:extLst>
          </p:cNvPr>
          <p:cNvPicPr>
            <a:picLocks noChangeAspect="1"/>
          </p:cNvPicPr>
          <p:nvPr/>
        </p:nvPicPr>
        <p:blipFill>
          <a:blip r:embed="rId3"/>
          <a:stretch>
            <a:fillRect/>
          </a:stretch>
        </p:blipFill>
        <p:spPr>
          <a:xfrm>
            <a:off x="8442203" y="2558305"/>
            <a:ext cx="2025374" cy="2852640"/>
          </a:xfrm>
          <a:prstGeom prst="rect">
            <a:avLst/>
          </a:prstGeom>
          <a:ln w="57150" cmpd="thickThin">
            <a:solidFill>
              <a:srgbClr val="7F7F7F"/>
            </a:solidFill>
            <a:miter lim="800000"/>
          </a:ln>
        </p:spPr>
      </p:pic>
      <p:sp>
        <p:nvSpPr>
          <p:cNvPr id="6" name="CasellaDiTesto 5">
            <a:extLst>
              <a:ext uri="{FF2B5EF4-FFF2-40B4-BE49-F238E27FC236}">
                <a16:creationId xmlns:a16="http://schemas.microsoft.com/office/drawing/2014/main" id="{B47AA978-725F-952A-C578-2AA987235D50}"/>
              </a:ext>
            </a:extLst>
          </p:cNvPr>
          <p:cNvSpPr txBox="1"/>
          <p:nvPr/>
        </p:nvSpPr>
        <p:spPr>
          <a:xfrm>
            <a:off x="7743825" y="5476875"/>
            <a:ext cx="3429000" cy="646331"/>
          </a:xfrm>
          <a:prstGeom prst="rect">
            <a:avLst/>
          </a:prstGeom>
          <a:noFill/>
        </p:spPr>
        <p:txBody>
          <a:bodyPr wrap="square" rtlCol="0">
            <a:spAutoFit/>
          </a:bodyPr>
          <a:lstStyle/>
          <a:p>
            <a:pPr algn="ctr"/>
            <a:r>
              <a:rPr lang="it-IT" sz="1200" dirty="0">
                <a:solidFill>
                  <a:srgbClr val="000000"/>
                </a:solidFill>
                <a:effectLst/>
                <a:latin typeface="Times New Roman" panose="02020603050405020304" pitchFamily="18" charset="0"/>
                <a:ea typeface="Times New Roman" panose="02020603050405020304" pitchFamily="18" charset="0"/>
              </a:rPr>
              <a:t>2020: </a:t>
            </a:r>
            <a:r>
              <a:rPr lang="it-IT" sz="1200" dirty="0">
                <a:solidFill>
                  <a:srgbClr val="000000"/>
                </a:solidFill>
                <a:latin typeface="Times New Roman" panose="02020603050405020304" pitchFamily="18" charset="0"/>
                <a:ea typeface="Times New Roman" panose="02020603050405020304" pitchFamily="18" charset="0"/>
              </a:rPr>
              <a:t>i</a:t>
            </a:r>
            <a:r>
              <a:rPr lang="it-IT" sz="1200" dirty="0">
                <a:solidFill>
                  <a:srgbClr val="000000"/>
                </a:solidFill>
                <a:effectLst/>
                <a:latin typeface="Times New Roman" panose="02020603050405020304" pitchFamily="18" charset="0"/>
                <a:ea typeface="Times New Roman" panose="02020603050405020304" pitchFamily="18" charset="0"/>
              </a:rPr>
              <a:t>n occasione del Fibonacci Day, il Museo Galileo e la Biblioteca Nazionale Centrale di Firenze pubblicano online il </a:t>
            </a:r>
            <a:r>
              <a:rPr lang="it-IT" sz="1200" i="1" dirty="0">
                <a:solidFill>
                  <a:srgbClr val="000000"/>
                </a:solidFill>
                <a:effectLst/>
                <a:latin typeface="Times New Roman" panose="02020603050405020304" pitchFamily="18" charset="0"/>
                <a:ea typeface="Times New Roman" panose="02020603050405020304" pitchFamily="18" charset="0"/>
              </a:rPr>
              <a:t>Liber </a:t>
            </a:r>
            <a:r>
              <a:rPr lang="it-IT" sz="1200" i="1" dirty="0" err="1">
                <a:solidFill>
                  <a:srgbClr val="000000"/>
                </a:solidFill>
                <a:effectLst/>
                <a:latin typeface="Times New Roman" panose="02020603050405020304" pitchFamily="18" charset="0"/>
                <a:ea typeface="Times New Roman" panose="02020603050405020304" pitchFamily="18" charset="0"/>
              </a:rPr>
              <a:t>abbaci</a:t>
            </a:r>
            <a:endParaRPr lang="it-IT" sz="1200" dirty="0">
              <a:effectLst/>
              <a:latin typeface="Times New Roman" panose="02020603050405020304" pitchFamily="18" charset="0"/>
              <a:ea typeface="Times New Roman" panose="02020603050405020304" pitchFamily="18" charset="0"/>
            </a:endParaRPr>
          </a:p>
        </p:txBody>
      </p:sp>
      <p:sp>
        <p:nvSpPr>
          <p:cNvPr id="4" name="Segnaposto numero diapositiva 3">
            <a:extLst>
              <a:ext uri="{FF2B5EF4-FFF2-40B4-BE49-F238E27FC236}">
                <a16:creationId xmlns:a16="http://schemas.microsoft.com/office/drawing/2014/main" id="{8288E8A9-BC51-7EB4-F059-6D804ED70CE2}"/>
              </a:ext>
            </a:extLst>
          </p:cNvPr>
          <p:cNvSpPr>
            <a:spLocks noGrp="1"/>
          </p:cNvSpPr>
          <p:nvPr>
            <p:ph type="sldNum" sz="quarter" idx="12"/>
          </p:nvPr>
        </p:nvSpPr>
        <p:spPr/>
        <p:txBody>
          <a:bodyPr/>
          <a:lstStyle/>
          <a:p>
            <a:fld id="{E97799C9-84D9-46D2-A11E-BCF8A720529D}" type="slidenum">
              <a:rPr lang="en-US" smtClean="0"/>
              <a:t>16</a:t>
            </a:fld>
            <a:endParaRPr lang="en-US" dirty="0"/>
          </a:p>
        </p:txBody>
      </p:sp>
    </p:spTree>
    <p:extLst>
      <p:ext uri="{BB962C8B-B14F-4D97-AF65-F5344CB8AC3E}">
        <p14:creationId xmlns:p14="http://schemas.microsoft.com/office/powerpoint/2010/main" val="18702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heckerboard(across)">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3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A134693E-3678-68D9-42CB-F31B2CA01FB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6DDC0F8-DE60-A7A4-72E3-495712EB63F3}"/>
              </a:ext>
            </a:extLst>
          </p:cNvPr>
          <p:cNvSpPr>
            <a:spLocks noGrp="1"/>
          </p:cNvSpPr>
          <p:nvPr>
            <p:ph type="title"/>
          </p:nvPr>
        </p:nvSpPr>
        <p:spPr>
          <a:xfrm>
            <a:off x="1295402" y="982132"/>
            <a:ext cx="9601196" cy="1303867"/>
          </a:xfrm>
        </p:spPr>
        <p:txBody>
          <a:bodyPr>
            <a:normAutofit/>
          </a:bodyPr>
          <a:lstStyle/>
          <a:p>
            <a:r>
              <a:rPr lang="it-IT" b="1" i="1" dirty="0">
                <a:solidFill>
                  <a:srgbClr val="262626"/>
                </a:solidFill>
              </a:rPr>
              <a:t>Liber </a:t>
            </a:r>
            <a:r>
              <a:rPr lang="it-IT" b="1" i="1" dirty="0" err="1">
                <a:solidFill>
                  <a:srgbClr val="262626"/>
                </a:solidFill>
              </a:rPr>
              <a:t>abaci</a:t>
            </a:r>
            <a:r>
              <a:rPr lang="it-IT" b="1" i="1" dirty="0">
                <a:solidFill>
                  <a:srgbClr val="262626"/>
                </a:solidFill>
              </a:rPr>
              <a:t> </a:t>
            </a:r>
            <a:r>
              <a:rPr lang="it-IT" sz="2800" dirty="0">
                <a:solidFill>
                  <a:srgbClr val="262626"/>
                </a:solidFill>
              </a:rPr>
              <a:t>(1202)</a:t>
            </a:r>
          </a:p>
        </p:txBody>
      </p:sp>
      <p:sp>
        <p:nvSpPr>
          <p:cNvPr id="3" name="Segnaposto contenuto 2">
            <a:extLst>
              <a:ext uri="{FF2B5EF4-FFF2-40B4-BE49-F238E27FC236}">
                <a16:creationId xmlns:a16="http://schemas.microsoft.com/office/drawing/2014/main" id="{3146BAC7-7533-67DA-ED02-59EFE5761ED4}"/>
              </a:ext>
            </a:extLst>
          </p:cNvPr>
          <p:cNvSpPr>
            <a:spLocks noGrp="1"/>
          </p:cNvSpPr>
          <p:nvPr>
            <p:ph idx="1"/>
          </p:nvPr>
        </p:nvSpPr>
        <p:spPr>
          <a:xfrm>
            <a:off x="1295402" y="2114550"/>
            <a:ext cx="9601196" cy="3761318"/>
          </a:xfrm>
        </p:spPr>
        <p:txBody>
          <a:bodyPr>
            <a:noAutofit/>
          </a:bodyPr>
          <a:lstStyle/>
          <a:p>
            <a:r>
              <a:rPr lang="it-IT" sz="1600" b="1" dirty="0">
                <a:solidFill>
                  <a:schemeClr val="accent1"/>
                </a:solidFill>
                <a:effectLst/>
                <a:ea typeface="Times New Roman" panose="02020603050405020304" pitchFamily="18" charset="0"/>
              </a:rPr>
              <a:t>UNA MIRIADE DI PROBLEMI</a:t>
            </a:r>
          </a:p>
          <a:p>
            <a:pPr>
              <a:spcAft>
                <a:spcPts val="300"/>
              </a:spcAft>
            </a:pPr>
            <a:r>
              <a:rPr lang="it-IT" sz="1600" kern="0" dirty="0">
                <a:effectLst/>
                <a:ea typeface="Times New Roman" panose="02020603050405020304" pitchFamily="18" charset="0"/>
                <a:cs typeface="Times New Roman" panose="02020603050405020304" pitchFamily="18" charset="0"/>
              </a:rPr>
              <a:t>Nel trattato si trovano molti problemi di natura pratica o commerciale (partita doppia), che comunque svelano le grandi doti di matematico di Fibonacci. </a:t>
            </a:r>
            <a:r>
              <a:rPr lang="it-IT" sz="1600" dirty="0">
                <a:solidFill>
                  <a:srgbClr val="000000"/>
                </a:solidFill>
                <a:effectLst/>
                <a:ea typeface="Times New Roman" panose="02020603050405020304" pitchFamily="18" charset="0"/>
              </a:rPr>
              <a:t>Spesso non vengono risolti tramite equazioni di primo grado (come sarebbe oggi), ma tramite la </a:t>
            </a:r>
            <a:r>
              <a:rPr lang="it-IT" sz="1600" i="1" dirty="0">
                <a:solidFill>
                  <a:srgbClr val="000000"/>
                </a:solidFill>
                <a:effectLst/>
                <a:ea typeface="Times New Roman" panose="02020603050405020304" pitchFamily="18" charset="0"/>
              </a:rPr>
              <a:t>falsa posizione</a:t>
            </a:r>
            <a:r>
              <a:rPr lang="it-IT" sz="1600" dirty="0">
                <a:solidFill>
                  <a:srgbClr val="000000"/>
                </a:solidFill>
                <a:effectLst/>
                <a:ea typeface="Times New Roman" panose="02020603050405020304" pitchFamily="18" charset="0"/>
              </a:rPr>
              <a:t>, </a:t>
            </a:r>
            <a:r>
              <a:rPr lang="it-IT" sz="1600" dirty="0" err="1">
                <a:solidFill>
                  <a:srgbClr val="000000"/>
                </a:solidFill>
                <a:effectLst/>
                <a:ea typeface="Times New Roman" panose="02020603050405020304" pitchFamily="18" charset="0"/>
              </a:rPr>
              <a:t>cioe</a:t>
            </a:r>
            <a:r>
              <a:rPr lang="it-IT" sz="1600" dirty="0">
                <a:solidFill>
                  <a:srgbClr val="000000"/>
                </a:solidFill>
                <a:effectLst/>
                <a:ea typeface="Times New Roman" panose="02020603050405020304" pitchFamily="18" charset="0"/>
              </a:rPr>
              <a:t>̀ “se la soluzione fosse...., allora dovrebbe essere......” </a:t>
            </a:r>
            <a:endParaRPr lang="it-IT" sz="1600" dirty="0">
              <a:effectLst/>
              <a:ea typeface="Times New Roman" panose="02020603050405020304" pitchFamily="18" charset="0"/>
            </a:endParaRPr>
          </a:p>
          <a:p>
            <a:r>
              <a:rPr lang="it-IT" sz="1600" b="1" i="1" dirty="0">
                <a:effectLst/>
                <a:ea typeface="Times New Roman" panose="02020603050405020304" pitchFamily="18" charset="0"/>
              </a:rPr>
              <a:t>Un lavoratore avrebbe dovuto prendere 7 bisanti al mese se avesse lavorato, mentre avrebbe dovuto restituire 4 bisanti per un mese di assenza. Il lavoratore lavorò saltuariamente e alla fine del mese (30 gg.) ricevette un solo bisante. Quanto lavorò? </a:t>
            </a:r>
            <a:endParaRPr lang="it-IT" sz="1600" b="1" dirty="0">
              <a:effectLst/>
              <a:ea typeface="Times New Roman" panose="02020603050405020304" pitchFamily="18" charset="0"/>
            </a:endParaRPr>
          </a:p>
          <a:p>
            <a:pPr marL="0" lvl="0" indent="0">
              <a:buSzPts val="1000"/>
              <a:buNone/>
              <a:tabLst>
                <a:tab pos="457200" algn="l"/>
              </a:tabLst>
            </a:pPr>
            <a:r>
              <a:rPr lang="it-IT" sz="1600" dirty="0">
                <a:solidFill>
                  <a:srgbClr val="000000"/>
                </a:solidFill>
                <a:effectLst/>
                <a:ea typeface="Times New Roman" panose="02020603050405020304" pitchFamily="18" charset="0"/>
              </a:rPr>
              <a:t>Oggi si imposterebbe un’equazione di I grado che fornisce come soluzione </a:t>
            </a:r>
            <a:r>
              <a:rPr lang="it-IT" sz="1600" i="1" dirty="0">
                <a:solidFill>
                  <a:srgbClr val="000000"/>
                </a:solidFill>
                <a:effectLst/>
                <a:ea typeface="Times New Roman" panose="02020603050405020304" pitchFamily="18" charset="0"/>
              </a:rPr>
              <a:t>x</a:t>
            </a:r>
            <a:r>
              <a:rPr lang="it-IT" sz="1600" dirty="0">
                <a:solidFill>
                  <a:srgbClr val="000000"/>
                </a:solidFill>
                <a:effectLst/>
                <a:ea typeface="Times New Roman" panose="02020603050405020304" pitchFamily="18" charset="0"/>
              </a:rPr>
              <a:t> = 150/11, </a:t>
            </a:r>
            <a:r>
              <a:rPr lang="it-IT" sz="1600" dirty="0" err="1">
                <a:solidFill>
                  <a:srgbClr val="000000"/>
                </a:solidFill>
                <a:effectLst/>
                <a:ea typeface="Times New Roman" panose="02020603050405020304" pitchFamily="18" charset="0"/>
              </a:rPr>
              <a:t>cioe</a:t>
            </a:r>
            <a:r>
              <a:rPr lang="it-IT" sz="1600" dirty="0">
                <a:solidFill>
                  <a:srgbClr val="000000"/>
                </a:solidFill>
                <a:effectLst/>
                <a:ea typeface="Times New Roman" panose="02020603050405020304" pitchFamily="18" charset="0"/>
              </a:rPr>
              <a:t>̀ 13 giorni e 7/11.</a:t>
            </a:r>
            <a:endParaRPr lang="it-IT" sz="1600" dirty="0">
              <a:effectLst/>
              <a:ea typeface="Times New Roman" panose="02020603050405020304" pitchFamily="18" charset="0"/>
            </a:endParaRPr>
          </a:p>
          <a:p>
            <a:pPr marL="0" lvl="0" indent="0">
              <a:buSzPts val="1000"/>
              <a:buNone/>
              <a:tabLst>
                <a:tab pos="457200" algn="l"/>
              </a:tabLst>
            </a:pPr>
            <a:r>
              <a:rPr lang="it-IT" sz="1600" dirty="0">
                <a:solidFill>
                  <a:srgbClr val="000000"/>
                </a:solidFill>
                <a:effectLst/>
                <a:ea typeface="Times New Roman" panose="02020603050405020304" pitchFamily="18" charset="0"/>
              </a:rPr>
              <a:t>Fibonacci invece fa il calcolo supponendo che il lavoratore abbia lavorato 15 giorni: avrebbe percepito 1 bisante e 1⁄2; se ne avesse lavorati 20 avrebbe percepito 3 bisanti e 1/3 e imposta poi la proporzione </a:t>
            </a:r>
          </a:p>
          <a:p>
            <a:pPr marL="0" lvl="0" indent="0" algn="ctr">
              <a:buSzPts val="1000"/>
              <a:buNone/>
              <a:tabLst>
                <a:tab pos="457200" algn="l"/>
              </a:tabLst>
            </a:pPr>
            <a:r>
              <a:rPr lang="it-IT" sz="1600" dirty="0">
                <a:solidFill>
                  <a:srgbClr val="000000"/>
                </a:solidFill>
                <a:effectLst/>
                <a:ea typeface="Times New Roman" panose="02020603050405020304" pitchFamily="18" charset="0"/>
              </a:rPr>
              <a:t>(20-15) :[3+1/3 –(1+1/2)] = (20 – </a:t>
            </a:r>
            <a:r>
              <a:rPr lang="it-IT" sz="1600" i="1" dirty="0">
                <a:solidFill>
                  <a:srgbClr val="000000"/>
                </a:solidFill>
                <a:effectLst/>
                <a:ea typeface="Times New Roman" panose="02020603050405020304" pitchFamily="18" charset="0"/>
              </a:rPr>
              <a:t>x</a:t>
            </a:r>
            <a:r>
              <a:rPr lang="it-IT" sz="1600" dirty="0">
                <a:solidFill>
                  <a:srgbClr val="000000"/>
                </a:solidFill>
                <a:effectLst/>
                <a:ea typeface="Times New Roman" panose="02020603050405020304" pitchFamily="18" charset="0"/>
              </a:rPr>
              <a:t>): (3+1/3 –1) </a:t>
            </a:r>
            <a:endParaRPr lang="it-IT" sz="1600" dirty="0">
              <a:effectLst/>
              <a:ea typeface="Times New Roman" panose="02020603050405020304" pitchFamily="18" charset="0"/>
            </a:endParaRPr>
          </a:p>
          <a:p>
            <a:pPr marL="0" indent="0">
              <a:buNone/>
            </a:pPr>
            <a:r>
              <a:rPr lang="it-IT" sz="1600" dirty="0">
                <a:solidFill>
                  <a:srgbClr val="000000"/>
                </a:solidFill>
                <a:effectLst/>
                <a:ea typeface="Times New Roman" panose="02020603050405020304" pitchFamily="18" charset="0"/>
              </a:rPr>
              <a:t>il che porta allo stesso risultato. </a:t>
            </a:r>
            <a:endParaRPr lang="it-IT" sz="1600" dirty="0">
              <a:effectLst/>
              <a:ea typeface="Times New Roman" panose="02020603050405020304" pitchFamily="18" charset="0"/>
            </a:endParaRPr>
          </a:p>
        </p:txBody>
      </p:sp>
      <p:sp>
        <p:nvSpPr>
          <p:cNvPr id="4" name="Segnaposto numero diapositiva 3">
            <a:extLst>
              <a:ext uri="{FF2B5EF4-FFF2-40B4-BE49-F238E27FC236}">
                <a16:creationId xmlns:a16="http://schemas.microsoft.com/office/drawing/2014/main" id="{4A86F9D1-97FF-D05B-FB78-2EE352FE8F18}"/>
              </a:ext>
            </a:extLst>
          </p:cNvPr>
          <p:cNvSpPr>
            <a:spLocks noGrp="1"/>
          </p:cNvSpPr>
          <p:nvPr>
            <p:ph type="sldNum" sz="quarter" idx="12"/>
          </p:nvPr>
        </p:nvSpPr>
        <p:spPr/>
        <p:txBody>
          <a:bodyPr/>
          <a:lstStyle/>
          <a:p>
            <a:fld id="{E97799C9-84D9-46D2-A11E-BCF8A720529D}" type="slidenum">
              <a:rPr lang="en-US" smtClean="0"/>
              <a:t>17</a:t>
            </a:fld>
            <a:endParaRPr lang="en-US" dirty="0"/>
          </a:p>
        </p:txBody>
      </p:sp>
    </p:spTree>
    <p:extLst>
      <p:ext uri="{BB962C8B-B14F-4D97-AF65-F5344CB8AC3E}">
        <p14:creationId xmlns:p14="http://schemas.microsoft.com/office/powerpoint/2010/main" val="372967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linds(horizont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linds(horizont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linds(horizont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linds(horizontal)">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linds(horizontal)">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6D9E6947-0D9A-8BA5-4921-36660D40CAD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20D3712-9BA6-DBB1-20DB-7FC43BC4DF44}"/>
              </a:ext>
            </a:extLst>
          </p:cNvPr>
          <p:cNvSpPr>
            <a:spLocks noGrp="1"/>
          </p:cNvSpPr>
          <p:nvPr>
            <p:ph type="title"/>
          </p:nvPr>
        </p:nvSpPr>
        <p:spPr>
          <a:xfrm>
            <a:off x="1295402" y="982133"/>
            <a:ext cx="9601196" cy="884768"/>
          </a:xfrm>
        </p:spPr>
        <p:txBody>
          <a:bodyPr>
            <a:normAutofit/>
          </a:bodyPr>
          <a:lstStyle/>
          <a:p>
            <a:r>
              <a:rPr lang="it-IT" b="1" i="1" dirty="0">
                <a:solidFill>
                  <a:srgbClr val="262626"/>
                </a:solidFill>
              </a:rPr>
              <a:t>Liber </a:t>
            </a:r>
            <a:r>
              <a:rPr lang="it-IT" b="1" i="1" dirty="0" err="1">
                <a:solidFill>
                  <a:srgbClr val="262626"/>
                </a:solidFill>
              </a:rPr>
              <a:t>quadratorum</a:t>
            </a:r>
            <a:r>
              <a:rPr lang="it-IT" b="1" i="1" dirty="0">
                <a:solidFill>
                  <a:srgbClr val="262626"/>
                </a:solidFill>
              </a:rPr>
              <a:t> </a:t>
            </a:r>
            <a:r>
              <a:rPr lang="it-IT" sz="2800" dirty="0">
                <a:solidFill>
                  <a:srgbClr val="262626"/>
                </a:solidFill>
              </a:rPr>
              <a:t>(1225)</a:t>
            </a:r>
          </a:p>
        </p:txBody>
      </p:sp>
      <p:sp>
        <p:nvSpPr>
          <p:cNvPr id="3" name="Segnaposto contenuto 2">
            <a:extLst>
              <a:ext uri="{FF2B5EF4-FFF2-40B4-BE49-F238E27FC236}">
                <a16:creationId xmlns:a16="http://schemas.microsoft.com/office/drawing/2014/main" id="{284CF51B-21D4-E3E2-D070-50C3BD1C5DBE}"/>
              </a:ext>
            </a:extLst>
          </p:cNvPr>
          <p:cNvSpPr>
            <a:spLocks noGrp="1"/>
          </p:cNvSpPr>
          <p:nvPr>
            <p:ph idx="1"/>
          </p:nvPr>
        </p:nvSpPr>
        <p:spPr>
          <a:xfrm>
            <a:off x="1295402" y="1866900"/>
            <a:ext cx="9601196" cy="4008968"/>
          </a:xfrm>
        </p:spPr>
        <p:txBody>
          <a:bodyPr>
            <a:noAutofit/>
          </a:bodyPr>
          <a:lstStyle/>
          <a:p>
            <a:r>
              <a:rPr lang="it-IT" sz="3200" dirty="0">
                <a:solidFill>
                  <a:srgbClr val="000000"/>
                </a:solidFill>
                <a:effectLst/>
                <a:ea typeface="Times New Roman" panose="02020603050405020304" pitchFamily="18" charset="0"/>
              </a:rPr>
              <a:t>EQUAZIONI</a:t>
            </a:r>
            <a:endParaRPr lang="it-IT" sz="3200" dirty="0">
              <a:effectLst/>
              <a:ea typeface="Times New Roman" panose="02020603050405020304" pitchFamily="18" charset="0"/>
            </a:endParaRPr>
          </a:p>
          <a:p>
            <a:r>
              <a:rPr lang="it-IT" sz="3200" dirty="0">
                <a:effectLst/>
                <a:ea typeface="Times New Roman" panose="02020603050405020304" pitchFamily="18" charset="0"/>
              </a:rPr>
              <a:t>Nel </a:t>
            </a:r>
            <a:r>
              <a:rPr lang="it-IT" sz="3200" i="1" dirty="0">
                <a:effectLst/>
                <a:ea typeface="Times New Roman" panose="02020603050405020304" pitchFamily="18" charset="0"/>
              </a:rPr>
              <a:t>Liber </a:t>
            </a:r>
            <a:r>
              <a:rPr lang="it-IT" sz="3200" i="1" dirty="0" err="1">
                <a:effectLst/>
                <a:ea typeface="Times New Roman" panose="02020603050405020304" pitchFamily="18" charset="0"/>
              </a:rPr>
              <a:t>quadratorum</a:t>
            </a:r>
            <a:r>
              <a:rPr lang="it-IT" sz="3200" i="1" dirty="0">
                <a:effectLst/>
                <a:ea typeface="Times New Roman" panose="02020603050405020304" pitchFamily="18" charset="0"/>
              </a:rPr>
              <a:t> </a:t>
            </a:r>
            <a:r>
              <a:rPr lang="it-IT" sz="3200" dirty="0">
                <a:effectLst/>
                <a:ea typeface="Times New Roman" panose="02020603050405020304" pitchFamily="18" charset="0"/>
              </a:rPr>
              <a:t>Fibonacci presenta vari artifici per risolvere equazioni di secondo grado, in particolare come ridurre quadrati a somme di quadrati e fornisce la formula risolutiva generale per l’equazione </a:t>
            </a:r>
          </a:p>
          <a:p>
            <a:pPr marL="0" indent="0" algn="ctr">
              <a:buNone/>
            </a:pPr>
            <a:r>
              <a:rPr lang="it-IT" sz="3200" i="1" dirty="0">
                <a:effectLst/>
                <a:ea typeface="Times New Roman" panose="02020603050405020304" pitchFamily="18" charset="0"/>
              </a:rPr>
              <a:t>x</a:t>
            </a:r>
            <a:r>
              <a:rPr lang="it-IT" sz="3200" i="1" baseline="30000" dirty="0">
                <a:effectLst/>
                <a:ea typeface="Times New Roman" panose="02020603050405020304" pitchFamily="18" charset="0"/>
              </a:rPr>
              <a:t>2</a:t>
            </a:r>
            <a:r>
              <a:rPr lang="it-IT" sz="3200" i="1" dirty="0">
                <a:effectLst/>
                <a:ea typeface="Times New Roman" panose="02020603050405020304" pitchFamily="18" charset="0"/>
              </a:rPr>
              <a:t> +</a:t>
            </a:r>
            <a:r>
              <a:rPr lang="it-IT" sz="3200" i="1" dirty="0" err="1">
                <a:effectLst/>
                <a:ea typeface="Times New Roman" panose="02020603050405020304" pitchFamily="18" charset="0"/>
              </a:rPr>
              <a:t>bx</a:t>
            </a:r>
            <a:r>
              <a:rPr lang="it-IT" sz="3200" i="1" dirty="0">
                <a:effectLst/>
                <a:ea typeface="Times New Roman" panose="02020603050405020304" pitchFamily="18" charset="0"/>
              </a:rPr>
              <a:t> = c. </a:t>
            </a:r>
            <a:endParaRPr lang="it-IT" sz="3200" dirty="0">
              <a:effectLst/>
              <a:ea typeface="Times New Roman" panose="02020603050405020304" pitchFamily="18" charset="0"/>
            </a:endParaRPr>
          </a:p>
        </p:txBody>
      </p:sp>
      <p:sp>
        <p:nvSpPr>
          <p:cNvPr id="4" name="Segnaposto numero diapositiva 3">
            <a:extLst>
              <a:ext uri="{FF2B5EF4-FFF2-40B4-BE49-F238E27FC236}">
                <a16:creationId xmlns:a16="http://schemas.microsoft.com/office/drawing/2014/main" id="{DE268D35-D4AE-2C3A-C860-E22DDDAC6606}"/>
              </a:ext>
            </a:extLst>
          </p:cNvPr>
          <p:cNvSpPr>
            <a:spLocks noGrp="1"/>
          </p:cNvSpPr>
          <p:nvPr>
            <p:ph type="sldNum" sz="quarter" idx="12"/>
          </p:nvPr>
        </p:nvSpPr>
        <p:spPr/>
        <p:txBody>
          <a:bodyPr/>
          <a:lstStyle/>
          <a:p>
            <a:fld id="{E97799C9-84D9-46D2-A11E-BCF8A720529D}" type="slidenum">
              <a:rPr lang="en-US" smtClean="0"/>
              <a:t>18</a:t>
            </a:fld>
            <a:endParaRPr lang="en-US" dirty="0"/>
          </a:p>
        </p:txBody>
      </p:sp>
    </p:spTree>
    <p:extLst>
      <p:ext uri="{BB962C8B-B14F-4D97-AF65-F5344CB8AC3E}">
        <p14:creationId xmlns:p14="http://schemas.microsoft.com/office/powerpoint/2010/main" val="179802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heckerboard(across)">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heckerboard(across)">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6D5D0-D1C8-0B48-8A96-E86C78160F6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D0E191E-32E2-14A2-8112-03A3A1403DBB}"/>
              </a:ext>
            </a:extLst>
          </p:cNvPr>
          <p:cNvSpPr>
            <a:spLocks noGrp="1"/>
          </p:cNvSpPr>
          <p:nvPr>
            <p:ph type="ctrTitle"/>
          </p:nvPr>
        </p:nvSpPr>
        <p:spPr/>
        <p:txBody>
          <a:bodyPr/>
          <a:lstStyle/>
          <a:p>
            <a:r>
              <a:rPr lang="it-IT" sz="3600" dirty="0"/>
              <a:t>                                              </a:t>
            </a:r>
            <a:r>
              <a:rPr lang="it-IT" sz="2000" dirty="0"/>
              <a:t>4 aprile 2025</a:t>
            </a:r>
            <a:br>
              <a:rPr lang="it-IT" sz="2000" dirty="0"/>
            </a:br>
            <a:br>
              <a:rPr lang="it-IT" sz="3600" dirty="0"/>
            </a:br>
            <a:r>
              <a:rPr lang="it-IT" sz="3600" dirty="0"/>
              <a:t>Lezione 1</a:t>
            </a:r>
          </a:p>
        </p:txBody>
      </p:sp>
      <p:sp>
        <p:nvSpPr>
          <p:cNvPr id="3" name="Sottotitolo 2">
            <a:extLst>
              <a:ext uri="{FF2B5EF4-FFF2-40B4-BE49-F238E27FC236}">
                <a16:creationId xmlns:a16="http://schemas.microsoft.com/office/drawing/2014/main" id="{994F3974-6D38-8027-2899-12A4AC5C17EB}"/>
              </a:ext>
            </a:extLst>
          </p:cNvPr>
          <p:cNvSpPr>
            <a:spLocks noGrp="1"/>
          </p:cNvSpPr>
          <p:nvPr>
            <p:ph type="subTitle" idx="1"/>
          </p:nvPr>
        </p:nvSpPr>
        <p:spPr/>
        <p:txBody>
          <a:bodyPr>
            <a:normAutofit fontScale="85000" lnSpcReduction="10000"/>
          </a:bodyPr>
          <a:lstStyle/>
          <a:p>
            <a:r>
              <a:rPr lang="it-IT" dirty="0"/>
              <a:t> </a:t>
            </a:r>
            <a:r>
              <a:rPr lang="it-IT" sz="4000" b="1" dirty="0"/>
              <a:t>Radici della matematica medievale</a:t>
            </a:r>
          </a:p>
          <a:p>
            <a:r>
              <a:rPr lang="it-IT" sz="4000" b="1" dirty="0"/>
              <a:t>Fibonacci: numeri e rapporti</a:t>
            </a:r>
          </a:p>
        </p:txBody>
      </p:sp>
    </p:spTree>
    <p:extLst>
      <p:ext uri="{BB962C8B-B14F-4D97-AF65-F5344CB8AC3E}">
        <p14:creationId xmlns:p14="http://schemas.microsoft.com/office/powerpoint/2010/main" val="230058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4EF0BA-CE27-F825-B6BE-E90CB565FF81}"/>
              </a:ext>
            </a:extLst>
          </p:cNvPr>
          <p:cNvSpPr>
            <a:spLocks noGrp="1"/>
          </p:cNvSpPr>
          <p:nvPr>
            <p:ph type="title"/>
          </p:nvPr>
        </p:nvSpPr>
        <p:spPr/>
        <p:txBody>
          <a:bodyPr/>
          <a:lstStyle/>
          <a:p>
            <a:r>
              <a:rPr lang="it-IT" b="1" i="1" dirty="0">
                <a:solidFill>
                  <a:srgbClr val="262626"/>
                </a:solidFill>
              </a:rPr>
              <a:t>Liber </a:t>
            </a:r>
            <a:r>
              <a:rPr lang="it-IT" b="1" i="1" dirty="0" err="1">
                <a:solidFill>
                  <a:srgbClr val="262626"/>
                </a:solidFill>
              </a:rPr>
              <a:t>abaci</a:t>
            </a:r>
            <a:r>
              <a:rPr lang="it-IT" b="1" i="1" dirty="0">
                <a:solidFill>
                  <a:srgbClr val="262626"/>
                </a:solidFill>
              </a:rPr>
              <a:t> </a:t>
            </a:r>
            <a:r>
              <a:rPr lang="it-IT" sz="2800" dirty="0">
                <a:solidFill>
                  <a:srgbClr val="262626"/>
                </a:solidFill>
              </a:rPr>
              <a:t>(1202)</a:t>
            </a:r>
            <a:endParaRPr lang="it-IT" dirty="0"/>
          </a:p>
        </p:txBody>
      </p:sp>
      <p:sp>
        <p:nvSpPr>
          <p:cNvPr id="3" name="Segnaposto contenuto 2">
            <a:extLst>
              <a:ext uri="{FF2B5EF4-FFF2-40B4-BE49-F238E27FC236}">
                <a16:creationId xmlns:a16="http://schemas.microsoft.com/office/drawing/2014/main" id="{FA56B2D4-7032-37E5-C72B-C71B77F13FB1}"/>
              </a:ext>
            </a:extLst>
          </p:cNvPr>
          <p:cNvSpPr>
            <a:spLocks noGrp="1"/>
          </p:cNvSpPr>
          <p:nvPr>
            <p:ph idx="1"/>
          </p:nvPr>
        </p:nvSpPr>
        <p:spPr>
          <a:xfrm>
            <a:off x="1295401" y="2019300"/>
            <a:ext cx="9601196" cy="3856568"/>
          </a:xfrm>
        </p:spPr>
        <p:txBody>
          <a:bodyPr>
            <a:normAutofit/>
          </a:bodyPr>
          <a:lstStyle/>
          <a:p>
            <a:r>
              <a:rPr lang="it-IT" b="1" dirty="0">
                <a:solidFill>
                  <a:schemeClr val="accent1"/>
                </a:solidFill>
              </a:rPr>
              <a:t>FRAZIONI E PRODOTTI</a:t>
            </a:r>
          </a:p>
          <a:p>
            <a:pPr>
              <a:spcAft>
                <a:spcPts val="300"/>
              </a:spcAft>
            </a:pPr>
            <a:r>
              <a:rPr lang="it-IT" kern="0" dirty="0">
                <a:effectLst/>
                <a:ea typeface="Times New Roman" panose="02020603050405020304" pitchFamily="18" charset="0"/>
                <a:cs typeface="Times New Roman" panose="02020603050405020304" pitchFamily="18" charset="0"/>
              </a:rPr>
              <a:t>Enuncia le regole per trasformare una qualunque frazione in una </a:t>
            </a:r>
            <a:r>
              <a:rPr lang="it-IT" b="1" kern="0" dirty="0">
                <a:effectLst/>
                <a:ea typeface="Times New Roman" panose="02020603050405020304" pitchFamily="18" charset="0"/>
                <a:cs typeface="Times New Roman" panose="02020603050405020304" pitchFamily="18" charset="0"/>
              </a:rPr>
              <a:t>frazione egizia</a:t>
            </a:r>
            <a:r>
              <a:rPr lang="it-IT" kern="0" dirty="0">
                <a:effectLst/>
                <a:ea typeface="Times New Roman" panose="02020603050405020304" pitchFamily="18" charset="0"/>
                <a:cs typeface="Times New Roman" panose="02020603050405020304" pitchFamily="18" charset="0"/>
              </a:rPr>
              <a:t> (cioè </a:t>
            </a:r>
            <a:r>
              <a:rPr lang="it-IT" kern="100" dirty="0">
                <a:effectLst/>
                <a:ea typeface="Aptos" panose="020B0004020202020204" pitchFamily="34" charset="0"/>
                <a:cs typeface="Times New Roman" panose="02020603050405020304" pitchFamily="18" charset="0"/>
              </a:rPr>
              <a:t>una frazione scritta sotto forma di somma di frazioni unitarie; quindi del tipo 3/4 = 1/2 + 1/4)</a:t>
            </a:r>
            <a:r>
              <a:rPr lang="it-IT" kern="0" dirty="0">
                <a:effectLst/>
                <a:ea typeface="Times New Roman" panose="02020603050405020304" pitchFamily="18" charset="0"/>
                <a:cs typeface="Times New Roman" panose="02020603050405020304" pitchFamily="18" charset="0"/>
              </a:rPr>
              <a:t>. </a:t>
            </a:r>
            <a:endParaRPr lang="it-IT" kern="100" dirty="0">
              <a:effectLst/>
              <a:ea typeface="Aptos" panose="020B0004020202020204" pitchFamily="34" charset="0"/>
              <a:cs typeface="Times New Roman" panose="02020603050405020304" pitchFamily="18" charset="0"/>
            </a:endParaRPr>
          </a:p>
          <a:p>
            <a:r>
              <a:rPr lang="it-IT" dirty="0">
                <a:effectLst/>
                <a:ea typeface="Times New Roman" panose="02020603050405020304" pitchFamily="18" charset="0"/>
              </a:rPr>
              <a:t>Viene enunciata </a:t>
            </a:r>
            <a:r>
              <a:rPr lang="it-IT" i="1" dirty="0">
                <a:effectLst/>
                <a:ea typeface="Times New Roman" panose="02020603050405020304" pitchFamily="18" charset="0"/>
              </a:rPr>
              <a:t>l'identità di Fibonacci</a:t>
            </a:r>
            <a:r>
              <a:rPr lang="it-IT" dirty="0">
                <a:effectLst/>
                <a:ea typeface="Times New Roman" panose="02020603050405020304" pitchFamily="18" charset="0"/>
              </a:rPr>
              <a:t>: </a:t>
            </a:r>
            <a:r>
              <a:rPr lang="it-IT" b="1" i="1" dirty="0">
                <a:effectLst/>
                <a:ea typeface="Times New Roman" panose="02020603050405020304" pitchFamily="18" charset="0"/>
              </a:rPr>
              <a:t>il prodotto di due numeri, ognuno dei quali è la somma di due quadrati di numeri naturali, si può esprimere come somma di quadrati </a:t>
            </a:r>
            <a:r>
              <a:rPr lang="it-IT" dirty="0">
                <a:effectLst/>
                <a:ea typeface="Times New Roman" panose="02020603050405020304" pitchFamily="18" charset="0"/>
              </a:rPr>
              <a:t>(e in due modi distinti). In particolare: </a:t>
            </a:r>
          </a:p>
          <a:p>
            <a:pPr marL="171450" indent="0" algn="ctr">
              <a:buNone/>
            </a:pPr>
            <a:r>
              <a:rPr lang="it-IT" kern="0" dirty="0">
                <a:effectLst/>
                <a:ea typeface="Times New Roman" panose="02020603050405020304" pitchFamily="18" charset="0"/>
                <a:cs typeface="Times New Roman" panose="02020603050405020304" pitchFamily="18" charset="0"/>
              </a:rPr>
              <a:t>( a</a:t>
            </a:r>
            <a:r>
              <a:rPr lang="it-IT" kern="0" baseline="30000" dirty="0">
                <a:effectLst/>
                <a:ea typeface="Times New Roman" panose="02020603050405020304" pitchFamily="18" charset="0"/>
                <a:cs typeface="Times New Roman" panose="02020603050405020304" pitchFamily="18" charset="0"/>
              </a:rPr>
              <a:t>2</a:t>
            </a:r>
            <a:r>
              <a:rPr lang="it-IT" kern="0" dirty="0">
                <a:effectLst/>
                <a:ea typeface="Times New Roman" panose="02020603050405020304" pitchFamily="18" charset="0"/>
                <a:cs typeface="Times New Roman" panose="02020603050405020304" pitchFamily="18" charset="0"/>
              </a:rPr>
              <a:t> + b</a:t>
            </a:r>
            <a:r>
              <a:rPr lang="it-IT" kern="0" baseline="30000" dirty="0">
                <a:effectLst/>
                <a:ea typeface="Times New Roman" panose="02020603050405020304" pitchFamily="18" charset="0"/>
                <a:cs typeface="Times New Roman" panose="02020603050405020304" pitchFamily="18" charset="0"/>
              </a:rPr>
              <a:t>2</a:t>
            </a:r>
            <a:r>
              <a:rPr lang="it-IT" kern="0" dirty="0">
                <a:effectLst/>
                <a:ea typeface="Times New Roman" panose="02020603050405020304" pitchFamily="18" charset="0"/>
                <a:cs typeface="Times New Roman" panose="02020603050405020304" pitchFamily="18" charset="0"/>
              </a:rPr>
              <a:t> ) ( c</a:t>
            </a:r>
            <a:r>
              <a:rPr lang="it-IT" kern="0" baseline="30000" dirty="0">
                <a:effectLst/>
                <a:ea typeface="Times New Roman" panose="02020603050405020304" pitchFamily="18" charset="0"/>
                <a:cs typeface="Times New Roman" panose="02020603050405020304" pitchFamily="18" charset="0"/>
              </a:rPr>
              <a:t>2</a:t>
            </a:r>
            <a:r>
              <a:rPr lang="it-IT" kern="0" dirty="0">
                <a:effectLst/>
                <a:ea typeface="Times New Roman" panose="02020603050405020304" pitchFamily="18" charset="0"/>
                <a:cs typeface="Times New Roman" panose="02020603050405020304" pitchFamily="18" charset="0"/>
              </a:rPr>
              <a:t> + d</a:t>
            </a:r>
            <a:r>
              <a:rPr lang="it-IT" kern="0" baseline="30000" dirty="0">
                <a:effectLst/>
                <a:ea typeface="Times New Roman" panose="02020603050405020304" pitchFamily="18" charset="0"/>
                <a:cs typeface="Times New Roman" panose="02020603050405020304" pitchFamily="18" charset="0"/>
              </a:rPr>
              <a:t>2</a:t>
            </a:r>
            <a:r>
              <a:rPr lang="it-IT" kern="0" dirty="0">
                <a:effectLst/>
                <a:ea typeface="Times New Roman" panose="02020603050405020304" pitchFamily="18" charset="0"/>
                <a:cs typeface="Times New Roman" panose="02020603050405020304" pitchFamily="18" charset="0"/>
              </a:rPr>
              <a:t> ) = ( a c − b d )</a:t>
            </a:r>
            <a:r>
              <a:rPr lang="it-IT" kern="0" baseline="30000" dirty="0">
                <a:effectLst/>
                <a:ea typeface="Times New Roman" panose="02020603050405020304" pitchFamily="18" charset="0"/>
                <a:cs typeface="Times New Roman" panose="02020603050405020304" pitchFamily="18" charset="0"/>
              </a:rPr>
              <a:t>2</a:t>
            </a:r>
            <a:r>
              <a:rPr lang="it-IT" kern="0" dirty="0">
                <a:effectLst/>
                <a:ea typeface="Times New Roman" panose="02020603050405020304" pitchFamily="18" charset="0"/>
                <a:cs typeface="Times New Roman" panose="02020603050405020304" pitchFamily="18" charset="0"/>
              </a:rPr>
              <a:t> + ( a d + b c )</a:t>
            </a:r>
            <a:r>
              <a:rPr lang="it-IT" kern="0" baseline="30000" dirty="0">
                <a:effectLst/>
                <a:ea typeface="Times New Roman" panose="02020603050405020304" pitchFamily="18" charset="0"/>
                <a:cs typeface="Times New Roman" panose="02020603050405020304" pitchFamily="18" charset="0"/>
              </a:rPr>
              <a:t>2</a:t>
            </a:r>
            <a:r>
              <a:rPr lang="it-IT" kern="0" dirty="0">
                <a:effectLst/>
                <a:ea typeface="Times New Roman" panose="02020603050405020304" pitchFamily="18" charset="0"/>
                <a:cs typeface="Times New Roman" panose="02020603050405020304" pitchFamily="18" charset="0"/>
              </a:rPr>
              <a:t>  </a:t>
            </a:r>
            <a:br>
              <a:rPr lang="it-IT" kern="100" dirty="0">
                <a:ea typeface="Times New Roman" panose="02020603050405020304" pitchFamily="18" charset="0"/>
                <a:cs typeface="Times New Roman" panose="02020603050405020304" pitchFamily="18" charset="0"/>
              </a:rPr>
            </a:br>
            <a:r>
              <a:rPr lang="it-IT" kern="100" dirty="0">
                <a:ea typeface="Times New Roman" panose="02020603050405020304" pitchFamily="18" charset="0"/>
                <a:cs typeface="Times New Roman" panose="02020603050405020304" pitchFamily="18" charset="0"/>
              </a:rPr>
              <a:t>                                </a:t>
            </a:r>
            <a:r>
              <a:rPr lang="it-IT" kern="0" dirty="0">
                <a:effectLst/>
                <a:ea typeface="Times New Roman" panose="02020603050405020304" pitchFamily="18" charset="0"/>
                <a:cs typeface="Times New Roman" panose="02020603050405020304" pitchFamily="18" charset="0"/>
              </a:rPr>
              <a:t>= ( a c + b d )</a:t>
            </a:r>
            <a:r>
              <a:rPr lang="it-IT" kern="0" baseline="30000" dirty="0">
                <a:effectLst/>
                <a:ea typeface="Times New Roman" panose="02020603050405020304" pitchFamily="18" charset="0"/>
                <a:cs typeface="Times New Roman" panose="02020603050405020304" pitchFamily="18" charset="0"/>
              </a:rPr>
              <a:t>2</a:t>
            </a:r>
            <a:r>
              <a:rPr lang="it-IT" kern="0" dirty="0">
                <a:effectLst/>
                <a:ea typeface="Times New Roman" panose="02020603050405020304" pitchFamily="18" charset="0"/>
                <a:cs typeface="Times New Roman" panose="02020603050405020304" pitchFamily="18" charset="0"/>
              </a:rPr>
              <a:t> + ( a d − b c )</a:t>
            </a:r>
            <a:r>
              <a:rPr lang="it-IT" kern="0" baseline="30000" dirty="0">
                <a:effectLst/>
                <a:ea typeface="Times New Roman" panose="02020603050405020304" pitchFamily="18" charset="0"/>
                <a:cs typeface="Times New Roman" panose="02020603050405020304" pitchFamily="18" charset="0"/>
              </a:rPr>
              <a:t>2</a:t>
            </a:r>
            <a:r>
              <a:rPr lang="it-IT" kern="0" dirty="0">
                <a:effectLst/>
                <a:ea typeface="Times New Roman" panose="02020603050405020304" pitchFamily="18" charset="0"/>
                <a:cs typeface="Times New Roman" panose="02020603050405020304" pitchFamily="18" charset="0"/>
              </a:rPr>
              <a:t> . </a:t>
            </a:r>
            <a:endParaRPr lang="it-IT" kern="100" dirty="0">
              <a:effectLst/>
              <a:ea typeface="Aptos" panose="020B0004020202020204" pitchFamily="34"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38A9A03F-0277-42AA-F841-DA7F4BCC0C0D}"/>
              </a:ext>
            </a:extLst>
          </p:cNvPr>
          <p:cNvSpPr>
            <a:spLocks noGrp="1"/>
          </p:cNvSpPr>
          <p:nvPr>
            <p:ph type="sldNum" sz="quarter" idx="12"/>
          </p:nvPr>
        </p:nvSpPr>
        <p:spPr/>
        <p:txBody>
          <a:bodyPr/>
          <a:lstStyle/>
          <a:p>
            <a:fld id="{E97799C9-84D9-46D2-A11E-BCF8A720529D}" type="slidenum">
              <a:rPr lang="en-US" smtClean="0"/>
              <a:t>19</a:t>
            </a:fld>
            <a:endParaRPr lang="en-US" dirty="0"/>
          </a:p>
        </p:txBody>
      </p:sp>
    </p:spTree>
    <p:extLst>
      <p:ext uri="{BB962C8B-B14F-4D97-AF65-F5344CB8AC3E}">
        <p14:creationId xmlns:p14="http://schemas.microsoft.com/office/powerpoint/2010/main" val="23185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heckerboard(across)">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heckerboard(across)">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heckerboard(across)">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A272B-32EB-490D-2186-AF07EA87557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4EDB984-7D25-8A67-8A5D-09D634514A32}"/>
              </a:ext>
            </a:extLst>
          </p:cNvPr>
          <p:cNvSpPr>
            <a:spLocks noGrp="1"/>
          </p:cNvSpPr>
          <p:nvPr>
            <p:ph type="title"/>
          </p:nvPr>
        </p:nvSpPr>
        <p:spPr/>
        <p:txBody>
          <a:bodyPr/>
          <a:lstStyle/>
          <a:p>
            <a:r>
              <a:rPr lang="it-IT" b="1" i="1" dirty="0">
                <a:solidFill>
                  <a:srgbClr val="262626"/>
                </a:solidFill>
              </a:rPr>
              <a:t>Liber </a:t>
            </a:r>
            <a:r>
              <a:rPr lang="it-IT" b="1" i="1" dirty="0" err="1">
                <a:solidFill>
                  <a:srgbClr val="262626"/>
                </a:solidFill>
              </a:rPr>
              <a:t>abaci</a:t>
            </a:r>
            <a:r>
              <a:rPr lang="it-IT" b="1" i="1" dirty="0">
                <a:solidFill>
                  <a:srgbClr val="262626"/>
                </a:solidFill>
              </a:rPr>
              <a:t> </a:t>
            </a:r>
            <a:r>
              <a:rPr lang="it-IT" sz="2800" dirty="0">
                <a:solidFill>
                  <a:srgbClr val="262626"/>
                </a:solidFill>
              </a:rPr>
              <a:t>(1202)</a:t>
            </a:r>
            <a:endParaRPr lang="it-IT" dirty="0"/>
          </a:p>
        </p:txBody>
      </p:sp>
      <p:sp>
        <p:nvSpPr>
          <p:cNvPr id="3" name="Segnaposto contenuto 2">
            <a:extLst>
              <a:ext uri="{FF2B5EF4-FFF2-40B4-BE49-F238E27FC236}">
                <a16:creationId xmlns:a16="http://schemas.microsoft.com/office/drawing/2014/main" id="{52D2865A-5C17-6E38-DE5F-3196746D360B}"/>
              </a:ext>
            </a:extLst>
          </p:cNvPr>
          <p:cNvSpPr>
            <a:spLocks noGrp="1"/>
          </p:cNvSpPr>
          <p:nvPr>
            <p:ph idx="1"/>
          </p:nvPr>
        </p:nvSpPr>
        <p:spPr>
          <a:xfrm>
            <a:off x="1295401" y="2019300"/>
            <a:ext cx="9601196" cy="3856568"/>
          </a:xfrm>
        </p:spPr>
        <p:txBody>
          <a:bodyPr>
            <a:normAutofit fontScale="92500" lnSpcReduction="10000"/>
          </a:bodyPr>
          <a:lstStyle/>
          <a:p>
            <a:r>
              <a:rPr lang="it-IT" sz="2000" b="1" dirty="0">
                <a:solidFill>
                  <a:schemeClr val="accent1"/>
                </a:solidFill>
                <a:effectLst/>
                <a:ea typeface="Times New Roman" panose="02020603050405020304" pitchFamily="18" charset="0"/>
              </a:rPr>
              <a:t>I CONIGLI</a:t>
            </a:r>
          </a:p>
          <a:p>
            <a:r>
              <a:rPr lang="it-IT" sz="2000" dirty="0">
                <a:effectLst/>
                <a:ea typeface="Times New Roman" panose="02020603050405020304" pitchFamily="18" charset="0"/>
              </a:rPr>
              <a:t>Il problema più noto del </a:t>
            </a:r>
            <a:r>
              <a:rPr lang="it-IT" sz="2000" i="1" dirty="0">
                <a:effectLst/>
                <a:ea typeface="Times New Roman" panose="02020603050405020304" pitchFamily="18" charset="0"/>
              </a:rPr>
              <a:t>Liber </a:t>
            </a:r>
            <a:r>
              <a:rPr lang="it-IT" sz="2000" i="1" dirty="0" err="1">
                <a:effectLst/>
                <a:ea typeface="Times New Roman" panose="02020603050405020304" pitchFamily="18" charset="0"/>
              </a:rPr>
              <a:t>abaci</a:t>
            </a:r>
            <a:r>
              <a:rPr lang="it-IT" sz="2000" i="1" dirty="0">
                <a:effectLst/>
                <a:ea typeface="Times New Roman" panose="02020603050405020304" pitchFamily="18" charset="0"/>
              </a:rPr>
              <a:t>:</a:t>
            </a:r>
            <a:endParaRPr lang="it-IT" sz="2000" dirty="0">
              <a:effectLst/>
              <a:ea typeface="Times New Roman" panose="02020603050405020304" pitchFamily="18" charset="0"/>
            </a:endParaRPr>
          </a:p>
          <a:p>
            <a:pPr marL="0" indent="0" algn="ctr">
              <a:buNone/>
            </a:pPr>
            <a:r>
              <a:rPr lang="it-IT" sz="2000" b="1" i="1" dirty="0">
                <a:effectLst/>
                <a:ea typeface="Times New Roman" panose="02020603050405020304" pitchFamily="18" charset="0"/>
              </a:rPr>
              <a:t>Data una coppia iniziale di conigli fecondi dal secondo mese in poi che genera una coppia di conigli al mese, i quali a loro volta generano dal secondo mese in poi una coppia di conigli, </a:t>
            </a:r>
            <a:br>
              <a:rPr lang="it-IT" sz="2000" b="1" i="1" dirty="0">
                <a:effectLst/>
                <a:ea typeface="Times New Roman" panose="02020603050405020304" pitchFamily="18" charset="0"/>
              </a:rPr>
            </a:br>
            <a:r>
              <a:rPr lang="it-IT" sz="2000" b="1" i="1" dirty="0">
                <a:effectLst/>
                <a:ea typeface="Times New Roman" panose="02020603050405020304" pitchFamily="18" charset="0"/>
              </a:rPr>
              <a:t>quanti conigli ci saranno dopo x mesi, supponendo che nessuno muoia? </a:t>
            </a:r>
            <a:endParaRPr lang="it-IT" sz="2000" b="1" dirty="0">
              <a:effectLst/>
              <a:ea typeface="Times New Roman" panose="02020603050405020304" pitchFamily="18" charset="0"/>
            </a:endParaRPr>
          </a:p>
          <a:p>
            <a:pPr marL="0" indent="0">
              <a:buNone/>
            </a:pPr>
            <a:r>
              <a:rPr lang="it-IT" sz="2000" dirty="0">
                <a:solidFill>
                  <a:srgbClr val="000000"/>
                </a:solidFill>
                <a:effectLst/>
                <a:ea typeface="Times New Roman" panose="02020603050405020304" pitchFamily="18" charset="0"/>
              </a:rPr>
              <a:t>La soluzione produce una successione di numeri </a:t>
            </a:r>
            <a:endParaRPr lang="it-IT" sz="2000" dirty="0">
              <a:effectLst/>
              <a:ea typeface="Times New Roman" panose="02020603050405020304" pitchFamily="18" charset="0"/>
            </a:endParaRPr>
          </a:p>
          <a:p>
            <a:pPr marL="0" indent="0" algn="ctr">
              <a:buNone/>
            </a:pPr>
            <a:r>
              <a:rPr lang="it-IT" sz="2000" b="1" dirty="0">
                <a:solidFill>
                  <a:srgbClr val="000000"/>
                </a:solidFill>
                <a:effectLst/>
                <a:ea typeface="Times New Roman" panose="02020603050405020304" pitchFamily="18" charset="0"/>
              </a:rPr>
              <a:t>1 1 2 3 5 8 13 21 34 55 ... </a:t>
            </a:r>
          </a:p>
          <a:p>
            <a:pPr marL="0" indent="0">
              <a:buNone/>
            </a:pPr>
            <a:r>
              <a:rPr lang="it-IT" sz="2000" dirty="0">
                <a:solidFill>
                  <a:srgbClr val="000000"/>
                </a:solidFill>
                <a:effectLst/>
                <a:ea typeface="Times New Roman" panose="02020603050405020304" pitchFamily="18" charset="0"/>
              </a:rPr>
              <a:t>nella quale, a partire da 2, ogni elemento è la somma dei due precedenti, cioè </a:t>
            </a:r>
          </a:p>
          <a:p>
            <a:pPr marL="0" indent="0" algn="ctr">
              <a:buNone/>
            </a:pPr>
            <a:r>
              <a:rPr lang="it-IT" sz="2000" i="1" dirty="0">
                <a:solidFill>
                  <a:srgbClr val="000000"/>
                </a:solidFill>
                <a:effectLst/>
                <a:ea typeface="Times New Roman" panose="02020603050405020304" pitchFamily="18" charset="0"/>
              </a:rPr>
              <a:t>f</a:t>
            </a:r>
            <a:r>
              <a:rPr lang="it-IT" sz="2000" i="1" baseline="-25000" dirty="0">
                <a:solidFill>
                  <a:srgbClr val="000000"/>
                </a:solidFill>
                <a:ea typeface="Times New Roman" panose="02020603050405020304" pitchFamily="18" charset="0"/>
              </a:rPr>
              <a:t>0</a:t>
            </a:r>
            <a:r>
              <a:rPr lang="it-IT" sz="2000" dirty="0">
                <a:solidFill>
                  <a:srgbClr val="000000"/>
                </a:solidFill>
                <a:effectLst/>
                <a:ea typeface="Times New Roman" panose="02020603050405020304" pitchFamily="18" charset="0"/>
              </a:rPr>
              <a:t> = 1,  </a:t>
            </a:r>
            <a:r>
              <a:rPr lang="it-IT" sz="2000" i="1" dirty="0">
                <a:solidFill>
                  <a:srgbClr val="000000"/>
                </a:solidFill>
                <a:effectLst/>
                <a:ea typeface="Times New Roman" panose="02020603050405020304" pitchFamily="18" charset="0"/>
              </a:rPr>
              <a:t>f</a:t>
            </a:r>
            <a:r>
              <a:rPr lang="it-IT" sz="2000" i="1" baseline="-25000" dirty="0">
                <a:solidFill>
                  <a:srgbClr val="000000"/>
                </a:solidFill>
                <a:ea typeface="Times New Roman" panose="02020603050405020304" pitchFamily="18" charset="0"/>
              </a:rPr>
              <a:t>1</a:t>
            </a:r>
            <a:r>
              <a:rPr lang="it-IT" sz="2000" dirty="0">
                <a:solidFill>
                  <a:srgbClr val="000000"/>
                </a:solidFill>
                <a:effectLst/>
                <a:ea typeface="Times New Roman" panose="02020603050405020304" pitchFamily="18" charset="0"/>
              </a:rPr>
              <a:t> = 1   e    </a:t>
            </a:r>
            <a:r>
              <a:rPr lang="it-IT" sz="2000" i="1" dirty="0" err="1">
                <a:solidFill>
                  <a:srgbClr val="000000"/>
                </a:solidFill>
                <a:effectLst/>
                <a:ea typeface="Times New Roman" panose="02020603050405020304" pitchFamily="18" charset="0"/>
              </a:rPr>
              <a:t>f</a:t>
            </a:r>
            <a:r>
              <a:rPr lang="it-IT" sz="2000" baseline="-25000" dirty="0" err="1">
                <a:solidFill>
                  <a:srgbClr val="000000"/>
                </a:solidFill>
                <a:effectLst/>
                <a:ea typeface="Times New Roman" panose="02020603050405020304" pitchFamily="18" charset="0"/>
              </a:rPr>
              <a:t>n</a:t>
            </a:r>
            <a:r>
              <a:rPr lang="it-IT" sz="2000" dirty="0">
                <a:solidFill>
                  <a:srgbClr val="000000"/>
                </a:solidFill>
                <a:effectLst/>
                <a:ea typeface="Times New Roman" panose="02020603050405020304" pitchFamily="18" charset="0"/>
              </a:rPr>
              <a:t> = </a:t>
            </a:r>
            <a:r>
              <a:rPr lang="it-IT" sz="2000" i="1" dirty="0">
                <a:solidFill>
                  <a:srgbClr val="000000"/>
                </a:solidFill>
                <a:effectLst/>
                <a:ea typeface="Times New Roman" panose="02020603050405020304" pitchFamily="18" charset="0"/>
              </a:rPr>
              <a:t>f</a:t>
            </a:r>
            <a:r>
              <a:rPr lang="it-IT" sz="2000" baseline="-25000" dirty="0">
                <a:solidFill>
                  <a:srgbClr val="000000"/>
                </a:solidFill>
                <a:effectLst/>
                <a:ea typeface="Times New Roman" panose="02020603050405020304" pitchFamily="18" charset="0"/>
              </a:rPr>
              <a:t>n-1</a:t>
            </a:r>
            <a:r>
              <a:rPr lang="it-IT" sz="2000" dirty="0">
                <a:solidFill>
                  <a:srgbClr val="000000"/>
                </a:solidFill>
                <a:effectLst/>
                <a:ea typeface="Times New Roman" panose="02020603050405020304" pitchFamily="18" charset="0"/>
              </a:rPr>
              <a:t> + </a:t>
            </a:r>
            <a:r>
              <a:rPr lang="it-IT" sz="2000" i="1" dirty="0">
                <a:solidFill>
                  <a:srgbClr val="000000"/>
                </a:solidFill>
                <a:effectLst/>
                <a:ea typeface="Times New Roman" panose="02020603050405020304" pitchFamily="18" charset="0"/>
              </a:rPr>
              <a:t>f</a:t>
            </a:r>
            <a:r>
              <a:rPr lang="it-IT" sz="2000" baseline="-25000" dirty="0">
                <a:solidFill>
                  <a:srgbClr val="000000"/>
                </a:solidFill>
                <a:ea typeface="Times New Roman" panose="02020603050405020304" pitchFamily="18" charset="0"/>
              </a:rPr>
              <a:t>n-2   </a:t>
            </a:r>
            <a:r>
              <a:rPr lang="it-IT" sz="2000" dirty="0">
                <a:solidFill>
                  <a:srgbClr val="000000"/>
                </a:solidFill>
                <a:ea typeface="Times New Roman" panose="02020603050405020304" pitchFamily="18" charset="0"/>
              </a:rPr>
              <a:t>per ogni </a:t>
            </a:r>
            <a:r>
              <a:rPr lang="it-IT" sz="2000" i="1" dirty="0" err="1">
                <a:solidFill>
                  <a:srgbClr val="000000"/>
                </a:solidFill>
                <a:ea typeface="Times New Roman" panose="02020603050405020304" pitchFamily="18" charset="0"/>
              </a:rPr>
              <a:t>n</a:t>
            </a:r>
            <a:r>
              <a:rPr lang="it-IT" sz="2000" i="1" dirty="0">
                <a:solidFill>
                  <a:srgbClr val="000000"/>
                </a:solidFill>
                <a:ea typeface="Times New Roman" panose="02020603050405020304" pitchFamily="18" charset="0"/>
              </a:rPr>
              <a:t> ≥ </a:t>
            </a:r>
            <a:r>
              <a:rPr lang="it-IT" sz="2000" dirty="0">
                <a:solidFill>
                  <a:srgbClr val="000000"/>
                </a:solidFill>
                <a:ea typeface="Times New Roman" panose="02020603050405020304" pitchFamily="18" charset="0"/>
              </a:rPr>
              <a:t>2</a:t>
            </a:r>
            <a:r>
              <a:rPr lang="it-IT" sz="2000" i="1" dirty="0">
                <a:solidFill>
                  <a:srgbClr val="000000"/>
                </a:solidFill>
                <a:ea typeface="Times New Roman" panose="02020603050405020304" pitchFamily="18" charset="0"/>
              </a:rPr>
              <a:t>.</a:t>
            </a:r>
            <a:endParaRPr lang="it-IT" sz="2000" i="1" dirty="0">
              <a:solidFill>
                <a:srgbClr val="000000"/>
              </a:solidFill>
              <a:effectLst/>
              <a:ea typeface="Times New Roman" panose="02020603050405020304" pitchFamily="18" charset="0"/>
            </a:endParaRPr>
          </a:p>
          <a:p>
            <a:pPr marL="0" indent="0">
              <a:buNone/>
            </a:pPr>
            <a:r>
              <a:rPr lang="it-IT" sz="2000" dirty="0">
                <a:effectLst/>
                <a:ea typeface="Aptos" panose="020B0004020202020204" pitchFamily="34" charset="0"/>
                <a:cs typeface="Times New Roman" panose="02020603050405020304" pitchFamily="18" charset="0"/>
              </a:rPr>
              <a:t>E' la cosiddetta </a:t>
            </a:r>
            <a:r>
              <a:rPr lang="it-IT" sz="2000" b="1" i="1" dirty="0">
                <a:effectLst/>
                <a:ea typeface="Aptos" panose="020B0004020202020204" pitchFamily="34" charset="0"/>
                <a:cs typeface="Times New Roman" panose="02020603050405020304" pitchFamily="18" charset="0"/>
              </a:rPr>
              <a:t>successione di Fibonacci</a:t>
            </a:r>
            <a:r>
              <a:rPr lang="it-IT" sz="2000" dirty="0">
                <a:effectLst/>
                <a:ea typeface="Aptos" panose="020B0004020202020204" pitchFamily="34" charset="0"/>
                <a:cs typeface="Times New Roman" panose="02020603050405020304" pitchFamily="18" charset="0"/>
              </a:rPr>
              <a:t>.</a:t>
            </a:r>
            <a:r>
              <a:rPr lang="it-IT" sz="2000" dirty="0">
                <a:effectLst/>
              </a:rPr>
              <a:t> </a:t>
            </a:r>
            <a:endParaRPr lang="it-IT" sz="2000" dirty="0">
              <a:effectLst/>
              <a:ea typeface="Times New Roman" panose="02020603050405020304" pitchFamily="18" charset="0"/>
            </a:endParaRPr>
          </a:p>
          <a:p>
            <a:endParaRPr lang="it-IT" kern="100" dirty="0">
              <a:effectLst/>
              <a:ea typeface="Aptos" panose="020B0004020202020204" pitchFamily="34"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8417BCA3-CCD6-C356-7779-5C0687589174}"/>
              </a:ext>
            </a:extLst>
          </p:cNvPr>
          <p:cNvSpPr>
            <a:spLocks noGrp="1"/>
          </p:cNvSpPr>
          <p:nvPr>
            <p:ph type="sldNum" sz="quarter" idx="12"/>
          </p:nvPr>
        </p:nvSpPr>
        <p:spPr/>
        <p:txBody>
          <a:bodyPr/>
          <a:lstStyle/>
          <a:p>
            <a:fld id="{E97799C9-84D9-46D2-A11E-BCF8A720529D}" type="slidenum">
              <a:rPr lang="en-US" smtClean="0"/>
              <a:t>20</a:t>
            </a:fld>
            <a:endParaRPr lang="en-US" dirty="0"/>
          </a:p>
        </p:txBody>
      </p:sp>
    </p:spTree>
    <p:extLst>
      <p:ext uri="{BB962C8B-B14F-4D97-AF65-F5344CB8AC3E}">
        <p14:creationId xmlns:p14="http://schemas.microsoft.com/office/powerpoint/2010/main" val="386776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heckerboard(across)">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heckerboard(across)">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heckerboard(across)">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heckerboard(across)">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checkerboard(across)">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checkerboard(across)">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checkerboard(across)">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A2F19-55FD-1437-805C-C6311946104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2A03673-AE9B-75DA-6737-095E9D18A716}"/>
              </a:ext>
            </a:extLst>
          </p:cNvPr>
          <p:cNvSpPr>
            <a:spLocks noGrp="1"/>
          </p:cNvSpPr>
          <p:nvPr>
            <p:ph type="title"/>
          </p:nvPr>
        </p:nvSpPr>
        <p:spPr/>
        <p:txBody>
          <a:bodyPr/>
          <a:lstStyle/>
          <a:p>
            <a:r>
              <a:rPr lang="it-IT" b="1" i="1" dirty="0">
                <a:solidFill>
                  <a:srgbClr val="262626"/>
                </a:solidFill>
              </a:rPr>
              <a:t>Liber </a:t>
            </a:r>
            <a:r>
              <a:rPr lang="it-IT" b="1" i="1" dirty="0" err="1">
                <a:solidFill>
                  <a:srgbClr val="262626"/>
                </a:solidFill>
              </a:rPr>
              <a:t>abaci</a:t>
            </a:r>
            <a:r>
              <a:rPr lang="it-IT" b="1" i="1" dirty="0">
                <a:solidFill>
                  <a:srgbClr val="262626"/>
                </a:solidFill>
              </a:rPr>
              <a:t> </a:t>
            </a:r>
            <a:r>
              <a:rPr lang="it-IT" sz="2800" dirty="0">
                <a:solidFill>
                  <a:srgbClr val="262626"/>
                </a:solidFill>
              </a:rPr>
              <a:t>(1202)</a:t>
            </a:r>
            <a:endParaRPr lang="it-IT" dirty="0"/>
          </a:p>
        </p:txBody>
      </p:sp>
      <p:sp>
        <p:nvSpPr>
          <p:cNvPr id="3" name="Segnaposto contenuto 2">
            <a:extLst>
              <a:ext uri="{FF2B5EF4-FFF2-40B4-BE49-F238E27FC236}">
                <a16:creationId xmlns:a16="http://schemas.microsoft.com/office/drawing/2014/main" id="{0810AC6B-3F81-2888-3BA3-5F113E082F7D}"/>
              </a:ext>
            </a:extLst>
          </p:cNvPr>
          <p:cNvSpPr>
            <a:spLocks noGrp="1"/>
          </p:cNvSpPr>
          <p:nvPr>
            <p:ph idx="1"/>
          </p:nvPr>
        </p:nvSpPr>
        <p:spPr>
          <a:xfrm>
            <a:off x="1295401" y="2019300"/>
            <a:ext cx="9601196" cy="3856568"/>
          </a:xfrm>
        </p:spPr>
        <p:txBody>
          <a:bodyPr>
            <a:normAutofit/>
          </a:bodyPr>
          <a:lstStyle/>
          <a:p>
            <a:r>
              <a:rPr lang="it-IT" sz="2000" b="1" dirty="0">
                <a:solidFill>
                  <a:schemeClr val="accent1"/>
                </a:solidFill>
                <a:effectLst/>
                <a:ea typeface="Times New Roman" panose="02020603050405020304" pitchFamily="18" charset="0"/>
              </a:rPr>
              <a:t>I CONIGLI</a:t>
            </a:r>
          </a:p>
          <a:p>
            <a:endParaRPr lang="it-IT" kern="100" dirty="0">
              <a:effectLst/>
              <a:ea typeface="Aptos" panose="020B0004020202020204" pitchFamily="34" charset="0"/>
              <a:cs typeface="Times New Roman" panose="02020603050405020304" pitchFamily="18" charset="0"/>
            </a:endParaRPr>
          </a:p>
        </p:txBody>
      </p:sp>
      <p:pic>
        <p:nvPicPr>
          <p:cNvPr id="5" name="Immagine 4" descr="Immagine che contiene testo, schermata, Carattere, linea&#10;&#10;Il contenuto generato dall'IA potrebbe non essere corretto.">
            <a:extLst>
              <a:ext uri="{FF2B5EF4-FFF2-40B4-BE49-F238E27FC236}">
                <a16:creationId xmlns:a16="http://schemas.microsoft.com/office/drawing/2014/main" id="{4F971AEB-7370-D3BC-FAF5-EA3AD223D430}"/>
              </a:ext>
            </a:extLst>
          </p:cNvPr>
          <p:cNvPicPr>
            <a:picLocks noChangeAspect="1"/>
          </p:cNvPicPr>
          <p:nvPr/>
        </p:nvPicPr>
        <p:blipFill>
          <a:blip r:embed="rId2"/>
          <a:stretch>
            <a:fillRect/>
          </a:stretch>
        </p:blipFill>
        <p:spPr>
          <a:xfrm>
            <a:off x="2910311" y="2569041"/>
            <a:ext cx="6333275" cy="3306827"/>
          </a:xfrm>
          <a:prstGeom prst="rect">
            <a:avLst/>
          </a:prstGeom>
        </p:spPr>
      </p:pic>
      <p:sp>
        <p:nvSpPr>
          <p:cNvPr id="4" name="Segnaposto numero diapositiva 3">
            <a:extLst>
              <a:ext uri="{FF2B5EF4-FFF2-40B4-BE49-F238E27FC236}">
                <a16:creationId xmlns:a16="http://schemas.microsoft.com/office/drawing/2014/main" id="{A6F2CAAF-D0B7-970A-5413-BA5441E0CBD9}"/>
              </a:ext>
            </a:extLst>
          </p:cNvPr>
          <p:cNvSpPr>
            <a:spLocks noGrp="1"/>
          </p:cNvSpPr>
          <p:nvPr>
            <p:ph type="sldNum" sz="quarter" idx="12"/>
          </p:nvPr>
        </p:nvSpPr>
        <p:spPr/>
        <p:txBody>
          <a:bodyPr/>
          <a:lstStyle/>
          <a:p>
            <a:fld id="{E97799C9-84D9-46D2-A11E-BCF8A720529D}" type="slidenum">
              <a:rPr lang="en-US" smtClean="0"/>
              <a:t>21</a:t>
            </a:fld>
            <a:endParaRPr lang="en-US" dirty="0"/>
          </a:p>
        </p:txBody>
      </p:sp>
    </p:spTree>
    <p:extLst>
      <p:ext uri="{BB962C8B-B14F-4D97-AF65-F5344CB8AC3E}">
        <p14:creationId xmlns:p14="http://schemas.microsoft.com/office/powerpoint/2010/main" val="121199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715F0-519B-8E07-1724-BF9C43243F3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D75EB40-DBBA-CF69-452C-35E8EE67C863}"/>
              </a:ext>
            </a:extLst>
          </p:cNvPr>
          <p:cNvSpPr>
            <a:spLocks noGrp="1"/>
          </p:cNvSpPr>
          <p:nvPr>
            <p:ph type="title"/>
          </p:nvPr>
        </p:nvSpPr>
        <p:spPr>
          <a:xfrm>
            <a:off x="1295402" y="982132"/>
            <a:ext cx="9601196" cy="1065743"/>
          </a:xfrm>
        </p:spPr>
        <p:txBody>
          <a:bodyPr/>
          <a:lstStyle/>
          <a:p>
            <a:r>
              <a:rPr lang="it-IT" b="1" dirty="0">
                <a:solidFill>
                  <a:schemeClr val="tx1"/>
                </a:solidFill>
              </a:rPr>
              <a:t>C</a:t>
            </a:r>
            <a:r>
              <a:rPr lang="it-IT" b="1" dirty="0">
                <a:solidFill>
                  <a:srgbClr val="FF40FF"/>
                </a:solidFill>
              </a:rPr>
              <a:t>a</a:t>
            </a:r>
            <a:r>
              <a:rPr lang="it-IT" b="1" dirty="0">
                <a:solidFill>
                  <a:srgbClr val="0432FF"/>
                </a:solidFill>
              </a:rPr>
              <a:t>m</a:t>
            </a:r>
            <a:r>
              <a:rPr lang="it-IT" b="1" dirty="0">
                <a:solidFill>
                  <a:srgbClr val="73FB79"/>
                </a:solidFill>
              </a:rPr>
              <a:t>b</a:t>
            </a:r>
            <a:r>
              <a:rPr lang="it-IT" b="1" dirty="0">
                <a:solidFill>
                  <a:srgbClr val="0432FF"/>
                </a:solidFill>
              </a:rPr>
              <a:t>i</a:t>
            </a:r>
            <a:r>
              <a:rPr lang="it-IT" b="1" dirty="0">
                <a:solidFill>
                  <a:schemeClr val="accent2">
                    <a:lumMod val="75000"/>
                  </a:schemeClr>
                </a:solidFill>
              </a:rPr>
              <a:t>a</a:t>
            </a:r>
            <a:r>
              <a:rPr lang="it-IT" b="1" dirty="0">
                <a:solidFill>
                  <a:srgbClr val="FF0000"/>
                </a:solidFill>
              </a:rPr>
              <a:t>m</a:t>
            </a:r>
            <a:r>
              <a:rPr lang="it-IT" b="1" dirty="0">
                <a:solidFill>
                  <a:srgbClr val="73FB79"/>
                </a:solidFill>
              </a:rPr>
              <a:t>o </a:t>
            </a:r>
            <a:r>
              <a:rPr lang="it-IT" b="1" dirty="0">
                <a:solidFill>
                  <a:srgbClr val="FF40FF"/>
                </a:solidFill>
              </a:rPr>
              <a:t>a</a:t>
            </a:r>
            <a:r>
              <a:rPr lang="it-IT" b="1" dirty="0">
                <a:solidFill>
                  <a:srgbClr val="73FB79"/>
                </a:solidFill>
              </a:rPr>
              <a:t>r</a:t>
            </a:r>
            <a:r>
              <a:rPr lang="it-IT" b="1" dirty="0">
                <a:solidFill>
                  <a:srgbClr val="7030A0"/>
                </a:solidFill>
              </a:rPr>
              <a:t>g</a:t>
            </a:r>
            <a:r>
              <a:rPr lang="it-IT" b="1" dirty="0">
                <a:solidFill>
                  <a:srgbClr val="0432FF"/>
                </a:solidFill>
              </a:rPr>
              <a:t>o</a:t>
            </a:r>
            <a:r>
              <a:rPr lang="it-IT" b="1" dirty="0">
                <a:solidFill>
                  <a:schemeClr val="accent2">
                    <a:lumMod val="75000"/>
                  </a:schemeClr>
                </a:solidFill>
              </a:rPr>
              <a:t>m</a:t>
            </a:r>
            <a:r>
              <a:rPr lang="it-IT" b="1" dirty="0">
                <a:solidFill>
                  <a:srgbClr val="73FB79"/>
                </a:solidFill>
              </a:rPr>
              <a:t>e</a:t>
            </a:r>
            <a:r>
              <a:rPr lang="it-IT" b="1" dirty="0">
                <a:solidFill>
                  <a:srgbClr val="00B0F0"/>
                </a:solidFill>
              </a:rPr>
              <a:t>n</a:t>
            </a:r>
            <a:r>
              <a:rPr lang="it-IT" b="1" dirty="0">
                <a:solidFill>
                  <a:srgbClr val="0432FF"/>
                </a:solidFill>
              </a:rPr>
              <a:t>t</a:t>
            </a:r>
            <a:r>
              <a:rPr lang="it-IT" b="1" dirty="0">
                <a:solidFill>
                  <a:srgbClr val="73FB79"/>
                </a:solidFill>
              </a:rPr>
              <a:t>o </a:t>
            </a:r>
            <a:r>
              <a:rPr lang="it-IT" dirty="0"/>
              <a:t>(</a:t>
            </a:r>
            <a:r>
              <a:rPr lang="it-IT" b="1" dirty="0"/>
              <a:t>?</a:t>
            </a:r>
            <a:r>
              <a:rPr lang="it-IT" dirty="0"/>
              <a:t>)</a:t>
            </a:r>
          </a:p>
        </p:txBody>
      </p:sp>
      <p:pic>
        <p:nvPicPr>
          <p:cNvPr id="5" name="Immagine 4" descr="Immagine che contiene linea, diagramma, schermata, Diagramma&#10;&#10;Il contenuto generato dall'IA potrebbe non essere corretto.">
            <a:extLst>
              <a:ext uri="{FF2B5EF4-FFF2-40B4-BE49-F238E27FC236}">
                <a16:creationId xmlns:a16="http://schemas.microsoft.com/office/drawing/2014/main" id="{911C72FF-3BCF-840E-A5CB-4229F90E3F6E}"/>
              </a:ext>
            </a:extLst>
          </p:cNvPr>
          <p:cNvPicPr>
            <a:picLocks noChangeAspect="1"/>
          </p:cNvPicPr>
          <p:nvPr/>
        </p:nvPicPr>
        <p:blipFill>
          <a:blip r:embed="rId2"/>
          <a:stretch>
            <a:fillRect/>
          </a:stretch>
        </p:blipFill>
        <p:spPr>
          <a:xfrm>
            <a:off x="6915150" y="2946400"/>
            <a:ext cx="3876675" cy="1998641"/>
          </a:xfrm>
          <a:prstGeom prst="rect">
            <a:avLst/>
          </a:prstGeom>
          <a:ln w="38100">
            <a:solidFill>
              <a:schemeClr val="tx1"/>
            </a:solidFill>
          </a:ln>
        </p:spPr>
      </p:pic>
      <p:pic>
        <p:nvPicPr>
          <p:cNvPr id="8" name="Segnaposto contenuto 7" descr="Immagine che contiene testo, schermata, Carattere, documento&#10;&#10;Il contenuto generato dall'IA potrebbe non essere corretto.">
            <a:extLst>
              <a:ext uri="{FF2B5EF4-FFF2-40B4-BE49-F238E27FC236}">
                <a16:creationId xmlns:a16="http://schemas.microsoft.com/office/drawing/2014/main" id="{8BAABAE0-71E6-5BFF-D460-4C770250B669}"/>
              </a:ext>
            </a:extLst>
          </p:cNvPr>
          <p:cNvPicPr>
            <a:picLocks noGrp="1" noChangeAspect="1"/>
          </p:cNvPicPr>
          <p:nvPr>
            <p:ph idx="1"/>
          </p:nvPr>
        </p:nvPicPr>
        <p:blipFill>
          <a:blip r:embed="rId3"/>
          <a:stretch>
            <a:fillRect/>
          </a:stretch>
        </p:blipFill>
        <p:spPr>
          <a:xfrm>
            <a:off x="1457327" y="2452688"/>
            <a:ext cx="5353048" cy="3700628"/>
          </a:xfrm>
        </p:spPr>
      </p:pic>
      <p:sp>
        <p:nvSpPr>
          <p:cNvPr id="3" name="Segnaposto numero diapositiva 2">
            <a:extLst>
              <a:ext uri="{FF2B5EF4-FFF2-40B4-BE49-F238E27FC236}">
                <a16:creationId xmlns:a16="http://schemas.microsoft.com/office/drawing/2014/main" id="{B14CBE20-F1C0-2B6B-6CE9-FCF41C6BF8BE}"/>
              </a:ext>
            </a:extLst>
          </p:cNvPr>
          <p:cNvSpPr>
            <a:spLocks noGrp="1"/>
          </p:cNvSpPr>
          <p:nvPr>
            <p:ph type="sldNum" sz="quarter" idx="12"/>
          </p:nvPr>
        </p:nvSpPr>
        <p:spPr/>
        <p:txBody>
          <a:bodyPr/>
          <a:lstStyle/>
          <a:p>
            <a:fld id="{E97799C9-84D9-46D2-A11E-BCF8A720529D}" type="slidenum">
              <a:rPr lang="en-US" smtClean="0"/>
              <a:t>22</a:t>
            </a:fld>
            <a:endParaRPr lang="en-US" dirty="0"/>
          </a:p>
        </p:txBody>
      </p:sp>
    </p:spTree>
    <p:extLst>
      <p:ext uri="{BB962C8B-B14F-4D97-AF65-F5344CB8AC3E}">
        <p14:creationId xmlns:p14="http://schemas.microsoft.com/office/powerpoint/2010/main" val="416627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43A686-ED56-1140-4FDE-A0D6AC6EAF14}"/>
              </a:ext>
            </a:extLst>
          </p:cNvPr>
          <p:cNvSpPr>
            <a:spLocks noGrp="1"/>
          </p:cNvSpPr>
          <p:nvPr>
            <p:ph type="title"/>
          </p:nvPr>
        </p:nvSpPr>
        <p:spPr/>
        <p:txBody>
          <a:bodyPr/>
          <a:lstStyle/>
          <a:p>
            <a:r>
              <a:rPr lang="it-IT" b="1" dirty="0">
                <a:solidFill>
                  <a:schemeClr val="accent1"/>
                </a:solidFill>
              </a:rPr>
              <a:t>Un profondo legame…</a:t>
            </a:r>
          </a:p>
        </p:txBody>
      </p:sp>
      <p:sp>
        <p:nvSpPr>
          <p:cNvPr id="3" name="Segnaposto contenuto 2">
            <a:extLst>
              <a:ext uri="{FF2B5EF4-FFF2-40B4-BE49-F238E27FC236}">
                <a16:creationId xmlns:a16="http://schemas.microsoft.com/office/drawing/2014/main" id="{BCC45C55-72E9-0EF7-83C5-F0561D234039}"/>
              </a:ext>
            </a:extLst>
          </p:cNvPr>
          <p:cNvSpPr>
            <a:spLocks noGrp="1"/>
          </p:cNvSpPr>
          <p:nvPr>
            <p:ph idx="1"/>
          </p:nvPr>
        </p:nvSpPr>
        <p:spPr/>
        <p:txBody>
          <a:bodyPr/>
          <a:lstStyle/>
          <a:p>
            <a:pPr marL="0" indent="0">
              <a:buNone/>
            </a:pPr>
            <a:r>
              <a:rPr lang="it-IT" sz="1800" dirty="0">
                <a:effectLst/>
                <a:latin typeface="Optima" panose="02000503060000020004" pitchFamily="2" charset="0"/>
                <a:ea typeface="Times New Roman" panose="02020603050405020304" pitchFamily="18" charset="0"/>
              </a:rPr>
              <a:t>All'inizio del XVII secolo </a:t>
            </a:r>
            <a:r>
              <a:rPr lang="it-IT" sz="1800" b="1" dirty="0">
                <a:effectLst/>
                <a:latin typeface="Optima" panose="02000503060000020004" pitchFamily="2" charset="0"/>
                <a:ea typeface="Times New Roman" panose="02020603050405020304" pitchFamily="18" charset="0"/>
              </a:rPr>
              <a:t>Johannes Kepler </a:t>
            </a:r>
            <a:r>
              <a:rPr lang="it-IT" sz="1800" dirty="0">
                <a:effectLst/>
                <a:latin typeface="Optima" panose="02000503060000020004" pitchFamily="2" charset="0"/>
                <a:ea typeface="Times New Roman" panose="02020603050405020304" pitchFamily="18" charset="0"/>
              </a:rPr>
              <a:t>(1571-1630) identificò un legame fra la successione di Fibonacci e il numero aureo. Infatti, il rapporto fra due numeri consecutivi della successione di Fibonacci tende a questo valore (algebrico irrazionale):</a:t>
            </a:r>
            <a:endParaRPr lang="it-IT" sz="1800" dirty="0">
              <a:effectLst/>
              <a:latin typeface="Times New Roman" panose="02020603050405020304" pitchFamily="18" charset="0"/>
              <a:ea typeface="Times New Roman" panose="02020603050405020304" pitchFamily="18" charset="0"/>
            </a:endParaRPr>
          </a:p>
          <a:p>
            <a:pPr marL="0" indent="0">
              <a:buNone/>
            </a:pPr>
            <a:r>
              <a:rPr lang="it-IT" sz="1800" dirty="0">
                <a:effectLst/>
                <a:latin typeface="Optima" panose="02000503060000020004" pitchFamily="2" charset="0"/>
                <a:ea typeface="Times New Roman" panose="02020603050405020304" pitchFamily="18" charset="0"/>
              </a:rPr>
              <a:t> </a:t>
            </a:r>
            <a:endParaRPr lang="it-IT" sz="1800" dirty="0">
              <a:effectLst/>
              <a:latin typeface="Times New Roman" panose="02020603050405020304" pitchFamily="18" charset="0"/>
              <a:ea typeface="Times New Roman" panose="02020603050405020304" pitchFamily="18" charset="0"/>
            </a:endParaRPr>
          </a:p>
          <a:p>
            <a:pPr marL="0" indent="0">
              <a:buNone/>
            </a:pPr>
            <a:endParaRPr lang="it-IT" sz="1800" dirty="0">
              <a:effectLst/>
              <a:latin typeface="Times New Roman" panose="02020603050405020304" pitchFamily="18" charset="0"/>
              <a:ea typeface="Times New Roman" panose="02020603050405020304" pitchFamily="18" charset="0"/>
            </a:endParaRPr>
          </a:p>
          <a:p>
            <a:pPr marL="0" indent="0">
              <a:buNone/>
            </a:pPr>
            <a:r>
              <a:rPr lang="it-IT" sz="1800" dirty="0">
                <a:effectLst/>
                <a:latin typeface="Optima" panose="02000503060000020004" pitchFamily="2" charset="0"/>
                <a:ea typeface="Times New Roman" panose="02020603050405020304" pitchFamily="18" charset="0"/>
              </a:rPr>
              <a:t> </a:t>
            </a:r>
            <a:endParaRPr lang="it-IT" sz="1800" dirty="0">
              <a:effectLst/>
              <a:latin typeface="Times New Roman" panose="02020603050405020304" pitchFamily="18" charset="0"/>
              <a:ea typeface="Times New Roman" panose="02020603050405020304" pitchFamily="18" charset="0"/>
            </a:endParaRPr>
          </a:p>
          <a:p>
            <a:pPr marL="0" indent="0">
              <a:buNone/>
            </a:pPr>
            <a:r>
              <a:rPr lang="it-IT" sz="1800" dirty="0">
                <a:effectLst/>
                <a:latin typeface="Optima" panose="02000503060000020004" pitchFamily="2" charset="0"/>
                <a:ea typeface="Times New Roman" panose="02020603050405020304" pitchFamily="18" charset="0"/>
              </a:rPr>
              <a:t>La dimostrazione fu fornita un secolo più tardi dal matematico scozzese Robert </a:t>
            </a:r>
            <a:r>
              <a:rPr lang="it-IT" sz="1800" dirty="0" err="1">
                <a:effectLst/>
                <a:latin typeface="Optima" panose="02000503060000020004" pitchFamily="2" charset="0"/>
                <a:ea typeface="Times New Roman" panose="02020603050405020304" pitchFamily="18" charset="0"/>
              </a:rPr>
              <a:t>Simson</a:t>
            </a:r>
            <a:r>
              <a:rPr lang="it-IT" sz="1800" dirty="0">
                <a:effectLst/>
                <a:latin typeface="Optima" panose="02000503060000020004" pitchFamily="2" charset="0"/>
                <a:ea typeface="Times New Roman" panose="02020603050405020304" pitchFamily="18" charset="0"/>
              </a:rPr>
              <a:t> (1687-1768).</a:t>
            </a:r>
            <a:endParaRPr lang="it-IT" sz="1800" dirty="0">
              <a:effectLst/>
              <a:latin typeface="Times New Roman" panose="02020603050405020304" pitchFamily="18" charset="0"/>
              <a:ea typeface="Times New Roman" panose="02020603050405020304" pitchFamily="18" charset="0"/>
            </a:endParaRPr>
          </a:p>
          <a:p>
            <a:endParaRPr lang="it-IT" dirty="0"/>
          </a:p>
        </p:txBody>
      </p:sp>
      <p:pic>
        <p:nvPicPr>
          <p:cNvPr id="5" name="Immagine 4" descr="Immagine che contiene Carattere, bianco, testo, tipografia&#10;&#10;Il contenuto generato dall'IA potrebbe non essere corretto.">
            <a:extLst>
              <a:ext uri="{FF2B5EF4-FFF2-40B4-BE49-F238E27FC236}">
                <a16:creationId xmlns:a16="http://schemas.microsoft.com/office/drawing/2014/main" id="{1333C523-80AB-1103-AB0C-C852B54B9CD0}"/>
              </a:ext>
            </a:extLst>
          </p:cNvPr>
          <p:cNvPicPr>
            <a:picLocks noChangeAspect="1"/>
          </p:cNvPicPr>
          <p:nvPr/>
        </p:nvPicPr>
        <p:blipFill>
          <a:blip r:embed="rId2"/>
          <a:stretch>
            <a:fillRect/>
          </a:stretch>
        </p:blipFill>
        <p:spPr>
          <a:xfrm>
            <a:off x="4248150" y="3549650"/>
            <a:ext cx="3352800" cy="1130300"/>
          </a:xfrm>
          <a:prstGeom prst="rect">
            <a:avLst/>
          </a:prstGeom>
          <a:ln w="19050">
            <a:solidFill>
              <a:schemeClr val="accent1"/>
            </a:solidFill>
          </a:ln>
        </p:spPr>
      </p:pic>
      <p:sp>
        <p:nvSpPr>
          <p:cNvPr id="4" name="Segnaposto numero diapositiva 3">
            <a:extLst>
              <a:ext uri="{FF2B5EF4-FFF2-40B4-BE49-F238E27FC236}">
                <a16:creationId xmlns:a16="http://schemas.microsoft.com/office/drawing/2014/main" id="{BAA785BB-AA80-D7E0-9AC3-94F9BAE60BBA}"/>
              </a:ext>
            </a:extLst>
          </p:cNvPr>
          <p:cNvSpPr>
            <a:spLocks noGrp="1"/>
          </p:cNvSpPr>
          <p:nvPr>
            <p:ph type="sldNum" sz="quarter" idx="12"/>
          </p:nvPr>
        </p:nvSpPr>
        <p:spPr/>
        <p:txBody>
          <a:bodyPr/>
          <a:lstStyle/>
          <a:p>
            <a:fld id="{E97799C9-84D9-46D2-A11E-BCF8A720529D}" type="slidenum">
              <a:rPr lang="en-US" smtClean="0"/>
              <a:t>23</a:t>
            </a:fld>
            <a:endParaRPr lang="en-US" dirty="0"/>
          </a:p>
        </p:txBody>
      </p:sp>
    </p:spTree>
    <p:extLst>
      <p:ext uri="{BB962C8B-B14F-4D97-AF65-F5344CB8AC3E}">
        <p14:creationId xmlns:p14="http://schemas.microsoft.com/office/powerpoint/2010/main" val="147055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B250A6-E0F4-BA55-1734-979EFC353B50}"/>
              </a:ext>
            </a:extLst>
          </p:cNvPr>
          <p:cNvSpPr>
            <a:spLocks noGrp="1"/>
          </p:cNvSpPr>
          <p:nvPr>
            <p:ph type="title"/>
          </p:nvPr>
        </p:nvSpPr>
        <p:spPr>
          <a:blipFill>
            <a:blip r:embed="rId2"/>
            <a:tile tx="0" ty="0" sx="100000" sy="100000" flip="none" algn="tl"/>
          </a:blipFill>
        </p:spPr>
        <p:txBody>
          <a:bodyPr/>
          <a:lstStyle/>
          <a:p>
            <a:r>
              <a:rPr lang="it-IT" b="1" dirty="0">
                <a:solidFill>
                  <a:srgbClr val="7030A0"/>
                </a:solidFill>
              </a:rPr>
              <a:t>Proprietà aritmetiche</a:t>
            </a:r>
          </a:p>
        </p:txBody>
      </p:sp>
      <p:sp>
        <p:nvSpPr>
          <p:cNvPr id="3" name="Segnaposto contenuto 2">
            <a:extLst>
              <a:ext uri="{FF2B5EF4-FFF2-40B4-BE49-F238E27FC236}">
                <a16:creationId xmlns:a16="http://schemas.microsoft.com/office/drawing/2014/main" id="{659833F3-FCE6-0683-934A-EAE12D75ED32}"/>
              </a:ext>
            </a:extLst>
          </p:cNvPr>
          <p:cNvSpPr>
            <a:spLocks noGrp="1"/>
          </p:cNvSpPr>
          <p:nvPr>
            <p:ph idx="1"/>
          </p:nvPr>
        </p:nvSpPr>
        <p:spPr/>
        <p:txBody>
          <a:bodyPr>
            <a:noAutofit/>
          </a:bodyPr>
          <a:lstStyle/>
          <a:p>
            <a:pPr marL="0" indent="0">
              <a:buNone/>
            </a:pPr>
            <a:r>
              <a:rPr lang="it-IT" sz="2000" dirty="0">
                <a:effectLst/>
                <a:ea typeface="Times New Roman" panose="02020603050405020304" pitchFamily="18" charset="0"/>
              </a:rPr>
              <a:t>La successione di Fibonacci ha molte proprietà particolari:</a:t>
            </a:r>
          </a:p>
          <a:p>
            <a:r>
              <a:rPr lang="it-IT" sz="2000" dirty="0">
                <a:ea typeface="Times New Roman" panose="02020603050405020304" pitchFamily="18" charset="0"/>
              </a:rPr>
              <a:t>D</a:t>
            </a:r>
            <a:r>
              <a:rPr lang="it-IT" sz="2000" dirty="0">
                <a:effectLst/>
                <a:ea typeface="Times New Roman" panose="02020603050405020304" pitchFamily="18" charset="0"/>
              </a:rPr>
              <a:t>ue numeri consecutivi della sequenza non hanno fattori comuni: sono coprimi!</a:t>
            </a:r>
          </a:p>
          <a:p>
            <a:pPr marL="0" indent="0" algn="ctr">
              <a:buNone/>
            </a:pPr>
            <a:r>
              <a:rPr lang="it-IT" sz="2000" dirty="0">
                <a:ea typeface="Times New Roman" panose="02020603050405020304" pitchFamily="18" charset="0"/>
              </a:rPr>
              <a:t>MCD(</a:t>
            </a:r>
            <a:r>
              <a:rPr lang="it-IT" sz="2000" i="1" dirty="0" err="1">
                <a:ea typeface="Times New Roman" panose="02020603050405020304" pitchFamily="18" charset="0"/>
              </a:rPr>
              <a:t>f</a:t>
            </a:r>
            <a:r>
              <a:rPr lang="it-IT" sz="2000" i="1" baseline="-25000" dirty="0" err="1">
                <a:ea typeface="Times New Roman" panose="02020603050405020304" pitchFamily="18" charset="0"/>
              </a:rPr>
              <a:t>n</a:t>
            </a:r>
            <a:r>
              <a:rPr lang="it-IT" sz="2000" i="1" baseline="-25000" dirty="0">
                <a:ea typeface="Times New Roman" panose="02020603050405020304" pitchFamily="18" charset="0"/>
              </a:rPr>
              <a:t> </a:t>
            </a:r>
            <a:r>
              <a:rPr lang="it-IT" sz="2000" i="1" dirty="0">
                <a:ea typeface="Times New Roman" panose="02020603050405020304" pitchFamily="18" charset="0"/>
              </a:rPr>
              <a:t>, f</a:t>
            </a:r>
            <a:r>
              <a:rPr lang="it-IT" sz="2000" i="1" baseline="-25000" dirty="0">
                <a:ea typeface="Times New Roman" panose="02020603050405020304" pitchFamily="18" charset="0"/>
              </a:rPr>
              <a:t>n+1</a:t>
            </a:r>
            <a:r>
              <a:rPr lang="it-IT" sz="2000" dirty="0">
                <a:ea typeface="Times New Roman" panose="02020603050405020304" pitchFamily="18" charset="0"/>
              </a:rPr>
              <a:t>) = 1.</a:t>
            </a:r>
            <a:endParaRPr lang="it-IT" sz="2000" dirty="0">
              <a:effectLst/>
              <a:ea typeface="Times New Roman" panose="02020603050405020304" pitchFamily="18" charset="0"/>
            </a:endParaRPr>
          </a:p>
          <a:p>
            <a:r>
              <a:rPr lang="it-IT" sz="2000" dirty="0">
                <a:ea typeface="Times New Roman" panose="02020603050405020304" pitchFamily="18" charset="0"/>
              </a:rPr>
              <a:t>S</a:t>
            </a:r>
            <a:r>
              <a:rPr lang="it-IT" sz="2000" dirty="0">
                <a:effectLst/>
                <a:ea typeface="Times New Roman" panose="02020603050405020304" pitchFamily="18" charset="0"/>
              </a:rPr>
              <a:t>e si prendono quattro numeri consecutivi della serie, il prodotto fra il primo e il quarto elemento sarà pari al prodotto del secondo col terzo, più o meno 1. </a:t>
            </a:r>
          </a:p>
          <a:p>
            <a:r>
              <a:rPr lang="it-IT" sz="2000" dirty="0">
                <a:effectLst/>
                <a:ea typeface="Times New Roman" panose="02020603050405020304" pitchFamily="18" charset="0"/>
              </a:rPr>
              <a:t>Vediamo in un esempio. </a:t>
            </a:r>
            <a:br>
              <a:rPr lang="it-IT" sz="2000" dirty="0">
                <a:effectLst/>
                <a:ea typeface="Times New Roman" panose="02020603050405020304" pitchFamily="18" charset="0"/>
              </a:rPr>
            </a:br>
            <a:r>
              <a:rPr lang="it-IT" sz="2000" dirty="0">
                <a:effectLst/>
                <a:ea typeface="Times New Roman" panose="02020603050405020304" pitchFamily="18" charset="0"/>
              </a:rPr>
              <a:t>Consideriamo la quaterna </a:t>
            </a:r>
            <a:r>
              <a:rPr lang="it-IT" sz="2000" b="1" dirty="0">
                <a:solidFill>
                  <a:srgbClr val="000000"/>
                </a:solidFill>
                <a:effectLst/>
                <a:ea typeface="Times New Roman" panose="02020603050405020304" pitchFamily="18" charset="0"/>
              </a:rPr>
              <a:t>2 3 5 8 </a:t>
            </a:r>
            <a:r>
              <a:rPr lang="it-IT" sz="2000" dirty="0">
                <a:solidFill>
                  <a:srgbClr val="000000"/>
                </a:solidFill>
                <a:effectLst/>
                <a:ea typeface="Times New Roman" panose="02020603050405020304" pitchFamily="18" charset="0"/>
              </a:rPr>
              <a:t>e calcoliamo: 2 x 8 – 3 x 5 = 1. </a:t>
            </a:r>
            <a:br>
              <a:rPr lang="it-IT" sz="2000" dirty="0">
                <a:solidFill>
                  <a:srgbClr val="000000"/>
                </a:solidFill>
                <a:effectLst/>
                <a:ea typeface="Times New Roman" panose="02020603050405020304" pitchFamily="18" charset="0"/>
              </a:rPr>
            </a:br>
            <a:r>
              <a:rPr lang="it-IT" sz="2000" dirty="0">
                <a:solidFill>
                  <a:srgbClr val="000000"/>
                </a:solidFill>
                <a:effectLst/>
                <a:ea typeface="Times New Roman" panose="02020603050405020304" pitchFamily="18" charset="0"/>
              </a:rPr>
              <a:t>Consideriamo un’altra quaterna: </a:t>
            </a:r>
            <a:r>
              <a:rPr lang="it-IT" sz="2000" b="1" dirty="0">
                <a:solidFill>
                  <a:srgbClr val="000000"/>
                </a:solidFill>
                <a:effectLst/>
                <a:ea typeface="Times New Roman" panose="02020603050405020304" pitchFamily="18" charset="0"/>
              </a:rPr>
              <a:t>13 21 34 55 </a:t>
            </a:r>
            <a:r>
              <a:rPr lang="it-IT" sz="2000" dirty="0">
                <a:solidFill>
                  <a:srgbClr val="000000"/>
                </a:solidFill>
                <a:effectLst/>
                <a:ea typeface="Times New Roman" panose="02020603050405020304" pitchFamily="18" charset="0"/>
              </a:rPr>
              <a:t>e calcoliamo: </a:t>
            </a:r>
            <a:br>
              <a:rPr lang="it-IT" sz="2000" dirty="0">
                <a:solidFill>
                  <a:srgbClr val="000000"/>
                </a:solidFill>
                <a:effectLst/>
                <a:ea typeface="Times New Roman" panose="02020603050405020304" pitchFamily="18" charset="0"/>
              </a:rPr>
            </a:br>
            <a:r>
              <a:rPr lang="it-IT" sz="2000" dirty="0">
                <a:solidFill>
                  <a:srgbClr val="000000"/>
                </a:solidFill>
                <a:effectLst/>
                <a:ea typeface="Times New Roman" panose="02020603050405020304" pitchFamily="18" charset="0"/>
              </a:rPr>
              <a:t>13 x 55 – 21 x 34 = 715 – 714 = 1.</a:t>
            </a:r>
            <a:endParaRPr lang="it-IT" sz="2000" dirty="0">
              <a:effectLst/>
              <a:ea typeface="Times New Roman" panose="02020603050405020304" pitchFamily="18" charset="0"/>
            </a:endParaRPr>
          </a:p>
        </p:txBody>
      </p:sp>
      <p:sp>
        <p:nvSpPr>
          <p:cNvPr id="4" name="Segnaposto numero diapositiva 3">
            <a:extLst>
              <a:ext uri="{FF2B5EF4-FFF2-40B4-BE49-F238E27FC236}">
                <a16:creationId xmlns:a16="http://schemas.microsoft.com/office/drawing/2014/main" id="{21121742-FA54-48BD-915B-CD9C2A5ABCB1}"/>
              </a:ext>
            </a:extLst>
          </p:cNvPr>
          <p:cNvSpPr>
            <a:spLocks noGrp="1"/>
          </p:cNvSpPr>
          <p:nvPr>
            <p:ph type="sldNum" sz="quarter" idx="12"/>
          </p:nvPr>
        </p:nvSpPr>
        <p:spPr/>
        <p:txBody>
          <a:bodyPr/>
          <a:lstStyle/>
          <a:p>
            <a:fld id="{E97799C9-84D9-46D2-A11E-BCF8A720529D}" type="slidenum">
              <a:rPr lang="en-US" smtClean="0"/>
              <a:t>24</a:t>
            </a:fld>
            <a:endParaRPr lang="en-US" dirty="0"/>
          </a:p>
        </p:txBody>
      </p:sp>
    </p:spTree>
    <p:extLst>
      <p:ext uri="{BB962C8B-B14F-4D97-AF65-F5344CB8AC3E}">
        <p14:creationId xmlns:p14="http://schemas.microsoft.com/office/powerpoint/2010/main" val="126546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ACAFD721-89B2-368C-E84A-0D7CF472626F}"/>
              </a:ext>
            </a:extLst>
          </p:cNvPr>
          <p:cNvSpPr>
            <a:spLocks noGrp="1"/>
          </p:cNvSpPr>
          <p:nvPr>
            <p:ph type="title"/>
          </p:nvPr>
        </p:nvSpPr>
        <p:spPr>
          <a:xfrm>
            <a:off x="929140" y="1171574"/>
            <a:ext cx="2835464" cy="105605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nchor="b">
            <a:normAutofit/>
          </a:bodyPr>
          <a:lstStyle/>
          <a:p>
            <a:r>
              <a:rPr lang="it-IT" sz="2800" b="1" dirty="0">
                <a:solidFill>
                  <a:schemeClr val="accent1"/>
                </a:solidFill>
              </a:rPr>
              <a:t>Proprietà geometriche</a:t>
            </a:r>
          </a:p>
        </p:txBody>
      </p:sp>
      <p:sp>
        <p:nvSpPr>
          <p:cNvPr id="3" name="Segnaposto contenuto 2">
            <a:extLst>
              <a:ext uri="{FF2B5EF4-FFF2-40B4-BE49-F238E27FC236}">
                <a16:creationId xmlns:a16="http://schemas.microsoft.com/office/drawing/2014/main" id="{D6D69E29-6F89-4E8F-6AC4-0D4A95FE0423}"/>
              </a:ext>
            </a:extLst>
          </p:cNvPr>
          <p:cNvSpPr>
            <a:spLocks noGrp="1"/>
          </p:cNvSpPr>
          <p:nvPr>
            <p:ph idx="1"/>
          </p:nvPr>
        </p:nvSpPr>
        <p:spPr>
          <a:xfrm>
            <a:off x="929141" y="2430471"/>
            <a:ext cx="2835464" cy="3552039"/>
          </a:xfrm>
        </p:spPr>
        <p:txBody>
          <a:bodyPr>
            <a:normAutofit fontScale="92500" lnSpcReduction="10000"/>
          </a:bodyPr>
          <a:lstStyle/>
          <a:p>
            <a:r>
              <a:rPr lang="it-IT" sz="1800" dirty="0">
                <a:solidFill>
                  <a:srgbClr val="262626"/>
                </a:solidFill>
                <a:effectLst/>
                <a:ea typeface="Times New Roman" panose="02020603050405020304" pitchFamily="18" charset="0"/>
              </a:rPr>
              <a:t>Una curva piana basata su questa successione si chiama </a:t>
            </a:r>
            <a:r>
              <a:rPr lang="it-IT" sz="1800" b="1" dirty="0">
                <a:solidFill>
                  <a:schemeClr val="accent1"/>
                </a:solidFill>
                <a:effectLst/>
                <a:ea typeface="Times New Roman" panose="02020603050405020304" pitchFamily="18" charset="0"/>
              </a:rPr>
              <a:t>spirale di Fibonacci</a:t>
            </a:r>
            <a:r>
              <a:rPr lang="it-IT" sz="1800" dirty="0">
                <a:solidFill>
                  <a:srgbClr val="262626"/>
                </a:solidFill>
                <a:effectLst/>
                <a:ea typeface="Times New Roman" panose="02020603050405020304" pitchFamily="18" charset="0"/>
              </a:rPr>
              <a:t>: quarti di circonferenze inscritti in quadrati aventi come lunghezze dei lati i numeri della sequenza di Fibonacci.</a:t>
            </a:r>
          </a:p>
          <a:p>
            <a:r>
              <a:rPr lang="it-IT" sz="1800" dirty="0">
                <a:solidFill>
                  <a:srgbClr val="262626"/>
                </a:solidFill>
                <a:ea typeface="Times New Roman" panose="02020603050405020304" pitchFamily="18" charset="0"/>
              </a:rPr>
              <a:t>Molto simile (ma non uguale!) alla </a:t>
            </a:r>
            <a:r>
              <a:rPr lang="it-IT" sz="1800" b="1" dirty="0">
                <a:solidFill>
                  <a:srgbClr val="262626"/>
                </a:solidFill>
                <a:ea typeface="Times New Roman" panose="02020603050405020304" pitchFamily="18" charset="0"/>
              </a:rPr>
              <a:t>spirale aurea</a:t>
            </a:r>
            <a:r>
              <a:rPr lang="it-IT" sz="1800" dirty="0">
                <a:solidFill>
                  <a:srgbClr val="262626"/>
                </a:solidFill>
                <a:ea typeface="Times New Roman" panose="02020603050405020304" pitchFamily="18" charset="0"/>
              </a:rPr>
              <a:t>, che è la spirale logaritmica di equazione polare</a:t>
            </a:r>
          </a:p>
          <a:p>
            <a:pPr marL="0" indent="0" algn="ctr">
              <a:buNone/>
            </a:pPr>
            <a:r>
              <a:rPr lang="it-IT" sz="1800" i="1" dirty="0" err="1">
                <a:solidFill>
                  <a:srgbClr val="262626"/>
                </a:solidFill>
                <a:effectLst/>
                <a:ea typeface="Times New Roman" panose="02020603050405020304" pitchFamily="18" charset="0"/>
              </a:rPr>
              <a:t>r</a:t>
            </a:r>
            <a:r>
              <a:rPr lang="it-IT" sz="1800" i="1" dirty="0">
                <a:solidFill>
                  <a:srgbClr val="262626"/>
                </a:solidFill>
                <a:effectLst/>
                <a:ea typeface="Times New Roman" panose="02020603050405020304" pitchFamily="18" charset="0"/>
              </a:rPr>
              <a:t> = a </a:t>
            </a:r>
            <a:r>
              <a:rPr lang="it-IT" sz="1800" dirty="0" err="1">
                <a:solidFill>
                  <a:srgbClr val="262626"/>
                </a:solidFill>
                <a:effectLst/>
                <a:latin typeface="Symbol" pitchFamily="2" charset="2"/>
                <a:ea typeface="Times New Roman" panose="02020603050405020304" pitchFamily="18" charset="0"/>
              </a:rPr>
              <a:t>j</a:t>
            </a:r>
            <a:r>
              <a:rPr lang="it-IT" sz="1800" baseline="30000" dirty="0" err="1">
                <a:solidFill>
                  <a:srgbClr val="262626"/>
                </a:solidFill>
                <a:effectLst/>
                <a:latin typeface="Symbol" pitchFamily="2" charset="2"/>
                <a:ea typeface="Times New Roman" panose="02020603050405020304" pitchFamily="18" charset="0"/>
              </a:rPr>
              <a:t>q</a:t>
            </a:r>
            <a:endParaRPr lang="it-IT" sz="1800" baseline="30000" dirty="0">
              <a:solidFill>
                <a:srgbClr val="262626"/>
              </a:solidFill>
              <a:effectLst/>
              <a:ea typeface="Times New Roman" panose="02020603050405020304" pitchFamily="18" charset="0"/>
            </a:endParaRPr>
          </a:p>
          <a:p>
            <a:endParaRPr lang="it-IT" sz="1800" dirty="0">
              <a:solidFill>
                <a:srgbClr val="262626"/>
              </a:solidFill>
            </a:endParaRPr>
          </a:p>
        </p:txBody>
      </p:sp>
      <p:sp useBgFill="1">
        <p:nvSpPr>
          <p:cNvPr id="16" name="Rectangle 15">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400BF759-5075-1D0E-A272-F5FAE5111365}"/>
              </a:ext>
            </a:extLst>
          </p:cNvPr>
          <p:cNvPicPr>
            <a:picLocks noChangeAspect="1"/>
          </p:cNvPicPr>
          <p:nvPr/>
        </p:nvPicPr>
        <p:blipFill>
          <a:blip r:embed="rId3"/>
          <a:stretch>
            <a:fillRect/>
          </a:stretch>
        </p:blipFill>
        <p:spPr>
          <a:xfrm>
            <a:off x="5435910" y="1246294"/>
            <a:ext cx="6098041" cy="4314364"/>
          </a:xfrm>
          <a:prstGeom prst="rect">
            <a:avLst/>
          </a:prstGeom>
        </p:spPr>
      </p:pic>
      <p:sp>
        <p:nvSpPr>
          <p:cNvPr id="4" name="Segnaposto numero diapositiva 3">
            <a:extLst>
              <a:ext uri="{FF2B5EF4-FFF2-40B4-BE49-F238E27FC236}">
                <a16:creationId xmlns:a16="http://schemas.microsoft.com/office/drawing/2014/main" id="{9071C852-8A8F-DE55-EDD2-05C5FC5D281F}"/>
              </a:ext>
            </a:extLst>
          </p:cNvPr>
          <p:cNvSpPr>
            <a:spLocks noGrp="1"/>
          </p:cNvSpPr>
          <p:nvPr>
            <p:ph type="sldNum" sz="quarter" idx="12"/>
          </p:nvPr>
        </p:nvSpPr>
        <p:spPr/>
        <p:txBody>
          <a:bodyPr/>
          <a:lstStyle/>
          <a:p>
            <a:fld id="{E97799C9-84D9-46D2-A11E-BCF8A720529D}" type="slidenum">
              <a:rPr lang="en-US" smtClean="0"/>
              <a:t>25</a:t>
            </a:fld>
            <a:endParaRPr lang="en-US" dirty="0"/>
          </a:p>
        </p:txBody>
      </p:sp>
    </p:spTree>
    <p:extLst>
      <p:ext uri="{BB962C8B-B14F-4D97-AF65-F5344CB8AC3E}">
        <p14:creationId xmlns:p14="http://schemas.microsoft.com/office/powerpoint/2010/main" val="87327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51CF05-E242-1A67-564A-BDEEBEA68CD5}"/>
              </a:ext>
            </a:extLst>
          </p:cNvPr>
          <p:cNvSpPr>
            <a:spLocks noGrp="1"/>
          </p:cNvSpPr>
          <p:nvPr>
            <p:ph type="title"/>
          </p:nvPr>
        </p:nvSpPr>
        <p:spPr>
          <a:xfrm>
            <a:off x="1295402" y="982132"/>
            <a:ext cx="6667498" cy="1303867"/>
          </a:xfrm>
          <a:blipFill>
            <a:blip r:embed="rId2"/>
            <a:tile tx="0" ty="0" sx="100000" sy="100000" flip="none" algn="tl"/>
          </a:blipFill>
        </p:spPr>
        <p:txBody>
          <a:bodyPr/>
          <a:lstStyle/>
          <a:p>
            <a:r>
              <a:rPr lang="it-IT" b="1" dirty="0">
                <a:solidFill>
                  <a:srgbClr val="73FB79"/>
                </a:solidFill>
              </a:rPr>
              <a:t>Fibonacci nella natura</a:t>
            </a:r>
          </a:p>
        </p:txBody>
      </p:sp>
      <p:sp>
        <p:nvSpPr>
          <p:cNvPr id="3" name="Segnaposto contenuto 2">
            <a:extLst>
              <a:ext uri="{FF2B5EF4-FFF2-40B4-BE49-F238E27FC236}">
                <a16:creationId xmlns:a16="http://schemas.microsoft.com/office/drawing/2014/main" id="{428F8BC4-BBF2-051B-249C-4D958A152141}"/>
              </a:ext>
            </a:extLst>
          </p:cNvPr>
          <p:cNvSpPr>
            <a:spLocks noGrp="1"/>
          </p:cNvSpPr>
          <p:nvPr>
            <p:ph idx="1"/>
          </p:nvPr>
        </p:nvSpPr>
        <p:spPr>
          <a:xfrm>
            <a:off x="1114425" y="2556932"/>
            <a:ext cx="7143750" cy="3386668"/>
          </a:xfrm>
        </p:spPr>
        <p:txBody>
          <a:bodyPr>
            <a:normAutofit fontScale="62500" lnSpcReduction="20000"/>
          </a:bodyPr>
          <a:lstStyle/>
          <a:p>
            <a:r>
              <a:rPr lang="it-IT" sz="2900" dirty="0">
                <a:effectLst/>
                <a:latin typeface="+mj-lt"/>
                <a:ea typeface="Times New Roman" panose="02020603050405020304" pitchFamily="18" charset="0"/>
              </a:rPr>
              <a:t>La successione di Fibonacci si ritrova molto spesso in natura. Seguendo la successione di Fibonacci, petali e foglie si dispongono in modo armonioso, senza sovrapporsi completamente, permettendo al sole di raggiungere ognuno di essi. </a:t>
            </a:r>
          </a:p>
          <a:p>
            <a:r>
              <a:rPr lang="it-IT" sz="2900" dirty="0">
                <a:effectLst/>
                <a:latin typeface="+mj-lt"/>
                <a:ea typeface="Times New Roman" panose="02020603050405020304" pitchFamily="18" charset="0"/>
              </a:rPr>
              <a:t>In molti fiori il numero di petali rispecchia la sequenza di Fibonacci: ad esempio gigli e iris hanno 3 petali, la primula e la rosa canina ne hanno 5, la </a:t>
            </a:r>
            <a:r>
              <a:rPr lang="it-IT" sz="2900" dirty="0" err="1">
                <a:effectLst/>
                <a:latin typeface="+mj-lt"/>
                <a:ea typeface="Times New Roman" panose="02020603050405020304" pitchFamily="18" charset="0"/>
              </a:rPr>
              <a:t>cosmea</a:t>
            </a:r>
            <a:r>
              <a:rPr lang="it-IT" sz="2900" dirty="0">
                <a:effectLst/>
                <a:latin typeface="+mj-lt"/>
                <a:ea typeface="Times New Roman" panose="02020603050405020304" pitchFamily="18" charset="0"/>
              </a:rPr>
              <a:t> 8. </a:t>
            </a:r>
          </a:p>
          <a:p>
            <a:r>
              <a:rPr lang="it-IT" sz="2900" dirty="0">
                <a:effectLst/>
                <a:latin typeface="+mj-lt"/>
                <a:ea typeface="Times New Roman" panose="02020603050405020304" pitchFamily="18" charset="0"/>
              </a:rPr>
              <a:t>Il processo di costruzione delle piante (morfogenesi), l'ordine e la distribuzione delle foglie vengono studiati dalla fillotassi, una branca della botanica. La sequenza di Fibonacci si ritrova spesso nella disposizione delle foglie di alcune piante grasse e nel broccolo romanesco. Nella maggior parte delle specie vegetali i nuovi steli (o le nuove foglie) nascono a 137,5 º dal precedente, generando delle spirali vegetative.</a:t>
            </a:r>
          </a:p>
          <a:p>
            <a:endParaRPr lang="it-IT" dirty="0"/>
          </a:p>
        </p:txBody>
      </p:sp>
      <p:sp>
        <p:nvSpPr>
          <p:cNvPr id="4" name="CasellaDiTesto 3">
            <a:extLst>
              <a:ext uri="{FF2B5EF4-FFF2-40B4-BE49-F238E27FC236}">
                <a16:creationId xmlns:a16="http://schemas.microsoft.com/office/drawing/2014/main" id="{DDB32902-3095-59E3-449C-8E90258A2B6E}"/>
              </a:ext>
            </a:extLst>
          </p:cNvPr>
          <p:cNvSpPr txBox="1"/>
          <p:nvPr/>
        </p:nvSpPr>
        <p:spPr>
          <a:xfrm>
            <a:off x="8339361" y="4216400"/>
            <a:ext cx="2867025" cy="1384995"/>
          </a:xfrm>
          <a:prstGeom prst="rect">
            <a:avLst/>
          </a:prstGeom>
          <a:noFill/>
        </p:spPr>
        <p:txBody>
          <a:bodyPr wrap="square" rtlCol="0">
            <a:spAutoFit/>
          </a:bodyPr>
          <a:lstStyle/>
          <a:p>
            <a:r>
              <a:rPr lang="it-IT" sz="1200" dirty="0">
                <a:effectLst/>
              </a:rPr>
              <a:t>Esempio di fillotassi : le foglie crescono secondo un a spirale tale che il numero di giri formati ruotando in un verso e nell’altro sono due numeri di Fibonacci consecutivi.</a:t>
            </a:r>
            <a:r>
              <a:rPr lang="it-IT" sz="1200" dirty="0"/>
              <a:t> </a:t>
            </a:r>
          </a:p>
          <a:p>
            <a:r>
              <a:rPr lang="it-IT" sz="1200" dirty="0">
                <a:effectLst/>
              </a:rPr>
              <a:t>Le foglie attraversate, unite a quella di partenza costituiscono un terzo numero di Fibonacci, consecutivo ai primi due.</a:t>
            </a:r>
            <a:endParaRPr lang="it-IT" sz="1200" dirty="0"/>
          </a:p>
        </p:txBody>
      </p:sp>
      <p:pic>
        <p:nvPicPr>
          <p:cNvPr id="6" name="Immagine 5" descr="Immagine che contiene pianta, foglia&#10;&#10;Il contenuto generato dall'IA potrebbe non essere corretto.">
            <a:extLst>
              <a:ext uri="{FF2B5EF4-FFF2-40B4-BE49-F238E27FC236}">
                <a16:creationId xmlns:a16="http://schemas.microsoft.com/office/drawing/2014/main" id="{209514E4-E318-FC53-42F5-96ECEB26689D}"/>
              </a:ext>
            </a:extLst>
          </p:cNvPr>
          <p:cNvPicPr>
            <a:picLocks noChangeAspect="1"/>
          </p:cNvPicPr>
          <p:nvPr/>
        </p:nvPicPr>
        <p:blipFill>
          <a:blip r:embed="rId3"/>
          <a:stretch>
            <a:fillRect/>
          </a:stretch>
        </p:blipFill>
        <p:spPr>
          <a:xfrm>
            <a:off x="8539160" y="826437"/>
            <a:ext cx="2467429" cy="3238501"/>
          </a:xfrm>
          <a:prstGeom prst="rect">
            <a:avLst/>
          </a:prstGeom>
        </p:spPr>
      </p:pic>
      <p:sp>
        <p:nvSpPr>
          <p:cNvPr id="5" name="Segnaposto numero diapositiva 4">
            <a:extLst>
              <a:ext uri="{FF2B5EF4-FFF2-40B4-BE49-F238E27FC236}">
                <a16:creationId xmlns:a16="http://schemas.microsoft.com/office/drawing/2014/main" id="{0195ACE7-D8B7-2BF6-147E-CE7AA3C624CF}"/>
              </a:ext>
            </a:extLst>
          </p:cNvPr>
          <p:cNvSpPr>
            <a:spLocks noGrp="1"/>
          </p:cNvSpPr>
          <p:nvPr>
            <p:ph type="sldNum" sz="quarter" idx="12"/>
          </p:nvPr>
        </p:nvSpPr>
        <p:spPr/>
        <p:txBody>
          <a:bodyPr/>
          <a:lstStyle/>
          <a:p>
            <a:fld id="{E97799C9-84D9-46D2-A11E-BCF8A720529D}" type="slidenum">
              <a:rPr lang="en-US" smtClean="0"/>
              <a:t>26</a:t>
            </a:fld>
            <a:endParaRPr lang="en-US" dirty="0"/>
          </a:p>
        </p:txBody>
      </p:sp>
    </p:spTree>
    <p:extLst>
      <p:ext uri="{BB962C8B-B14F-4D97-AF65-F5344CB8AC3E}">
        <p14:creationId xmlns:p14="http://schemas.microsoft.com/office/powerpoint/2010/main" val="31979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linds(horizont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D39ECD8-0E3E-43C1-9E56-3604E9A15E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1B592F0F-402B-4FF5-BC6B-00A024655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9" name="Picture 18">
              <a:extLst>
                <a:ext uri="{FF2B5EF4-FFF2-40B4-BE49-F238E27FC236}">
                  <a16:creationId xmlns:a16="http://schemas.microsoft.com/office/drawing/2014/main" id="{8EF0DA20-3B85-45BF-BA3A-BFB1E8447C8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 name="Rectangle 19">
              <a:extLst>
                <a:ext uri="{FF2B5EF4-FFF2-40B4-BE49-F238E27FC236}">
                  <a16:creationId xmlns:a16="http://schemas.microsoft.com/office/drawing/2014/main" id="{8777C3F1-A465-43B3-85B0-DD54F9F152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it-IT"/>
            </a:p>
          </p:txBody>
        </p:sp>
        <p:pic>
          <p:nvPicPr>
            <p:cNvPr id="21" name="Picture 20">
              <a:extLst>
                <a:ext uri="{FF2B5EF4-FFF2-40B4-BE49-F238E27FC236}">
                  <a16:creationId xmlns:a16="http://schemas.microsoft.com/office/drawing/2014/main" id="{1DB29FDA-E291-482E-AAF5-3E0C5C3214A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2" name="Picture 21">
              <a:extLst>
                <a:ext uri="{FF2B5EF4-FFF2-40B4-BE49-F238E27FC236}">
                  <a16:creationId xmlns:a16="http://schemas.microsoft.com/office/drawing/2014/main" id="{00024A88-E45C-43D3-B94F-346AF518B1C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olo 1">
            <a:extLst>
              <a:ext uri="{FF2B5EF4-FFF2-40B4-BE49-F238E27FC236}">
                <a16:creationId xmlns:a16="http://schemas.microsoft.com/office/drawing/2014/main" id="{4D43580B-E1AF-AF11-7DB2-B1A7AC4D8353}"/>
              </a:ext>
            </a:extLst>
          </p:cNvPr>
          <p:cNvSpPr>
            <a:spLocks noGrp="1"/>
          </p:cNvSpPr>
          <p:nvPr>
            <p:ph type="title"/>
          </p:nvPr>
        </p:nvSpPr>
        <p:spPr>
          <a:xfrm>
            <a:off x="1170564" y="982132"/>
            <a:ext cx="4561069" cy="1416721"/>
          </a:xfrm>
          <a:blipFill>
            <a:blip r:embed="rId5"/>
            <a:tile tx="0" ty="0" sx="100000" sy="100000" flip="none" algn="tl"/>
          </a:blipFill>
        </p:spPr>
        <p:txBody>
          <a:bodyPr>
            <a:normAutofit/>
          </a:bodyPr>
          <a:lstStyle/>
          <a:p>
            <a:r>
              <a:rPr lang="it-IT" sz="3200" b="1" dirty="0">
                <a:solidFill>
                  <a:srgbClr val="73FB79"/>
                </a:solidFill>
              </a:rPr>
              <a:t>Fibonacci nella natura</a:t>
            </a:r>
          </a:p>
        </p:txBody>
      </p:sp>
      <p:cxnSp>
        <p:nvCxnSpPr>
          <p:cNvPr id="24" name="Straight Connector 23">
            <a:extLst>
              <a:ext uri="{FF2B5EF4-FFF2-40B4-BE49-F238E27FC236}">
                <a16:creationId xmlns:a16="http://schemas.microsoft.com/office/drawing/2014/main" id="{DFBD34B5-7777-4A8A-8ED2-97A4A3C27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39418" y="2400639"/>
            <a:ext cx="402336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Content Placeholder 12">
            <a:extLst>
              <a:ext uri="{FF2B5EF4-FFF2-40B4-BE49-F238E27FC236}">
                <a16:creationId xmlns:a16="http://schemas.microsoft.com/office/drawing/2014/main" id="{A7E90DB3-9334-FAD0-28DC-BA08334A5C8D}"/>
              </a:ext>
            </a:extLst>
          </p:cNvPr>
          <p:cNvSpPr>
            <a:spLocks noGrp="1"/>
          </p:cNvSpPr>
          <p:nvPr>
            <p:ph idx="1"/>
          </p:nvPr>
        </p:nvSpPr>
        <p:spPr>
          <a:xfrm>
            <a:off x="1167385" y="2556932"/>
            <a:ext cx="4567427" cy="3318936"/>
          </a:xfrm>
        </p:spPr>
        <p:txBody>
          <a:bodyPr>
            <a:normAutofit fontScale="85000" lnSpcReduction="20000"/>
          </a:bodyPr>
          <a:lstStyle/>
          <a:p>
            <a:r>
              <a:rPr lang="it-IT" sz="1800" dirty="0">
                <a:effectLst/>
                <a:latin typeface="Times New Roman" panose="02020603050405020304" pitchFamily="18" charset="0"/>
                <a:ea typeface="Times New Roman" panose="02020603050405020304" pitchFamily="18" charset="0"/>
              </a:rPr>
              <a:t>I </a:t>
            </a:r>
            <a:r>
              <a:rPr lang="it-IT" sz="1800" b="1" dirty="0">
                <a:effectLst/>
                <a:latin typeface="Times New Roman" panose="02020603050405020304" pitchFamily="18" charset="0"/>
                <a:ea typeface="Times New Roman" panose="02020603050405020304" pitchFamily="18" charset="0"/>
              </a:rPr>
              <a:t>semi di girasole </a:t>
            </a:r>
            <a:r>
              <a:rPr lang="it-IT" sz="1800" dirty="0">
                <a:effectLst/>
                <a:latin typeface="Times New Roman" panose="02020603050405020304" pitchFamily="18" charset="0"/>
                <a:ea typeface="Times New Roman" panose="02020603050405020304" pitchFamily="18" charset="0"/>
              </a:rPr>
              <a:t>crescono lungo due serie contrapposte di spirali logaritmiche. Il numero delle spirali, in senso orario e in senso antiorario, dipende dalle dimensioni del fiore ed è correlato alla successione di Fibonacci: 34/21, 55/34, 89/55, 144/89 o 233/144.</a:t>
            </a:r>
          </a:p>
          <a:p>
            <a:r>
              <a:rPr lang="it-IT" sz="1800" kern="0" dirty="0">
                <a:effectLst/>
                <a:latin typeface="Times New Roman" panose="02020603050405020304" pitchFamily="18" charset="0"/>
                <a:ea typeface="Times New Roman" panose="02020603050405020304" pitchFamily="18" charset="0"/>
              </a:rPr>
              <a:t>La </a:t>
            </a:r>
            <a:r>
              <a:rPr lang="it-IT" sz="1800" b="1" kern="0" dirty="0">
                <a:effectLst/>
                <a:latin typeface="Times New Roman" panose="02020603050405020304" pitchFamily="18" charset="0"/>
                <a:ea typeface="Times New Roman" panose="02020603050405020304" pitchFamily="18" charset="0"/>
              </a:rPr>
              <a:t>chiocciola</a:t>
            </a:r>
            <a:r>
              <a:rPr lang="it-IT" sz="1800" kern="0" dirty="0">
                <a:effectLst/>
                <a:latin typeface="Times New Roman" panose="02020603050405020304" pitchFamily="18" charset="0"/>
                <a:ea typeface="Times New Roman" panose="02020603050405020304" pitchFamily="18" charset="0"/>
              </a:rPr>
              <a:t> o </a:t>
            </a:r>
            <a:r>
              <a:rPr lang="it-IT" sz="1800" b="1" kern="0" dirty="0">
                <a:effectLst/>
                <a:latin typeface="Times New Roman" panose="02020603050405020304" pitchFamily="18" charset="0"/>
                <a:ea typeface="Times New Roman" panose="02020603050405020304" pitchFamily="18" charset="0"/>
              </a:rPr>
              <a:t>coclea</a:t>
            </a:r>
            <a:r>
              <a:rPr lang="it-IT" sz="1800" kern="0" dirty="0">
                <a:effectLst/>
                <a:latin typeface="Times New Roman" panose="02020603050405020304" pitchFamily="18" charset="0"/>
                <a:ea typeface="Times New Roman" panose="02020603050405020304" pitchFamily="18" charset="0"/>
              </a:rPr>
              <a:t> dell’apparato uditivo umano permette di percepire le vibrazioni prodotte dalle onde sonore e ha una forma a spirale</a:t>
            </a:r>
            <a:r>
              <a:rPr lang="it-IT" sz="1400" dirty="0">
                <a:effectLst/>
              </a:rPr>
              <a:t> </a:t>
            </a:r>
          </a:p>
          <a:p>
            <a:r>
              <a:rPr lang="it-IT" sz="1800" dirty="0">
                <a:effectLst/>
                <a:latin typeface="Times New Roman" panose="02020603050405020304" pitchFamily="18" charset="0"/>
                <a:ea typeface="Times New Roman" panose="02020603050405020304" pitchFamily="18" charset="0"/>
              </a:rPr>
              <a:t>La </a:t>
            </a:r>
            <a:r>
              <a:rPr lang="it-IT" sz="1800" b="1" dirty="0">
                <a:effectLst/>
                <a:latin typeface="Times New Roman" panose="02020603050405020304" pitchFamily="18" charset="0"/>
                <a:ea typeface="Times New Roman" panose="02020603050405020304" pitchFamily="18" charset="0"/>
              </a:rPr>
              <a:t>conchiglia del Nautilus </a:t>
            </a:r>
            <a:r>
              <a:rPr lang="it-IT" sz="1800" dirty="0">
                <a:effectLst/>
                <a:latin typeface="Times New Roman" panose="02020603050405020304" pitchFamily="18" charset="0"/>
                <a:ea typeface="Times New Roman" panose="02020603050405020304" pitchFamily="18" charset="0"/>
              </a:rPr>
              <a:t>è forse il più bell’esempio di spirale aurea in natura. L’animale, che occupa solo l’ultima camera, crescendo, mantiene sempre le stesse proporzioni. Il rapporto tra una spira e quella successiva è pari al rapporto tra due numeri successivi della sequenza di Fibonacci, ovvero il loro rapporto è il numero aureo.</a:t>
            </a:r>
          </a:p>
        </p:txBody>
      </p:sp>
      <p:pic>
        <p:nvPicPr>
          <p:cNvPr id="7" name="Immagine 6" descr="Immagine che contiene pianta, fiore, girasole, polline&#10;&#10;Il contenuto generato dall'IA potrebbe non essere corretto.">
            <a:extLst>
              <a:ext uri="{FF2B5EF4-FFF2-40B4-BE49-F238E27FC236}">
                <a16:creationId xmlns:a16="http://schemas.microsoft.com/office/drawing/2014/main" id="{7A7DA7C6-D9C7-7634-97C2-425B9D8C823D}"/>
              </a:ext>
            </a:extLst>
          </p:cNvPr>
          <p:cNvPicPr>
            <a:picLocks noChangeAspect="1"/>
          </p:cNvPicPr>
          <p:nvPr/>
        </p:nvPicPr>
        <p:blipFill>
          <a:blip r:embed="rId6"/>
          <a:srcRect l="9220" r="13087" b="-1"/>
          <a:stretch/>
        </p:blipFill>
        <p:spPr>
          <a:xfrm>
            <a:off x="6093447" y="821175"/>
            <a:ext cx="2584054" cy="2494531"/>
          </a:xfrm>
          <a:prstGeom prst="rect">
            <a:avLst/>
          </a:prstGeom>
        </p:spPr>
      </p:pic>
      <p:sp>
        <p:nvSpPr>
          <p:cNvPr id="26" name="Rectangle 25">
            <a:extLst>
              <a:ext uri="{FF2B5EF4-FFF2-40B4-BE49-F238E27FC236}">
                <a16:creationId xmlns:a16="http://schemas.microsoft.com/office/drawing/2014/main" id="{018F8D27-BFDB-4BF9-A512-FF930275B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5486" y="821175"/>
            <a:ext cx="2510350" cy="2494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descr="Immagine che contiene dessert, cibo, Glassa, panna/crema&#10;&#10;Il contenuto generato dall'IA potrebbe non essere corretto.">
            <a:extLst>
              <a:ext uri="{FF2B5EF4-FFF2-40B4-BE49-F238E27FC236}">
                <a16:creationId xmlns:a16="http://schemas.microsoft.com/office/drawing/2014/main" id="{C34CE71B-B0C2-63F9-74E0-C8CECDAE14BD}"/>
              </a:ext>
            </a:extLst>
          </p:cNvPr>
          <p:cNvPicPr>
            <a:picLocks noChangeAspect="1"/>
          </p:cNvPicPr>
          <p:nvPr/>
        </p:nvPicPr>
        <p:blipFill>
          <a:blip r:embed="rId7"/>
          <a:srcRect t="1997" r="2" b="23725"/>
          <a:stretch/>
        </p:blipFill>
        <p:spPr>
          <a:xfrm>
            <a:off x="8855486" y="841275"/>
            <a:ext cx="2510350" cy="2494531"/>
          </a:xfrm>
          <a:prstGeom prst="rect">
            <a:avLst/>
          </a:prstGeom>
        </p:spPr>
      </p:pic>
      <p:pic>
        <p:nvPicPr>
          <p:cNvPr id="9" name="Immagine 8" descr="Immagine che contiene invertebrato, Nautilus pompilius, Argonauta, Ammonoidea&#10;&#10;Il contenuto generato dall'IA potrebbe non essere corretto.">
            <a:extLst>
              <a:ext uri="{FF2B5EF4-FFF2-40B4-BE49-F238E27FC236}">
                <a16:creationId xmlns:a16="http://schemas.microsoft.com/office/drawing/2014/main" id="{50CD44AE-59EA-F9A2-6A57-9EF28D9179A7}"/>
              </a:ext>
            </a:extLst>
          </p:cNvPr>
          <p:cNvPicPr>
            <a:picLocks noChangeAspect="1"/>
          </p:cNvPicPr>
          <p:nvPr/>
        </p:nvPicPr>
        <p:blipFill>
          <a:blip r:embed="rId8"/>
          <a:srcRect t="20860" b="23520"/>
          <a:stretch/>
        </p:blipFill>
        <p:spPr>
          <a:xfrm>
            <a:off x="6093448" y="3453833"/>
            <a:ext cx="5264080" cy="2478837"/>
          </a:xfrm>
          <a:prstGeom prst="rect">
            <a:avLst/>
          </a:prstGeom>
        </p:spPr>
      </p:pic>
      <p:sp>
        <p:nvSpPr>
          <p:cNvPr id="3" name="Segnaposto numero diapositiva 2">
            <a:extLst>
              <a:ext uri="{FF2B5EF4-FFF2-40B4-BE49-F238E27FC236}">
                <a16:creationId xmlns:a16="http://schemas.microsoft.com/office/drawing/2014/main" id="{64F13312-147A-F632-9F27-594C063158BE}"/>
              </a:ext>
            </a:extLst>
          </p:cNvPr>
          <p:cNvSpPr>
            <a:spLocks noGrp="1"/>
          </p:cNvSpPr>
          <p:nvPr>
            <p:ph type="sldNum" sz="quarter" idx="12"/>
          </p:nvPr>
        </p:nvSpPr>
        <p:spPr/>
        <p:txBody>
          <a:bodyPr/>
          <a:lstStyle/>
          <a:p>
            <a:fld id="{E97799C9-84D9-46D2-A11E-BCF8A720529D}" type="slidenum">
              <a:rPr lang="en-US" smtClean="0"/>
              <a:t>27</a:t>
            </a:fld>
            <a:endParaRPr lang="en-US" dirty="0"/>
          </a:p>
        </p:txBody>
      </p:sp>
    </p:spTree>
    <p:extLst>
      <p:ext uri="{BB962C8B-B14F-4D97-AF65-F5344CB8AC3E}">
        <p14:creationId xmlns:p14="http://schemas.microsoft.com/office/powerpoint/2010/main" val="176261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linds(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blinds(horizontal)">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blinds(horizontal)">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D0E553-FF6F-ED3A-907D-974BCEDDAE24}"/>
              </a:ext>
            </a:extLst>
          </p:cNvPr>
          <p:cNvSpPr>
            <a:spLocks noGrp="1"/>
          </p:cNvSpPr>
          <p:nvPr>
            <p:ph type="title"/>
          </p:nvPr>
        </p:nvSpPr>
        <p:spPr>
          <a:blipFill>
            <a:blip r:embed="rId2"/>
            <a:tile tx="0" ty="0" sx="100000" sy="100000" flip="none" algn="tl"/>
          </a:blipFill>
        </p:spPr>
        <p:txBody>
          <a:bodyPr/>
          <a:lstStyle/>
          <a:p>
            <a:r>
              <a:rPr lang="it-IT" b="1" dirty="0">
                <a:solidFill>
                  <a:srgbClr val="73FB79"/>
                </a:solidFill>
              </a:rPr>
              <a:t>Fibonacci e la natura</a:t>
            </a:r>
          </a:p>
        </p:txBody>
      </p:sp>
      <p:sp>
        <p:nvSpPr>
          <p:cNvPr id="3" name="Segnaposto contenuto 2">
            <a:extLst>
              <a:ext uri="{FF2B5EF4-FFF2-40B4-BE49-F238E27FC236}">
                <a16:creationId xmlns:a16="http://schemas.microsoft.com/office/drawing/2014/main" id="{FA152264-ACEA-6BED-0368-D8F602381F7C}"/>
              </a:ext>
            </a:extLst>
          </p:cNvPr>
          <p:cNvSpPr>
            <a:spLocks noGrp="1"/>
          </p:cNvSpPr>
          <p:nvPr>
            <p:ph idx="1"/>
          </p:nvPr>
        </p:nvSpPr>
        <p:spPr/>
        <p:txBody>
          <a:bodyPr>
            <a:normAutofit/>
          </a:bodyPr>
          <a:lstStyle/>
          <a:p>
            <a:pPr marL="0" indent="0">
              <a:buNone/>
            </a:pPr>
            <a:r>
              <a:rPr lang="it-IT" sz="3200" dirty="0">
                <a:latin typeface="Times New Roman" panose="02020603050405020304" pitchFamily="18" charset="0"/>
                <a:ea typeface="Times New Roman" panose="02020603050405020304" pitchFamily="18" charset="0"/>
              </a:rPr>
              <a:t>L</a:t>
            </a:r>
            <a:r>
              <a:rPr lang="it-IT" sz="3200" dirty="0">
                <a:effectLst/>
                <a:latin typeface="Times New Roman" panose="02020603050405020304" pitchFamily="18" charset="0"/>
                <a:ea typeface="Times New Roman" panose="02020603050405020304" pitchFamily="18" charset="0"/>
              </a:rPr>
              <a:t>a spirale aurea e la successione di Fibonacci evidenziano come lo sviluppo armonico della forma è legato alla necessità degli esseri viventi di accrescere “secondo natura” nella maniera migliore e meno dispendiosa possibile.</a:t>
            </a:r>
          </a:p>
        </p:txBody>
      </p:sp>
      <p:sp>
        <p:nvSpPr>
          <p:cNvPr id="4" name="Segnaposto numero diapositiva 3">
            <a:extLst>
              <a:ext uri="{FF2B5EF4-FFF2-40B4-BE49-F238E27FC236}">
                <a16:creationId xmlns:a16="http://schemas.microsoft.com/office/drawing/2014/main" id="{5C10D78C-E4E1-6C61-C564-82F8AB176012}"/>
              </a:ext>
            </a:extLst>
          </p:cNvPr>
          <p:cNvSpPr>
            <a:spLocks noGrp="1"/>
          </p:cNvSpPr>
          <p:nvPr>
            <p:ph type="sldNum" sz="quarter" idx="12"/>
          </p:nvPr>
        </p:nvSpPr>
        <p:spPr/>
        <p:txBody>
          <a:bodyPr/>
          <a:lstStyle/>
          <a:p>
            <a:fld id="{E97799C9-84D9-46D2-A11E-BCF8A720529D}" type="slidenum">
              <a:rPr lang="en-US" smtClean="0"/>
              <a:t>28</a:t>
            </a:fld>
            <a:endParaRPr lang="en-US" dirty="0"/>
          </a:p>
        </p:txBody>
      </p:sp>
    </p:spTree>
    <p:extLst>
      <p:ext uri="{BB962C8B-B14F-4D97-AF65-F5344CB8AC3E}">
        <p14:creationId xmlns:p14="http://schemas.microsoft.com/office/powerpoint/2010/main" val="373889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65714A-D57C-9359-3154-8E46488E23E2}"/>
              </a:ext>
            </a:extLst>
          </p:cNvPr>
          <p:cNvSpPr>
            <a:spLocks noGrp="1"/>
          </p:cNvSpPr>
          <p:nvPr>
            <p:ph type="title"/>
          </p:nvPr>
        </p:nvSpPr>
        <p:spPr>
          <a:xfrm>
            <a:off x="1295402" y="982132"/>
            <a:ext cx="9601196" cy="1303867"/>
          </a:xfrm>
        </p:spPr>
        <p:txBody>
          <a:bodyPr>
            <a:normAutofit/>
          </a:bodyPr>
          <a:lstStyle/>
          <a:p>
            <a:pPr>
              <a:lnSpc>
                <a:spcPct val="90000"/>
              </a:lnSpc>
            </a:pPr>
            <a:r>
              <a:rPr lang="it-IT" sz="3600" b="1" dirty="0">
                <a:solidFill>
                  <a:srgbClr val="0432FF"/>
                </a:solidFill>
                <a:effectLst/>
              </a:rPr>
              <a:t>Matematica persiana e araba </a:t>
            </a:r>
            <a:r>
              <a:rPr lang="it-IT" sz="3600" dirty="0">
                <a:effectLst/>
              </a:rPr>
              <a:t>(VIII - XIV sec.) </a:t>
            </a:r>
            <a:endParaRPr lang="it-IT" sz="3600" dirty="0"/>
          </a:p>
        </p:txBody>
      </p:sp>
      <p:sp>
        <p:nvSpPr>
          <p:cNvPr id="3" name="Segnaposto contenuto 2">
            <a:extLst>
              <a:ext uri="{FF2B5EF4-FFF2-40B4-BE49-F238E27FC236}">
                <a16:creationId xmlns:a16="http://schemas.microsoft.com/office/drawing/2014/main" id="{C7D98E57-83A7-BD3A-3649-853031D146F7}"/>
              </a:ext>
            </a:extLst>
          </p:cNvPr>
          <p:cNvSpPr>
            <a:spLocks noGrp="1"/>
          </p:cNvSpPr>
          <p:nvPr>
            <p:ph idx="1"/>
          </p:nvPr>
        </p:nvSpPr>
        <p:spPr>
          <a:xfrm>
            <a:off x="1295402" y="2556932"/>
            <a:ext cx="6256866" cy="3318936"/>
          </a:xfrm>
        </p:spPr>
        <p:txBody>
          <a:bodyPr>
            <a:normAutofit/>
          </a:bodyPr>
          <a:lstStyle/>
          <a:p>
            <a:pPr marL="0" indent="0">
              <a:buNone/>
            </a:pPr>
            <a:r>
              <a:rPr lang="it-IT" sz="2200" dirty="0">
                <a:effectLst/>
              </a:rPr>
              <a:t>L’Impero islamico arrivò a dominare, nell’VIII secolo d.C., il Nord Africa, la Penisola iberica e parte dell’India. Entr</a:t>
            </a:r>
            <a:r>
              <a:rPr lang="it-IT" sz="2200" dirty="0"/>
              <a:t>ò</a:t>
            </a:r>
            <a:r>
              <a:rPr lang="it-IT" sz="2200" dirty="0">
                <a:effectLst/>
              </a:rPr>
              <a:t> così in contatto con la matematica ellenistica e con quella indiana. </a:t>
            </a:r>
          </a:p>
          <a:p>
            <a:r>
              <a:rPr lang="it-IT" sz="2200" dirty="0">
                <a:effectLst/>
              </a:rPr>
              <a:t>766 - dall’India arriva a Bagdad </a:t>
            </a:r>
            <a:r>
              <a:rPr lang="it-IT" sz="2200" i="1" dirty="0" err="1">
                <a:effectLst/>
              </a:rPr>
              <a:t>Bramasfuta</a:t>
            </a:r>
            <a:r>
              <a:rPr lang="it-IT" sz="2200" i="1" dirty="0">
                <a:effectLst/>
              </a:rPr>
              <a:t> </a:t>
            </a:r>
            <a:r>
              <a:rPr lang="it-IT" sz="2200" i="1" dirty="0" err="1">
                <a:effectLst/>
              </a:rPr>
              <a:t>Siddarta</a:t>
            </a:r>
            <a:endParaRPr lang="it-IT" sz="2200" i="1" dirty="0"/>
          </a:p>
          <a:p>
            <a:r>
              <a:rPr lang="it-IT" sz="2200" dirty="0">
                <a:effectLst/>
              </a:rPr>
              <a:t>780 - dalla Grecia arriva il </a:t>
            </a:r>
            <a:r>
              <a:rPr lang="it-IT" sz="2200" i="1" dirty="0" err="1">
                <a:effectLst/>
              </a:rPr>
              <a:t>Tetrabiblos</a:t>
            </a:r>
            <a:r>
              <a:rPr lang="it-IT" sz="2200" i="1" dirty="0">
                <a:effectLst/>
              </a:rPr>
              <a:t> </a:t>
            </a:r>
            <a:r>
              <a:rPr lang="it-IT" sz="2200" dirty="0">
                <a:effectLst/>
              </a:rPr>
              <a:t>di Tolomeo. </a:t>
            </a:r>
            <a:endParaRPr lang="it-IT" sz="2200" dirty="0"/>
          </a:p>
          <a:p>
            <a:pPr marL="0" indent="0">
              <a:buNone/>
            </a:pPr>
            <a:r>
              <a:rPr lang="it-IT" sz="2200" dirty="0">
                <a:effectLst/>
              </a:rPr>
              <a:t>Nella seconda metà dell’VIII secolo </a:t>
            </a:r>
            <a:r>
              <a:rPr lang="it-IT" sz="2200" b="1" dirty="0">
                <a:effectLst/>
              </a:rPr>
              <a:t>Baghdad</a:t>
            </a:r>
            <a:r>
              <a:rPr lang="it-IT" sz="2200" dirty="0">
                <a:effectLst/>
              </a:rPr>
              <a:t> divenne un nuovo centro del sapere a livello mondiale. </a:t>
            </a:r>
            <a:endParaRPr lang="it-IT" sz="2200" dirty="0"/>
          </a:p>
          <a:p>
            <a:pPr marL="0" indent="0">
              <a:buNone/>
            </a:pPr>
            <a:endParaRPr lang="it-IT" sz="2200" dirty="0"/>
          </a:p>
          <a:p>
            <a:endParaRPr lang="it-IT" sz="2200" dirty="0"/>
          </a:p>
        </p:txBody>
      </p:sp>
      <p:pic>
        <p:nvPicPr>
          <p:cNvPr id="5" name="Immagine 4" descr="Immagine che contiene cielo, nuvola, Aerofotogrammetria, Vista aerea&#10;&#10;Il contenuto generato dall'IA potrebbe non essere corretto.">
            <a:extLst>
              <a:ext uri="{FF2B5EF4-FFF2-40B4-BE49-F238E27FC236}">
                <a16:creationId xmlns:a16="http://schemas.microsoft.com/office/drawing/2014/main" id="{4E676579-8DC1-2F32-E49E-907990C0D8FF}"/>
              </a:ext>
            </a:extLst>
          </p:cNvPr>
          <p:cNvPicPr>
            <a:picLocks noChangeAspect="1"/>
          </p:cNvPicPr>
          <p:nvPr/>
        </p:nvPicPr>
        <p:blipFill>
          <a:blip r:embed="rId3"/>
          <a:srcRect l="10534" r="35441" b="-3"/>
          <a:stretch/>
        </p:blipFill>
        <p:spPr>
          <a:xfrm>
            <a:off x="8085026" y="2701180"/>
            <a:ext cx="2739728" cy="2852640"/>
          </a:xfrm>
          <a:prstGeom prst="rect">
            <a:avLst/>
          </a:prstGeom>
          <a:ln w="57150" cmpd="thickThin">
            <a:solidFill>
              <a:schemeClr val="tx1">
                <a:lumMod val="50000"/>
                <a:lumOff val="50000"/>
              </a:schemeClr>
            </a:solidFill>
            <a:miter lim="800000"/>
          </a:ln>
        </p:spPr>
      </p:pic>
      <p:sp>
        <p:nvSpPr>
          <p:cNvPr id="4" name="Segnaposto numero diapositiva 3">
            <a:extLst>
              <a:ext uri="{FF2B5EF4-FFF2-40B4-BE49-F238E27FC236}">
                <a16:creationId xmlns:a16="http://schemas.microsoft.com/office/drawing/2014/main" id="{FAC7CAAA-193B-59A9-17B7-CCB57BE0B1A3}"/>
              </a:ext>
            </a:extLst>
          </p:cNvPr>
          <p:cNvSpPr>
            <a:spLocks noGrp="1"/>
          </p:cNvSpPr>
          <p:nvPr>
            <p:ph type="sldNum" sz="quarter" idx="12"/>
          </p:nvPr>
        </p:nvSpPr>
        <p:spPr/>
        <p:txBody>
          <a:bodyPr/>
          <a:lstStyle/>
          <a:p>
            <a:fld id="{E97799C9-84D9-46D2-A11E-BCF8A720529D}" type="slidenum">
              <a:rPr lang="en-US" smtClean="0"/>
              <a:t>2</a:t>
            </a:fld>
            <a:endParaRPr lang="en-US" dirty="0"/>
          </a:p>
        </p:txBody>
      </p:sp>
    </p:spTree>
    <p:extLst>
      <p:ext uri="{BB962C8B-B14F-4D97-AF65-F5344CB8AC3E}">
        <p14:creationId xmlns:p14="http://schemas.microsoft.com/office/powerpoint/2010/main" val="286067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trips(down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trips(down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trips(downLeft)">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strips(downLeft)">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C859C2-1104-44E8-B89F-2E537E98C2DD}"/>
              </a:ext>
            </a:extLst>
          </p:cNvPr>
          <p:cNvSpPr>
            <a:spLocks noGrp="1"/>
          </p:cNvSpPr>
          <p:nvPr>
            <p:ph type="title"/>
          </p:nvPr>
        </p:nvSpPr>
        <p:spPr/>
        <p:txBody>
          <a:bodyPr/>
          <a:lstStyle/>
          <a:p>
            <a:r>
              <a:rPr lang="it-IT" b="1" i="1" dirty="0">
                <a:solidFill>
                  <a:srgbClr val="00B050"/>
                </a:solidFill>
              </a:rPr>
              <a:t>L’armonia nel marketing</a:t>
            </a:r>
          </a:p>
        </p:txBody>
      </p:sp>
      <p:pic>
        <p:nvPicPr>
          <p:cNvPr id="5" name="Segnaposto contenuto 4" descr="Immagine che contiene diagramma, testo, cerchio, Elementi grafici&#10;&#10;Il contenuto generato dall'IA potrebbe non essere corretto.">
            <a:extLst>
              <a:ext uri="{FF2B5EF4-FFF2-40B4-BE49-F238E27FC236}">
                <a16:creationId xmlns:a16="http://schemas.microsoft.com/office/drawing/2014/main" id="{D9F267EA-7265-A77D-4E85-B9AA24B8A28C}"/>
              </a:ext>
            </a:extLst>
          </p:cNvPr>
          <p:cNvPicPr>
            <a:picLocks noGrp="1" noChangeAspect="1"/>
          </p:cNvPicPr>
          <p:nvPr>
            <p:ph idx="1"/>
          </p:nvPr>
        </p:nvPicPr>
        <p:blipFill>
          <a:blip r:embed="rId2"/>
          <a:stretch>
            <a:fillRect/>
          </a:stretch>
        </p:blipFill>
        <p:spPr>
          <a:xfrm>
            <a:off x="2015014" y="2557463"/>
            <a:ext cx="8161972" cy="3317875"/>
          </a:xfrm>
        </p:spPr>
      </p:pic>
      <p:sp>
        <p:nvSpPr>
          <p:cNvPr id="3" name="Segnaposto numero diapositiva 2">
            <a:extLst>
              <a:ext uri="{FF2B5EF4-FFF2-40B4-BE49-F238E27FC236}">
                <a16:creationId xmlns:a16="http://schemas.microsoft.com/office/drawing/2014/main" id="{7F11C049-D70B-0EA6-D66B-2132C41BE06D}"/>
              </a:ext>
            </a:extLst>
          </p:cNvPr>
          <p:cNvSpPr>
            <a:spLocks noGrp="1"/>
          </p:cNvSpPr>
          <p:nvPr>
            <p:ph type="sldNum" sz="quarter" idx="12"/>
          </p:nvPr>
        </p:nvSpPr>
        <p:spPr/>
        <p:txBody>
          <a:bodyPr/>
          <a:lstStyle/>
          <a:p>
            <a:fld id="{E97799C9-84D9-46D2-A11E-BCF8A720529D}" type="slidenum">
              <a:rPr lang="en-US" smtClean="0"/>
              <a:t>29</a:t>
            </a:fld>
            <a:endParaRPr lang="en-US" dirty="0"/>
          </a:p>
        </p:txBody>
      </p:sp>
    </p:spTree>
    <p:extLst>
      <p:ext uri="{BB962C8B-B14F-4D97-AF65-F5344CB8AC3E}">
        <p14:creationId xmlns:p14="http://schemas.microsoft.com/office/powerpoint/2010/main" val="335115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47B6A2-F31A-37A7-6DA2-5AA297322919}"/>
              </a:ext>
            </a:extLst>
          </p:cNvPr>
          <p:cNvSpPr>
            <a:spLocks noGrp="1"/>
          </p:cNvSpPr>
          <p:nvPr>
            <p:ph type="title"/>
          </p:nvPr>
        </p:nvSpPr>
        <p:spPr/>
        <p:txBody>
          <a:bodyPr/>
          <a:lstStyle/>
          <a:p>
            <a:r>
              <a:rPr lang="it-IT" sz="5400" b="1" dirty="0">
                <a:solidFill>
                  <a:srgbClr val="0432FF"/>
                </a:solidFill>
                <a:latin typeface="Edwardian Script ITC" panose="030303020407070D0804" pitchFamily="66" charset="77"/>
                <a:cs typeface="Blackadder ITC" panose="020F0502020204030204" pitchFamily="34" charset="0"/>
              </a:rPr>
              <a:t>L’armonia nell’arte</a:t>
            </a:r>
          </a:p>
        </p:txBody>
      </p:sp>
      <p:pic>
        <p:nvPicPr>
          <p:cNvPr id="5" name="Segnaposto contenuto 4" descr="Immagine che contiene cielo, nuvola, Tempio romano, Architettura romana antica&#10;&#10;Il contenuto generato dall'IA potrebbe non essere corretto.">
            <a:extLst>
              <a:ext uri="{FF2B5EF4-FFF2-40B4-BE49-F238E27FC236}">
                <a16:creationId xmlns:a16="http://schemas.microsoft.com/office/drawing/2014/main" id="{AD37B51B-9F74-86CE-1403-C38A651812BB}"/>
              </a:ext>
            </a:extLst>
          </p:cNvPr>
          <p:cNvPicPr>
            <a:picLocks noGrp="1" noChangeAspect="1"/>
          </p:cNvPicPr>
          <p:nvPr>
            <p:ph idx="1"/>
          </p:nvPr>
        </p:nvPicPr>
        <p:blipFill>
          <a:blip r:embed="rId2"/>
          <a:stretch>
            <a:fillRect/>
          </a:stretch>
        </p:blipFill>
        <p:spPr>
          <a:xfrm>
            <a:off x="3431040" y="2557463"/>
            <a:ext cx="5329919" cy="3317875"/>
          </a:xfrm>
        </p:spPr>
      </p:pic>
      <p:sp>
        <p:nvSpPr>
          <p:cNvPr id="3" name="Segnaposto numero diapositiva 2">
            <a:extLst>
              <a:ext uri="{FF2B5EF4-FFF2-40B4-BE49-F238E27FC236}">
                <a16:creationId xmlns:a16="http://schemas.microsoft.com/office/drawing/2014/main" id="{B9EFC5AE-4109-3E09-F3B4-A9F51C35F4E9}"/>
              </a:ext>
            </a:extLst>
          </p:cNvPr>
          <p:cNvSpPr>
            <a:spLocks noGrp="1"/>
          </p:cNvSpPr>
          <p:nvPr>
            <p:ph type="sldNum" sz="quarter" idx="12"/>
          </p:nvPr>
        </p:nvSpPr>
        <p:spPr/>
        <p:txBody>
          <a:bodyPr/>
          <a:lstStyle/>
          <a:p>
            <a:fld id="{E97799C9-84D9-46D2-A11E-BCF8A720529D}" type="slidenum">
              <a:rPr lang="en-US" smtClean="0"/>
              <a:t>30</a:t>
            </a:fld>
            <a:endParaRPr lang="en-US" dirty="0"/>
          </a:p>
        </p:txBody>
      </p:sp>
    </p:spTree>
    <p:extLst>
      <p:ext uri="{BB962C8B-B14F-4D97-AF65-F5344CB8AC3E}">
        <p14:creationId xmlns:p14="http://schemas.microsoft.com/office/powerpoint/2010/main" val="429340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B6C69-2CB4-1D52-CC0D-15B40AF166B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3D02F86-B143-793D-E81F-D9FC57204A21}"/>
              </a:ext>
            </a:extLst>
          </p:cNvPr>
          <p:cNvSpPr>
            <a:spLocks noGrp="1"/>
          </p:cNvSpPr>
          <p:nvPr>
            <p:ph type="ctrTitle"/>
          </p:nvPr>
        </p:nvSpPr>
        <p:spPr/>
        <p:txBody>
          <a:bodyPr/>
          <a:lstStyle/>
          <a:p>
            <a:r>
              <a:rPr lang="it-IT" dirty="0"/>
              <a:t>Arrivederci </a:t>
            </a:r>
            <a:br>
              <a:rPr lang="it-IT" dirty="0"/>
            </a:br>
            <a:r>
              <a:rPr lang="it-IT" dirty="0"/>
              <a:t>alla prossima puntata</a:t>
            </a:r>
          </a:p>
        </p:txBody>
      </p:sp>
      <p:sp>
        <p:nvSpPr>
          <p:cNvPr id="5" name="Sottotitolo 4">
            <a:extLst>
              <a:ext uri="{FF2B5EF4-FFF2-40B4-BE49-F238E27FC236}">
                <a16:creationId xmlns:a16="http://schemas.microsoft.com/office/drawing/2014/main" id="{1BB39ACE-3357-48EE-6780-B47FF4550F56}"/>
              </a:ext>
            </a:extLst>
          </p:cNvPr>
          <p:cNvSpPr>
            <a:spLocks noGrp="1"/>
          </p:cNvSpPr>
          <p:nvPr>
            <p:ph type="subTitle" idx="1"/>
          </p:nvPr>
        </p:nvSpPr>
        <p:spPr/>
        <p:txBody>
          <a:bodyPr>
            <a:normAutofit/>
          </a:bodyPr>
          <a:lstStyle/>
          <a:p>
            <a:r>
              <a:rPr lang="it-IT" sz="3200" dirty="0"/>
              <a:t>16 aprile 2025</a:t>
            </a:r>
          </a:p>
        </p:txBody>
      </p:sp>
    </p:spTree>
    <p:extLst>
      <p:ext uri="{BB962C8B-B14F-4D97-AF65-F5344CB8AC3E}">
        <p14:creationId xmlns:p14="http://schemas.microsoft.com/office/powerpoint/2010/main" val="187344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A091B87D-1164-85D8-C25D-C0A60A948D84}"/>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4" name="Picture 13">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it-IT"/>
            </a:p>
          </p:txBody>
        </p:sp>
        <p:pic>
          <p:nvPicPr>
            <p:cNvPr id="16" name="Picture 15">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olo 1">
            <a:extLst>
              <a:ext uri="{FF2B5EF4-FFF2-40B4-BE49-F238E27FC236}">
                <a16:creationId xmlns:a16="http://schemas.microsoft.com/office/drawing/2014/main" id="{D7277A85-1635-6F0A-93F0-FEDC71167D9A}"/>
              </a:ext>
            </a:extLst>
          </p:cNvPr>
          <p:cNvSpPr>
            <a:spLocks noGrp="1"/>
          </p:cNvSpPr>
          <p:nvPr>
            <p:ph type="title"/>
          </p:nvPr>
        </p:nvSpPr>
        <p:spPr>
          <a:xfrm>
            <a:off x="4626508" y="982133"/>
            <a:ext cx="6270090" cy="1045974"/>
          </a:xfrm>
        </p:spPr>
        <p:txBody>
          <a:bodyPr>
            <a:normAutofit/>
          </a:bodyPr>
          <a:lstStyle/>
          <a:p>
            <a:pPr>
              <a:lnSpc>
                <a:spcPct val="90000"/>
              </a:lnSpc>
            </a:pPr>
            <a:r>
              <a:rPr lang="it-IT" sz="2800" b="1" dirty="0">
                <a:solidFill>
                  <a:srgbClr val="0432FF"/>
                </a:solidFill>
                <a:effectLst/>
              </a:rPr>
              <a:t>Matematica persiana e araba </a:t>
            </a:r>
            <a:r>
              <a:rPr lang="it-IT" sz="2000" dirty="0">
                <a:effectLst/>
              </a:rPr>
              <a:t>(VIII - XIV sec.) </a:t>
            </a:r>
            <a:endParaRPr lang="it-IT" sz="2000" dirty="0"/>
          </a:p>
        </p:txBody>
      </p:sp>
      <p:sp>
        <p:nvSpPr>
          <p:cNvPr id="19" name="Rectangle 18">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descr="Immagine che contiene testo, calligrafia, lettera, documento&#10;&#10;Il contenuto generato dall'IA potrebbe non essere corretto.">
            <a:extLst>
              <a:ext uri="{FF2B5EF4-FFF2-40B4-BE49-F238E27FC236}">
                <a16:creationId xmlns:a16="http://schemas.microsoft.com/office/drawing/2014/main" id="{83EA677F-8B57-EA9A-33D0-8D250AE2C25D}"/>
              </a:ext>
            </a:extLst>
          </p:cNvPr>
          <p:cNvPicPr>
            <a:picLocks noChangeAspect="1"/>
          </p:cNvPicPr>
          <p:nvPr/>
        </p:nvPicPr>
        <p:blipFill>
          <a:blip r:embed="rId5"/>
          <a:srcRect l="137" r="3" b="3"/>
          <a:stretch/>
        </p:blipFill>
        <p:spPr>
          <a:xfrm>
            <a:off x="1338541" y="1286638"/>
            <a:ext cx="2631395" cy="4172078"/>
          </a:xfrm>
          <a:prstGeom prst="rect">
            <a:avLst/>
          </a:prstGeom>
        </p:spPr>
      </p:pic>
      <p:cxnSp>
        <p:nvCxnSpPr>
          <p:cNvPr id="21" name="Straight Connector 20">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F2DA3981-BC85-1144-0966-F93B13C93F18}"/>
              </a:ext>
            </a:extLst>
          </p:cNvPr>
          <p:cNvSpPr>
            <a:spLocks noGrp="1"/>
          </p:cNvSpPr>
          <p:nvPr>
            <p:ph idx="1"/>
          </p:nvPr>
        </p:nvSpPr>
        <p:spPr>
          <a:xfrm>
            <a:off x="4636482" y="2070545"/>
            <a:ext cx="6260114" cy="3931444"/>
          </a:xfrm>
        </p:spPr>
        <p:txBody>
          <a:bodyPr>
            <a:normAutofit lnSpcReduction="10000"/>
          </a:bodyPr>
          <a:lstStyle/>
          <a:p>
            <a:pPr>
              <a:lnSpc>
                <a:spcPct val="90000"/>
              </a:lnSpc>
            </a:pPr>
            <a:r>
              <a:rPr lang="it-IT" sz="1500" b="1" i="1" dirty="0">
                <a:effectLst/>
              </a:rPr>
              <a:t>IX secolo </a:t>
            </a:r>
            <a:endParaRPr lang="it-IT" sz="1500" b="1" dirty="0"/>
          </a:p>
          <a:p>
            <a:pPr marL="0" indent="0">
              <a:lnSpc>
                <a:spcPct val="90000"/>
              </a:lnSpc>
              <a:buNone/>
            </a:pPr>
            <a:r>
              <a:rPr lang="it-IT" sz="1800" dirty="0">
                <a:effectLst/>
              </a:rPr>
              <a:t>Molti tra i più grandi matematici islamici erano persiani. </a:t>
            </a:r>
            <a:endParaRPr lang="it-IT" sz="1800" dirty="0"/>
          </a:p>
          <a:p>
            <a:pPr marL="0" indent="0">
              <a:lnSpc>
                <a:spcPct val="90000"/>
              </a:lnSpc>
              <a:buNone/>
            </a:pPr>
            <a:r>
              <a:rPr lang="it-IT" sz="1800" dirty="0">
                <a:effectLst/>
              </a:rPr>
              <a:t>Tra essi, </a:t>
            </a:r>
            <a:r>
              <a:rPr lang="it-IT" sz="1800" b="1" dirty="0">
                <a:effectLst/>
              </a:rPr>
              <a:t>Muhammad </a:t>
            </a:r>
            <a:r>
              <a:rPr lang="it-IT" sz="1800" b="1" dirty="0" err="1">
                <a:effectLst/>
              </a:rPr>
              <a:t>ibn</a:t>
            </a:r>
            <a:r>
              <a:rPr lang="it-IT" sz="1800" b="1" dirty="0">
                <a:effectLst/>
              </a:rPr>
              <a:t> Musa al-</a:t>
            </a:r>
            <a:r>
              <a:rPr lang="it-IT" sz="1800" b="1" dirty="0" err="1">
                <a:effectLst/>
              </a:rPr>
              <a:t>Khwarizmi</a:t>
            </a:r>
            <a:r>
              <a:rPr lang="it-IT" sz="1800" b="1" dirty="0">
                <a:effectLst/>
              </a:rPr>
              <a:t> </a:t>
            </a:r>
            <a:r>
              <a:rPr lang="it-IT" sz="1800" dirty="0">
                <a:effectLst/>
              </a:rPr>
              <a:t>(780-850) scrisse importanti volumi sul sistema di numerazione indiano (</a:t>
            </a:r>
            <a:r>
              <a:rPr lang="it-IT" sz="1800" b="1" i="1" dirty="0">
                <a:effectLst/>
              </a:rPr>
              <a:t>De numero </a:t>
            </a:r>
            <a:r>
              <a:rPr lang="it-IT" sz="1800" b="1" i="1" dirty="0" err="1">
                <a:effectLst/>
              </a:rPr>
              <a:t>indorum</a:t>
            </a:r>
            <a:r>
              <a:rPr lang="it-IT" sz="1800" dirty="0">
                <a:effectLst/>
              </a:rPr>
              <a:t>, pervenutoci solo nella traduzione latina) e sui metodi per risolvere equazioni. </a:t>
            </a:r>
            <a:endParaRPr lang="it-IT" sz="1800" dirty="0"/>
          </a:p>
          <a:p>
            <a:pPr marL="0" indent="0">
              <a:lnSpc>
                <a:spcPct val="90000"/>
              </a:lnSpc>
              <a:buNone/>
            </a:pPr>
            <a:r>
              <a:rPr lang="it-IT" sz="1800" dirty="0">
                <a:effectLst/>
              </a:rPr>
              <a:t>La parola «algoritmo</a:t>
            </a:r>
            <a:r>
              <a:rPr lang="it-IT" sz="1800" dirty="0"/>
              <a:t>»</a:t>
            </a:r>
            <a:r>
              <a:rPr lang="it-IT" sz="1800" dirty="0">
                <a:effectLst/>
              </a:rPr>
              <a:t> deriva dal suo nome e «Algebra</a:t>
            </a:r>
            <a:r>
              <a:rPr lang="it-IT" sz="1800" dirty="0"/>
              <a:t>»</a:t>
            </a:r>
            <a:r>
              <a:rPr lang="it-IT" sz="1800" dirty="0">
                <a:effectLst/>
              </a:rPr>
              <a:t> dal titolo della sua opera più importante: </a:t>
            </a:r>
            <a:r>
              <a:rPr lang="it-IT" sz="1800" b="1" i="1" dirty="0">
                <a:effectLst/>
              </a:rPr>
              <a:t>al-Jabr wa al-</a:t>
            </a:r>
            <a:r>
              <a:rPr lang="it-IT" sz="1800" b="1" i="1" dirty="0" err="1">
                <a:effectLst/>
              </a:rPr>
              <a:t>muqabala</a:t>
            </a:r>
            <a:r>
              <a:rPr lang="it-IT" sz="1800" b="1" dirty="0">
                <a:effectLst/>
              </a:rPr>
              <a:t> </a:t>
            </a:r>
            <a:r>
              <a:rPr lang="it-IT" sz="1800" dirty="0">
                <a:effectLst/>
              </a:rPr>
              <a:t>(Completamento e riduzione). In questa opera Al-</a:t>
            </a:r>
            <a:r>
              <a:rPr lang="it-IT" sz="1800" dirty="0" err="1">
                <a:effectLst/>
              </a:rPr>
              <a:t>Khwarizmi</a:t>
            </a:r>
            <a:r>
              <a:rPr lang="it-IT" sz="1800" dirty="0">
                <a:effectLst/>
              </a:rPr>
              <a:t>, oltre a introdurre il sistema decimale nel mondo arabo, trova metodi grafici e analitici per la risoluzione delle equazioni di secondo grado con soluzioni positive. </a:t>
            </a:r>
          </a:p>
          <a:p>
            <a:pPr marL="0" indent="0">
              <a:lnSpc>
                <a:spcPct val="90000"/>
              </a:lnSpc>
              <a:buNone/>
            </a:pPr>
            <a:r>
              <a:rPr lang="it-IT" sz="1800" b="1" dirty="0" err="1">
                <a:effectLst/>
              </a:rPr>
              <a:t>Thabit</a:t>
            </a:r>
            <a:r>
              <a:rPr lang="it-IT" sz="1800" b="1" dirty="0">
                <a:effectLst/>
              </a:rPr>
              <a:t> </a:t>
            </a:r>
            <a:r>
              <a:rPr lang="it-IT" sz="1800" b="1" dirty="0" err="1">
                <a:effectLst/>
              </a:rPr>
              <a:t>ibn</a:t>
            </a:r>
            <a:r>
              <a:rPr lang="it-IT" sz="1800" b="1" dirty="0">
                <a:effectLst/>
              </a:rPr>
              <a:t> </a:t>
            </a:r>
            <a:r>
              <a:rPr lang="it-IT" sz="1800" b="1" dirty="0" err="1">
                <a:effectLst/>
              </a:rPr>
              <a:t>Qurra</a:t>
            </a:r>
            <a:r>
              <a:rPr lang="it-IT" sz="1800" b="1" dirty="0">
                <a:effectLst/>
              </a:rPr>
              <a:t> </a:t>
            </a:r>
            <a:r>
              <a:rPr lang="it-IT" sz="1800" dirty="0">
                <a:effectLst/>
              </a:rPr>
              <a:t>(826-901) fondò una </a:t>
            </a:r>
            <a:r>
              <a:rPr lang="it-IT" sz="1800" b="1" dirty="0">
                <a:effectLst/>
              </a:rPr>
              <a:t>scuola di traduttori </a:t>
            </a:r>
            <a:r>
              <a:rPr lang="it-IT" sz="1800" dirty="0">
                <a:effectLst/>
              </a:rPr>
              <a:t>che tradusse in arabo opere di Archimede, Euclide e Apollonio e anche molti testi indiani. </a:t>
            </a:r>
            <a:endParaRPr lang="it-IT" sz="1800" dirty="0"/>
          </a:p>
        </p:txBody>
      </p:sp>
      <p:sp>
        <p:nvSpPr>
          <p:cNvPr id="4" name="CasellaDiTesto 3">
            <a:extLst>
              <a:ext uri="{FF2B5EF4-FFF2-40B4-BE49-F238E27FC236}">
                <a16:creationId xmlns:a16="http://schemas.microsoft.com/office/drawing/2014/main" id="{8E8C3EA5-BF8F-D9DF-E864-A580C70AB30A}"/>
              </a:ext>
            </a:extLst>
          </p:cNvPr>
          <p:cNvSpPr txBox="1"/>
          <p:nvPr/>
        </p:nvSpPr>
        <p:spPr>
          <a:xfrm>
            <a:off x="866599" y="5638120"/>
            <a:ext cx="3518128" cy="307777"/>
          </a:xfrm>
          <a:prstGeom prst="rect">
            <a:avLst/>
          </a:prstGeom>
          <a:noFill/>
        </p:spPr>
        <p:txBody>
          <a:bodyPr wrap="square" rtlCol="0">
            <a:spAutoFit/>
          </a:bodyPr>
          <a:lstStyle/>
          <a:p>
            <a:pPr algn="ctr"/>
            <a:r>
              <a:rPr lang="it-IT" sz="1400" dirty="0">
                <a:effectLst/>
              </a:rPr>
              <a:t>Una pagina di un manoscritto di al-</a:t>
            </a:r>
            <a:r>
              <a:rPr lang="it-IT" sz="1400" dirty="0" err="1">
                <a:effectLst/>
              </a:rPr>
              <a:t>Khwarizmi</a:t>
            </a:r>
            <a:r>
              <a:rPr lang="it-IT" sz="1400" dirty="0">
                <a:effectLst/>
              </a:rPr>
              <a:t> </a:t>
            </a:r>
            <a:endParaRPr lang="it-IT" sz="1400" dirty="0"/>
          </a:p>
        </p:txBody>
      </p:sp>
      <p:sp>
        <p:nvSpPr>
          <p:cNvPr id="5" name="Segnaposto numero diapositiva 4">
            <a:extLst>
              <a:ext uri="{FF2B5EF4-FFF2-40B4-BE49-F238E27FC236}">
                <a16:creationId xmlns:a16="http://schemas.microsoft.com/office/drawing/2014/main" id="{A79EC6AF-41F3-D720-ACFF-F0007C3E75B9}"/>
              </a:ext>
            </a:extLst>
          </p:cNvPr>
          <p:cNvSpPr>
            <a:spLocks noGrp="1"/>
          </p:cNvSpPr>
          <p:nvPr>
            <p:ph type="sldNum" sz="quarter" idx="12"/>
          </p:nvPr>
        </p:nvSpPr>
        <p:spPr/>
        <p:txBody>
          <a:bodyPr/>
          <a:lstStyle/>
          <a:p>
            <a:fld id="{E97799C9-84D9-46D2-A11E-BCF8A720529D}" type="slidenum">
              <a:rPr lang="en-US" smtClean="0"/>
              <a:t>3</a:t>
            </a:fld>
            <a:endParaRPr lang="en-US" dirty="0"/>
          </a:p>
        </p:txBody>
      </p:sp>
    </p:spTree>
    <p:extLst>
      <p:ext uri="{BB962C8B-B14F-4D97-AF65-F5344CB8AC3E}">
        <p14:creationId xmlns:p14="http://schemas.microsoft.com/office/powerpoint/2010/main" val="369246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trips(down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trips(down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trips(downLeft)">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dissolv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strips(downLeft)">
                                      <p:cBhvr>
                                        <p:cTn id="39" dur="5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strips(downLeft)">
                                      <p:cBhvr>
                                        <p:cTn id="4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83D49C-C9B5-4229-B330-07DB07C74FEE}"/>
              </a:ext>
            </a:extLst>
          </p:cNvPr>
          <p:cNvSpPr>
            <a:spLocks noGrp="1"/>
          </p:cNvSpPr>
          <p:nvPr>
            <p:ph type="title"/>
          </p:nvPr>
        </p:nvSpPr>
        <p:spPr/>
        <p:txBody>
          <a:bodyPr>
            <a:normAutofit fontScale="90000"/>
          </a:bodyPr>
          <a:lstStyle/>
          <a:p>
            <a:r>
              <a:rPr lang="it-IT" sz="4400" b="1" dirty="0">
                <a:solidFill>
                  <a:srgbClr val="0432FF"/>
                </a:solidFill>
                <a:effectLst/>
              </a:rPr>
              <a:t>Matematica persiana e araba </a:t>
            </a:r>
            <a:r>
              <a:rPr lang="it-IT" sz="3600" dirty="0">
                <a:effectLst/>
              </a:rPr>
              <a:t>(VIII - XIV sec.) </a:t>
            </a:r>
            <a:endParaRPr lang="it-IT" dirty="0"/>
          </a:p>
        </p:txBody>
      </p:sp>
      <p:sp>
        <p:nvSpPr>
          <p:cNvPr id="3" name="Segnaposto contenuto 2">
            <a:extLst>
              <a:ext uri="{FF2B5EF4-FFF2-40B4-BE49-F238E27FC236}">
                <a16:creationId xmlns:a16="http://schemas.microsoft.com/office/drawing/2014/main" id="{A728E903-2A89-1416-0507-7B3679505E17}"/>
              </a:ext>
            </a:extLst>
          </p:cNvPr>
          <p:cNvSpPr>
            <a:spLocks noGrp="1"/>
          </p:cNvSpPr>
          <p:nvPr>
            <p:ph idx="1"/>
          </p:nvPr>
        </p:nvSpPr>
        <p:spPr>
          <a:xfrm>
            <a:off x="1295401" y="2099144"/>
            <a:ext cx="9601196" cy="3776725"/>
          </a:xfrm>
        </p:spPr>
        <p:txBody>
          <a:bodyPr>
            <a:normAutofit fontScale="92500" lnSpcReduction="20000"/>
          </a:bodyPr>
          <a:lstStyle/>
          <a:p>
            <a:r>
              <a:rPr lang="it-IT" sz="1900" i="1" dirty="0">
                <a:effectLst/>
              </a:rPr>
              <a:t>X secolo </a:t>
            </a:r>
            <a:endParaRPr lang="it-IT" sz="1900" dirty="0"/>
          </a:p>
          <a:p>
            <a:pPr marL="0" indent="0">
              <a:buNone/>
            </a:pPr>
            <a:r>
              <a:rPr lang="it-IT" sz="1900" b="1" dirty="0">
                <a:effectLst/>
              </a:rPr>
              <a:t>Abu l-Wafa </a:t>
            </a:r>
            <a:r>
              <a:rPr lang="it-IT" sz="1900" dirty="0">
                <a:effectLst/>
              </a:rPr>
              <a:t>tradusse le opere di Diofanto di Alessandria in arabo e studiò la trigonometria ottenendo le formule di addizione e sottrazione per il seno.</a:t>
            </a:r>
            <a:endParaRPr lang="it-IT" sz="1900" dirty="0"/>
          </a:p>
          <a:p>
            <a:r>
              <a:rPr lang="it-IT" sz="1900" i="1" dirty="0">
                <a:effectLst/>
              </a:rPr>
              <a:t>XI - XII secolo </a:t>
            </a:r>
            <a:endParaRPr lang="it-IT" sz="1900" dirty="0"/>
          </a:p>
          <a:p>
            <a:pPr marL="0" indent="0">
              <a:buNone/>
            </a:pPr>
            <a:r>
              <a:rPr lang="it-IT" sz="1900" dirty="0">
                <a:effectLst/>
              </a:rPr>
              <a:t>Periodo di grande fervore e di brillanti risultati. </a:t>
            </a:r>
            <a:br>
              <a:rPr lang="it-IT" sz="1900" dirty="0">
                <a:effectLst/>
              </a:rPr>
            </a:br>
            <a:r>
              <a:rPr lang="it-IT" sz="1900" b="1" dirty="0">
                <a:effectLst/>
              </a:rPr>
              <a:t>Avicenna </a:t>
            </a:r>
            <a:r>
              <a:rPr lang="it-IT" sz="1900" dirty="0">
                <a:effectLst/>
              </a:rPr>
              <a:t>traduce Euclide in arabo, conciliando </a:t>
            </a:r>
            <a:br>
              <a:rPr lang="it-IT" sz="1900" dirty="0">
                <a:effectLst/>
              </a:rPr>
            </a:br>
            <a:r>
              <a:rPr lang="it-IT" sz="1900" dirty="0">
                <a:effectLst/>
              </a:rPr>
              <a:t>la cultura greca con quella araba. </a:t>
            </a:r>
            <a:br>
              <a:rPr lang="it-IT" sz="1900" dirty="0">
                <a:effectLst/>
              </a:rPr>
            </a:br>
            <a:r>
              <a:rPr lang="it-IT" sz="1900" dirty="0">
                <a:effectLst/>
              </a:rPr>
              <a:t>Analogo processo viene promosso da </a:t>
            </a:r>
            <a:r>
              <a:rPr lang="it-IT" sz="1900" b="1" dirty="0">
                <a:effectLst/>
              </a:rPr>
              <a:t>al-</a:t>
            </a:r>
            <a:r>
              <a:rPr lang="it-IT" sz="1900" b="1" dirty="0" err="1">
                <a:effectLst/>
              </a:rPr>
              <a:t>Biruni</a:t>
            </a:r>
            <a:r>
              <a:rPr lang="it-IT" sz="1900" b="1" dirty="0">
                <a:effectLst/>
              </a:rPr>
              <a:t> </a:t>
            </a:r>
            <a:br>
              <a:rPr lang="it-IT" sz="1900" b="1" dirty="0">
                <a:effectLst/>
              </a:rPr>
            </a:br>
            <a:r>
              <a:rPr lang="it-IT" sz="1900" dirty="0">
                <a:effectLst/>
              </a:rPr>
              <a:t>riguardo alla cultura indiana (</a:t>
            </a:r>
            <a:r>
              <a:rPr lang="it-IT" sz="1900" i="1" dirty="0">
                <a:effectLst/>
              </a:rPr>
              <a:t>formula di </a:t>
            </a:r>
            <a:r>
              <a:rPr lang="it-IT" sz="1900" i="1" dirty="0" err="1">
                <a:effectLst/>
              </a:rPr>
              <a:t>Brahmagupta</a:t>
            </a:r>
            <a:r>
              <a:rPr lang="it-IT" sz="1900" dirty="0">
                <a:effectLst/>
              </a:rPr>
              <a:t>). </a:t>
            </a:r>
            <a:endParaRPr lang="it-IT" sz="1900" dirty="0"/>
          </a:p>
          <a:p>
            <a:pPr marL="0" indent="0">
              <a:buNone/>
            </a:pPr>
            <a:r>
              <a:rPr lang="it-IT" sz="1900" b="1" dirty="0">
                <a:effectLst/>
              </a:rPr>
              <a:t>Omar Khayyam </a:t>
            </a:r>
            <a:r>
              <a:rPr lang="it-IT" sz="1900" dirty="0">
                <a:effectLst/>
              </a:rPr>
              <a:t>(1048-1131) fu poeta e matematico geniale. Scrisse le </a:t>
            </a:r>
            <a:r>
              <a:rPr lang="it-IT" sz="1900" b="1" i="1" dirty="0">
                <a:effectLst/>
              </a:rPr>
              <a:t>Discussioni</a:t>
            </a:r>
            <a:r>
              <a:rPr lang="it-IT" sz="1900" dirty="0">
                <a:effectLst/>
              </a:rPr>
              <a:t> dove tentava di dimostrare il Quinto postulato di Euclide (riguardante le rette parallele) partendo dagli altri quattro; impresa che sarebbe poi diventata un ”chiodo fisso” per i matematici. Diede una soluzione geometrica all’equazione di terzo grado ma non riusc</a:t>
            </a:r>
            <a:r>
              <a:rPr lang="it-IT" sz="1900" dirty="0"/>
              <a:t>ì</a:t>
            </a:r>
            <a:r>
              <a:rPr lang="it-IT" sz="1900" dirty="0">
                <a:effectLst/>
              </a:rPr>
              <a:t> a risolverla per radicali. </a:t>
            </a:r>
            <a:endParaRPr lang="it-IT" sz="1900" dirty="0"/>
          </a:p>
          <a:p>
            <a:endParaRPr lang="it-IT" dirty="0"/>
          </a:p>
        </p:txBody>
      </p:sp>
      <p:cxnSp>
        <p:nvCxnSpPr>
          <p:cNvPr id="6" name="Connettore 1 5">
            <a:extLst>
              <a:ext uri="{FF2B5EF4-FFF2-40B4-BE49-F238E27FC236}">
                <a16:creationId xmlns:a16="http://schemas.microsoft.com/office/drawing/2014/main" id="{5FD32B78-706C-497B-13AB-30BC46E20012}"/>
              </a:ext>
            </a:extLst>
          </p:cNvPr>
          <p:cNvCxnSpPr/>
          <p:nvPr/>
        </p:nvCxnSpPr>
        <p:spPr>
          <a:xfrm>
            <a:off x="1400175" y="3301380"/>
            <a:ext cx="9401175"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Immagine 7" descr="Immagine che contiene testo, Carattere, ricevuta, schermata&#10;&#10;Il contenuto generato dall'IA potrebbe non essere corretto.">
            <a:extLst>
              <a:ext uri="{FF2B5EF4-FFF2-40B4-BE49-F238E27FC236}">
                <a16:creationId xmlns:a16="http://schemas.microsoft.com/office/drawing/2014/main" id="{CA068334-B735-7950-D067-A258CFDAB54F}"/>
              </a:ext>
            </a:extLst>
          </p:cNvPr>
          <p:cNvPicPr>
            <a:picLocks noChangeAspect="1"/>
          </p:cNvPicPr>
          <p:nvPr/>
        </p:nvPicPr>
        <p:blipFill>
          <a:blip r:embed="rId2"/>
          <a:stretch>
            <a:fillRect/>
          </a:stretch>
        </p:blipFill>
        <p:spPr>
          <a:xfrm>
            <a:off x="6195930" y="3366610"/>
            <a:ext cx="4113668" cy="1237140"/>
          </a:xfrm>
          <a:prstGeom prst="rect">
            <a:avLst/>
          </a:prstGeom>
          <a:ln w="28575">
            <a:solidFill>
              <a:schemeClr val="accent1"/>
            </a:solidFill>
          </a:ln>
        </p:spPr>
      </p:pic>
      <p:sp>
        <p:nvSpPr>
          <p:cNvPr id="4" name="Segnaposto numero diapositiva 3">
            <a:extLst>
              <a:ext uri="{FF2B5EF4-FFF2-40B4-BE49-F238E27FC236}">
                <a16:creationId xmlns:a16="http://schemas.microsoft.com/office/drawing/2014/main" id="{65CAD58C-68A5-087C-E2D1-8B0300D3998D}"/>
              </a:ext>
            </a:extLst>
          </p:cNvPr>
          <p:cNvSpPr>
            <a:spLocks noGrp="1"/>
          </p:cNvSpPr>
          <p:nvPr>
            <p:ph type="sldNum" sz="quarter" idx="12"/>
          </p:nvPr>
        </p:nvSpPr>
        <p:spPr/>
        <p:txBody>
          <a:bodyPr/>
          <a:lstStyle/>
          <a:p>
            <a:fld id="{E97799C9-84D9-46D2-A11E-BCF8A720529D}" type="slidenum">
              <a:rPr lang="en-US" smtClean="0"/>
              <a:t>4</a:t>
            </a:fld>
            <a:endParaRPr lang="en-US" dirty="0"/>
          </a:p>
        </p:txBody>
      </p:sp>
    </p:spTree>
    <p:extLst>
      <p:ext uri="{BB962C8B-B14F-4D97-AF65-F5344CB8AC3E}">
        <p14:creationId xmlns:p14="http://schemas.microsoft.com/office/powerpoint/2010/main" val="240740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heckerboard(across)">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heckerboard(across)">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heckerboard(across)">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checkerboard(across)">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FE8C5F-1324-A58B-3927-5FA96C802F7C}"/>
              </a:ext>
            </a:extLst>
          </p:cNvPr>
          <p:cNvSpPr>
            <a:spLocks noGrp="1"/>
          </p:cNvSpPr>
          <p:nvPr>
            <p:ph type="title"/>
          </p:nvPr>
        </p:nvSpPr>
        <p:spPr/>
        <p:txBody>
          <a:bodyPr>
            <a:normAutofit fontScale="90000"/>
          </a:bodyPr>
          <a:lstStyle/>
          <a:p>
            <a:r>
              <a:rPr lang="it-IT" sz="4400" b="1" dirty="0">
                <a:solidFill>
                  <a:srgbClr val="0432FF"/>
                </a:solidFill>
                <a:effectLst/>
              </a:rPr>
              <a:t>Matematica persiana e araba </a:t>
            </a:r>
            <a:r>
              <a:rPr lang="it-IT" sz="3600" dirty="0">
                <a:effectLst/>
              </a:rPr>
              <a:t>(VIII - XIV sec.) </a:t>
            </a:r>
            <a:endParaRPr lang="it-IT" dirty="0"/>
          </a:p>
        </p:txBody>
      </p:sp>
      <p:sp>
        <p:nvSpPr>
          <p:cNvPr id="3" name="Segnaposto contenuto 2">
            <a:extLst>
              <a:ext uri="{FF2B5EF4-FFF2-40B4-BE49-F238E27FC236}">
                <a16:creationId xmlns:a16="http://schemas.microsoft.com/office/drawing/2014/main" id="{F48DE702-822D-990A-B810-E60A97B8C6F5}"/>
              </a:ext>
            </a:extLst>
          </p:cNvPr>
          <p:cNvSpPr>
            <a:spLocks noGrp="1"/>
          </p:cNvSpPr>
          <p:nvPr>
            <p:ph idx="1"/>
          </p:nvPr>
        </p:nvSpPr>
        <p:spPr>
          <a:xfrm>
            <a:off x="1295401" y="2116667"/>
            <a:ext cx="9601196" cy="3759201"/>
          </a:xfrm>
        </p:spPr>
        <p:txBody>
          <a:bodyPr>
            <a:normAutofit lnSpcReduction="10000"/>
          </a:bodyPr>
          <a:lstStyle/>
          <a:p>
            <a:r>
              <a:rPr lang="it-IT" sz="1700" i="1" dirty="0">
                <a:effectLst/>
              </a:rPr>
              <a:t>XIII - XIV secolo </a:t>
            </a:r>
            <a:endParaRPr lang="it-IT" sz="1700" dirty="0"/>
          </a:p>
          <a:p>
            <a:pPr marL="0" indent="0">
              <a:buNone/>
            </a:pPr>
            <a:r>
              <a:rPr lang="it-IT" sz="1700" dirty="0">
                <a:effectLst/>
              </a:rPr>
              <a:t>Il matematico </a:t>
            </a:r>
            <a:r>
              <a:rPr lang="it-IT" sz="1700" b="1" dirty="0">
                <a:effectLst/>
              </a:rPr>
              <a:t>Nasir al-</a:t>
            </a:r>
            <a:r>
              <a:rPr lang="it-IT" sz="1700" b="1" dirty="0" err="1">
                <a:effectLst/>
              </a:rPr>
              <a:t>Din</a:t>
            </a:r>
            <a:r>
              <a:rPr lang="it-IT" sz="1700" b="1" dirty="0">
                <a:effectLst/>
              </a:rPr>
              <a:t> Tusi </a:t>
            </a:r>
            <a:r>
              <a:rPr lang="it-IT" sz="1700" dirty="0">
                <a:effectLst/>
              </a:rPr>
              <a:t>sviluppò nel XIII secolo la trigonometria sferica. Il </a:t>
            </a:r>
            <a:r>
              <a:rPr lang="it-IT" sz="1700" i="1" dirty="0">
                <a:effectLst/>
              </a:rPr>
              <a:t>Teorema di Nasir al-</a:t>
            </a:r>
            <a:r>
              <a:rPr lang="it-IT" sz="1700" i="1" dirty="0" err="1">
                <a:effectLst/>
              </a:rPr>
              <a:t>Din</a:t>
            </a:r>
            <a:r>
              <a:rPr lang="it-IT" sz="1700" i="1" dirty="0">
                <a:effectLst/>
              </a:rPr>
              <a:t> </a:t>
            </a:r>
            <a:r>
              <a:rPr lang="it-IT" sz="1700" dirty="0">
                <a:effectLst/>
              </a:rPr>
              <a:t>sulla combinazione di due moti circolari fu tradotto e pubblicato solo nel XVII secolo. </a:t>
            </a:r>
            <a:endParaRPr lang="it-IT" sz="1700" dirty="0"/>
          </a:p>
          <a:p>
            <a:pPr marL="0" indent="0">
              <a:buNone/>
            </a:pPr>
            <a:r>
              <a:rPr lang="it-IT" sz="1700" dirty="0">
                <a:effectLst/>
              </a:rPr>
              <a:t>Nel XIV secolo, </a:t>
            </a:r>
            <a:r>
              <a:rPr lang="it-IT" sz="1700" b="1" dirty="0" err="1">
                <a:effectLst/>
              </a:rPr>
              <a:t>Ghiyath</a:t>
            </a:r>
            <a:r>
              <a:rPr lang="it-IT" sz="1700" b="1" dirty="0">
                <a:effectLst/>
              </a:rPr>
              <a:t> al-Kashi </a:t>
            </a:r>
            <a:r>
              <a:rPr lang="it-IT" sz="1700" dirty="0">
                <a:effectLst/>
              </a:rPr>
              <a:t>calcolò il valore di </a:t>
            </a:r>
            <a:r>
              <a:rPr lang="el-GR" sz="1700" dirty="0">
                <a:effectLst/>
              </a:rPr>
              <a:t>π </a:t>
            </a:r>
            <a:r>
              <a:rPr lang="it-IT" sz="1700" dirty="0">
                <a:effectLst/>
              </a:rPr>
              <a:t>con 16 decimali. Trovò anche la regola di Ruffini per scoprire la radice ennesima di un’equazione. </a:t>
            </a:r>
            <a:r>
              <a:rPr lang="it-IT" sz="1700" dirty="0"/>
              <a:t>N</a:t>
            </a:r>
            <a:r>
              <a:rPr lang="it-IT" sz="1700" dirty="0">
                <a:effectLst/>
              </a:rPr>
              <a:t>ella sua opera si trova il primo esempio conosciuto di dimostrazione per induzione tramite la quale viene dimostrato il teorema binomiale. Era anche a conoscenza del </a:t>
            </a:r>
            <a:r>
              <a:rPr lang="it-IT" sz="1700" i="1" dirty="0">
                <a:effectLst/>
              </a:rPr>
              <a:t>triangolo di Tartaglia</a:t>
            </a:r>
            <a:r>
              <a:rPr lang="it-IT" sz="1700" dirty="0">
                <a:effectLst/>
              </a:rPr>
              <a:t>. </a:t>
            </a:r>
            <a:endParaRPr lang="it-IT" sz="1700" dirty="0"/>
          </a:p>
          <a:p>
            <a:r>
              <a:rPr lang="it-IT" sz="1700" dirty="0">
                <a:effectLst/>
              </a:rPr>
              <a:t>Nel XIV secolo la matematica araba entrò in crisi a causa di un periodo di forte instabilità politica e religiosa, oltre che per il diffondersi di sette ostili al sapere matematico. </a:t>
            </a:r>
            <a:endParaRPr lang="it-IT" sz="1700" dirty="0"/>
          </a:p>
          <a:p>
            <a:pPr marL="0" indent="0">
              <a:buNone/>
            </a:pPr>
            <a:r>
              <a:rPr lang="it-IT" sz="1700" dirty="0">
                <a:effectLst/>
              </a:rPr>
              <a:t>I conflitti con molti popoli (berberi, curdi, turchi…) che si susseguirono nel mondo arabo dal XII secolo contribuirono al declino della scienza e della matematica arabe. </a:t>
            </a:r>
            <a:r>
              <a:rPr lang="it-IT" sz="1700" dirty="0"/>
              <a:t>Il definitivo regresso politico e culturale dell’arabismo si ha dopo l’invasione mongola del XIII sec., che spazza via l’ultimo resto del califfato di Baghdad (1258) e sanziona l’avvento al potere di elementi non arabi, soprattutto turchi, negli Stati del Vicino Oriente.</a:t>
            </a:r>
          </a:p>
          <a:p>
            <a:endParaRPr lang="it-IT" dirty="0"/>
          </a:p>
          <a:p>
            <a:endParaRPr lang="it-IT" dirty="0"/>
          </a:p>
        </p:txBody>
      </p:sp>
      <p:sp>
        <p:nvSpPr>
          <p:cNvPr id="4" name="Segnaposto numero diapositiva 3">
            <a:extLst>
              <a:ext uri="{FF2B5EF4-FFF2-40B4-BE49-F238E27FC236}">
                <a16:creationId xmlns:a16="http://schemas.microsoft.com/office/drawing/2014/main" id="{469D84D4-5BBC-1F14-ED31-A25235786CEC}"/>
              </a:ext>
            </a:extLst>
          </p:cNvPr>
          <p:cNvSpPr>
            <a:spLocks noGrp="1"/>
          </p:cNvSpPr>
          <p:nvPr>
            <p:ph type="sldNum" sz="quarter" idx="12"/>
          </p:nvPr>
        </p:nvSpPr>
        <p:spPr/>
        <p:txBody>
          <a:bodyPr/>
          <a:lstStyle/>
          <a:p>
            <a:fld id="{E97799C9-84D9-46D2-A11E-BCF8A720529D}" type="slidenum">
              <a:rPr lang="en-US" smtClean="0"/>
              <a:t>5</a:t>
            </a:fld>
            <a:endParaRPr lang="en-US" dirty="0"/>
          </a:p>
        </p:txBody>
      </p:sp>
    </p:spTree>
    <p:extLst>
      <p:ext uri="{BB962C8B-B14F-4D97-AF65-F5344CB8AC3E}">
        <p14:creationId xmlns:p14="http://schemas.microsoft.com/office/powerpoint/2010/main" val="89460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linds(horizont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linds(horizont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linds(horizontal)">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5" name="Picture 14">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it-IT"/>
            </a:p>
          </p:txBody>
        </p:sp>
        <p:pic>
          <p:nvPicPr>
            <p:cNvPr id="17" name="Picture 16">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olo 1">
            <a:extLst>
              <a:ext uri="{FF2B5EF4-FFF2-40B4-BE49-F238E27FC236}">
                <a16:creationId xmlns:a16="http://schemas.microsoft.com/office/drawing/2014/main" id="{4310C729-D231-42F2-6F65-2D6157536F52}"/>
              </a:ext>
            </a:extLst>
          </p:cNvPr>
          <p:cNvSpPr>
            <a:spLocks noGrp="1"/>
          </p:cNvSpPr>
          <p:nvPr>
            <p:ph type="title"/>
          </p:nvPr>
        </p:nvSpPr>
        <p:spPr>
          <a:xfrm>
            <a:off x="4626508" y="982132"/>
            <a:ext cx="6270090" cy="1303867"/>
          </a:xfrm>
        </p:spPr>
        <p:txBody>
          <a:bodyPr>
            <a:normAutofit/>
          </a:bodyPr>
          <a:lstStyle/>
          <a:p>
            <a:r>
              <a:rPr lang="it-IT" sz="3600" b="1" dirty="0">
                <a:solidFill>
                  <a:schemeClr val="accent4"/>
                </a:solidFill>
              </a:rPr>
              <a:t>Boezio: alle radici dell’Europa</a:t>
            </a:r>
          </a:p>
        </p:txBody>
      </p:sp>
      <p:sp>
        <p:nvSpPr>
          <p:cNvPr id="20" name="Rectangle 19">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Viso umano, vestiti, dipinto, uomo&#10;&#10;Il contenuto generato dall'IA potrebbe non essere corretto.">
            <a:extLst>
              <a:ext uri="{FF2B5EF4-FFF2-40B4-BE49-F238E27FC236}">
                <a16:creationId xmlns:a16="http://schemas.microsoft.com/office/drawing/2014/main" id="{E44018F4-CCD2-A831-D0E5-F5A8194ABD59}"/>
              </a:ext>
            </a:extLst>
          </p:cNvPr>
          <p:cNvPicPr>
            <a:picLocks noChangeAspect="1"/>
          </p:cNvPicPr>
          <p:nvPr/>
        </p:nvPicPr>
        <p:blipFill>
          <a:blip r:embed="rId5"/>
          <a:srcRect r="-2" b="904"/>
          <a:stretch/>
        </p:blipFill>
        <p:spPr>
          <a:xfrm>
            <a:off x="1412683" y="1410208"/>
            <a:ext cx="2433793" cy="3858780"/>
          </a:xfrm>
          <a:prstGeom prst="rect">
            <a:avLst/>
          </a:prstGeom>
        </p:spPr>
      </p:pic>
      <p:cxnSp>
        <p:nvCxnSpPr>
          <p:cNvPr id="22" name="Straight Connector 21">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id="{2E5EAED8-7B46-3FDB-ED0C-7D543734BEAF}"/>
              </a:ext>
            </a:extLst>
          </p:cNvPr>
          <p:cNvSpPr>
            <a:spLocks noGrp="1"/>
          </p:cNvSpPr>
          <p:nvPr>
            <p:ph idx="1"/>
          </p:nvPr>
        </p:nvSpPr>
        <p:spPr>
          <a:xfrm>
            <a:off x="4636482" y="2556932"/>
            <a:ext cx="6260114" cy="3318936"/>
          </a:xfrm>
        </p:spPr>
        <p:txBody>
          <a:bodyPr>
            <a:normAutofit fontScale="25000" lnSpcReduction="20000"/>
          </a:bodyPr>
          <a:lstStyle/>
          <a:p>
            <a:r>
              <a:rPr lang="it-IT" sz="4800" dirty="0">
                <a:effectLst/>
                <a:ea typeface="Times New Roman" panose="02020603050405020304" pitchFamily="18" charset="0"/>
              </a:rPr>
              <a:t>La fortuna di Boezio è veramente “globale”, e ciò vale non soltanto per il suo testo filosofico per eccellenza, il </a:t>
            </a:r>
            <a:r>
              <a:rPr lang="it-IT" sz="4800" i="1" dirty="0">
                <a:effectLst/>
                <a:ea typeface="Times New Roman" panose="02020603050405020304" pitchFamily="18" charset="0"/>
              </a:rPr>
              <a:t>De </a:t>
            </a:r>
            <a:r>
              <a:rPr lang="it-IT" sz="4800" i="1" dirty="0" err="1">
                <a:effectLst/>
                <a:ea typeface="Times New Roman" panose="02020603050405020304" pitchFamily="18" charset="0"/>
              </a:rPr>
              <a:t>consolatione</a:t>
            </a:r>
            <a:r>
              <a:rPr lang="it-IT" sz="4800" dirty="0">
                <a:effectLst/>
                <a:ea typeface="Times New Roman" panose="02020603050405020304" pitchFamily="18" charset="0"/>
              </a:rPr>
              <a:t>, ma anche e altrettanto per i suoi testi di logica e di scienze matematiche. Se vogliamo trovare un denominatore comune alla trentina di opere che egli ha scritto, al di là degli argomenti diversi, tutte queste sono accomunate da un metodo: </a:t>
            </a:r>
            <a:r>
              <a:rPr lang="it-IT" sz="4800" b="1" dirty="0">
                <a:effectLst/>
                <a:ea typeface="Times New Roman" panose="02020603050405020304" pitchFamily="18" charset="0"/>
              </a:rPr>
              <a:t>il metodo razionale della filosofia classica greca e pagana</a:t>
            </a:r>
            <a:r>
              <a:rPr lang="it-IT" sz="4800" dirty="0">
                <a:effectLst/>
                <a:ea typeface="Times New Roman" panose="02020603050405020304" pitchFamily="18" charset="0"/>
              </a:rPr>
              <a:t>.  </a:t>
            </a:r>
          </a:p>
          <a:p>
            <a:r>
              <a:rPr lang="it-IT" sz="4800" dirty="0">
                <a:effectLst/>
                <a:ea typeface="Times New Roman" panose="02020603050405020304" pitchFamily="18" charset="0"/>
              </a:rPr>
              <a:t>Nel </a:t>
            </a:r>
            <a:r>
              <a:rPr lang="it-IT" sz="4800" i="1" dirty="0">
                <a:effectLst/>
                <a:ea typeface="Times New Roman" panose="02020603050405020304" pitchFamily="18" charset="0"/>
              </a:rPr>
              <a:t>De </a:t>
            </a:r>
            <a:r>
              <a:rPr lang="it-IT" sz="4800" i="1" dirty="0" err="1">
                <a:effectLst/>
                <a:ea typeface="Times New Roman" panose="02020603050405020304" pitchFamily="18" charset="0"/>
              </a:rPr>
              <a:t>institutione</a:t>
            </a:r>
            <a:r>
              <a:rPr lang="it-IT" sz="4800" i="1" dirty="0">
                <a:effectLst/>
                <a:ea typeface="Times New Roman" panose="02020603050405020304" pitchFamily="18" charset="0"/>
              </a:rPr>
              <a:t> </a:t>
            </a:r>
            <a:r>
              <a:rPr lang="it-IT" sz="4800" i="1" dirty="0" err="1">
                <a:effectLst/>
                <a:ea typeface="Times New Roman" panose="02020603050405020304" pitchFamily="18" charset="0"/>
              </a:rPr>
              <a:t>arithmetica</a:t>
            </a:r>
            <a:r>
              <a:rPr lang="it-IT" sz="4800" i="1" dirty="0">
                <a:effectLst/>
                <a:ea typeface="Times New Roman" panose="02020603050405020304" pitchFamily="18" charset="0"/>
              </a:rPr>
              <a:t> </a:t>
            </a:r>
            <a:r>
              <a:rPr lang="it-IT" sz="4800" dirty="0">
                <a:effectLst/>
                <a:ea typeface="Times New Roman" panose="02020603050405020304" pitchFamily="18" charset="0"/>
              </a:rPr>
              <a:t>egli si presenta, sotto il segno dell’antica sapienza pitagorica, come mediatore a vantaggio del mondo latino dei testi fondamentali della </a:t>
            </a:r>
            <a:r>
              <a:rPr lang="it-IT" sz="4800" i="1" dirty="0" err="1">
                <a:effectLst/>
                <a:ea typeface="Times New Roman" panose="02020603050405020304" pitchFamily="18" charset="0"/>
              </a:rPr>
              <a:t>màthesis</a:t>
            </a:r>
            <a:r>
              <a:rPr lang="it-IT" sz="4800" dirty="0">
                <a:effectLst/>
                <a:ea typeface="Times New Roman" panose="02020603050405020304" pitchFamily="18" charset="0"/>
              </a:rPr>
              <a:t> scientifica greca, e precisamente quelli di aritmetica, geometria, musica e astronomia (</a:t>
            </a:r>
            <a:r>
              <a:rPr lang="it-IT" sz="4800" dirty="0" err="1">
                <a:effectLst/>
                <a:ea typeface="Times New Roman" panose="02020603050405020304" pitchFamily="18" charset="0"/>
              </a:rPr>
              <a:t>Inst</a:t>
            </a:r>
            <a:r>
              <a:rPr lang="it-IT" sz="4800" dirty="0">
                <a:effectLst/>
                <a:ea typeface="Times New Roman" panose="02020603050405020304" pitchFamily="18" charset="0"/>
              </a:rPr>
              <a:t>. </a:t>
            </a:r>
            <a:r>
              <a:rPr lang="it-IT" sz="4800" dirty="0" err="1">
                <a:effectLst/>
                <a:ea typeface="Times New Roman" panose="02020603050405020304" pitchFamily="18" charset="0"/>
              </a:rPr>
              <a:t>arith</a:t>
            </a:r>
            <a:r>
              <a:rPr lang="it-IT" sz="4800" dirty="0">
                <a:effectLst/>
                <a:ea typeface="Times New Roman" panose="02020603050405020304" pitchFamily="18" charset="0"/>
              </a:rPr>
              <a:t>. I,1). Queste discipline costituiscono le quattro vie (è lui che conia il celebre termine di </a:t>
            </a:r>
            <a:r>
              <a:rPr lang="it-IT" sz="4800" i="1" dirty="0" err="1">
                <a:effectLst/>
                <a:ea typeface="Times New Roman" panose="02020603050405020304" pitchFamily="18" charset="0"/>
              </a:rPr>
              <a:t>quadrivium</a:t>
            </a:r>
            <a:r>
              <a:rPr lang="it-IT" sz="4800" dirty="0">
                <a:effectLst/>
                <a:ea typeface="Times New Roman" panose="02020603050405020304" pitchFamily="18" charset="0"/>
              </a:rPr>
              <a:t>) che preparano allo studio della filosofia. L’opera si apre con una riflessione teorica che andrà a far parte del patrimonio comune della cultura medievale (e oltre): </a:t>
            </a:r>
          </a:p>
          <a:p>
            <a:pPr marL="0" indent="0">
              <a:buNone/>
            </a:pPr>
            <a:r>
              <a:rPr lang="it-IT" sz="5600" dirty="0">
                <a:effectLst/>
                <a:latin typeface="Apple Chancery" panose="03020702040506060504" pitchFamily="66" charset="-79"/>
                <a:ea typeface="Times New Roman" panose="02020603050405020304" pitchFamily="18" charset="0"/>
                <a:cs typeface="Apple Chancery" panose="03020702040506060504" pitchFamily="66" charset="-79"/>
              </a:rPr>
              <a:t>Omnia </a:t>
            </a:r>
            <a:r>
              <a:rPr lang="it-IT" sz="5600" dirty="0" err="1">
                <a:effectLst/>
                <a:latin typeface="Apple Chancery" panose="03020702040506060504" pitchFamily="66" charset="-79"/>
                <a:ea typeface="Times New Roman" panose="02020603050405020304" pitchFamily="18" charset="0"/>
                <a:cs typeface="Apple Chancery" panose="03020702040506060504" pitchFamily="66" charset="-79"/>
              </a:rPr>
              <a:t>quaecunque</a:t>
            </a:r>
            <a:r>
              <a:rPr lang="it-IT" sz="5600" dirty="0">
                <a:effectLst/>
                <a:latin typeface="Apple Chancery" panose="03020702040506060504" pitchFamily="66" charset="-79"/>
                <a:ea typeface="Times New Roman" panose="02020603050405020304" pitchFamily="18" charset="0"/>
                <a:cs typeface="Apple Chancery" panose="03020702040506060504" pitchFamily="66" charset="-79"/>
              </a:rPr>
              <a:t> a </a:t>
            </a:r>
            <a:r>
              <a:rPr lang="it-IT" sz="5600" dirty="0" err="1">
                <a:effectLst/>
                <a:latin typeface="Apple Chancery" panose="03020702040506060504" pitchFamily="66" charset="-79"/>
                <a:ea typeface="Times New Roman" panose="02020603050405020304" pitchFamily="18" charset="0"/>
                <a:cs typeface="Apple Chancery" panose="03020702040506060504" pitchFamily="66" charset="-79"/>
              </a:rPr>
              <a:t>primaeva</a:t>
            </a:r>
            <a:r>
              <a:rPr lang="it-IT" sz="5600" dirty="0">
                <a:effectLst/>
                <a:latin typeface="Apple Chancery" panose="03020702040506060504" pitchFamily="66" charset="-79"/>
                <a:ea typeface="Times New Roman" panose="02020603050405020304" pitchFamily="18" charset="0"/>
                <a:cs typeface="Apple Chancery" panose="03020702040506060504" pitchFamily="66" charset="-79"/>
              </a:rPr>
              <a:t> rerum natura </a:t>
            </a:r>
            <a:r>
              <a:rPr lang="it-IT" sz="5600" dirty="0" err="1">
                <a:effectLst/>
                <a:latin typeface="Apple Chancery" panose="03020702040506060504" pitchFamily="66" charset="-79"/>
                <a:ea typeface="Times New Roman" panose="02020603050405020304" pitchFamily="18" charset="0"/>
                <a:cs typeface="Apple Chancery" panose="03020702040506060504" pitchFamily="66" charset="-79"/>
              </a:rPr>
              <a:t>constructa</a:t>
            </a:r>
            <a:r>
              <a:rPr lang="it-IT" sz="5600" dirty="0">
                <a:effectLst/>
                <a:latin typeface="Apple Chancery" panose="03020702040506060504" pitchFamily="66" charset="-79"/>
                <a:ea typeface="Times New Roman" panose="02020603050405020304" pitchFamily="18" charset="0"/>
                <a:cs typeface="Apple Chancery" panose="03020702040506060504" pitchFamily="66" charset="-79"/>
              </a:rPr>
              <a:t> </a:t>
            </a:r>
            <a:r>
              <a:rPr lang="it-IT" sz="5600" dirty="0" err="1">
                <a:effectLst/>
                <a:latin typeface="Apple Chancery" panose="03020702040506060504" pitchFamily="66" charset="-79"/>
                <a:ea typeface="Times New Roman" panose="02020603050405020304" pitchFamily="18" charset="0"/>
                <a:cs typeface="Apple Chancery" panose="03020702040506060504" pitchFamily="66" charset="-79"/>
              </a:rPr>
              <a:t>sunt</a:t>
            </a:r>
            <a:r>
              <a:rPr lang="it-IT" sz="5600" dirty="0">
                <a:effectLst/>
                <a:latin typeface="Apple Chancery" panose="03020702040506060504" pitchFamily="66" charset="-79"/>
                <a:ea typeface="Times New Roman" panose="02020603050405020304" pitchFamily="18" charset="0"/>
                <a:cs typeface="Apple Chancery" panose="03020702040506060504" pitchFamily="66" charset="-79"/>
              </a:rPr>
              <a:t>, </a:t>
            </a:r>
            <a:r>
              <a:rPr lang="it-IT" sz="5600" dirty="0" err="1">
                <a:effectLst/>
                <a:latin typeface="Apple Chancery" panose="03020702040506060504" pitchFamily="66" charset="-79"/>
                <a:ea typeface="Times New Roman" panose="02020603050405020304" pitchFamily="18" charset="0"/>
                <a:cs typeface="Apple Chancery" panose="03020702040506060504" pitchFamily="66" charset="-79"/>
              </a:rPr>
              <a:t>numerorum</a:t>
            </a:r>
            <a:r>
              <a:rPr lang="it-IT" sz="5600" dirty="0">
                <a:effectLst/>
                <a:latin typeface="Apple Chancery" panose="03020702040506060504" pitchFamily="66" charset="-79"/>
                <a:ea typeface="Times New Roman" panose="02020603050405020304" pitchFamily="18" charset="0"/>
                <a:cs typeface="Apple Chancery" panose="03020702040506060504" pitchFamily="66" charset="-79"/>
              </a:rPr>
              <a:t> </a:t>
            </a:r>
            <a:r>
              <a:rPr lang="it-IT" sz="5600" dirty="0" err="1">
                <a:effectLst/>
                <a:latin typeface="Apple Chancery" panose="03020702040506060504" pitchFamily="66" charset="-79"/>
                <a:ea typeface="Times New Roman" panose="02020603050405020304" pitchFamily="18" charset="0"/>
                <a:cs typeface="Apple Chancery" panose="03020702040506060504" pitchFamily="66" charset="-79"/>
              </a:rPr>
              <a:t>videntur</a:t>
            </a:r>
            <a:r>
              <a:rPr lang="it-IT" sz="5600" dirty="0">
                <a:effectLst/>
                <a:latin typeface="Apple Chancery" panose="03020702040506060504" pitchFamily="66" charset="-79"/>
                <a:ea typeface="Times New Roman" panose="02020603050405020304" pitchFamily="18" charset="0"/>
                <a:cs typeface="Apple Chancery" panose="03020702040506060504" pitchFamily="66" charset="-79"/>
              </a:rPr>
              <a:t> ratione formata. Hoc </a:t>
            </a:r>
            <a:r>
              <a:rPr lang="it-IT" sz="5600" dirty="0" err="1">
                <a:effectLst/>
                <a:latin typeface="Apple Chancery" panose="03020702040506060504" pitchFamily="66" charset="-79"/>
                <a:ea typeface="Times New Roman" panose="02020603050405020304" pitchFamily="18" charset="0"/>
                <a:cs typeface="Apple Chancery" panose="03020702040506060504" pitchFamily="66" charset="-79"/>
              </a:rPr>
              <a:t>enim</a:t>
            </a:r>
            <a:r>
              <a:rPr lang="it-IT" sz="5600" dirty="0">
                <a:effectLst/>
                <a:latin typeface="Apple Chancery" panose="03020702040506060504" pitchFamily="66" charset="-79"/>
                <a:ea typeface="Times New Roman" panose="02020603050405020304" pitchFamily="18" charset="0"/>
                <a:cs typeface="Apple Chancery" panose="03020702040506060504" pitchFamily="66" charset="-79"/>
              </a:rPr>
              <a:t> </a:t>
            </a:r>
            <a:r>
              <a:rPr lang="it-IT" sz="5600" dirty="0" err="1">
                <a:effectLst/>
                <a:latin typeface="Apple Chancery" panose="03020702040506060504" pitchFamily="66" charset="-79"/>
                <a:ea typeface="Times New Roman" panose="02020603050405020304" pitchFamily="18" charset="0"/>
                <a:cs typeface="Apple Chancery" panose="03020702040506060504" pitchFamily="66" charset="-79"/>
              </a:rPr>
              <a:t>fuit</a:t>
            </a:r>
            <a:r>
              <a:rPr lang="it-IT" sz="5600" dirty="0">
                <a:effectLst/>
                <a:latin typeface="Apple Chancery" panose="03020702040506060504" pitchFamily="66" charset="-79"/>
                <a:ea typeface="Times New Roman" panose="02020603050405020304" pitchFamily="18" charset="0"/>
                <a:cs typeface="Apple Chancery" panose="03020702040506060504" pitchFamily="66" charset="-79"/>
              </a:rPr>
              <a:t> principale in animo </a:t>
            </a:r>
            <a:r>
              <a:rPr lang="it-IT" sz="5600" dirty="0" err="1">
                <a:effectLst/>
                <a:latin typeface="Apple Chancery" panose="03020702040506060504" pitchFamily="66" charset="-79"/>
                <a:ea typeface="Times New Roman" panose="02020603050405020304" pitchFamily="18" charset="0"/>
                <a:cs typeface="Apple Chancery" panose="03020702040506060504" pitchFamily="66" charset="-79"/>
              </a:rPr>
              <a:t>conditoris</a:t>
            </a:r>
            <a:r>
              <a:rPr lang="it-IT" sz="5600" dirty="0">
                <a:effectLst/>
                <a:latin typeface="Apple Chancery" panose="03020702040506060504" pitchFamily="66" charset="-79"/>
                <a:ea typeface="Times New Roman" panose="02020603050405020304" pitchFamily="18" charset="0"/>
                <a:cs typeface="Apple Chancery" panose="03020702040506060504" pitchFamily="66" charset="-79"/>
              </a:rPr>
              <a:t> </a:t>
            </a:r>
            <a:r>
              <a:rPr lang="it-IT" sz="5600" dirty="0" err="1">
                <a:effectLst/>
                <a:latin typeface="Apple Chancery" panose="03020702040506060504" pitchFamily="66" charset="-79"/>
                <a:ea typeface="Times New Roman" panose="02020603050405020304" pitchFamily="18" charset="0"/>
                <a:cs typeface="Apple Chancery" panose="03020702040506060504" pitchFamily="66" charset="-79"/>
              </a:rPr>
              <a:t>exemplar</a:t>
            </a:r>
            <a:r>
              <a:rPr lang="it-IT" sz="5600" dirty="0">
                <a:effectLst/>
                <a:latin typeface="Apple Chancery" panose="03020702040506060504" pitchFamily="66" charset="-79"/>
                <a:ea typeface="Times New Roman" panose="02020603050405020304" pitchFamily="18" charset="0"/>
                <a:cs typeface="Apple Chancery" panose="03020702040506060504" pitchFamily="66" charset="-79"/>
              </a:rPr>
              <a:t>. </a:t>
            </a:r>
            <a:r>
              <a:rPr lang="it-IT" sz="5600" dirty="0">
                <a:effectLst/>
                <a:ea typeface="Times New Roman" panose="02020603050405020304" pitchFamily="18" charset="0"/>
              </a:rPr>
              <a:t>(</a:t>
            </a:r>
            <a:r>
              <a:rPr lang="it-IT" sz="5600" dirty="0" err="1">
                <a:effectLst/>
                <a:ea typeface="Times New Roman" panose="02020603050405020304" pitchFamily="18" charset="0"/>
              </a:rPr>
              <a:t>Inst.arith</a:t>
            </a:r>
            <a:r>
              <a:rPr lang="it-IT" sz="5600" dirty="0">
                <a:effectLst/>
                <a:ea typeface="Times New Roman" panose="02020603050405020304" pitchFamily="18" charset="0"/>
              </a:rPr>
              <a:t>. 1,2)</a:t>
            </a:r>
          </a:p>
          <a:p>
            <a:pPr marL="0" indent="0">
              <a:buNone/>
            </a:pPr>
            <a:r>
              <a:rPr lang="it-IT" sz="5600" b="1" dirty="0">
                <a:solidFill>
                  <a:schemeClr val="accent4"/>
                </a:solidFill>
                <a:effectLst/>
                <a:ea typeface="Times New Roman" panose="02020603050405020304" pitchFamily="18" charset="0"/>
              </a:rPr>
              <a:t>Tutto ciò che è stato costruito dalla natura primordiale delle cose sembra essere formato dal rapporto dei numeri. Questo era infatti il modello principale nella mente del fondatore.</a:t>
            </a:r>
          </a:p>
          <a:p>
            <a:pPr marL="0" indent="0" algn="r">
              <a:buNone/>
            </a:pPr>
            <a:r>
              <a:rPr lang="it-IT" sz="4000" dirty="0">
                <a:effectLst/>
                <a:latin typeface="Garamond" panose="02020404030301010803" pitchFamily="18" charset="0"/>
                <a:ea typeface="Times New Roman" panose="02020603050405020304" pitchFamily="18" charset="0"/>
              </a:rPr>
              <a:t>(dalla relazione preparata dal prof. Loris </a:t>
            </a:r>
            <a:r>
              <a:rPr lang="it-IT" sz="4000" dirty="0" err="1">
                <a:effectLst/>
                <a:latin typeface="Garamond" panose="02020404030301010803" pitchFamily="18" charset="0"/>
                <a:ea typeface="Times New Roman" panose="02020603050405020304" pitchFamily="18" charset="0"/>
              </a:rPr>
              <a:t>Sturlese</a:t>
            </a:r>
            <a:r>
              <a:rPr lang="it-IT" sz="4000" dirty="0">
                <a:effectLst/>
                <a:latin typeface="Garamond" panose="02020404030301010803" pitchFamily="18" charset="0"/>
                <a:ea typeface="Times New Roman" panose="02020603050405020304" pitchFamily="18" charset="0"/>
              </a:rPr>
              <a:t> per il convegno linceo</a:t>
            </a:r>
            <a:r>
              <a:rPr lang="it-IT" sz="4000" i="1" dirty="0">
                <a:effectLst/>
                <a:latin typeface="Garamond" panose="02020404030301010803" pitchFamily="18" charset="0"/>
                <a:ea typeface="Times New Roman" panose="02020603050405020304" pitchFamily="18" charset="0"/>
              </a:rPr>
              <a:t> Boezio: alle radici dell'Europa </a:t>
            </a:r>
            <a:r>
              <a:rPr lang="it-IT" sz="4000" dirty="0">
                <a:effectLst/>
                <a:latin typeface="Garamond" panose="02020404030301010803" pitchFamily="18" charset="0"/>
                <a:ea typeface="Times New Roman" panose="02020603050405020304" pitchFamily="18" charset="0"/>
              </a:rPr>
              <a:t>(10-11 ottobre 2024))</a:t>
            </a:r>
            <a:r>
              <a:rPr lang="it-IT" sz="4000" i="1" dirty="0">
                <a:effectLst/>
                <a:latin typeface="Garamond" panose="02020404030301010803" pitchFamily="18" charset="0"/>
                <a:ea typeface="Times New Roman" panose="02020603050405020304" pitchFamily="18" charset="0"/>
              </a:rPr>
              <a:t>.</a:t>
            </a:r>
            <a:endParaRPr lang="it-IT" sz="4000" dirty="0">
              <a:effectLst/>
              <a:latin typeface="Times New Roman" panose="02020603050405020304" pitchFamily="18" charset="0"/>
              <a:ea typeface="Times New Roman" panose="02020603050405020304" pitchFamily="18" charset="0"/>
            </a:endParaRPr>
          </a:p>
        </p:txBody>
      </p:sp>
      <p:sp>
        <p:nvSpPr>
          <p:cNvPr id="8" name="CasellaDiTesto 7">
            <a:extLst>
              <a:ext uri="{FF2B5EF4-FFF2-40B4-BE49-F238E27FC236}">
                <a16:creationId xmlns:a16="http://schemas.microsoft.com/office/drawing/2014/main" id="{F1B1652A-E9B9-AEED-2915-7522DCDC7B6C}"/>
              </a:ext>
            </a:extLst>
          </p:cNvPr>
          <p:cNvSpPr txBox="1"/>
          <p:nvPr/>
        </p:nvSpPr>
        <p:spPr>
          <a:xfrm>
            <a:off x="1220879" y="5631051"/>
            <a:ext cx="2802735" cy="307777"/>
          </a:xfrm>
          <a:prstGeom prst="rect">
            <a:avLst/>
          </a:prstGeom>
          <a:noFill/>
        </p:spPr>
        <p:txBody>
          <a:bodyPr wrap="square" rtlCol="0">
            <a:spAutoFit/>
          </a:bodyPr>
          <a:lstStyle/>
          <a:p>
            <a:pPr algn="ctr"/>
            <a:r>
              <a:rPr lang="it-IT" sz="1400" dirty="0">
                <a:effectLst/>
                <a:latin typeface="Garamond" panose="02020404030301010803" pitchFamily="18" charset="0"/>
                <a:ea typeface="Times New Roman" panose="02020603050405020304" pitchFamily="18" charset="0"/>
              </a:rPr>
              <a:t>Severino Boezio (475 c.a. – 529 c.a.)</a:t>
            </a:r>
            <a:endParaRPr lang="it-IT" sz="1400" dirty="0">
              <a:effectLst/>
              <a:latin typeface="Times New Roman" panose="02020603050405020304" pitchFamily="18" charset="0"/>
              <a:ea typeface="Times New Roman" panose="02020603050405020304" pitchFamily="18" charset="0"/>
            </a:endParaRPr>
          </a:p>
        </p:txBody>
      </p:sp>
      <p:sp>
        <p:nvSpPr>
          <p:cNvPr id="4" name="Segnaposto numero diapositiva 3">
            <a:extLst>
              <a:ext uri="{FF2B5EF4-FFF2-40B4-BE49-F238E27FC236}">
                <a16:creationId xmlns:a16="http://schemas.microsoft.com/office/drawing/2014/main" id="{B9DA6CBF-AE07-8C4A-9A30-C27FB0316E55}"/>
              </a:ext>
            </a:extLst>
          </p:cNvPr>
          <p:cNvSpPr>
            <a:spLocks noGrp="1"/>
          </p:cNvSpPr>
          <p:nvPr>
            <p:ph type="sldNum" sz="quarter" idx="12"/>
          </p:nvPr>
        </p:nvSpPr>
        <p:spPr/>
        <p:txBody>
          <a:bodyPr/>
          <a:lstStyle/>
          <a:p>
            <a:fld id="{E97799C9-84D9-46D2-A11E-BCF8A720529D}" type="slidenum">
              <a:rPr lang="en-US" smtClean="0"/>
              <a:t>6</a:t>
            </a:fld>
            <a:endParaRPr lang="en-US" dirty="0"/>
          </a:p>
        </p:txBody>
      </p:sp>
    </p:spTree>
    <p:extLst>
      <p:ext uri="{BB962C8B-B14F-4D97-AF65-F5344CB8AC3E}">
        <p14:creationId xmlns:p14="http://schemas.microsoft.com/office/powerpoint/2010/main" val="66575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dissolv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dissolv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dissolv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dissolve">
                                      <p:cBhvr>
                                        <p:cTn id="39" dur="5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dissolve">
                                      <p:cBhvr>
                                        <p:cTn id="4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B54C86-2CF7-3A8C-0446-0FFA75154773}"/>
              </a:ext>
            </a:extLst>
          </p:cNvPr>
          <p:cNvSpPr>
            <a:spLocks noGrp="1"/>
          </p:cNvSpPr>
          <p:nvPr>
            <p:ph type="title"/>
          </p:nvPr>
        </p:nvSpPr>
        <p:spPr>
          <a:xfrm>
            <a:off x="1295402" y="982132"/>
            <a:ext cx="9601196" cy="1303867"/>
          </a:xfrm>
        </p:spPr>
        <p:txBody>
          <a:bodyPr>
            <a:normAutofit/>
          </a:bodyPr>
          <a:lstStyle/>
          <a:p>
            <a:pPr>
              <a:lnSpc>
                <a:spcPct val="90000"/>
              </a:lnSpc>
            </a:pPr>
            <a:r>
              <a:rPr lang="it-IT" sz="4100" b="1" dirty="0">
                <a:solidFill>
                  <a:schemeClr val="accent4">
                    <a:lumMod val="75000"/>
                  </a:schemeClr>
                </a:solidFill>
              </a:rPr>
              <a:t>L’Alto Medioevo </a:t>
            </a:r>
            <a:br>
              <a:rPr lang="it-IT" sz="4100" b="1" dirty="0">
                <a:solidFill>
                  <a:srgbClr val="262626"/>
                </a:solidFill>
              </a:rPr>
            </a:br>
            <a:r>
              <a:rPr lang="it-IT" sz="3200" dirty="0">
                <a:solidFill>
                  <a:schemeClr val="accent4">
                    <a:lumMod val="75000"/>
                  </a:schemeClr>
                </a:solidFill>
              </a:rPr>
              <a:t>(476 – 1000)</a:t>
            </a:r>
          </a:p>
        </p:txBody>
      </p:sp>
      <p:sp>
        <p:nvSpPr>
          <p:cNvPr id="3" name="Segnaposto contenuto 2">
            <a:extLst>
              <a:ext uri="{FF2B5EF4-FFF2-40B4-BE49-F238E27FC236}">
                <a16:creationId xmlns:a16="http://schemas.microsoft.com/office/drawing/2014/main" id="{8ED9FAAD-13E8-9982-A794-376F1A2E7EA6}"/>
              </a:ext>
            </a:extLst>
          </p:cNvPr>
          <p:cNvSpPr>
            <a:spLocks noGrp="1"/>
          </p:cNvSpPr>
          <p:nvPr>
            <p:ph idx="1"/>
          </p:nvPr>
        </p:nvSpPr>
        <p:spPr>
          <a:xfrm>
            <a:off x="1295401" y="2556932"/>
            <a:ext cx="9439273" cy="3318936"/>
          </a:xfrm>
        </p:spPr>
        <p:txBody>
          <a:bodyPr>
            <a:normAutofit/>
          </a:bodyPr>
          <a:lstStyle/>
          <a:p>
            <a:pPr>
              <a:lnSpc>
                <a:spcPct val="90000"/>
              </a:lnSpc>
            </a:pPr>
            <a:r>
              <a:rPr lang="it-IT" sz="2000" dirty="0">
                <a:solidFill>
                  <a:srgbClr val="262626"/>
                </a:solidFill>
              </a:rPr>
              <a:t>Le date-simbolo che delimitano il Medioevo per </a:t>
            </a:r>
            <a:r>
              <a:rPr lang="it-IT" sz="2000" dirty="0">
                <a:solidFill>
                  <a:srgbClr val="262626"/>
                </a:solidFill>
                <a:effectLst/>
              </a:rPr>
              <a:t> la </a:t>
            </a:r>
            <a:r>
              <a:rPr lang="it-IT" sz="2000" b="1" dirty="0">
                <a:solidFill>
                  <a:schemeClr val="accent4">
                    <a:lumMod val="75000"/>
                  </a:schemeClr>
                </a:solidFill>
                <a:effectLst/>
              </a:rPr>
              <a:t>Storia</a:t>
            </a:r>
            <a:r>
              <a:rPr lang="it-IT" sz="2000" dirty="0">
                <a:solidFill>
                  <a:srgbClr val="262626"/>
                </a:solidFill>
                <a:effectLst/>
              </a:rPr>
              <a:t>:</a:t>
            </a:r>
            <a:br>
              <a:rPr lang="it-IT" sz="2000" dirty="0">
                <a:solidFill>
                  <a:srgbClr val="262626"/>
                </a:solidFill>
                <a:effectLst/>
              </a:rPr>
            </a:br>
            <a:r>
              <a:rPr lang="it-IT" sz="2000" dirty="0">
                <a:solidFill>
                  <a:srgbClr val="262626"/>
                </a:solidFill>
                <a:effectLst/>
              </a:rPr>
              <a:t>• </a:t>
            </a:r>
            <a:r>
              <a:rPr lang="it-IT" sz="2000" dirty="0">
                <a:solidFill>
                  <a:schemeClr val="accent4">
                    <a:lumMod val="75000"/>
                  </a:schemeClr>
                </a:solidFill>
                <a:effectLst/>
              </a:rPr>
              <a:t>INIZIO</a:t>
            </a:r>
            <a:r>
              <a:rPr lang="it-IT" sz="2000" dirty="0">
                <a:solidFill>
                  <a:srgbClr val="262626"/>
                </a:solidFill>
                <a:effectLst/>
              </a:rPr>
              <a:t>: 476 - caduta di Roma (Odoacre)</a:t>
            </a:r>
            <a:br>
              <a:rPr lang="it-IT" sz="2000" dirty="0">
                <a:solidFill>
                  <a:srgbClr val="262626"/>
                </a:solidFill>
                <a:effectLst/>
              </a:rPr>
            </a:br>
            <a:r>
              <a:rPr lang="it-IT" sz="2000" dirty="0">
                <a:solidFill>
                  <a:srgbClr val="262626"/>
                </a:solidFill>
                <a:effectLst/>
              </a:rPr>
              <a:t>• </a:t>
            </a:r>
            <a:r>
              <a:rPr lang="it-IT" sz="2000" dirty="0">
                <a:solidFill>
                  <a:schemeClr val="accent4">
                    <a:lumMod val="75000"/>
                  </a:schemeClr>
                </a:solidFill>
                <a:effectLst/>
              </a:rPr>
              <a:t>FINE</a:t>
            </a:r>
            <a:r>
              <a:rPr lang="it-IT" sz="2000" dirty="0">
                <a:solidFill>
                  <a:srgbClr val="262626"/>
                </a:solidFill>
                <a:effectLst/>
              </a:rPr>
              <a:t>: 1453 - caduta di Costantinopoli (Turchi) </a:t>
            </a:r>
            <a:endParaRPr lang="it-IT" sz="2000" dirty="0">
              <a:solidFill>
                <a:srgbClr val="262626"/>
              </a:solidFill>
            </a:endParaRPr>
          </a:p>
          <a:p>
            <a:pPr>
              <a:lnSpc>
                <a:spcPct val="90000"/>
              </a:lnSpc>
            </a:pPr>
            <a:r>
              <a:rPr lang="it-IT" sz="2000" dirty="0">
                <a:solidFill>
                  <a:srgbClr val="262626"/>
                </a:solidFill>
                <a:effectLst/>
              </a:rPr>
              <a:t>Per la </a:t>
            </a:r>
            <a:r>
              <a:rPr lang="it-IT" sz="2000" b="1" dirty="0">
                <a:solidFill>
                  <a:schemeClr val="accent4">
                    <a:lumMod val="75000"/>
                  </a:schemeClr>
                </a:solidFill>
                <a:effectLst/>
              </a:rPr>
              <a:t>Storia della matematica</a:t>
            </a:r>
            <a:r>
              <a:rPr lang="it-IT" sz="2000" b="1" dirty="0">
                <a:solidFill>
                  <a:srgbClr val="262626"/>
                </a:solidFill>
                <a:effectLst/>
              </a:rPr>
              <a:t> </a:t>
            </a:r>
            <a:r>
              <a:rPr lang="it-IT" sz="2000" dirty="0">
                <a:solidFill>
                  <a:srgbClr val="262626"/>
                </a:solidFill>
                <a:effectLst/>
              </a:rPr>
              <a:t>l’anno-simbolo che segna l’inizio del periodo medievale è il </a:t>
            </a:r>
            <a:r>
              <a:rPr lang="it-IT" sz="2000" b="1" dirty="0">
                <a:solidFill>
                  <a:srgbClr val="262626"/>
                </a:solidFill>
                <a:effectLst/>
              </a:rPr>
              <a:t>529</a:t>
            </a:r>
            <a:r>
              <a:rPr lang="it-IT" sz="2000" dirty="0">
                <a:solidFill>
                  <a:srgbClr val="262626"/>
                </a:solidFill>
                <a:effectLst/>
              </a:rPr>
              <a:t>:</a:t>
            </a:r>
          </a:p>
          <a:p>
            <a:pPr marL="457200" lvl="1" indent="0">
              <a:lnSpc>
                <a:spcPct val="90000"/>
              </a:lnSpc>
              <a:buNone/>
            </a:pPr>
            <a:r>
              <a:rPr lang="it-IT" dirty="0">
                <a:solidFill>
                  <a:srgbClr val="262626"/>
                </a:solidFill>
                <a:effectLst/>
              </a:rPr>
              <a:t>- morte di Boezio </a:t>
            </a:r>
            <a:endParaRPr lang="it-IT" dirty="0">
              <a:solidFill>
                <a:srgbClr val="262626"/>
              </a:solidFill>
            </a:endParaRPr>
          </a:p>
          <a:p>
            <a:pPr marL="457200" lvl="1" indent="0">
              <a:lnSpc>
                <a:spcPct val="90000"/>
              </a:lnSpc>
              <a:buNone/>
            </a:pPr>
            <a:r>
              <a:rPr lang="it-IT" dirty="0">
                <a:solidFill>
                  <a:srgbClr val="262626"/>
                </a:solidFill>
                <a:effectLst/>
              </a:rPr>
              <a:t>- chiusura della Scuola di Atene (Giustiniano I, Imperatore romano di Oriente) </a:t>
            </a:r>
            <a:endParaRPr lang="it-IT" dirty="0">
              <a:solidFill>
                <a:srgbClr val="262626"/>
              </a:solidFill>
            </a:endParaRPr>
          </a:p>
          <a:p>
            <a:pPr marL="457200" lvl="1" indent="0">
              <a:lnSpc>
                <a:spcPct val="90000"/>
              </a:lnSpc>
              <a:buNone/>
            </a:pPr>
            <a:r>
              <a:rPr lang="it-IT" dirty="0">
                <a:solidFill>
                  <a:srgbClr val="262626"/>
                </a:solidFill>
                <a:effectLst/>
              </a:rPr>
              <a:t>- fondazione dell’abbazia di Montecassino</a:t>
            </a:r>
            <a:br>
              <a:rPr lang="it-IT" dirty="0">
                <a:solidFill>
                  <a:srgbClr val="262626"/>
                </a:solidFill>
                <a:effectLst/>
              </a:rPr>
            </a:br>
            <a:endParaRPr lang="it-IT" dirty="0">
              <a:solidFill>
                <a:srgbClr val="262626"/>
              </a:solidFill>
            </a:endParaRPr>
          </a:p>
          <a:p>
            <a:pPr>
              <a:lnSpc>
                <a:spcPct val="90000"/>
              </a:lnSpc>
            </a:pPr>
            <a:endParaRPr lang="it-IT" sz="1500" dirty="0">
              <a:solidFill>
                <a:srgbClr val="262626"/>
              </a:solidFill>
            </a:endParaRPr>
          </a:p>
        </p:txBody>
      </p:sp>
      <p:sp>
        <p:nvSpPr>
          <p:cNvPr id="4" name="Segnaposto numero diapositiva 3">
            <a:extLst>
              <a:ext uri="{FF2B5EF4-FFF2-40B4-BE49-F238E27FC236}">
                <a16:creationId xmlns:a16="http://schemas.microsoft.com/office/drawing/2014/main" id="{BB715BAE-1944-CBDC-5EF3-7F6E0D31E911}"/>
              </a:ext>
            </a:extLst>
          </p:cNvPr>
          <p:cNvSpPr>
            <a:spLocks noGrp="1"/>
          </p:cNvSpPr>
          <p:nvPr>
            <p:ph type="sldNum" sz="quarter" idx="12"/>
          </p:nvPr>
        </p:nvSpPr>
        <p:spPr/>
        <p:txBody>
          <a:bodyPr/>
          <a:lstStyle/>
          <a:p>
            <a:fld id="{E97799C9-84D9-46D2-A11E-BCF8A720529D}" type="slidenum">
              <a:rPr lang="en-US" smtClean="0"/>
              <a:t>7</a:t>
            </a:fld>
            <a:endParaRPr lang="en-US" dirty="0"/>
          </a:p>
        </p:txBody>
      </p:sp>
    </p:spTree>
    <p:extLst>
      <p:ext uri="{BB962C8B-B14F-4D97-AF65-F5344CB8AC3E}">
        <p14:creationId xmlns:p14="http://schemas.microsoft.com/office/powerpoint/2010/main" val="177642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BA84E8-2052-A4E5-9DC9-F0C35049D0D1}"/>
              </a:ext>
            </a:extLst>
          </p:cNvPr>
          <p:cNvSpPr>
            <a:spLocks noGrp="1"/>
          </p:cNvSpPr>
          <p:nvPr>
            <p:ph type="title"/>
          </p:nvPr>
        </p:nvSpPr>
        <p:spPr>
          <a:xfrm>
            <a:off x="1295402" y="982132"/>
            <a:ext cx="9601196" cy="1303867"/>
          </a:xfrm>
        </p:spPr>
        <p:txBody>
          <a:bodyPr>
            <a:normAutofit/>
          </a:bodyPr>
          <a:lstStyle/>
          <a:p>
            <a:pPr>
              <a:lnSpc>
                <a:spcPct val="90000"/>
              </a:lnSpc>
            </a:pPr>
            <a:r>
              <a:rPr lang="it-IT" sz="4100" b="1" dirty="0">
                <a:solidFill>
                  <a:schemeClr val="accent4">
                    <a:lumMod val="75000"/>
                  </a:schemeClr>
                </a:solidFill>
              </a:rPr>
              <a:t>L’Alto Medioevo </a:t>
            </a:r>
            <a:br>
              <a:rPr lang="it-IT" sz="4100" b="1" dirty="0">
                <a:solidFill>
                  <a:schemeClr val="accent4">
                    <a:lumMod val="75000"/>
                  </a:schemeClr>
                </a:solidFill>
              </a:rPr>
            </a:br>
            <a:r>
              <a:rPr lang="it-IT" sz="3200" dirty="0">
                <a:solidFill>
                  <a:schemeClr val="accent4">
                    <a:lumMod val="75000"/>
                  </a:schemeClr>
                </a:solidFill>
              </a:rPr>
              <a:t>(476 – 1000)</a:t>
            </a:r>
          </a:p>
        </p:txBody>
      </p:sp>
      <p:sp>
        <p:nvSpPr>
          <p:cNvPr id="3" name="Segnaposto contenuto 2">
            <a:extLst>
              <a:ext uri="{FF2B5EF4-FFF2-40B4-BE49-F238E27FC236}">
                <a16:creationId xmlns:a16="http://schemas.microsoft.com/office/drawing/2014/main" id="{F3781624-A8B2-03CA-9240-6260B4EA2EB7}"/>
              </a:ext>
            </a:extLst>
          </p:cNvPr>
          <p:cNvSpPr>
            <a:spLocks noGrp="1"/>
          </p:cNvSpPr>
          <p:nvPr>
            <p:ph idx="1"/>
          </p:nvPr>
        </p:nvSpPr>
        <p:spPr>
          <a:xfrm>
            <a:off x="1295402" y="2556932"/>
            <a:ext cx="6959598" cy="3318936"/>
          </a:xfrm>
        </p:spPr>
        <p:txBody>
          <a:bodyPr>
            <a:normAutofit lnSpcReduction="10000"/>
          </a:bodyPr>
          <a:lstStyle/>
          <a:p>
            <a:pPr>
              <a:lnSpc>
                <a:spcPct val="90000"/>
              </a:lnSpc>
            </a:pPr>
            <a:r>
              <a:rPr lang="it-IT" sz="1400" dirty="0">
                <a:effectLst/>
              </a:rPr>
              <a:t>Nei secoli V, VI, VII non ci fu nessun progresso significativo nella matematica. </a:t>
            </a:r>
          </a:p>
          <a:p>
            <a:pPr>
              <a:lnSpc>
                <a:spcPct val="90000"/>
              </a:lnSpc>
            </a:pPr>
            <a:r>
              <a:rPr lang="it-IT" sz="1400" dirty="0">
                <a:effectLst/>
              </a:rPr>
              <a:t>I primi segni di risveglio si hanno con </a:t>
            </a:r>
            <a:r>
              <a:rPr lang="it-IT" sz="1400" b="1" dirty="0">
                <a:effectLst/>
              </a:rPr>
              <a:t>Alcuino di York </a:t>
            </a:r>
            <a:r>
              <a:rPr lang="it-IT" sz="1400" dirty="0">
                <a:effectLst/>
              </a:rPr>
              <a:t>(735-804). In questo periodo </a:t>
            </a:r>
            <a:r>
              <a:rPr lang="it-IT" sz="1400" dirty="0"/>
              <a:t>la formazione si articolava interamente sul </a:t>
            </a:r>
            <a:r>
              <a:rPr lang="it-IT" sz="1400" i="1" dirty="0" err="1"/>
              <a:t>quadrivium</a:t>
            </a:r>
            <a:r>
              <a:rPr lang="it-IT" sz="1400" dirty="0"/>
              <a:t> (</a:t>
            </a:r>
            <a:r>
              <a:rPr lang="it-IT" sz="1400" b="1" dirty="0">
                <a:solidFill>
                  <a:srgbClr val="C00000"/>
                </a:solidFill>
              </a:rPr>
              <a:t>geometria</a:t>
            </a:r>
            <a:r>
              <a:rPr lang="it-IT" sz="1400" dirty="0">
                <a:solidFill>
                  <a:schemeClr val="tx1"/>
                </a:solidFill>
              </a:rPr>
              <a:t>,</a:t>
            </a:r>
            <a:r>
              <a:rPr lang="it-IT" sz="1400" b="1" dirty="0">
                <a:solidFill>
                  <a:srgbClr val="C00000"/>
                </a:solidFill>
              </a:rPr>
              <a:t> aritmetica</a:t>
            </a:r>
            <a:r>
              <a:rPr lang="it-IT" sz="1400" dirty="0">
                <a:solidFill>
                  <a:schemeClr val="tx1"/>
                </a:solidFill>
              </a:rPr>
              <a:t>,</a:t>
            </a:r>
            <a:r>
              <a:rPr lang="it-IT" sz="1400" b="1" dirty="0">
                <a:solidFill>
                  <a:schemeClr val="tx1"/>
                </a:solidFill>
              </a:rPr>
              <a:t> </a:t>
            </a:r>
            <a:r>
              <a:rPr lang="it-IT" sz="1400" b="1" dirty="0">
                <a:solidFill>
                  <a:srgbClr val="C00000"/>
                </a:solidFill>
              </a:rPr>
              <a:t>astronomia </a:t>
            </a:r>
            <a:r>
              <a:rPr lang="it-IT" sz="1400" dirty="0">
                <a:solidFill>
                  <a:schemeClr val="tx1"/>
                </a:solidFill>
              </a:rPr>
              <a:t>e</a:t>
            </a:r>
            <a:r>
              <a:rPr lang="it-IT" sz="1400" b="1" dirty="0">
                <a:solidFill>
                  <a:srgbClr val="C00000"/>
                </a:solidFill>
              </a:rPr>
              <a:t> musica</a:t>
            </a:r>
            <a:r>
              <a:rPr lang="it-IT" sz="1400" dirty="0"/>
              <a:t>) e sul </a:t>
            </a:r>
            <a:r>
              <a:rPr lang="it-IT" sz="1400" i="1" dirty="0" err="1"/>
              <a:t>trivium</a:t>
            </a:r>
            <a:r>
              <a:rPr lang="it-IT" sz="1400" dirty="0"/>
              <a:t> (</a:t>
            </a:r>
            <a:r>
              <a:rPr lang="it-IT" sz="1400" b="1" dirty="0">
                <a:solidFill>
                  <a:schemeClr val="accent2">
                    <a:lumMod val="75000"/>
                  </a:schemeClr>
                </a:solidFill>
              </a:rPr>
              <a:t>grammatica</a:t>
            </a:r>
            <a:r>
              <a:rPr lang="it-IT" sz="1400" dirty="0">
                <a:solidFill>
                  <a:schemeClr val="tx1"/>
                </a:solidFill>
              </a:rPr>
              <a:t>,</a:t>
            </a:r>
            <a:r>
              <a:rPr lang="it-IT" sz="1400" b="1" dirty="0">
                <a:solidFill>
                  <a:schemeClr val="accent2">
                    <a:lumMod val="75000"/>
                  </a:schemeClr>
                </a:solidFill>
              </a:rPr>
              <a:t> retorica </a:t>
            </a:r>
            <a:r>
              <a:rPr lang="it-IT" sz="1400" dirty="0">
                <a:solidFill>
                  <a:schemeClr val="tx1"/>
                </a:solidFill>
              </a:rPr>
              <a:t>e</a:t>
            </a:r>
            <a:r>
              <a:rPr lang="it-IT" sz="1400" b="1" dirty="0">
                <a:solidFill>
                  <a:schemeClr val="accent2">
                    <a:lumMod val="75000"/>
                  </a:schemeClr>
                </a:solidFill>
              </a:rPr>
              <a:t> logica</a:t>
            </a:r>
            <a:r>
              <a:rPr lang="it-IT" sz="1400" dirty="0"/>
              <a:t>). L’aritmetica, in particolare, si rifaceva a traduzioni latine di Boezio, mentre la geometria era legata all’agrimensura ereditata dal mondo romano. </a:t>
            </a:r>
            <a:br>
              <a:rPr lang="it-IT" sz="1400" dirty="0"/>
            </a:br>
            <a:r>
              <a:rPr lang="it-IT" sz="1400" dirty="0"/>
              <a:t>Alcuino mostra particolare interesse alla didattica della matematica. Era un insegnante fantastico, che stabiliva profondi legami con i suoi allievi (tra i quali fu </a:t>
            </a:r>
            <a:r>
              <a:rPr lang="it-IT" sz="1400" b="1" dirty="0"/>
              <a:t>Carlo Magno</a:t>
            </a:r>
            <a:r>
              <a:rPr lang="it-IT" sz="1400" dirty="0"/>
              <a:t>). Nelle sue </a:t>
            </a:r>
            <a:r>
              <a:rPr lang="it-IT" sz="1400" b="1" i="1" dirty="0" err="1"/>
              <a:t>Propositiones</a:t>
            </a:r>
            <a:r>
              <a:rPr lang="it-IT" sz="1400" b="1" i="1" dirty="0"/>
              <a:t> ad </a:t>
            </a:r>
            <a:r>
              <a:rPr lang="it-IT" sz="1400" b="1" i="1" dirty="0" err="1"/>
              <a:t>acuendos</a:t>
            </a:r>
            <a:r>
              <a:rPr lang="it-IT" sz="1400" b="1" i="1" dirty="0"/>
              <a:t> </a:t>
            </a:r>
            <a:r>
              <a:rPr lang="it-IT" sz="1400" b="1" i="1" dirty="0" err="1"/>
              <a:t>juvenes</a:t>
            </a:r>
            <a:r>
              <a:rPr lang="it-IT" sz="1400" b="1" i="1" dirty="0"/>
              <a:t> </a:t>
            </a:r>
            <a:r>
              <a:rPr lang="it-IT" sz="1400" dirty="0"/>
              <a:t>troviamo problemi di aritmetica elementare e di geometria, nonché questioni risolvibili con il cosiddetto «metodo della falsa posizione» (oggi detto «per assurdo»). Ma la maggior parte dei problemi sono del genere della «matematica ricreativa» che si prefiggeva lo scopo di migliorare le abilità mentali dei giovani lettori attraverso quesiti divertenti. Ecco il più celebre di questi, nella </a:t>
            </a:r>
            <a:r>
              <a:rPr lang="it-IT" sz="1400" i="1" dirty="0" err="1"/>
              <a:t>Propositio</a:t>
            </a:r>
            <a:r>
              <a:rPr lang="it-IT" sz="1400" i="1" dirty="0"/>
              <a:t> 18</a:t>
            </a:r>
            <a:r>
              <a:rPr lang="it-IT" sz="1400" dirty="0"/>
              <a:t>: </a:t>
            </a:r>
          </a:p>
          <a:p>
            <a:pPr marL="0" indent="0">
              <a:lnSpc>
                <a:spcPct val="90000"/>
              </a:lnSpc>
              <a:buNone/>
            </a:pPr>
            <a:r>
              <a:rPr lang="it-IT" sz="1400" b="1" dirty="0">
                <a:solidFill>
                  <a:schemeClr val="accent4">
                    <a:lumMod val="75000"/>
                  </a:schemeClr>
                </a:solidFill>
              </a:rPr>
              <a:t>«Un uomo doveva trasportare al di là di un fiume un lupo, una capra e un cavolo e non poté trovare altra barca se non una che era in grado di portare soltanto due di essi. Gli era stato ordinato però di portare tutte queste cose di là senza alcun danno. Chi è in grado dica in che modo poté trasferirli indenni.» </a:t>
            </a:r>
            <a:endParaRPr lang="it-IT" sz="1400" b="1" dirty="0">
              <a:solidFill>
                <a:schemeClr val="accent4">
                  <a:lumMod val="75000"/>
                </a:schemeClr>
              </a:solidFill>
              <a:effectLst/>
            </a:endParaRPr>
          </a:p>
          <a:p>
            <a:pPr>
              <a:lnSpc>
                <a:spcPct val="90000"/>
              </a:lnSpc>
            </a:pPr>
            <a:endParaRPr lang="it-IT" sz="1100" dirty="0"/>
          </a:p>
        </p:txBody>
      </p:sp>
      <p:pic>
        <p:nvPicPr>
          <p:cNvPr id="5" name="Immagine 4" descr="Immagine che contiene schizzo, disegno, arte, illustrazione&#10;&#10;Il contenuto generato dall'IA potrebbe non essere corretto.">
            <a:extLst>
              <a:ext uri="{FF2B5EF4-FFF2-40B4-BE49-F238E27FC236}">
                <a16:creationId xmlns:a16="http://schemas.microsoft.com/office/drawing/2014/main" id="{9AC4C81E-C1E4-ABA6-B37A-3FDD2DB03D08}"/>
              </a:ext>
            </a:extLst>
          </p:cNvPr>
          <p:cNvPicPr>
            <a:picLocks noChangeAspect="1"/>
          </p:cNvPicPr>
          <p:nvPr/>
        </p:nvPicPr>
        <p:blipFill>
          <a:blip r:embed="rId3"/>
          <a:srcRect l="5483" r="1" b="1"/>
          <a:stretch/>
        </p:blipFill>
        <p:spPr>
          <a:xfrm>
            <a:off x="8491302" y="2802465"/>
            <a:ext cx="2333452" cy="2429620"/>
          </a:xfrm>
          <a:prstGeom prst="rect">
            <a:avLst/>
          </a:prstGeom>
          <a:ln w="57150" cmpd="thickThin">
            <a:solidFill>
              <a:schemeClr val="tx1">
                <a:lumMod val="50000"/>
                <a:lumOff val="50000"/>
              </a:schemeClr>
            </a:solidFill>
            <a:miter lim="800000"/>
          </a:ln>
        </p:spPr>
      </p:pic>
      <p:sp>
        <p:nvSpPr>
          <p:cNvPr id="4" name="Segnaposto numero diapositiva 3">
            <a:extLst>
              <a:ext uri="{FF2B5EF4-FFF2-40B4-BE49-F238E27FC236}">
                <a16:creationId xmlns:a16="http://schemas.microsoft.com/office/drawing/2014/main" id="{10E05F47-65CD-AD85-A813-BFBFBD99DFD5}"/>
              </a:ext>
            </a:extLst>
          </p:cNvPr>
          <p:cNvSpPr>
            <a:spLocks noGrp="1"/>
          </p:cNvSpPr>
          <p:nvPr>
            <p:ph type="sldNum" sz="quarter" idx="12"/>
          </p:nvPr>
        </p:nvSpPr>
        <p:spPr/>
        <p:txBody>
          <a:bodyPr/>
          <a:lstStyle/>
          <a:p>
            <a:fld id="{E97799C9-84D9-46D2-A11E-BCF8A720529D}" type="slidenum">
              <a:rPr lang="en-US" smtClean="0"/>
              <a:t>8</a:t>
            </a:fld>
            <a:endParaRPr lang="en-US" dirty="0"/>
          </a:p>
        </p:txBody>
      </p:sp>
    </p:spTree>
    <p:extLst>
      <p:ext uri="{BB962C8B-B14F-4D97-AF65-F5344CB8AC3E}">
        <p14:creationId xmlns:p14="http://schemas.microsoft.com/office/powerpoint/2010/main" val="187722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3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circle(in)">
                                      <p:cBhvr>
                                        <p:cTn id="2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Organico</Template>
  <TotalTime>1686</TotalTime>
  <Words>3484</Words>
  <Application>Microsoft Macintosh PowerPoint</Application>
  <PresentationFormat>Widescreen</PresentationFormat>
  <Paragraphs>175</Paragraphs>
  <Slides>32</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32</vt:i4>
      </vt:variant>
    </vt:vector>
  </HeadingPairs>
  <TitlesOfParts>
    <vt:vector size="41" baseType="lpstr">
      <vt:lpstr>Apple Chancery</vt:lpstr>
      <vt:lpstr>Aptos</vt:lpstr>
      <vt:lpstr>Arial</vt:lpstr>
      <vt:lpstr>Edwardian Script ITC</vt:lpstr>
      <vt:lpstr>Garamond</vt:lpstr>
      <vt:lpstr>Optima</vt:lpstr>
      <vt:lpstr>Symbol</vt:lpstr>
      <vt:lpstr>Times New Roman</vt:lpstr>
      <vt:lpstr>Organico</vt:lpstr>
      <vt:lpstr>Storia della Matematica</vt:lpstr>
      <vt:lpstr>                                              4 aprile 2025  Lezione 1</vt:lpstr>
      <vt:lpstr>Matematica persiana e araba (VIII - XIV sec.) </vt:lpstr>
      <vt:lpstr>Matematica persiana e araba (VIII - XIV sec.) </vt:lpstr>
      <vt:lpstr>Matematica persiana e araba (VIII - XIV sec.) </vt:lpstr>
      <vt:lpstr>Matematica persiana e araba (VIII - XIV sec.) </vt:lpstr>
      <vt:lpstr>Boezio: alle radici dell’Europa</vt:lpstr>
      <vt:lpstr>L’Alto Medioevo  (476 – 1000)</vt:lpstr>
      <vt:lpstr>L’Alto Medioevo  (476 – 1000)</vt:lpstr>
      <vt:lpstr>Melting pot</vt:lpstr>
      <vt:lpstr>Cambio di rotta</vt:lpstr>
      <vt:lpstr>Il Basso Medioevo  (1000 - 1436)</vt:lpstr>
      <vt:lpstr>Il Basso Medioevo  (1000 - 1436)</vt:lpstr>
      <vt:lpstr>Leonardo Pisano detto Fibonacci (1170 - 1242) </vt:lpstr>
      <vt:lpstr>Fibonacci (1170 - 1242) </vt:lpstr>
      <vt:lpstr>Fibonacci (1170 - 1242) </vt:lpstr>
      <vt:lpstr>Liber abaci (1202)</vt:lpstr>
      <vt:lpstr>Liber abaci (1202)</vt:lpstr>
      <vt:lpstr>Liber quadratorum (1225)</vt:lpstr>
      <vt:lpstr>Liber abaci (1202)</vt:lpstr>
      <vt:lpstr>Liber abaci (1202)</vt:lpstr>
      <vt:lpstr>Liber abaci (1202)</vt:lpstr>
      <vt:lpstr>Cambiamo argomento (?)</vt:lpstr>
      <vt:lpstr>Un profondo legame…</vt:lpstr>
      <vt:lpstr>Proprietà aritmetiche</vt:lpstr>
      <vt:lpstr>Proprietà geometriche</vt:lpstr>
      <vt:lpstr>Fibonacci nella natura</vt:lpstr>
      <vt:lpstr>Fibonacci nella natura</vt:lpstr>
      <vt:lpstr>Fibonacci e la natura</vt:lpstr>
      <vt:lpstr>L’armonia nel marketing</vt:lpstr>
      <vt:lpstr>L’armonia nell’arte</vt:lpstr>
      <vt:lpstr>Arrivederci  alla prossima puntata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Michela Brundu</dc:creator>
  <cp:lastModifiedBy>Michela Brundu</cp:lastModifiedBy>
  <cp:revision>115</cp:revision>
  <dcterms:created xsi:type="dcterms:W3CDTF">2025-02-19T17:14:09Z</dcterms:created>
  <dcterms:modified xsi:type="dcterms:W3CDTF">2025-04-01T12:06:15Z</dcterms:modified>
</cp:coreProperties>
</file>