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ink/ink1.xml" ContentType="application/inkml+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4" r:id="rId1"/>
  </p:sldMasterIdLst>
  <p:notesMasterIdLst>
    <p:notesMasterId r:id="rId29"/>
  </p:notesMasterIdLst>
  <p:handoutMasterIdLst>
    <p:handoutMasterId r:id="rId30"/>
  </p:handoutMasterIdLst>
  <p:sldIdLst>
    <p:sldId id="256" r:id="rId2"/>
    <p:sldId id="284" r:id="rId3"/>
    <p:sldId id="343" r:id="rId4"/>
    <p:sldId id="315" r:id="rId5"/>
    <p:sldId id="312" r:id="rId6"/>
    <p:sldId id="313" r:id="rId7"/>
    <p:sldId id="314" r:id="rId8"/>
    <p:sldId id="344" r:id="rId9"/>
    <p:sldId id="345" r:id="rId10"/>
    <p:sldId id="289" r:id="rId11"/>
    <p:sldId id="290" r:id="rId12"/>
    <p:sldId id="300" r:id="rId13"/>
    <p:sldId id="301" r:id="rId14"/>
    <p:sldId id="302" r:id="rId15"/>
    <p:sldId id="303" r:id="rId16"/>
    <p:sldId id="304" r:id="rId17"/>
    <p:sldId id="305" r:id="rId18"/>
    <p:sldId id="291" r:id="rId19"/>
    <p:sldId id="292" r:id="rId20"/>
    <p:sldId id="293" r:id="rId21"/>
    <p:sldId id="294" r:id="rId22"/>
    <p:sldId id="311" r:id="rId23"/>
    <p:sldId id="295" r:id="rId24"/>
    <p:sldId id="296" r:id="rId25"/>
    <p:sldId id="297" r:id="rId26"/>
    <p:sldId id="298" r:id="rId27"/>
    <p:sldId id="299" r:id="rId28"/>
  </p:sldIdLst>
  <p:sldSz cx="9144000" cy="6858000" type="screen4x3"/>
  <p:notesSz cx="6781800" cy="9926638"/>
  <p:defaultTextStyle>
    <a:defPPr>
      <a:defRPr lang="it-IT"/>
    </a:defPPr>
    <a:lvl1pPr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1pPr>
    <a:lvl2pPr marL="457200"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2pPr>
    <a:lvl3pPr marL="914400"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3pPr>
    <a:lvl4pPr marL="1371600"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4pPr>
    <a:lvl5pPr marL="1828800"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5">
          <p15:clr>
            <a:srgbClr val="A4A3A4"/>
          </p15:clr>
        </p15:guide>
        <p15:guide id="2" pos="213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iuseppe Borruso"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94417"/>
    <a:srgbClr val="527A5B"/>
    <a:srgbClr val="BA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33" autoAdjust="0"/>
    <p:restoredTop sz="88908" autoAdjust="0"/>
  </p:normalViewPr>
  <p:slideViewPr>
    <p:cSldViewPr showGuides="1">
      <p:cViewPr varScale="1">
        <p:scale>
          <a:sx n="59" d="100"/>
          <a:sy n="59" d="100"/>
        </p:scale>
        <p:origin x="1516"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howGuides="1">
      <p:cViewPr>
        <p:scale>
          <a:sx n="66" d="100"/>
          <a:sy n="66" d="100"/>
        </p:scale>
        <p:origin x="-1536" y="-72"/>
      </p:cViewPr>
      <p:guideLst>
        <p:guide orient="horz" pos="3125"/>
        <p:guide pos="213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l">
              <a:spcBef>
                <a:spcPct val="0"/>
              </a:spcBef>
              <a:buClrTx/>
              <a:buFontTx/>
              <a:buNone/>
              <a:defRPr sz="1200"/>
            </a:lvl1pPr>
          </a:lstStyle>
          <a:p>
            <a:pPr>
              <a:defRPr/>
            </a:pPr>
            <a:r>
              <a:rPr lang="it-IT"/>
              <a:t>Diparimento di Scienze Geografiche e Storiche - Introduzione ai GIS</a:t>
            </a:r>
          </a:p>
        </p:txBody>
      </p:sp>
      <p:sp>
        <p:nvSpPr>
          <p:cNvPr id="8195" name="Rectangle 3"/>
          <p:cNvSpPr>
            <a:spLocks noGrp="1" noChangeArrowheads="1"/>
          </p:cNvSpPr>
          <p:nvPr>
            <p:ph type="dt" sz="quarter" idx="1"/>
          </p:nvPr>
        </p:nvSpPr>
        <p:spPr bwMode="auto">
          <a:xfrm>
            <a:off x="3844925"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r">
              <a:spcBef>
                <a:spcPct val="0"/>
              </a:spcBef>
              <a:buClrTx/>
              <a:buFontTx/>
              <a:buNone/>
              <a:defRPr sz="1200"/>
            </a:lvl1pPr>
          </a:lstStyle>
          <a:p>
            <a:pPr>
              <a:defRPr/>
            </a:pPr>
            <a:endParaRPr lang="it-IT"/>
          </a:p>
        </p:txBody>
      </p:sp>
      <p:sp>
        <p:nvSpPr>
          <p:cNvPr id="8196" name="Rectangle 4"/>
          <p:cNvSpPr>
            <a:spLocks noGrp="1" noChangeArrowheads="1"/>
          </p:cNvSpPr>
          <p:nvPr>
            <p:ph type="ftr" sz="quarter" idx="2"/>
          </p:nvPr>
        </p:nvSpPr>
        <p:spPr bwMode="auto">
          <a:xfrm>
            <a:off x="0"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l">
              <a:spcBef>
                <a:spcPct val="0"/>
              </a:spcBef>
              <a:buClrTx/>
              <a:buFontTx/>
              <a:buNone/>
              <a:defRPr sz="1200"/>
            </a:lvl1pPr>
          </a:lstStyle>
          <a:p>
            <a:pPr>
              <a:defRPr/>
            </a:pPr>
            <a:endParaRPr lang="it-IT"/>
          </a:p>
        </p:txBody>
      </p:sp>
      <p:sp>
        <p:nvSpPr>
          <p:cNvPr id="8197" name="Rectangle 5"/>
          <p:cNvSpPr>
            <a:spLocks noGrp="1" noChangeArrowheads="1"/>
          </p:cNvSpPr>
          <p:nvPr>
            <p:ph type="sldNum" sz="quarter" idx="3"/>
          </p:nvPr>
        </p:nvSpPr>
        <p:spPr bwMode="auto">
          <a:xfrm>
            <a:off x="3844925"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r">
              <a:spcBef>
                <a:spcPct val="0"/>
              </a:spcBef>
              <a:buClrTx/>
              <a:buFontTx/>
              <a:buNone/>
              <a:defRPr sz="1200"/>
            </a:lvl1pPr>
          </a:lstStyle>
          <a:p>
            <a:pPr>
              <a:defRPr/>
            </a:pPr>
            <a:fld id="{9E09AEE7-493B-4D02-953A-4412E30121FE}" type="slidenum">
              <a:rPr lang="it-IT"/>
              <a:pPr>
                <a:defRPr/>
              </a:pPr>
              <a:t>‹N›</a:t>
            </a:fld>
            <a:endParaRPr lang="it-IT"/>
          </a:p>
        </p:txBody>
      </p:sp>
    </p:spTree>
    <p:extLst>
      <p:ext uri="{BB962C8B-B14F-4D97-AF65-F5344CB8AC3E}">
        <p14:creationId xmlns:p14="http://schemas.microsoft.com/office/powerpoint/2010/main" val="3502925014"/>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6" units="1/cm"/>
          <inkml:channelProperty channel="Y" name="resolution" value="36" units="1/cm"/>
        </inkml:channelProperties>
      </inkml:inkSource>
      <inkml:timestamp xml:id="ts0" timeString="2010-11-15T05:52:22.171"/>
    </inkml:context>
    <inkml:brush xml:id="br0">
      <inkml:brushProperty name="width" value="0.09701" units="cm"/>
      <inkml:brushProperty name="height" value="0.09701" units="cm"/>
      <inkml:brushProperty name="color" value="#FF0000"/>
      <inkml:brushProperty name="fitToCurve" value="1"/>
    </inkml:brush>
  </inkml:definitions>
  <inkml:trace contextRef="#ctx0" brushRef="#br0">0 0,'25'25,"-25"0,49 24,-49-24,50 0,-25 49,0-49,-1 25,1-1,25 1,-50-1,49 1,-24 0,0-26,25 26,-26-1,1 1,25 24,-1-24,-24 74,50-50,-51-24,1-1,25 1,-25-1,-1 1,1-25,0 24,0 1,-25 0,25-26,-1 1,-24 0,0 0,25-1,-25 26,25-25,0 24,0 26,-1-1,26-24,-25 24,24-24,-24-1,0-24,0 24,0-49,-25 25,24-25,-24 0,25 0,0 0,0 0,-25 25,0 0,0-25,25 25,-25-1,24-24,-24 25,0 0,0 0,25 0,-25-25,25 49,-25-49,0 25,25 24,0-24,-1 25,1-25,-25-25,0 49,0-24,25 0,-25-25,25 25,0-1,-25 1,49 25,-49-1,25-24,25 49,-26-24,1-25,-25 24,25-24,0 0,-25 0,25-25,-25 24,0-24,0 25,0 0,0-25,0 0,24 0,1 0,0 25,25-25,-26 0,1 0,25 25,-25-25,-1 0,26 0,-25 0,0 24,24 1,-24-25,0 0,24 0,-49 0,25 25,0-25,0 0,-25 0,25 25,24-1,-24 26,25-25,-1 0,-24-1,50 1,-51 0,-24-25,50 0,-50 25,50-25,-50 0,24 25,-24-25,50 24,-25 1,0 25,24-50,-49 24,25-24,0 25,0 0,-25-25,49 25,-49 0,50 24,-50-49,49 25,-24 0,0 24,25-24,-26 0,26 24,0 1,-1 24,1-24,24-1,-24 1,24-50,-49 0,0 0,0 0,24 0,-49 0,50 0,-25 0,-1 0,26 0,0 0,-1 0,26 25,-26-25,1 0,-1 0,26 0,-26 49,26-49,-26 0,1 0,-25 0,49 0,-24 0,24 0,1 25,24 25,0-25,-25-25,-24 24,24 1,-24-25,24 0,1 25,-26 0,26-1,-50-24,-1 0,26 0,24 0,1 0,-1 0,1 0,-1 0,25 0,1 0,-26 0,0 0,1 0,-50 0,24 0,1 0,-25 0,49 0,-49 0,24 0,-24 0,25 0,24 0,-49 0,25 0,-26 0,1 0,25 0,-25 0,-1 0,1 25,0-25,25 0,-26 25,1-25,0 0,-25 0,25 0,-25 0,25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l">
              <a:spcBef>
                <a:spcPct val="0"/>
              </a:spcBef>
              <a:buClrTx/>
              <a:buFontTx/>
              <a:buNone/>
              <a:defRPr sz="1200"/>
            </a:lvl1pPr>
          </a:lstStyle>
          <a:p>
            <a:pPr>
              <a:defRPr/>
            </a:pPr>
            <a:r>
              <a:rPr lang="it-IT"/>
              <a:t>Diparimento di Scienze Geografiche e Storiche - Introduzione ai GIS</a:t>
            </a:r>
          </a:p>
        </p:txBody>
      </p:sp>
      <p:sp>
        <p:nvSpPr>
          <p:cNvPr id="6147" name="Rectangle 3"/>
          <p:cNvSpPr>
            <a:spLocks noGrp="1" noChangeArrowheads="1"/>
          </p:cNvSpPr>
          <p:nvPr>
            <p:ph type="dt" idx="1"/>
          </p:nvPr>
        </p:nvSpPr>
        <p:spPr bwMode="auto">
          <a:xfrm>
            <a:off x="3844925"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r">
              <a:spcBef>
                <a:spcPct val="0"/>
              </a:spcBef>
              <a:buClrTx/>
              <a:buFontTx/>
              <a:buNone/>
              <a:defRPr sz="1200"/>
            </a:lvl1pPr>
          </a:lstStyle>
          <a:p>
            <a:pPr>
              <a:defRPr/>
            </a:pPr>
            <a:endParaRPr lang="it-IT"/>
          </a:p>
        </p:txBody>
      </p:sp>
      <p:sp>
        <p:nvSpPr>
          <p:cNvPr id="62468" name="Rectangle 4"/>
          <p:cNvSpPr>
            <a:spLocks noGrp="1" noRot="1" noChangeAspect="1" noChangeArrowheads="1" noTextEdit="1"/>
          </p:cNvSpPr>
          <p:nvPr>
            <p:ph type="sldImg" idx="2"/>
          </p:nvPr>
        </p:nvSpPr>
        <p:spPr bwMode="auto">
          <a:xfrm>
            <a:off x="911225" y="744538"/>
            <a:ext cx="4960938"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03288" y="4714875"/>
            <a:ext cx="4975225" cy="4467225"/>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p>
            <a:pPr lvl="0"/>
            <a:r>
              <a:rPr lang="it-IT" noProof="0"/>
              <a:t>Fare clic per modificare gli stili del testo dello schema</a:t>
            </a:r>
          </a:p>
          <a:p>
            <a:pPr lvl="0"/>
            <a:r>
              <a:rPr lang="it-IT" noProof="0"/>
              <a:t>Secondo livello</a:t>
            </a:r>
          </a:p>
          <a:p>
            <a:pPr lvl="0"/>
            <a:r>
              <a:rPr lang="it-IT" noProof="0"/>
              <a:t>Terzo livello</a:t>
            </a:r>
          </a:p>
          <a:p>
            <a:pPr lvl="0"/>
            <a:r>
              <a:rPr lang="it-IT" noProof="0"/>
              <a:t>Quarto livello</a:t>
            </a:r>
          </a:p>
          <a:p>
            <a:pPr lvl="0"/>
            <a:r>
              <a:rPr lang="it-IT" noProof="0"/>
              <a:t>Quinto livello</a:t>
            </a:r>
          </a:p>
        </p:txBody>
      </p:sp>
      <p:sp>
        <p:nvSpPr>
          <p:cNvPr id="6150" name="Rectangle 6"/>
          <p:cNvSpPr>
            <a:spLocks noGrp="1" noChangeArrowheads="1"/>
          </p:cNvSpPr>
          <p:nvPr>
            <p:ph type="ftr" sz="quarter" idx="4"/>
          </p:nvPr>
        </p:nvSpPr>
        <p:spPr bwMode="auto">
          <a:xfrm>
            <a:off x="0"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l">
              <a:spcBef>
                <a:spcPct val="0"/>
              </a:spcBef>
              <a:buClrTx/>
              <a:buFontTx/>
              <a:buNone/>
              <a:defRPr sz="1200"/>
            </a:lvl1pPr>
          </a:lstStyle>
          <a:p>
            <a:pPr>
              <a:defRPr/>
            </a:pPr>
            <a:endParaRPr lang="it-IT"/>
          </a:p>
        </p:txBody>
      </p:sp>
      <p:sp>
        <p:nvSpPr>
          <p:cNvPr id="6151" name="Rectangle 7"/>
          <p:cNvSpPr>
            <a:spLocks noGrp="1" noChangeArrowheads="1"/>
          </p:cNvSpPr>
          <p:nvPr>
            <p:ph type="sldNum" sz="quarter" idx="5"/>
          </p:nvPr>
        </p:nvSpPr>
        <p:spPr bwMode="auto">
          <a:xfrm>
            <a:off x="3844925"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r">
              <a:spcBef>
                <a:spcPct val="0"/>
              </a:spcBef>
              <a:buClrTx/>
              <a:buFontTx/>
              <a:buNone/>
              <a:defRPr sz="1200"/>
            </a:lvl1pPr>
          </a:lstStyle>
          <a:p>
            <a:pPr>
              <a:defRPr/>
            </a:pPr>
            <a:fld id="{A307554E-88B5-4444-A118-B01411B040AA}" type="slidenum">
              <a:rPr lang="it-IT"/>
              <a:pPr>
                <a:defRPr/>
              </a:pPr>
              <a:t>‹N›</a:t>
            </a:fld>
            <a:endParaRPr lang="it-IT"/>
          </a:p>
        </p:txBody>
      </p:sp>
    </p:spTree>
    <p:extLst>
      <p:ext uri="{BB962C8B-B14F-4D97-AF65-F5344CB8AC3E}">
        <p14:creationId xmlns:p14="http://schemas.microsoft.com/office/powerpoint/2010/main" val="2676025969"/>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r>
              <a:rPr lang="it-IT" altLang="it-IT" sz="1200"/>
              <a:t>Geografia delle Reti EC 503</a:t>
            </a:r>
          </a:p>
          <a:p>
            <a:r>
              <a:rPr lang="it-IT" altLang="it-IT" sz="1200"/>
              <a:t>I Modulo</a:t>
            </a:r>
          </a:p>
          <a:p>
            <a:r>
              <a:rPr lang="it-IT" altLang="it-IT" sz="1200"/>
              <a:t>Giuseppe Borruso</a:t>
            </a:r>
          </a:p>
        </p:txBody>
      </p:sp>
      <p:sp>
        <p:nvSpPr>
          <p:cNvPr id="6349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fld id="{6B19790A-509C-4BA0-89D6-749C3DB4C65E}" type="slidenum">
              <a:rPr lang="it-IT" altLang="it-IT" sz="1200" smtClean="0"/>
              <a:pPr/>
              <a:t>1</a:t>
            </a:fld>
            <a:endParaRPr lang="it-IT" altLang="it-IT" sz="1200"/>
          </a:p>
        </p:txBody>
      </p:sp>
      <p:sp>
        <p:nvSpPr>
          <p:cNvPr id="63492" name="Rectangle 2"/>
          <p:cNvSpPr>
            <a:spLocks noGrp="1" noRot="1" noChangeAspect="1" noChangeArrowheads="1" noTextEdit="1"/>
          </p:cNvSpPr>
          <p:nvPr>
            <p:ph type="sldImg"/>
          </p:nvPr>
        </p:nvSpPr>
        <p:spPr>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it-IT"/>
              <a:t>Slides with (*) in footnotes have been modified by Jean-Paul Rodrigue materials concerning “Transportation Geography”. Slides with (*) in footnotes are referred to “Transport and the Urban Environment” materials (see copyright). I have modified and elaborated materials in order to be suitable for the current course. </a:t>
            </a:r>
          </a:p>
          <a:p>
            <a:r>
              <a:rPr lang="en-US" altLang="it-IT"/>
              <a:t>For references visit http://people.hofstra.edu/geotrans</a:t>
            </a:r>
          </a:p>
          <a:p>
            <a:pPr eaLnBrk="1" hangingPunct="1">
              <a:spcBef>
                <a:spcPct val="0"/>
              </a:spcBef>
            </a:pPr>
            <a:r>
              <a:rPr lang="en-US" altLang="it-IT">
                <a:solidFill>
                  <a:srgbClr val="1C1C1C"/>
                </a:solidFill>
              </a:rPr>
              <a:t>Copyright © 1998-2010, Dr. Jean-Paul Rodrigue, Dept. of Global Studies &amp; Geography, Hofstra University. For personal or classroom use ONLY.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50531"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48FE2943-8457-4789-A633-19CCEAFE29C6}" type="slidenum">
              <a:rPr lang="it-IT" altLang="it-IT" sz="1200"/>
              <a:pPr algn="r">
                <a:spcBef>
                  <a:spcPct val="0"/>
                </a:spcBef>
                <a:buClrTx/>
                <a:buFontTx/>
                <a:buNone/>
              </a:pPr>
              <a:t>17</a:t>
            </a:fld>
            <a:endParaRPr lang="it-IT" altLang="it-IT" sz="1200"/>
          </a:p>
        </p:txBody>
      </p:sp>
      <p:sp>
        <p:nvSpPr>
          <p:cNvPr id="150532" name="Rectangle 2"/>
          <p:cNvSpPr>
            <a:spLocks noGrp="1" noRot="1" noChangeAspect="1" noChangeArrowheads="1" noTextEdit="1"/>
          </p:cNvSpPr>
          <p:nvPr>
            <p:ph type="sldImg"/>
          </p:nvPr>
        </p:nvSpPr>
        <p:spPr>
          <a:xfrm>
            <a:off x="909638" y="744538"/>
            <a:ext cx="4964112" cy="3722687"/>
          </a:xfrm>
          <a:ln/>
        </p:spPr>
      </p:sp>
      <p:sp>
        <p:nvSpPr>
          <p:cNvPr id="1505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57699"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6E62C435-3723-4F4D-99F7-4A78FC2AC05E}" type="slidenum">
              <a:rPr lang="it-IT" altLang="it-IT" sz="1200"/>
              <a:pPr algn="r">
                <a:spcBef>
                  <a:spcPct val="0"/>
                </a:spcBef>
                <a:buClrTx/>
                <a:buFontTx/>
                <a:buNone/>
              </a:pPr>
              <a:t>22</a:t>
            </a:fld>
            <a:endParaRPr lang="it-IT" altLang="it-IT" sz="1200"/>
          </a:p>
        </p:txBody>
      </p:sp>
      <p:sp>
        <p:nvSpPr>
          <p:cNvPr id="157700" name="Rectangle 2"/>
          <p:cNvSpPr>
            <a:spLocks noGrp="1" noRot="1" noChangeAspect="1" noChangeArrowheads="1" noTextEdit="1"/>
          </p:cNvSpPr>
          <p:nvPr>
            <p:ph type="sldImg"/>
          </p:nvPr>
        </p:nvSpPr>
        <p:spPr>
          <a:xfrm>
            <a:off x="909638" y="744538"/>
            <a:ext cx="4964112" cy="3722687"/>
          </a:xfrm>
          <a:ln/>
        </p:spPr>
      </p:sp>
      <p:sp>
        <p:nvSpPr>
          <p:cNvPr id="1577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33123"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CA11ACF2-F1C6-4CF2-A677-2265C5B0A3D8}" type="slidenum">
              <a:rPr lang="it-IT" altLang="it-IT" sz="1200"/>
              <a:pPr algn="r">
                <a:spcBef>
                  <a:spcPct val="0"/>
                </a:spcBef>
                <a:buClrTx/>
                <a:buFontTx/>
                <a:buNone/>
              </a:pPr>
              <a:t>23</a:t>
            </a:fld>
            <a:endParaRPr lang="it-IT" altLang="it-IT" sz="1200"/>
          </a:p>
        </p:txBody>
      </p:sp>
      <p:sp>
        <p:nvSpPr>
          <p:cNvPr id="133124" name="Rectangle 2"/>
          <p:cNvSpPr>
            <a:spLocks noGrp="1" noRot="1" noChangeAspect="1" noChangeArrowheads="1" noTextEdit="1"/>
          </p:cNvSpPr>
          <p:nvPr>
            <p:ph type="sldImg"/>
          </p:nvPr>
        </p:nvSpPr>
        <p:spPr>
          <a:xfrm>
            <a:off x="909638" y="744538"/>
            <a:ext cx="4964112" cy="3722687"/>
          </a:xfrm>
          <a:ln/>
        </p:spPr>
      </p:sp>
      <p:sp>
        <p:nvSpPr>
          <p:cNvPr id="1331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35171"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E95E451F-2830-4133-94BB-02246CEB42C1}" type="slidenum">
              <a:rPr lang="it-IT" altLang="it-IT" sz="1200"/>
              <a:pPr algn="r">
                <a:spcBef>
                  <a:spcPct val="0"/>
                </a:spcBef>
                <a:buClrTx/>
                <a:buFontTx/>
                <a:buNone/>
              </a:pPr>
              <a:t>24</a:t>
            </a:fld>
            <a:endParaRPr lang="it-IT" altLang="it-IT" sz="1200"/>
          </a:p>
        </p:txBody>
      </p:sp>
      <p:sp>
        <p:nvSpPr>
          <p:cNvPr id="135172" name="Rectangle 2"/>
          <p:cNvSpPr>
            <a:spLocks noGrp="1" noRot="1" noChangeAspect="1" noChangeArrowheads="1" noTextEdit="1"/>
          </p:cNvSpPr>
          <p:nvPr>
            <p:ph type="sldImg"/>
          </p:nvPr>
        </p:nvSpPr>
        <p:spPr>
          <a:xfrm>
            <a:off x="909638" y="744538"/>
            <a:ext cx="4964112" cy="3722687"/>
          </a:xfrm>
          <a:ln/>
        </p:spPr>
      </p:sp>
      <p:sp>
        <p:nvSpPr>
          <p:cNvPr id="1351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37219"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21DDC3EF-C03F-424A-809B-E7EA6D27D5C4}" type="slidenum">
              <a:rPr lang="it-IT" altLang="it-IT" sz="1200"/>
              <a:pPr algn="r">
                <a:spcBef>
                  <a:spcPct val="0"/>
                </a:spcBef>
                <a:buClrTx/>
                <a:buFontTx/>
                <a:buNone/>
              </a:pPr>
              <a:t>25</a:t>
            </a:fld>
            <a:endParaRPr lang="it-IT" altLang="it-IT" sz="1200"/>
          </a:p>
        </p:txBody>
      </p:sp>
      <p:sp>
        <p:nvSpPr>
          <p:cNvPr id="137220" name="Rectangle 2"/>
          <p:cNvSpPr>
            <a:spLocks noGrp="1" noRot="1" noChangeAspect="1" noChangeArrowheads="1" noTextEdit="1"/>
          </p:cNvSpPr>
          <p:nvPr>
            <p:ph type="sldImg"/>
          </p:nvPr>
        </p:nvSpPr>
        <p:spPr>
          <a:xfrm>
            <a:off x="909638" y="744538"/>
            <a:ext cx="4964112" cy="3722687"/>
          </a:xfrm>
          <a:ln/>
        </p:spPr>
      </p:sp>
      <p:sp>
        <p:nvSpPr>
          <p:cNvPr id="1372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39267"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E9862192-FEAB-4265-BCEB-3A57E04F6BA0}" type="slidenum">
              <a:rPr lang="it-IT" altLang="it-IT" sz="1200"/>
              <a:pPr algn="r">
                <a:spcBef>
                  <a:spcPct val="0"/>
                </a:spcBef>
                <a:buClrTx/>
                <a:buFontTx/>
                <a:buNone/>
              </a:pPr>
              <a:t>26</a:t>
            </a:fld>
            <a:endParaRPr lang="it-IT" altLang="it-IT" sz="1200"/>
          </a:p>
        </p:txBody>
      </p:sp>
      <p:sp>
        <p:nvSpPr>
          <p:cNvPr id="139268" name="Rectangle 2"/>
          <p:cNvSpPr>
            <a:spLocks noGrp="1" noRot="1" noChangeAspect="1" noChangeArrowheads="1" noTextEdit="1"/>
          </p:cNvSpPr>
          <p:nvPr>
            <p:ph type="sldImg"/>
          </p:nvPr>
        </p:nvSpPr>
        <p:spPr>
          <a:xfrm>
            <a:off x="909638" y="744538"/>
            <a:ext cx="4964112" cy="3722687"/>
          </a:xfrm>
          <a:ln/>
        </p:spPr>
      </p:sp>
      <p:sp>
        <p:nvSpPr>
          <p:cNvPr id="1392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41315"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FB0727C6-C1FA-4ED0-B0B6-3DD76EBA0478}" type="slidenum">
              <a:rPr lang="it-IT" altLang="it-IT" sz="1200"/>
              <a:pPr algn="r">
                <a:spcBef>
                  <a:spcPct val="0"/>
                </a:spcBef>
                <a:buClrTx/>
                <a:buFontTx/>
                <a:buNone/>
              </a:pPr>
              <a:t>27</a:t>
            </a:fld>
            <a:endParaRPr lang="it-IT" altLang="it-IT" sz="1200"/>
          </a:p>
        </p:txBody>
      </p:sp>
      <p:sp>
        <p:nvSpPr>
          <p:cNvPr id="141316" name="Rectangle 2"/>
          <p:cNvSpPr>
            <a:spLocks noGrp="1" noRot="1" noChangeAspect="1" noChangeArrowheads="1" noTextEdit="1"/>
          </p:cNvSpPr>
          <p:nvPr>
            <p:ph type="sldImg"/>
          </p:nvPr>
        </p:nvSpPr>
        <p:spPr>
          <a:xfrm>
            <a:off x="909638" y="744538"/>
            <a:ext cx="4964112" cy="3722687"/>
          </a:xfrm>
          <a:ln/>
        </p:spPr>
      </p:sp>
      <p:sp>
        <p:nvSpPr>
          <p:cNvPr id="1413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FA274-2823-6DF1-2E22-506B3FF25E18}"/>
            </a:ext>
          </a:extLst>
        </p:cNvPr>
        <p:cNvGrpSpPr/>
        <p:nvPr/>
      </p:nvGrpSpPr>
      <p:grpSpPr>
        <a:xfrm>
          <a:off x="0" y="0"/>
          <a:ext cx="0" cy="0"/>
          <a:chOff x="0" y="0"/>
          <a:chExt cx="0" cy="0"/>
        </a:xfrm>
      </p:grpSpPr>
      <p:sp>
        <p:nvSpPr>
          <p:cNvPr id="212994" name="Rectangle 2">
            <a:extLst>
              <a:ext uri="{FF2B5EF4-FFF2-40B4-BE49-F238E27FC236}">
                <a16:creationId xmlns:a16="http://schemas.microsoft.com/office/drawing/2014/main" id="{43F0FBF1-9C39-EB5D-3CF8-71D0B2DB7337}"/>
              </a:ext>
            </a:extLst>
          </p:cNvPr>
          <p:cNvSpPr>
            <a:spLocks noGrp="1" noRot="1" noChangeAspect="1" noChangeArrowheads="1" noTextEdit="1"/>
          </p:cNvSpPr>
          <p:nvPr>
            <p:ph type="sldImg"/>
          </p:nvPr>
        </p:nvSpPr>
        <p:spPr>
          <a:ln/>
        </p:spPr>
      </p:sp>
      <p:sp>
        <p:nvSpPr>
          <p:cNvPr id="212995" name="Rectangle 3">
            <a:extLst>
              <a:ext uri="{FF2B5EF4-FFF2-40B4-BE49-F238E27FC236}">
                <a16:creationId xmlns:a16="http://schemas.microsoft.com/office/drawing/2014/main" id="{24DD5377-CA3B-15AC-A138-13A51326EF3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a:p>
        </p:txBody>
      </p:sp>
    </p:spTree>
    <p:extLst>
      <p:ext uri="{BB962C8B-B14F-4D97-AF65-F5344CB8AC3E}">
        <p14:creationId xmlns:p14="http://schemas.microsoft.com/office/powerpoint/2010/main" val="927202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txBox="1">
            <a:spLocks noGrp="1" noChangeArrowheads="1"/>
          </p:cNvSpPr>
          <p:nvPr/>
        </p:nvSpPr>
        <p:spPr bwMode="auto">
          <a:xfrm>
            <a:off x="3843338" y="9447213"/>
            <a:ext cx="29384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019DD8B5-E836-4E92-B2E6-043915CA28AF}" type="slidenum">
              <a:rPr lang="en-US" altLang="it-IT" sz="1200"/>
              <a:pPr algn="r">
                <a:spcBef>
                  <a:spcPct val="0"/>
                </a:spcBef>
                <a:buClrTx/>
                <a:buFontTx/>
                <a:buNone/>
              </a:pPr>
              <a:t>4</a:t>
            </a:fld>
            <a:endParaRPr lang="en-US" altLang="it-IT" sz="1200"/>
          </a:p>
        </p:txBody>
      </p:sp>
      <p:sp>
        <p:nvSpPr>
          <p:cNvPr id="174083" name="Rectangle 2"/>
          <p:cNvSpPr>
            <a:spLocks noGrp="1" noRot="1" noChangeAspect="1" noChangeArrowheads="1" noTextEdit="1"/>
          </p:cNvSpPr>
          <p:nvPr>
            <p:ph type="sldImg"/>
          </p:nvPr>
        </p:nvSpPr>
        <p:spPr>
          <a:xfrm>
            <a:off x="927100" y="739775"/>
            <a:ext cx="4927600" cy="3695700"/>
          </a:xfrm>
          <a:ln/>
        </p:spPr>
      </p:sp>
      <p:sp>
        <p:nvSpPr>
          <p:cNvPr id="174084" name="Rectangle 3"/>
          <p:cNvSpPr>
            <a:spLocks noGrp="1" noChangeArrowheads="1"/>
          </p:cNvSpPr>
          <p:nvPr>
            <p:ph type="body" idx="1"/>
          </p:nvPr>
        </p:nvSpPr>
        <p:spPr>
          <a:xfrm>
            <a:off x="904875" y="4683125"/>
            <a:ext cx="4972050" cy="4518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r>
              <a:rPr lang="it-IT" altLang="it-IT"/>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txBox="1">
            <a:spLocks noGrp="1" noChangeArrowheads="1"/>
          </p:cNvSpPr>
          <p:nvPr/>
        </p:nvSpPr>
        <p:spPr bwMode="auto">
          <a:xfrm>
            <a:off x="3843338" y="9447213"/>
            <a:ext cx="29384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58E7FA9D-A5AD-4579-A31B-C4E546C5E55D}" type="slidenum">
              <a:rPr lang="en-US" altLang="it-IT" sz="1200"/>
              <a:pPr algn="r">
                <a:spcBef>
                  <a:spcPct val="0"/>
                </a:spcBef>
                <a:buClrTx/>
                <a:buFontTx/>
                <a:buNone/>
              </a:pPr>
              <a:t>5</a:t>
            </a:fld>
            <a:endParaRPr lang="en-US" altLang="it-IT" sz="1200"/>
          </a:p>
        </p:txBody>
      </p:sp>
      <p:sp>
        <p:nvSpPr>
          <p:cNvPr id="161795" name="Rectangle 2"/>
          <p:cNvSpPr>
            <a:spLocks noGrp="1" noRot="1" noChangeAspect="1" noChangeArrowheads="1" noTextEdit="1"/>
          </p:cNvSpPr>
          <p:nvPr>
            <p:ph type="sldImg"/>
          </p:nvPr>
        </p:nvSpPr>
        <p:spPr>
          <a:xfrm>
            <a:off x="927100" y="739775"/>
            <a:ext cx="4927600" cy="3695700"/>
          </a:xfrm>
          <a:ln/>
        </p:spPr>
      </p:sp>
      <p:sp>
        <p:nvSpPr>
          <p:cNvPr id="161796" name="Rectangle 3"/>
          <p:cNvSpPr>
            <a:spLocks noGrp="1" noChangeArrowheads="1"/>
          </p:cNvSpPr>
          <p:nvPr>
            <p:ph type="body" idx="1"/>
          </p:nvPr>
        </p:nvSpPr>
        <p:spPr>
          <a:xfrm>
            <a:off x="904875" y="4683125"/>
            <a:ext cx="4972050" cy="4518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r>
              <a:rPr lang="en-US" altLang="it-IT"/>
              <a:t>Source: adapted from P. Hugill, (1995), p. 213.</a:t>
            </a:r>
          </a:p>
          <a:p>
            <a:r>
              <a:rPr lang="en-US" altLang="it-IT"/>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txBox="1">
            <a:spLocks noGrp="1" noChangeArrowheads="1"/>
          </p:cNvSpPr>
          <p:nvPr/>
        </p:nvSpPr>
        <p:spPr bwMode="auto">
          <a:xfrm>
            <a:off x="3843338" y="9447213"/>
            <a:ext cx="29384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814F3D8A-65B4-42AD-AAE0-AF4BD96776EB}" type="slidenum">
              <a:rPr lang="en-US" altLang="it-IT" sz="1200"/>
              <a:pPr algn="r">
                <a:spcBef>
                  <a:spcPct val="0"/>
                </a:spcBef>
                <a:buClrTx/>
                <a:buFontTx/>
                <a:buNone/>
              </a:pPr>
              <a:t>6</a:t>
            </a:fld>
            <a:endParaRPr lang="en-US" altLang="it-IT" sz="1200"/>
          </a:p>
        </p:txBody>
      </p:sp>
      <p:sp>
        <p:nvSpPr>
          <p:cNvPr id="163843" name="Rectangle 2"/>
          <p:cNvSpPr>
            <a:spLocks noGrp="1" noRot="1" noChangeAspect="1" noChangeArrowheads="1" noTextEdit="1"/>
          </p:cNvSpPr>
          <p:nvPr>
            <p:ph type="sldImg"/>
          </p:nvPr>
        </p:nvSpPr>
        <p:spPr>
          <a:xfrm>
            <a:off x="927100" y="739775"/>
            <a:ext cx="4927600" cy="3695700"/>
          </a:xfrm>
          <a:ln/>
        </p:spPr>
      </p:sp>
      <p:sp>
        <p:nvSpPr>
          <p:cNvPr id="163844" name="Rectangle 3"/>
          <p:cNvSpPr>
            <a:spLocks noGrp="1" noChangeArrowheads="1"/>
          </p:cNvSpPr>
          <p:nvPr>
            <p:ph type="body" idx="1"/>
          </p:nvPr>
        </p:nvSpPr>
        <p:spPr>
          <a:xfrm>
            <a:off x="904875" y="4683125"/>
            <a:ext cx="4972050" cy="4518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r>
              <a:rPr lang="it-IT" altLang="it-IT"/>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txBox="1">
            <a:spLocks noGrp="1" noChangeArrowheads="1"/>
          </p:cNvSpPr>
          <p:nvPr/>
        </p:nvSpPr>
        <p:spPr bwMode="auto">
          <a:xfrm>
            <a:off x="3843338" y="9447213"/>
            <a:ext cx="29384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ECB4A434-3AEB-4E27-BF2F-0F8D0ACD8FD4}" type="slidenum">
              <a:rPr lang="en-US" altLang="it-IT" sz="1200"/>
              <a:pPr algn="r">
                <a:spcBef>
                  <a:spcPct val="0"/>
                </a:spcBef>
                <a:buClrTx/>
                <a:buFontTx/>
                <a:buNone/>
              </a:pPr>
              <a:t>7</a:t>
            </a:fld>
            <a:endParaRPr lang="en-US" altLang="it-IT" sz="1200"/>
          </a:p>
        </p:txBody>
      </p:sp>
      <p:sp>
        <p:nvSpPr>
          <p:cNvPr id="165891" name="Rectangle 2"/>
          <p:cNvSpPr>
            <a:spLocks noGrp="1" noRot="1" noChangeAspect="1" noChangeArrowheads="1" noTextEdit="1"/>
          </p:cNvSpPr>
          <p:nvPr>
            <p:ph type="sldImg"/>
          </p:nvPr>
        </p:nvSpPr>
        <p:spPr>
          <a:xfrm>
            <a:off x="927100" y="739775"/>
            <a:ext cx="4927600" cy="3695700"/>
          </a:xfrm>
          <a:ln/>
        </p:spPr>
      </p:sp>
      <p:sp>
        <p:nvSpPr>
          <p:cNvPr id="165892" name="Rectangle 3"/>
          <p:cNvSpPr>
            <a:spLocks noGrp="1" noChangeArrowheads="1"/>
          </p:cNvSpPr>
          <p:nvPr>
            <p:ph type="body" idx="1"/>
          </p:nvPr>
        </p:nvSpPr>
        <p:spPr>
          <a:xfrm>
            <a:off x="904875" y="4683125"/>
            <a:ext cx="4972050" cy="4518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r>
              <a:rPr lang="it-IT" altLang="it-IT"/>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Rot="1" noChangeAspect="1" noChangeArrowheads="1" noTextEdit="1"/>
          </p:cNvSpPr>
          <p:nvPr>
            <p:ph type="sldImg"/>
          </p:nvPr>
        </p:nvSpPr>
        <p:spPr>
          <a:ln/>
        </p:spPr>
      </p:sp>
      <p:sp>
        <p:nvSpPr>
          <p:cNvPr id="2129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44387"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E860F52C-FA63-4ED2-8360-2DDA8C462C00}" type="slidenum">
              <a:rPr lang="it-IT" altLang="it-IT" sz="1200"/>
              <a:pPr algn="r">
                <a:spcBef>
                  <a:spcPct val="0"/>
                </a:spcBef>
                <a:buClrTx/>
                <a:buFontTx/>
                <a:buNone/>
              </a:pPr>
              <a:t>13</a:t>
            </a:fld>
            <a:endParaRPr lang="it-IT" altLang="it-IT" sz="1200"/>
          </a:p>
        </p:txBody>
      </p:sp>
      <p:sp>
        <p:nvSpPr>
          <p:cNvPr id="144388" name="Rectangle 2"/>
          <p:cNvSpPr>
            <a:spLocks noGrp="1" noRot="1" noChangeAspect="1" noChangeArrowheads="1" noTextEdit="1"/>
          </p:cNvSpPr>
          <p:nvPr>
            <p:ph type="sldImg"/>
          </p:nvPr>
        </p:nvSpPr>
        <p:spPr>
          <a:xfrm>
            <a:off x="909638" y="744538"/>
            <a:ext cx="4964112" cy="3722687"/>
          </a:xfrm>
          <a:ln/>
        </p:spPr>
      </p:sp>
      <p:sp>
        <p:nvSpPr>
          <p:cNvPr id="1443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txBox="1">
            <a:spLocks noGrp="1" noChangeArrowheads="1"/>
          </p:cNvSpPr>
          <p:nvPr/>
        </p:nvSpPr>
        <p:spPr bwMode="auto">
          <a:xfrm>
            <a:off x="0" y="0"/>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200"/>
              <a:t>Diparimento di Scienze Geografiche e Storiche - Introduzione ai GIS</a:t>
            </a:r>
          </a:p>
        </p:txBody>
      </p:sp>
      <p:sp>
        <p:nvSpPr>
          <p:cNvPr id="146435" name="Rectangle 7"/>
          <p:cNvSpPr txBox="1">
            <a:spLocks noGrp="1" noChangeArrowheads="1"/>
          </p:cNvSpPr>
          <p:nvPr/>
        </p:nvSpPr>
        <p:spPr bwMode="auto">
          <a:xfrm>
            <a:off x="3844925" y="9431338"/>
            <a:ext cx="29368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04" tIns="45752" rIns="91504" bIns="45752" anchor="b"/>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fld id="{634A14A6-1B13-41CC-B440-82D33BD1FB89}" type="slidenum">
              <a:rPr lang="it-IT" altLang="it-IT" sz="1200"/>
              <a:pPr algn="r">
                <a:spcBef>
                  <a:spcPct val="0"/>
                </a:spcBef>
                <a:buClrTx/>
                <a:buFontTx/>
                <a:buNone/>
              </a:pPr>
              <a:t>14</a:t>
            </a:fld>
            <a:endParaRPr lang="it-IT" altLang="it-IT" sz="1200"/>
          </a:p>
        </p:txBody>
      </p:sp>
      <p:sp>
        <p:nvSpPr>
          <p:cNvPr id="146436" name="Rectangle 2"/>
          <p:cNvSpPr>
            <a:spLocks noGrp="1" noRot="1" noChangeAspect="1" noChangeArrowheads="1" noTextEdit="1"/>
          </p:cNvSpPr>
          <p:nvPr>
            <p:ph type="sldImg"/>
          </p:nvPr>
        </p:nvSpPr>
        <p:spPr>
          <a:xfrm>
            <a:off x="909638" y="744538"/>
            <a:ext cx="4964112" cy="3722687"/>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defRPr/>
                </a:pPr>
                <a:endParaRPr lang="it-IT"/>
              </a:p>
            </p:txBody>
          </p:sp>
          <p:grpSp>
            <p:nvGrpSpPr>
              <p:cNvPr id="16" name="Group 5"/>
              <p:cNvGrpSpPr>
                <a:grpSpLocks/>
              </p:cNvGrpSpPr>
              <p:nvPr/>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it-IT"/>
              </a:p>
            </p:txBody>
          </p:sp>
        </p:grpSp>
        <p:grpSp>
          <p:nvGrpSpPr>
            <p:cNvPr id="6" name="Group 58"/>
            <p:cNvGrpSpPr>
              <a:grpSpLocks/>
            </p:cNvGrpSpPr>
            <p:nvPr/>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defRPr/>
                </a:pPr>
                <a:endParaRPr lang="it-IT"/>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defRPr/>
                </a:pPr>
                <a:endParaRPr lang="it-IT"/>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defRPr/>
                </a:pPr>
                <a:endParaRPr lang="it-IT"/>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it-IT"/>
              </a:p>
            </p:txBody>
          </p:sp>
        </p:grpSp>
        <p:grpSp>
          <p:nvGrpSpPr>
            <p:cNvPr id="7" name="Group 63"/>
            <p:cNvGrpSpPr>
              <a:grpSpLocks/>
            </p:cNvGrpSpPr>
            <p:nvPr/>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defRPr/>
                </a:pPr>
                <a:endParaRPr lang="it-IT"/>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defRPr/>
                </a:pPr>
                <a:endParaRPr lang="it-IT"/>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it-IT"/>
              </a:p>
            </p:txBody>
          </p:sp>
        </p:grpSp>
      </p:grpSp>
      <p:sp>
        <p:nvSpPr>
          <p:cNvPr id="28739" name="Rectangle 67"/>
          <p:cNvSpPr>
            <a:spLocks noGrp="1" noChangeArrowheads="1"/>
          </p:cNvSpPr>
          <p:nvPr>
            <p:ph type="ctrTitle"/>
          </p:nvPr>
        </p:nvSpPr>
        <p:spPr>
          <a:xfrm>
            <a:off x="990600" y="1752600"/>
            <a:ext cx="7772400" cy="1143000"/>
          </a:xfrm>
        </p:spPr>
        <p:txBody>
          <a:bodyPr/>
          <a:lstStyle>
            <a:lvl1pPr>
              <a:defRPr/>
            </a:lvl1pPr>
          </a:lstStyle>
          <a:p>
            <a:r>
              <a:rPr lang="it-IT"/>
              <a:t>Fare clic per modificare lo stile del titolo dello schema</a:t>
            </a:r>
          </a:p>
        </p:txBody>
      </p:sp>
      <p:sp>
        <p:nvSpPr>
          <p:cNvPr id="28740"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it-IT"/>
              <a:t>Fare clic per modificare lo stile del sottotitolo dello schema</a:t>
            </a:r>
          </a:p>
        </p:txBody>
      </p:sp>
      <p:sp>
        <p:nvSpPr>
          <p:cNvPr id="69" name="Rectangle 69"/>
          <p:cNvSpPr>
            <a:spLocks noGrp="1" noChangeArrowheads="1"/>
          </p:cNvSpPr>
          <p:nvPr>
            <p:ph type="dt" sz="quarter" idx="10"/>
          </p:nvPr>
        </p:nvSpPr>
        <p:spPr/>
        <p:txBody>
          <a:bodyPr/>
          <a:lstStyle>
            <a:lvl1pPr>
              <a:defRPr/>
            </a:lvl1pPr>
          </a:lstStyle>
          <a:p>
            <a:pPr>
              <a:defRPr/>
            </a:pPr>
            <a:endParaRPr lang="it-IT"/>
          </a:p>
        </p:txBody>
      </p:sp>
      <p:sp>
        <p:nvSpPr>
          <p:cNvPr id="70" name="Rectangle 70"/>
          <p:cNvSpPr>
            <a:spLocks noGrp="1" noChangeArrowheads="1"/>
          </p:cNvSpPr>
          <p:nvPr>
            <p:ph type="ftr" sz="quarter" idx="11"/>
          </p:nvPr>
        </p:nvSpPr>
        <p:spPr/>
        <p:txBody>
          <a:bodyPr/>
          <a:lstStyle>
            <a:lvl1pPr>
              <a:defRPr/>
            </a:lvl1pPr>
          </a:lstStyle>
          <a:p>
            <a:pPr>
              <a:defRPr/>
            </a:pPr>
            <a:endParaRPr lang="it-IT"/>
          </a:p>
        </p:txBody>
      </p:sp>
      <p:sp>
        <p:nvSpPr>
          <p:cNvPr id="71" name="Rectangle 71"/>
          <p:cNvSpPr>
            <a:spLocks noGrp="1" noChangeArrowheads="1"/>
          </p:cNvSpPr>
          <p:nvPr>
            <p:ph type="sldNum" sz="quarter" idx="12"/>
          </p:nvPr>
        </p:nvSpPr>
        <p:spPr/>
        <p:txBody>
          <a:bodyPr/>
          <a:lstStyle>
            <a:lvl1pPr>
              <a:defRPr/>
            </a:lvl1pPr>
          </a:lstStyle>
          <a:p>
            <a:pPr>
              <a:defRPr/>
            </a:pPr>
            <a:fld id="{9E026343-C7BD-45FB-AD77-8AE5190E3DF5}" type="slidenum">
              <a:rPr lang="it-IT"/>
              <a:pPr>
                <a:defRPr/>
              </a:pPr>
              <a:t>‹N›</a:t>
            </a:fld>
            <a:endParaRPr lang="it-IT"/>
          </a:p>
        </p:txBody>
      </p:sp>
    </p:spTree>
    <p:extLst>
      <p:ext uri="{BB962C8B-B14F-4D97-AF65-F5344CB8AC3E}">
        <p14:creationId xmlns:p14="http://schemas.microsoft.com/office/powerpoint/2010/main" val="89325181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63"/>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it-IT" altLang="it-IT"/>
              <a:t>Fare clic per modificare lo stile del titolo dello schema</a:t>
            </a:r>
          </a:p>
        </p:txBody>
      </p:sp>
      <p:sp>
        <p:nvSpPr>
          <p:cNvPr id="4100"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72" name="Rectangle 69"/>
          <p:cNvSpPr>
            <a:spLocks noGrp="1" noChangeArrowheads="1"/>
          </p:cNvSpPr>
          <p:nvPr>
            <p:ph type="dt" sz="quarter" idx="2"/>
          </p:nvPr>
        </p:nvSpPr>
        <p:spPr bwMode="auto">
          <a:xfrm>
            <a:off x="6858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spcBef>
                <a:spcPct val="0"/>
              </a:spcBef>
              <a:buClrTx/>
              <a:buFontTx/>
              <a:buNone/>
              <a:defRPr sz="1400">
                <a:latin typeface="+mn-lt"/>
              </a:defRPr>
            </a:lvl1pPr>
          </a:lstStyle>
          <a:p>
            <a:pPr>
              <a:defRPr/>
            </a:pPr>
            <a:endParaRPr lang="it-IT"/>
          </a:p>
        </p:txBody>
      </p:sp>
      <p:sp>
        <p:nvSpPr>
          <p:cNvPr id="73" name="Rectangle 70"/>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spcBef>
                <a:spcPct val="0"/>
              </a:spcBef>
              <a:buClrTx/>
              <a:buFontTx/>
              <a:buNone/>
              <a:defRPr sz="1400">
                <a:latin typeface="+mn-lt"/>
              </a:defRPr>
            </a:lvl1pPr>
          </a:lstStyle>
          <a:p>
            <a:pPr>
              <a:defRPr/>
            </a:pPr>
            <a:endParaRPr lang="it-IT"/>
          </a:p>
        </p:txBody>
      </p:sp>
      <p:sp>
        <p:nvSpPr>
          <p:cNvPr id="74" name="Rectangle 71"/>
          <p:cNvSpPr>
            <a:spLocks noGrp="1" noChangeArrowheads="1"/>
          </p:cNvSpPr>
          <p:nvPr>
            <p:ph type="sldNum" sz="quarter" idx="4"/>
          </p:nvPr>
        </p:nvSpPr>
        <p:spPr bwMode="auto">
          <a:xfrm>
            <a:off x="65532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spcBef>
                <a:spcPct val="0"/>
              </a:spcBef>
              <a:buClrTx/>
              <a:buFontTx/>
              <a:buNone/>
              <a:defRPr sz="1400">
                <a:latin typeface="+mn-lt"/>
              </a:defRPr>
            </a:lvl1pPr>
          </a:lstStyle>
          <a:p>
            <a:pPr>
              <a:defRPr/>
            </a:pPr>
            <a:fld id="{13D2BB03-726F-4CD8-9FB7-7ED6560765FC}"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65" r:id="rId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pitchFamily="34" charset="0"/>
        </a:defRPr>
      </a:lvl2pPr>
      <a:lvl3pPr algn="l" rtl="0" eaLnBrk="0" fontAlgn="base" hangingPunct="0">
        <a:spcBef>
          <a:spcPct val="0"/>
        </a:spcBef>
        <a:spcAft>
          <a:spcPct val="0"/>
        </a:spcAft>
        <a:defRPr sz="4400">
          <a:solidFill>
            <a:schemeClr val="tx2"/>
          </a:solidFill>
          <a:latin typeface="Arial" pitchFamily="34" charset="0"/>
        </a:defRPr>
      </a:lvl3pPr>
      <a:lvl4pPr algn="l" rtl="0" eaLnBrk="0" fontAlgn="base" hangingPunct="0">
        <a:spcBef>
          <a:spcPct val="0"/>
        </a:spcBef>
        <a:spcAft>
          <a:spcPct val="0"/>
        </a:spcAft>
        <a:defRPr sz="4400">
          <a:solidFill>
            <a:schemeClr val="tx2"/>
          </a:solidFill>
          <a:latin typeface="Arial" pitchFamily="34" charset="0"/>
        </a:defRPr>
      </a:lvl4pPr>
      <a:lvl5pPr algn="l" rtl="0" eaLnBrk="0" fontAlgn="base" hangingPunct="0">
        <a:spcBef>
          <a:spcPct val="0"/>
        </a:spcBef>
        <a:spcAft>
          <a:spcPct val="0"/>
        </a:spcAft>
        <a:defRPr sz="4400">
          <a:solidFill>
            <a:schemeClr val="tx2"/>
          </a:solidFill>
          <a:latin typeface="Arial"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2" charset="2"/>
        <a:buChar char="w"/>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giuseppe.borruso@econ.units.i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9.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90600" y="2501900"/>
            <a:ext cx="7772400" cy="1143000"/>
          </a:xfrm>
        </p:spPr>
        <p:txBody>
          <a:bodyPr/>
          <a:lstStyle/>
          <a:p>
            <a:pPr eaLnBrk="1" hangingPunct="1"/>
            <a:r>
              <a:rPr lang="en-US" altLang="it-IT" sz="3600" b="1" dirty="0"/>
              <a:t>Sustainable Cities</a:t>
            </a:r>
            <a:br>
              <a:rPr lang="en-US" altLang="it-IT" sz="3600" b="1" dirty="0"/>
            </a:br>
            <a:r>
              <a:rPr lang="en-US" altLang="it-IT" sz="2400" dirty="0"/>
              <a:t>2 – Urban form and urban structure</a:t>
            </a:r>
            <a:endParaRPr lang="en-US" altLang="it-IT" sz="2000" b="1" i="1" dirty="0"/>
          </a:p>
        </p:txBody>
      </p:sp>
      <p:pic>
        <p:nvPicPr>
          <p:cNvPr id="5" name="Picture 4" descr="Università degli Studi di Tries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3324225" cy="723900"/>
          </a:xfrm>
          <a:prstGeom prst="rect">
            <a:avLst/>
          </a:prstGeom>
          <a:noFill/>
          <a:extLst>
            <a:ext uri="{909E8E84-426E-40DD-AFC4-6F175D3DCCD1}">
              <a14:hiddenFill xmlns:a14="http://schemas.microsoft.com/office/drawing/2010/main">
                <a:solidFill>
                  <a:srgbClr val="FFFFFF"/>
                </a:solidFill>
              </a14:hiddenFill>
            </a:ext>
          </a:extLst>
        </p:spPr>
      </p:pic>
      <p:sp>
        <p:nvSpPr>
          <p:cNvPr id="2" name="Sottotitolo 1"/>
          <p:cNvSpPr>
            <a:spLocks noGrp="1"/>
          </p:cNvSpPr>
          <p:nvPr>
            <p:ph type="subTitle" idx="1"/>
          </p:nvPr>
        </p:nvSpPr>
        <p:spPr/>
        <p:txBody>
          <a:bodyPr/>
          <a:lstStyle/>
          <a:p>
            <a:endParaRPr lang="it-IT"/>
          </a:p>
        </p:txBody>
      </p:sp>
      <p:sp>
        <p:nvSpPr>
          <p:cNvPr id="6" name="Rectangle 3" descr="Rectangle: Click to edit Master text styles&#10;Second level&#10;Third level&#10;Fourth level&#10;Fifth level"/>
          <p:cNvSpPr txBox="1">
            <a:spLocks noChangeArrowheads="1"/>
          </p:cNvSpPr>
          <p:nvPr/>
        </p:nvSpPr>
        <p:spPr bwMode="auto">
          <a:xfrm>
            <a:off x="957263" y="3309938"/>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hlink"/>
              </a:buClr>
              <a:buSzPct val="110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eaLnBrk="1" hangingPunct="1"/>
            <a:endParaRPr lang="it-IT" sz="1800" kern="0" dirty="0">
              <a:latin typeface="Arial" charset="0"/>
            </a:endParaRPr>
          </a:p>
          <a:p>
            <a:pPr eaLnBrk="1" hangingPunct="1"/>
            <a:endParaRPr lang="it-IT" sz="1800" kern="0" dirty="0">
              <a:latin typeface="Arial" charset="0"/>
            </a:endParaRPr>
          </a:p>
          <a:p>
            <a:pPr eaLnBrk="1" hangingPunct="1"/>
            <a:r>
              <a:rPr lang="it-IT" sz="1800" kern="0" dirty="0">
                <a:latin typeface="Arial" charset="0"/>
              </a:rPr>
              <a:t>659EC</a:t>
            </a:r>
          </a:p>
          <a:p>
            <a:pPr eaLnBrk="1" hangingPunct="1"/>
            <a:endParaRPr lang="it-IT" sz="1800" kern="0" dirty="0">
              <a:latin typeface="Arial" charset="0"/>
            </a:endParaRPr>
          </a:p>
          <a:p>
            <a:pPr eaLnBrk="1" hangingPunct="1">
              <a:spcBef>
                <a:spcPct val="15000"/>
              </a:spcBef>
            </a:pPr>
            <a:r>
              <a:rPr lang="it-IT" sz="1600" kern="0" dirty="0">
                <a:latin typeface="Arial" charset="0"/>
              </a:rPr>
              <a:t>A.Y. 2025/2026</a:t>
            </a:r>
          </a:p>
          <a:p>
            <a:pPr eaLnBrk="1" hangingPunct="1">
              <a:spcBef>
                <a:spcPct val="15000"/>
              </a:spcBef>
            </a:pPr>
            <a:r>
              <a:rPr lang="it-IT" sz="1600" kern="0" dirty="0">
                <a:latin typeface="Arial" charset="0"/>
              </a:rPr>
              <a:t>Dr. Giuseppe Borruso</a:t>
            </a:r>
          </a:p>
          <a:p>
            <a:pPr eaLnBrk="1" hangingPunct="1">
              <a:spcBef>
                <a:spcPct val="15000"/>
              </a:spcBef>
            </a:pPr>
            <a:r>
              <a:rPr lang="it-IT" sz="1600" kern="0" dirty="0" err="1">
                <a:latin typeface="Arial" charset="0"/>
              </a:rPr>
              <a:t>Department</a:t>
            </a:r>
            <a:r>
              <a:rPr lang="it-IT" sz="1600" kern="0" dirty="0">
                <a:latin typeface="Arial" charset="0"/>
              </a:rPr>
              <a:t> of </a:t>
            </a:r>
            <a:r>
              <a:rPr lang="it-IT" sz="1600" kern="0" dirty="0" err="1">
                <a:latin typeface="Arial" charset="0"/>
              </a:rPr>
              <a:t>Economics</a:t>
            </a:r>
            <a:r>
              <a:rPr lang="it-IT" sz="1600" kern="0" dirty="0">
                <a:latin typeface="Arial" charset="0"/>
              </a:rPr>
              <a:t>, Business, </a:t>
            </a:r>
            <a:r>
              <a:rPr lang="it-IT" sz="1600" kern="0" dirty="0" err="1">
                <a:latin typeface="Arial" charset="0"/>
              </a:rPr>
              <a:t>Mathematics</a:t>
            </a:r>
            <a:r>
              <a:rPr lang="it-IT" sz="1600" kern="0" dirty="0">
                <a:latin typeface="Arial" charset="0"/>
              </a:rPr>
              <a:t> and </a:t>
            </a:r>
            <a:r>
              <a:rPr lang="it-IT" sz="1600" kern="0" dirty="0" err="1">
                <a:latin typeface="Arial" charset="0"/>
              </a:rPr>
              <a:t>Statistics</a:t>
            </a:r>
            <a:endParaRPr lang="it-IT" sz="1600" kern="0" dirty="0">
              <a:latin typeface="Arial" charset="0"/>
            </a:endParaRPr>
          </a:p>
          <a:p>
            <a:pPr eaLnBrk="1" hangingPunct="1">
              <a:spcBef>
                <a:spcPct val="15000"/>
              </a:spcBef>
            </a:pPr>
            <a:r>
              <a:rPr lang="it-IT" sz="1600" kern="0" dirty="0" err="1">
                <a:latin typeface="Arial" charset="0"/>
              </a:rPr>
              <a:t>University</a:t>
            </a:r>
            <a:r>
              <a:rPr lang="it-IT" sz="1600" kern="0" dirty="0">
                <a:latin typeface="Arial" charset="0"/>
              </a:rPr>
              <a:t> of Trieste</a:t>
            </a:r>
          </a:p>
          <a:p>
            <a:pPr eaLnBrk="1" hangingPunct="1">
              <a:spcBef>
                <a:spcPct val="15000"/>
              </a:spcBef>
            </a:pPr>
            <a:r>
              <a:rPr lang="it-IT" sz="1600" kern="0" dirty="0">
                <a:latin typeface="Arial" charset="0"/>
              </a:rPr>
              <a:t>E-mail. </a:t>
            </a:r>
            <a:r>
              <a:rPr lang="it-IT" sz="1600" kern="0" dirty="0">
                <a:latin typeface="Arial" charset="0"/>
                <a:hlinkClick r:id="rId4"/>
              </a:rPr>
              <a:t>giuseppe.borruso@deams.units.it</a:t>
            </a:r>
            <a:endParaRPr lang="it-IT" sz="1600" kern="0" dirty="0">
              <a:latin typeface="Arial" charset="0"/>
            </a:endParaRPr>
          </a:p>
          <a:p>
            <a:pPr eaLnBrk="1" hangingPunct="1">
              <a:spcBef>
                <a:spcPct val="15000"/>
              </a:spcBef>
            </a:pPr>
            <a:r>
              <a:rPr lang="it-IT" sz="1600" kern="0" dirty="0" err="1">
                <a:latin typeface="Arial" charset="0"/>
              </a:rPr>
              <a:t>Ph</a:t>
            </a:r>
            <a:r>
              <a:rPr lang="it-IT" sz="1600" kern="0" dirty="0">
                <a:latin typeface="Arial" charset="0"/>
              </a:rPr>
              <a:t>. +39 040 558 </a:t>
            </a:r>
            <a:r>
              <a:rPr lang="it-IT" sz="1600" b="1" kern="0" dirty="0">
                <a:latin typeface="Arial" charset="0"/>
              </a:rPr>
              <a:t>7008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ctrTitle" idx="4294967295"/>
          </p:nvPr>
        </p:nvSpPr>
        <p:spPr>
          <a:xfrm>
            <a:off x="685800" y="2130425"/>
            <a:ext cx="7772400" cy="1470025"/>
          </a:xfrm>
        </p:spPr>
        <p:txBody>
          <a:bodyPr/>
          <a:lstStyle/>
          <a:p>
            <a:pPr eaLnBrk="1" hangingPunct="1"/>
            <a:r>
              <a:rPr lang="en-US" altLang="it-IT" sz="3600"/>
              <a:t>The analysis of urban structure</a:t>
            </a:r>
          </a:p>
        </p:txBody>
      </p:sp>
      <p:sp>
        <p:nvSpPr>
          <p:cNvPr id="125955" name="Rectangle 3" descr="Rectangle: Click to edit Master text styles&#10;Second level&#10;Third level&#10;Fourth level&#10;Fifth level"/>
          <p:cNvSpPr>
            <a:spLocks noGrp="1" noChangeArrowheads="1"/>
          </p:cNvSpPr>
          <p:nvPr>
            <p:ph type="subTitle" idx="4294967295"/>
          </p:nvPr>
        </p:nvSpPr>
        <p:spPr>
          <a:xfrm>
            <a:off x="1371600" y="3886200"/>
            <a:ext cx="6400800" cy="1752600"/>
          </a:xfrm>
        </p:spPr>
        <p:txBody>
          <a:bodyPr/>
          <a:lstStyle/>
          <a:p>
            <a:pPr marL="0" indent="0" eaLnBrk="1" hangingPunct="1"/>
            <a:r>
              <a:rPr lang="en-US" altLang="it-IT" dirty="0"/>
              <a:t>The global model</a:t>
            </a:r>
          </a:p>
          <a:p>
            <a:pPr marL="0" indent="0" eaLnBrk="1" hangingPunct="1"/>
            <a:r>
              <a:rPr lang="en-US" altLang="it-IT" dirty="0"/>
              <a:t>The urban density</a:t>
            </a:r>
          </a:p>
          <a:p>
            <a:pPr marL="0" indent="0" eaLnBrk="1" hangingPunct="1"/>
            <a:r>
              <a:rPr lang="en-US" altLang="it-IT" dirty="0"/>
              <a:t>The bid rent and the models of urban structure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idx="4294967295"/>
          </p:nvPr>
        </p:nvSpPr>
        <p:spPr/>
        <p:txBody>
          <a:bodyPr/>
          <a:lstStyle/>
          <a:p>
            <a:pPr eaLnBrk="1" hangingPunct="1"/>
            <a:r>
              <a:rPr lang="en-US" altLang="it-IT" sz="4000"/>
              <a:t>The analysis of urban structure</a:t>
            </a:r>
          </a:p>
        </p:txBody>
      </p:sp>
      <p:sp>
        <p:nvSpPr>
          <p:cNvPr id="126979" name="Rectangle 3" descr="Rectangle: Click to edit Master text styles&#10;Second level&#10;Third level&#10;Fourth level&#10;Fifth level"/>
          <p:cNvSpPr>
            <a:spLocks noGrp="1" noChangeArrowheads="1"/>
          </p:cNvSpPr>
          <p:nvPr>
            <p:ph type="body" idx="4294967295"/>
          </p:nvPr>
        </p:nvSpPr>
        <p:spPr/>
        <p:txBody>
          <a:bodyPr/>
          <a:lstStyle/>
          <a:p>
            <a:pPr eaLnBrk="1" hangingPunct="1">
              <a:lnSpc>
                <a:spcPct val="90000"/>
              </a:lnSpc>
            </a:pPr>
            <a:r>
              <a:rPr lang="en-US" altLang="it-IT" sz="2800"/>
              <a:t>Partial models – concern the location of specific sectors of activity;</a:t>
            </a:r>
          </a:p>
          <a:p>
            <a:pPr eaLnBrk="1" hangingPunct="1">
              <a:lnSpc>
                <a:spcPct val="90000"/>
              </a:lnSpc>
            </a:pPr>
            <a:r>
              <a:rPr lang="en-US" altLang="it-IT" sz="2800"/>
              <a:t>Global models – concern the location  of all residential and production forms of an urban  area</a:t>
            </a:r>
          </a:p>
          <a:p>
            <a:pPr eaLnBrk="1" hangingPunct="1">
              <a:lnSpc>
                <a:spcPct val="90000"/>
              </a:lnSpc>
            </a:pPr>
            <a:r>
              <a:rPr lang="en-US" altLang="it-IT" sz="2800"/>
              <a:t>Role of transport in shaping the distribution of types of land use:</a:t>
            </a:r>
          </a:p>
          <a:p>
            <a:pPr lvl="1" eaLnBrk="1" hangingPunct="1">
              <a:lnSpc>
                <a:spcPct val="90000"/>
              </a:lnSpc>
            </a:pPr>
            <a:r>
              <a:rPr lang="en-US" altLang="it-IT" sz="2400"/>
              <a:t>in terms of </a:t>
            </a:r>
            <a:r>
              <a:rPr lang="en-US" altLang="it-IT" sz="2400" i="1" u="sng"/>
              <a:t>transport costs</a:t>
            </a:r>
            <a:r>
              <a:rPr lang="en-US" altLang="it-IT" sz="2400"/>
              <a:t>;</a:t>
            </a:r>
          </a:p>
          <a:p>
            <a:pPr lvl="1" eaLnBrk="1" hangingPunct="1">
              <a:lnSpc>
                <a:spcPct val="90000"/>
              </a:lnSpc>
            </a:pPr>
            <a:r>
              <a:rPr lang="en-US" altLang="it-IT" sz="2400"/>
              <a:t>in terms of </a:t>
            </a:r>
            <a:r>
              <a:rPr lang="en-US" altLang="it-IT" sz="2400" i="1" u="sng"/>
              <a:t>accessibility </a:t>
            </a:r>
            <a:r>
              <a:rPr lang="en-US" altLang="it-IT" sz="2400"/>
              <a:t> and urban </a:t>
            </a:r>
            <a:r>
              <a:rPr lang="en-US" altLang="it-IT" sz="2400" i="1" u="sng"/>
              <a:t>land value</a:t>
            </a:r>
            <a:endParaRPr lang="en-US" altLang="it-IT" sz="2400"/>
          </a:p>
          <a:p>
            <a:pPr eaLnBrk="1" hangingPunct="1">
              <a:lnSpc>
                <a:spcPct val="90000"/>
              </a:lnSpc>
            </a:pPr>
            <a:endParaRPr lang="en-US" altLang="it-IT"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idx="4294967295"/>
          </p:nvPr>
        </p:nvSpPr>
        <p:spPr/>
        <p:txBody>
          <a:bodyPr/>
          <a:lstStyle/>
          <a:p>
            <a:pPr eaLnBrk="1" hangingPunct="1"/>
            <a:r>
              <a:rPr lang="en-US" altLang="it-IT"/>
              <a:t>Global models</a:t>
            </a:r>
          </a:p>
        </p:txBody>
      </p:sp>
      <p:sp>
        <p:nvSpPr>
          <p:cNvPr id="142339" name="Rectangle 3" descr="Rectangle: Click to edit Master text styles&#10;Second level&#10;Third level&#10;Fourth level&#10;Fifth level"/>
          <p:cNvSpPr>
            <a:spLocks noGrp="1" noChangeArrowheads="1"/>
          </p:cNvSpPr>
          <p:nvPr>
            <p:ph type="body" idx="4294967295"/>
          </p:nvPr>
        </p:nvSpPr>
        <p:spPr>
          <a:xfrm>
            <a:off x="838200" y="1905000"/>
            <a:ext cx="7772400" cy="4692650"/>
          </a:xfrm>
        </p:spPr>
        <p:txBody>
          <a:bodyPr/>
          <a:lstStyle/>
          <a:p>
            <a:pPr eaLnBrk="1" hangingPunct="1">
              <a:lnSpc>
                <a:spcPct val="80000"/>
              </a:lnSpc>
            </a:pPr>
            <a:r>
              <a:rPr lang="en-GB" altLang="it-IT" sz="2400"/>
              <a:t>Effort to highlight an order within the topographical and functional structure of a city</a:t>
            </a:r>
          </a:p>
          <a:p>
            <a:pPr eaLnBrk="1" hangingPunct="1">
              <a:lnSpc>
                <a:spcPct val="80000"/>
              </a:lnSpc>
            </a:pPr>
            <a:r>
              <a:rPr lang="en-GB" altLang="it-IT" sz="2400"/>
              <a:t>Different models used to represent and study such ‘order’ :</a:t>
            </a:r>
          </a:p>
          <a:p>
            <a:pPr lvl="1" eaLnBrk="1" hangingPunct="1">
              <a:lnSpc>
                <a:spcPct val="80000"/>
              </a:lnSpc>
            </a:pPr>
            <a:r>
              <a:rPr lang="en-GB" altLang="it-IT" sz="2000"/>
              <a:t>Circular Models i (Burgess, 1967)</a:t>
            </a:r>
          </a:p>
          <a:p>
            <a:pPr lvl="2" eaLnBrk="1" hangingPunct="1">
              <a:lnSpc>
                <a:spcPct val="80000"/>
              </a:lnSpc>
            </a:pPr>
            <a:r>
              <a:rPr lang="en-GB" altLang="it-IT" sz="1800"/>
              <a:t>Urban values decrease regularly from city centre</a:t>
            </a:r>
          </a:p>
          <a:p>
            <a:pPr lvl="1" eaLnBrk="1" hangingPunct="1">
              <a:lnSpc>
                <a:spcPct val="80000"/>
              </a:lnSpc>
            </a:pPr>
            <a:r>
              <a:rPr lang="en-GB" altLang="it-IT" sz="2000"/>
              <a:t>Sectors Models (Hoyt, 1932)</a:t>
            </a:r>
          </a:p>
          <a:p>
            <a:pPr lvl="2" eaLnBrk="1" hangingPunct="1">
              <a:lnSpc>
                <a:spcPct val="80000"/>
              </a:lnSpc>
            </a:pPr>
            <a:r>
              <a:rPr lang="en-GB" altLang="it-IT" sz="1800"/>
              <a:t>elaboration: inner city’s structure is influenced by radial road, pre-existing nuclei, geomorphology, etc.</a:t>
            </a:r>
          </a:p>
          <a:p>
            <a:pPr lvl="1" eaLnBrk="1" hangingPunct="1">
              <a:lnSpc>
                <a:spcPct val="80000"/>
              </a:lnSpc>
            </a:pPr>
            <a:r>
              <a:rPr lang="en-GB" altLang="it-IT" sz="2000"/>
              <a:t>Multi-centre Models (Harris and Ullman, 1945)</a:t>
            </a:r>
          </a:p>
          <a:p>
            <a:pPr lvl="2" eaLnBrk="1" hangingPunct="1">
              <a:lnSpc>
                <a:spcPct val="80000"/>
              </a:lnSpc>
            </a:pPr>
            <a:r>
              <a:rPr lang="en-GB" altLang="it-IT" sz="1800"/>
              <a:t>Development of no single centres but in a number  of centres within urban area:</a:t>
            </a:r>
          </a:p>
          <a:p>
            <a:pPr lvl="3" eaLnBrk="1" hangingPunct="1">
              <a:lnSpc>
                <a:spcPct val="80000"/>
              </a:lnSpc>
            </a:pPr>
            <a:r>
              <a:rPr lang="en-GB" altLang="it-IT" sz="1600"/>
              <a:t>Specialized request for soil; </a:t>
            </a:r>
          </a:p>
          <a:p>
            <a:pPr lvl="3" eaLnBrk="1" hangingPunct="1">
              <a:lnSpc>
                <a:spcPct val="80000"/>
              </a:lnSpc>
            </a:pPr>
            <a:r>
              <a:rPr lang="en-GB" altLang="it-IT" sz="1600"/>
              <a:t>Concentration of activities;</a:t>
            </a:r>
          </a:p>
          <a:p>
            <a:pPr lvl="3" eaLnBrk="1" hangingPunct="1">
              <a:lnSpc>
                <a:spcPct val="80000"/>
              </a:lnSpc>
            </a:pPr>
            <a:r>
              <a:rPr lang="en-GB" altLang="it-IT" sz="1600"/>
              <a:t>Conflict between different activities in land use;</a:t>
            </a:r>
          </a:p>
          <a:p>
            <a:pPr lvl="3" eaLnBrk="1" hangingPunct="1">
              <a:lnSpc>
                <a:spcPct val="80000"/>
              </a:lnSpc>
            </a:pPr>
            <a:r>
              <a:rPr lang="en-GB" altLang="it-IT" sz="1600"/>
              <a:t>Bid-rent differences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Freeform 2"/>
          <p:cNvSpPr>
            <a:spLocks/>
          </p:cNvSpPr>
          <p:nvPr/>
        </p:nvSpPr>
        <p:spPr bwMode="auto">
          <a:xfrm>
            <a:off x="4568825" y="1435100"/>
            <a:ext cx="3197225" cy="3883025"/>
          </a:xfrm>
          <a:custGeom>
            <a:avLst/>
            <a:gdLst>
              <a:gd name="T0" fmla="*/ 2147483647 w 1400"/>
              <a:gd name="T1" fmla="*/ 0 h 1700"/>
              <a:gd name="T2" fmla="*/ 20861895 w 1400"/>
              <a:gd name="T3" fmla="*/ 0 h 1700"/>
              <a:gd name="T4" fmla="*/ 0 w 1400"/>
              <a:gd name="T5" fmla="*/ 2147483647 h 1700"/>
              <a:gd name="T6" fmla="*/ 2147483647 w 1400"/>
              <a:gd name="T7" fmla="*/ 2147483647 h 1700"/>
              <a:gd name="T8" fmla="*/ 2147483647 w 1400"/>
              <a:gd name="T9" fmla="*/ 0 h 1700"/>
              <a:gd name="T10" fmla="*/ 2147483647 w 1400"/>
              <a:gd name="T11" fmla="*/ 0 h 1700"/>
              <a:gd name="T12" fmla="*/ 0 60000 65536"/>
              <a:gd name="T13" fmla="*/ 0 60000 65536"/>
              <a:gd name="T14" fmla="*/ 0 60000 65536"/>
              <a:gd name="T15" fmla="*/ 0 60000 65536"/>
              <a:gd name="T16" fmla="*/ 0 60000 65536"/>
              <a:gd name="T17" fmla="*/ 0 60000 65536"/>
              <a:gd name="T18" fmla="*/ 0 w 1400"/>
              <a:gd name="T19" fmla="*/ 0 h 1700"/>
              <a:gd name="T20" fmla="*/ 1400 w 1400"/>
              <a:gd name="T21" fmla="*/ 1700 h 1700"/>
            </a:gdLst>
            <a:ahLst/>
            <a:cxnLst>
              <a:cxn ang="T12">
                <a:pos x="T0" y="T1"/>
              </a:cxn>
              <a:cxn ang="T13">
                <a:pos x="T2" y="T3"/>
              </a:cxn>
              <a:cxn ang="T14">
                <a:pos x="T4" y="T5"/>
              </a:cxn>
              <a:cxn ang="T15">
                <a:pos x="T6" y="T7"/>
              </a:cxn>
              <a:cxn ang="T16">
                <a:pos x="T8" y="T9"/>
              </a:cxn>
              <a:cxn ang="T17">
                <a:pos x="T10" y="T11"/>
              </a:cxn>
            </a:cxnLst>
            <a:rect l="T18" t="T19" r="T20" b="T21"/>
            <a:pathLst>
              <a:path w="1400" h="1700">
                <a:moveTo>
                  <a:pt x="724" y="0"/>
                </a:moveTo>
                <a:lnTo>
                  <a:pt x="4" y="0"/>
                </a:lnTo>
                <a:lnTo>
                  <a:pt x="0" y="1700"/>
                </a:lnTo>
                <a:lnTo>
                  <a:pt x="1400" y="1700"/>
                </a:lnTo>
                <a:lnTo>
                  <a:pt x="820" y="0"/>
                </a:lnTo>
                <a:lnTo>
                  <a:pt x="724"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43363" name="Freeform 3"/>
          <p:cNvSpPr>
            <a:spLocks/>
          </p:cNvSpPr>
          <p:nvPr/>
        </p:nvSpPr>
        <p:spPr bwMode="auto">
          <a:xfrm>
            <a:off x="6221413" y="1435100"/>
            <a:ext cx="2411412" cy="3892550"/>
          </a:xfrm>
          <a:custGeom>
            <a:avLst/>
            <a:gdLst>
              <a:gd name="T0" fmla="*/ 0 w 1056"/>
              <a:gd name="T1" fmla="*/ 0 h 1704"/>
              <a:gd name="T2" fmla="*/ 250298127 w 1056"/>
              <a:gd name="T3" fmla="*/ 751435832 h 1704"/>
              <a:gd name="T4" fmla="*/ 250298127 w 1056"/>
              <a:gd name="T5" fmla="*/ 1001913586 h 1704"/>
              <a:gd name="T6" fmla="*/ 500593971 w 1056"/>
              <a:gd name="T7" fmla="*/ 1502871663 h 1704"/>
              <a:gd name="T8" fmla="*/ 500593971 w 1056"/>
              <a:gd name="T9" fmla="*/ 2003827171 h 1704"/>
              <a:gd name="T10" fmla="*/ 750892170 w 1056"/>
              <a:gd name="T11" fmla="*/ 2147483647 h 1704"/>
              <a:gd name="T12" fmla="*/ 750892170 w 1056"/>
              <a:gd name="T13" fmla="*/ 2147483647 h 1704"/>
              <a:gd name="T14" fmla="*/ 1001187942 w 1056"/>
              <a:gd name="T15" fmla="*/ 2147483647 h 1704"/>
              <a:gd name="T16" fmla="*/ 1001187942 w 1056"/>
              <a:gd name="T17" fmla="*/ 2147483647 h 1704"/>
              <a:gd name="T18" fmla="*/ 1251486284 w 1056"/>
              <a:gd name="T19" fmla="*/ 2147483647 h 1704"/>
              <a:gd name="T20" fmla="*/ 1001187942 w 1056"/>
              <a:gd name="T21" fmla="*/ 2147483647 h 1704"/>
              <a:gd name="T22" fmla="*/ 1251486284 w 1056"/>
              <a:gd name="T23" fmla="*/ 2147483647 h 1704"/>
              <a:gd name="T24" fmla="*/ 1752080112 w 1056"/>
              <a:gd name="T25" fmla="*/ 2147483647 h 1704"/>
              <a:gd name="T26" fmla="*/ 2002378168 w 1056"/>
              <a:gd name="T27" fmla="*/ 2147483647 h 1704"/>
              <a:gd name="T28" fmla="*/ 2147483647 w 1056"/>
              <a:gd name="T29" fmla="*/ 2147483647 h 1704"/>
              <a:gd name="T30" fmla="*/ 2147483647 w 1056"/>
              <a:gd name="T31" fmla="*/ 2147483647 h 1704"/>
              <a:gd name="T32" fmla="*/ 2147483647 w 1056"/>
              <a:gd name="T33" fmla="*/ 2147483647 h 1704"/>
              <a:gd name="T34" fmla="*/ 2147483647 w 1056"/>
              <a:gd name="T35" fmla="*/ 2147483647 h 1704"/>
              <a:gd name="T36" fmla="*/ 2147483647 w 1056"/>
              <a:gd name="T37" fmla="*/ 0 h 1704"/>
              <a:gd name="T38" fmla="*/ 0 w 1056"/>
              <a:gd name="T39" fmla="*/ 0 h 170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56"/>
              <a:gd name="T61" fmla="*/ 0 h 1704"/>
              <a:gd name="T62" fmla="*/ 1056 w 1056"/>
              <a:gd name="T63" fmla="*/ 1704 h 170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56" h="1704">
                <a:moveTo>
                  <a:pt x="0" y="0"/>
                </a:moveTo>
                <a:lnTo>
                  <a:pt x="48" y="144"/>
                </a:lnTo>
                <a:lnTo>
                  <a:pt x="48" y="192"/>
                </a:lnTo>
                <a:lnTo>
                  <a:pt x="96" y="288"/>
                </a:lnTo>
                <a:lnTo>
                  <a:pt x="96" y="384"/>
                </a:lnTo>
                <a:lnTo>
                  <a:pt x="144" y="480"/>
                </a:lnTo>
                <a:lnTo>
                  <a:pt x="144" y="528"/>
                </a:lnTo>
                <a:lnTo>
                  <a:pt x="192" y="624"/>
                </a:lnTo>
                <a:lnTo>
                  <a:pt x="192" y="672"/>
                </a:lnTo>
                <a:lnTo>
                  <a:pt x="240" y="768"/>
                </a:lnTo>
                <a:lnTo>
                  <a:pt x="192" y="912"/>
                </a:lnTo>
                <a:lnTo>
                  <a:pt x="240" y="1008"/>
                </a:lnTo>
                <a:lnTo>
                  <a:pt x="336" y="1200"/>
                </a:lnTo>
                <a:lnTo>
                  <a:pt x="384" y="1248"/>
                </a:lnTo>
                <a:lnTo>
                  <a:pt x="528" y="1488"/>
                </a:lnTo>
                <a:lnTo>
                  <a:pt x="576" y="1536"/>
                </a:lnTo>
                <a:lnTo>
                  <a:pt x="576" y="1704"/>
                </a:lnTo>
                <a:lnTo>
                  <a:pt x="1056" y="1700"/>
                </a:lnTo>
                <a:lnTo>
                  <a:pt x="1056" y="0"/>
                </a:lnTo>
                <a:lnTo>
                  <a:pt x="0" y="0"/>
                </a:lnTo>
                <a:close/>
              </a:path>
            </a:pathLst>
          </a:custGeom>
          <a:solidFill>
            <a:srgbClr val="99CC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43364" name="Oval 4"/>
          <p:cNvSpPr>
            <a:spLocks noChangeArrowheads="1"/>
          </p:cNvSpPr>
          <p:nvPr/>
        </p:nvSpPr>
        <p:spPr bwMode="auto">
          <a:xfrm>
            <a:off x="5016500" y="1654175"/>
            <a:ext cx="3287713" cy="3289300"/>
          </a:xfrm>
          <a:prstGeom prst="ellipse">
            <a:avLst/>
          </a:prstGeom>
          <a:solidFill>
            <a:srgbClr val="CCFFCC">
              <a:alpha val="50195"/>
            </a:srgbClr>
          </a:solidFill>
          <a:ln w="9525">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65" name="Oval 5"/>
          <p:cNvSpPr>
            <a:spLocks noChangeArrowheads="1"/>
          </p:cNvSpPr>
          <p:nvPr/>
        </p:nvSpPr>
        <p:spPr bwMode="auto">
          <a:xfrm>
            <a:off x="5564188" y="2201863"/>
            <a:ext cx="2190750" cy="2193925"/>
          </a:xfrm>
          <a:prstGeom prst="ellipse">
            <a:avLst/>
          </a:prstGeom>
          <a:solidFill>
            <a:srgbClr val="99CC00">
              <a:alpha val="50195"/>
            </a:srgbClr>
          </a:solidFill>
          <a:ln w="9525">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66" name="Oval 6"/>
          <p:cNvSpPr>
            <a:spLocks noChangeArrowheads="1"/>
          </p:cNvSpPr>
          <p:nvPr/>
        </p:nvSpPr>
        <p:spPr bwMode="auto">
          <a:xfrm>
            <a:off x="6002338" y="2640013"/>
            <a:ext cx="1316037" cy="1317625"/>
          </a:xfrm>
          <a:prstGeom prst="ellipse">
            <a:avLst/>
          </a:prstGeom>
          <a:solidFill>
            <a:srgbClr val="FF9900">
              <a:alpha val="50195"/>
            </a:srgbClr>
          </a:solidFill>
          <a:ln w="9525">
            <a:solidFill>
              <a:srgbClr val="FF99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67" name="Oval 7"/>
          <p:cNvSpPr>
            <a:spLocks noChangeArrowheads="1"/>
          </p:cNvSpPr>
          <p:nvPr/>
        </p:nvSpPr>
        <p:spPr bwMode="auto">
          <a:xfrm>
            <a:off x="6264275" y="2906713"/>
            <a:ext cx="812800" cy="812800"/>
          </a:xfrm>
          <a:prstGeom prst="ellipse">
            <a:avLst/>
          </a:prstGeom>
          <a:solidFill>
            <a:srgbClr val="FF6600">
              <a:alpha val="50195"/>
            </a:srgbClr>
          </a:solidFill>
          <a:ln w="19050">
            <a:solidFill>
              <a:srgbClr val="808080"/>
            </a:solidFill>
            <a:prstDash val="dash"/>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68" name="Text Box 8"/>
          <p:cNvSpPr txBox="1">
            <a:spLocks noChangeArrowheads="1"/>
          </p:cNvSpPr>
          <p:nvPr/>
        </p:nvSpPr>
        <p:spPr bwMode="auto">
          <a:xfrm>
            <a:off x="5292725" y="5397500"/>
            <a:ext cx="24225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IV – working class area</a:t>
            </a:r>
          </a:p>
        </p:txBody>
      </p:sp>
      <p:sp>
        <p:nvSpPr>
          <p:cNvPr id="143369" name="Text Box 9"/>
          <p:cNvSpPr txBox="1">
            <a:spLocks noChangeArrowheads="1"/>
          </p:cNvSpPr>
          <p:nvPr/>
        </p:nvSpPr>
        <p:spPr bwMode="auto">
          <a:xfrm>
            <a:off x="5292725" y="5708650"/>
            <a:ext cx="2038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V – residential area</a:t>
            </a:r>
          </a:p>
        </p:txBody>
      </p:sp>
      <p:sp>
        <p:nvSpPr>
          <p:cNvPr id="143370" name="Text Box 10"/>
          <p:cNvSpPr txBox="1">
            <a:spLocks noChangeArrowheads="1"/>
          </p:cNvSpPr>
          <p:nvPr/>
        </p:nvSpPr>
        <p:spPr bwMode="auto">
          <a:xfrm>
            <a:off x="5281613" y="6029325"/>
            <a:ext cx="20018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VI – suburban area</a:t>
            </a:r>
          </a:p>
        </p:txBody>
      </p:sp>
      <p:sp>
        <p:nvSpPr>
          <p:cNvPr id="143371" name="Text Box 11"/>
          <p:cNvSpPr txBox="1">
            <a:spLocks noChangeArrowheads="1"/>
          </p:cNvSpPr>
          <p:nvPr/>
        </p:nvSpPr>
        <p:spPr bwMode="auto">
          <a:xfrm>
            <a:off x="1860550" y="5362575"/>
            <a:ext cx="26812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I - Loop (downtown; CBD)</a:t>
            </a:r>
          </a:p>
        </p:txBody>
      </p:sp>
      <p:sp>
        <p:nvSpPr>
          <p:cNvPr id="143372" name="Rectangle 12"/>
          <p:cNvSpPr>
            <a:spLocks noChangeArrowheads="1"/>
          </p:cNvSpPr>
          <p:nvPr/>
        </p:nvSpPr>
        <p:spPr bwMode="auto">
          <a:xfrm>
            <a:off x="1860550" y="5680075"/>
            <a:ext cx="14970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II – industries</a:t>
            </a:r>
          </a:p>
        </p:txBody>
      </p:sp>
      <p:sp>
        <p:nvSpPr>
          <p:cNvPr id="143373" name="Rectangle 13"/>
          <p:cNvSpPr>
            <a:spLocks noChangeArrowheads="1"/>
          </p:cNvSpPr>
          <p:nvPr/>
        </p:nvSpPr>
        <p:spPr bwMode="auto">
          <a:xfrm>
            <a:off x="1860550" y="6016625"/>
            <a:ext cx="19843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III – transition area</a:t>
            </a:r>
          </a:p>
        </p:txBody>
      </p:sp>
      <p:sp>
        <p:nvSpPr>
          <p:cNvPr id="143374" name="Rectangle 14"/>
          <p:cNvSpPr>
            <a:spLocks noChangeArrowheads="1"/>
          </p:cNvSpPr>
          <p:nvPr/>
        </p:nvSpPr>
        <p:spPr bwMode="auto">
          <a:xfrm>
            <a:off x="1619250" y="5418138"/>
            <a:ext cx="241300" cy="239712"/>
          </a:xfrm>
          <a:prstGeom prst="rect">
            <a:avLst/>
          </a:prstGeom>
          <a:solidFill>
            <a:srgbClr val="9933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75" name="Rectangle 15"/>
          <p:cNvSpPr>
            <a:spLocks noChangeArrowheads="1"/>
          </p:cNvSpPr>
          <p:nvPr/>
        </p:nvSpPr>
        <p:spPr bwMode="auto">
          <a:xfrm>
            <a:off x="1619250" y="5738813"/>
            <a:ext cx="241300" cy="241300"/>
          </a:xfrm>
          <a:prstGeom prst="rect">
            <a:avLst/>
          </a:prstGeom>
          <a:solidFill>
            <a:srgbClr val="FF66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76" name="Rectangle 16"/>
          <p:cNvSpPr>
            <a:spLocks noChangeArrowheads="1"/>
          </p:cNvSpPr>
          <p:nvPr/>
        </p:nvSpPr>
        <p:spPr bwMode="auto">
          <a:xfrm>
            <a:off x="1619250" y="6059488"/>
            <a:ext cx="241300" cy="241300"/>
          </a:xfrm>
          <a:prstGeom prst="rect">
            <a:avLst/>
          </a:prstGeom>
          <a:solidFill>
            <a:srgbClr val="FF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77" name="Rectangle 17"/>
          <p:cNvSpPr>
            <a:spLocks noChangeArrowheads="1"/>
          </p:cNvSpPr>
          <p:nvPr/>
        </p:nvSpPr>
        <p:spPr bwMode="auto">
          <a:xfrm>
            <a:off x="5003800" y="5430838"/>
            <a:ext cx="241300" cy="239712"/>
          </a:xfrm>
          <a:prstGeom prst="rect">
            <a:avLst/>
          </a:prstGeom>
          <a:solidFill>
            <a:srgbClr val="99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78" name="Rectangle 18"/>
          <p:cNvSpPr>
            <a:spLocks noChangeArrowheads="1"/>
          </p:cNvSpPr>
          <p:nvPr/>
        </p:nvSpPr>
        <p:spPr bwMode="auto">
          <a:xfrm>
            <a:off x="5003800" y="5751513"/>
            <a:ext cx="241300" cy="241300"/>
          </a:xfrm>
          <a:prstGeom prst="rect">
            <a:avLst/>
          </a:prstGeom>
          <a:solidFill>
            <a:srgbClr val="CCFFCC"/>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79" name="Rectangle 19"/>
          <p:cNvSpPr>
            <a:spLocks noChangeArrowheads="1"/>
          </p:cNvSpPr>
          <p:nvPr/>
        </p:nvSpPr>
        <p:spPr bwMode="auto">
          <a:xfrm>
            <a:off x="5003800" y="6072188"/>
            <a:ext cx="241300" cy="241300"/>
          </a:xfrm>
          <a:prstGeom prst="rect">
            <a:avLst/>
          </a:prstGeom>
          <a:solidFill>
            <a:schemeClr val="bg1"/>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80" name="Rectangle 20"/>
          <p:cNvSpPr>
            <a:spLocks noChangeArrowheads="1"/>
          </p:cNvSpPr>
          <p:nvPr/>
        </p:nvSpPr>
        <p:spPr bwMode="auto">
          <a:xfrm>
            <a:off x="412750" y="1435100"/>
            <a:ext cx="4056063" cy="3894138"/>
          </a:xfrm>
          <a:prstGeom prst="rect">
            <a:avLst/>
          </a:prstGeom>
          <a:solidFill>
            <a:schemeClr val="bg1"/>
          </a:solidFill>
          <a:ln w="19050">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81" name="Oval 21"/>
          <p:cNvSpPr>
            <a:spLocks noChangeArrowheads="1"/>
          </p:cNvSpPr>
          <p:nvPr/>
        </p:nvSpPr>
        <p:spPr bwMode="auto">
          <a:xfrm>
            <a:off x="657225" y="1598613"/>
            <a:ext cx="3567113" cy="3568700"/>
          </a:xfrm>
          <a:prstGeom prst="ellipse">
            <a:avLst/>
          </a:prstGeom>
          <a:solidFill>
            <a:srgbClr val="CCFFCC"/>
          </a:solidFill>
          <a:ln w="12700">
            <a:solidFill>
              <a:srgbClr val="0033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82" name="Oval 22"/>
          <p:cNvSpPr>
            <a:spLocks noChangeArrowheads="1"/>
          </p:cNvSpPr>
          <p:nvPr/>
        </p:nvSpPr>
        <p:spPr bwMode="auto">
          <a:xfrm>
            <a:off x="1222375" y="2165350"/>
            <a:ext cx="2435225" cy="2433638"/>
          </a:xfrm>
          <a:prstGeom prst="ellipse">
            <a:avLst/>
          </a:prstGeom>
          <a:solidFill>
            <a:srgbClr val="99CC00"/>
          </a:solidFill>
          <a:ln w="12700">
            <a:solidFill>
              <a:srgbClr val="0033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83" name="Oval 23"/>
          <p:cNvSpPr>
            <a:spLocks noChangeArrowheads="1"/>
          </p:cNvSpPr>
          <p:nvPr/>
        </p:nvSpPr>
        <p:spPr bwMode="auto">
          <a:xfrm>
            <a:off x="1792288" y="2733675"/>
            <a:ext cx="1296987" cy="1296988"/>
          </a:xfrm>
          <a:prstGeom prst="ellipse">
            <a:avLst/>
          </a:prstGeom>
          <a:solidFill>
            <a:srgbClr val="FFCC00"/>
          </a:solidFill>
          <a:ln w="12700">
            <a:solidFill>
              <a:srgbClr val="FF99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84" name="Oval 24"/>
          <p:cNvSpPr>
            <a:spLocks noChangeArrowheads="1"/>
          </p:cNvSpPr>
          <p:nvPr/>
        </p:nvSpPr>
        <p:spPr bwMode="auto">
          <a:xfrm>
            <a:off x="2033588" y="2976563"/>
            <a:ext cx="812800" cy="812800"/>
          </a:xfrm>
          <a:prstGeom prst="ellipse">
            <a:avLst/>
          </a:prstGeom>
          <a:solidFill>
            <a:srgbClr val="FF6600"/>
          </a:solidFill>
          <a:ln w="19050">
            <a:solidFill>
              <a:srgbClr val="808080"/>
            </a:solidFill>
            <a:prstDash val="dash"/>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85" name="Oval 25"/>
          <p:cNvSpPr>
            <a:spLocks noChangeArrowheads="1"/>
          </p:cNvSpPr>
          <p:nvPr/>
        </p:nvSpPr>
        <p:spPr bwMode="auto">
          <a:xfrm>
            <a:off x="2278063" y="3219450"/>
            <a:ext cx="325437" cy="327025"/>
          </a:xfrm>
          <a:prstGeom prst="ellipse">
            <a:avLst/>
          </a:prstGeom>
          <a:solidFill>
            <a:srgbClr val="993300"/>
          </a:solidFill>
          <a:ln w="12700">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endParaRPr lang="en-CA" altLang="it-IT" sz="1400">
              <a:latin typeface="Impact" pitchFamily="34" charset="0"/>
            </a:endParaRPr>
          </a:p>
        </p:txBody>
      </p:sp>
      <p:sp>
        <p:nvSpPr>
          <p:cNvPr id="143386" name="Rectangle 26"/>
          <p:cNvSpPr>
            <a:spLocks noChangeArrowheads="1"/>
          </p:cNvSpPr>
          <p:nvPr/>
        </p:nvSpPr>
        <p:spPr bwMode="auto">
          <a:xfrm>
            <a:off x="4576763" y="1435100"/>
            <a:ext cx="4056062" cy="3894138"/>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87" name="Oval 27"/>
          <p:cNvSpPr>
            <a:spLocks noChangeArrowheads="1"/>
          </p:cNvSpPr>
          <p:nvPr/>
        </p:nvSpPr>
        <p:spPr bwMode="auto">
          <a:xfrm>
            <a:off x="6440488" y="3079750"/>
            <a:ext cx="439737" cy="438150"/>
          </a:xfrm>
          <a:prstGeom prst="ellipse">
            <a:avLst/>
          </a:prstGeom>
          <a:solidFill>
            <a:srgbClr val="993300">
              <a:alpha val="50195"/>
            </a:srgbClr>
          </a:solidFill>
          <a:ln w="9525">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3388" name="Text Box 28"/>
          <p:cNvSpPr txBox="1">
            <a:spLocks noChangeArrowheads="1"/>
          </p:cNvSpPr>
          <p:nvPr/>
        </p:nvSpPr>
        <p:spPr bwMode="auto">
          <a:xfrm>
            <a:off x="6405563" y="3165475"/>
            <a:ext cx="2952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000" b="1">
                <a:latin typeface="Arial Narrow" pitchFamily="34" charset="0"/>
              </a:rPr>
              <a:t>LOOP</a:t>
            </a:r>
          </a:p>
        </p:txBody>
      </p:sp>
      <p:sp>
        <p:nvSpPr>
          <p:cNvPr id="143389" name="Text Box 29"/>
          <p:cNvSpPr txBox="1">
            <a:spLocks noChangeArrowheads="1"/>
          </p:cNvSpPr>
          <p:nvPr/>
        </p:nvSpPr>
        <p:spPr bwMode="auto">
          <a:xfrm rot="-2700000">
            <a:off x="6227763" y="2849563"/>
            <a:ext cx="269875"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000" b="1">
                <a:latin typeface="Arial Narrow" pitchFamily="34" charset="0"/>
              </a:rPr>
              <a:t>Little</a:t>
            </a:r>
          </a:p>
          <a:p>
            <a:pPr algn="l">
              <a:lnSpc>
                <a:spcPct val="90000"/>
              </a:lnSpc>
              <a:spcBef>
                <a:spcPct val="0"/>
              </a:spcBef>
              <a:buClrTx/>
              <a:buFontTx/>
              <a:buNone/>
            </a:pPr>
            <a:r>
              <a:rPr lang="en-US" altLang="it-IT" sz="1000" b="1">
                <a:latin typeface="Arial Narrow" pitchFamily="34" charset="0"/>
              </a:rPr>
              <a:t>Sicily</a:t>
            </a:r>
          </a:p>
        </p:txBody>
      </p:sp>
      <p:sp>
        <p:nvSpPr>
          <p:cNvPr id="143390" name="Text Box 30"/>
          <p:cNvSpPr txBox="1">
            <a:spLocks noChangeArrowheads="1"/>
          </p:cNvSpPr>
          <p:nvPr/>
        </p:nvSpPr>
        <p:spPr bwMode="auto">
          <a:xfrm rot="2790695">
            <a:off x="5556250" y="3678238"/>
            <a:ext cx="83502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900" b="1">
                <a:latin typeface="Arial Narrow" pitchFamily="34" charset="0"/>
              </a:rPr>
              <a:t>Apartment Houses</a:t>
            </a:r>
          </a:p>
        </p:txBody>
      </p:sp>
      <p:sp>
        <p:nvSpPr>
          <p:cNvPr id="143391" name="Text Box 31"/>
          <p:cNvSpPr txBox="1">
            <a:spLocks noChangeArrowheads="1"/>
          </p:cNvSpPr>
          <p:nvPr/>
        </p:nvSpPr>
        <p:spPr bwMode="auto">
          <a:xfrm>
            <a:off x="6962775" y="4953000"/>
            <a:ext cx="49530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nSpc>
                <a:spcPct val="90000"/>
              </a:lnSpc>
              <a:spcBef>
                <a:spcPct val="0"/>
              </a:spcBef>
              <a:buClrTx/>
              <a:buFontTx/>
              <a:buNone/>
            </a:pPr>
            <a:r>
              <a:rPr lang="en-US" altLang="it-IT" sz="1000" b="1">
                <a:latin typeface="Arial Narrow" pitchFamily="34" charset="0"/>
              </a:rPr>
              <a:t>Bungalow</a:t>
            </a:r>
          </a:p>
          <a:p>
            <a:pPr>
              <a:lnSpc>
                <a:spcPct val="90000"/>
              </a:lnSpc>
              <a:spcBef>
                <a:spcPct val="0"/>
              </a:spcBef>
              <a:buClrTx/>
              <a:buFontTx/>
              <a:buNone/>
            </a:pPr>
            <a:r>
              <a:rPr lang="en-US" altLang="it-IT" sz="1000" b="1">
                <a:latin typeface="Arial Narrow" pitchFamily="34" charset="0"/>
              </a:rPr>
              <a:t>Section</a:t>
            </a:r>
          </a:p>
        </p:txBody>
      </p:sp>
      <p:sp>
        <p:nvSpPr>
          <p:cNvPr id="143392" name="Text Box 32"/>
          <p:cNvSpPr txBox="1">
            <a:spLocks noChangeArrowheads="1"/>
          </p:cNvSpPr>
          <p:nvPr/>
        </p:nvSpPr>
        <p:spPr bwMode="auto">
          <a:xfrm rot="-2700000">
            <a:off x="5078413" y="2265363"/>
            <a:ext cx="11779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000" b="1">
                <a:latin typeface="Arial Narrow" pitchFamily="34" charset="0"/>
              </a:rPr>
              <a:t>Single Family Dwellings</a:t>
            </a:r>
          </a:p>
        </p:txBody>
      </p:sp>
      <p:sp>
        <p:nvSpPr>
          <p:cNvPr id="143393" name="Text Box 33"/>
          <p:cNvSpPr txBox="1">
            <a:spLocks noChangeArrowheads="1"/>
          </p:cNvSpPr>
          <p:nvPr/>
        </p:nvSpPr>
        <p:spPr bwMode="auto">
          <a:xfrm>
            <a:off x="5892800" y="4554538"/>
            <a:ext cx="9366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000" b="1">
                <a:latin typeface="Arial Narrow" pitchFamily="34" charset="0"/>
              </a:rPr>
              <a:t>Residential District</a:t>
            </a:r>
          </a:p>
        </p:txBody>
      </p:sp>
      <p:sp>
        <p:nvSpPr>
          <p:cNvPr id="143394" name="Text Box 34"/>
          <p:cNvSpPr txBox="1">
            <a:spLocks noChangeArrowheads="1"/>
          </p:cNvSpPr>
          <p:nvPr/>
        </p:nvSpPr>
        <p:spPr bwMode="auto">
          <a:xfrm>
            <a:off x="6000750" y="3194050"/>
            <a:ext cx="334963"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000" b="1">
                <a:latin typeface="Arial Narrow" pitchFamily="34" charset="0"/>
              </a:rPr>
              <a:t>Ghetto</a:t>
            </a:r>
          </a:p>
        </p:txBody>
      </p:sp>
      <p:sp>
        <p:nvSpPr>
          <p:cNvPr id="143395" name="Text Box 35"/>
          <p:cNvSpPr txBox="1">
            <a:spLocks noChangeArrowheads="1"/>
          </p:cNvSpPr>
          <p:nvPr/>
        </p:nvSpPr>
        <p:spPr bwMode="auto">
          <a:xfrm>
            <a:off x="6124575" y="352425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r>
              <a:rPr lang="en-US" altLang="it-IT" sz="1000" b="1">
                <a:latin typeface="Arial Narrow" pitchFamily="34" charset="0"/>
              </a:rPr>
              <a:t>Two Plan</a:t>
            </a:r>
          </a:p>
          <a:p>
            <a:pPr>
              <a:spcBef>
                <a:spcPct val="0"/>
              </a:spcBef>
              <a:buClrTx/>
              <a:buFontTx/>
              <a:buNone/>
            </a:pPr>
            <a:r>
              <a:rPr lang="en-US" altLang="it-IT" sz="1000" b="1">
                <a:latin typeface="Arial Narrow" pitchFamily="34" charset="0"/>
              </a:rPr>
              <a:t>Area</a:t>
            </a:r>
          </a:p>
        </p:txBody>
      </p:sp>
      <p:sp>
        <p:nvSpPr>
          <p:cNvPr id="143396" name="Text Box 36"/>
          <p:cNvSpPr txBox="1">
            <a:spLocks noChangeArrowheads="1"/>
          </p:cNvSpPr>
          <p:nvPr/>
        </p:nvSpPr>
        <p:spPr bwMode="auto">
          <a:xfrm rot="-2700000">
            <a:off x="5624513" y="2530475"/>
            <a:ext cx="904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r>
              <a:rPr lang="en-US" altLang="it-IT" sz="1000" b="1">
                <a:latin typeface="Arial Narrow" pitchFamily="34" charset="0"/>
              </a:rPr>
              <a:t>Second Immigrant</a:t>
            </a:r>
          </a:p>
          <a:p>
            <a:pPr>
              <a:spcBef>
                <a:spcPct val="0"/>
              </a:spcBef>
              <a:buClrTx/>
              <a:buFontTx/>
              <a:buNone/>
            </a:pPr>
            <a:r>
              <a:rPr lang="en-US" altLang="it-IT" sz="1000" b="1">
                <a:latin typeface="Arial Narrow" pitchFamily="34" charset="0"/>
              </a:rPr>
              <a:t>Settlement</a:t>
            </a:r>
          </a:p>
        </p:txBody>
      </p:sp>
      <p:sp>
        <p:nvSpPr>
          <p:cNvPr id="143397" name="Freeform 37"/>
          <p:cNvSpPr>
            <a:spLocks/>
          </p:cNvSpPr>
          <p:nvPr/>
        </p:nvSpPr>
        <p:spPr bwMode="auto">
          <a:xfrm>
            <a:off x="6229350" y="1452563"/>
            <a:ext cx="1316038" cy="3836987"/>
          </a:xfrm>
          <a:custGeom>
            <a:avLst/>
            <a:gdLst>
              <a:gd name="T0" fmla="*/ 0 w 576"/>
              <a:gd name="T1" fmla="*/ 0 h 1680"/>
              <a:gd name="T2" fmla="*/ 229692016 w 576"/>
              <a:gd name="T3" fmla="*/ 709415581 h 1680"/>
              <a:gd name="T4" fmla="*/ 229692016 w 576"/>
              <a:gd name="T5" fmla="*/ 959797181 h 1680"/>
              <a:gd name="T6" fmla="*/ 480262418 w 576"/>
              <a:gd name="T7" fmla="*/ 1460562952 h 1680"/>
              <a:gd name="T8" fmla="*/ 480262418 w 576"/>
              <a:gd name="T9" fmla="*/ 1961326152 h 1680"/>
              <a:gd name="T10" fmla="*/ 730835176 w 576"/>
              <a:gd name="T11" fmla="*/ 2147483647 h 1680"/>
              <a:gd name="T12" fmla="*/ 730835176 w 576"/>
              <a:gd name="T13" fmla="*/ 2147483647 h 1680"/>
              <a:gd name="T14" fmla="*/ 981407791 w 576"/>
              <a:gd name="T15" fmla="*/ 2147483647 h 1680"/>
              <a:gd name="T16" fmla="*/ 981407791 w 576"/>
              <a:gd name="T17" fmla="*/ 2147483647 h 1680"/>
              <a:gd name="T18" fmla="*/ 1231980691 w 576"/>
              <a:gd name="T19" fmla="*/ 2147483647 h 1680"/>
              <a:gd name="T20" fmla="*/ 981407791 w 576"/>
              <a:gd name="T21" fmla="*/ 2147483647 h 1680"/>
              <a:gd name="T22" fmla="*/ 1733125921 w 576"/>
              <a:gd name="T23" fmla="*/ 2147483647 h 1680"/>
              <a:gd name="T24" fmla="*/ 1983696252 w 576"/>
              <a:gd name="T25" fmla="*/ 2147483647 h 1680"/>
              <a:gd name="T26" fmla="*/ 2147483647 w 576"/>
              <a:gd name="T27" fmla="*/ 2147483647 h 1680"/>
              <a:gd name="T28" fmla="*/ 2147483647 w 576"/>
              <a:gd name="T29" fmla="*/ 2147483647 h 1680"/>
              <a:gd name="T30" fmla="*/ 2147483647 w 576"/>
              <a:gd name="T31" fmla="*/ 2147483647 h 168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76"/>
              <a:gd name="T49" fmla="*/ 0 h 1680"/>
              <a:gd name="T50" fmla="*/ 576 w 576"/>
              <a:gd name="T51" fmla="*/ 1680 h 168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76" h="1680">
                <a:moveTo>
                  <a:pt x="0" y="0"/>
                </a:moveTo>
                <a:lnTo>
                  <a:pt x="44" y="136"/>
                </a:lnTo>
                <a:lnTo>
                  <a:pt x="44" y="184"/>
                </a:lnTo>
                <a:lnTo>
                  <a:pt x="92" y="280"/>
                </a:lnTo>
                <a:lnTo>
                  <a:pt x="92" y="376"/>
                </a:lnTo>
                <a:lnTo>
                  <a:pt x="140" y="472"/>
                </a:lnTo>
                <a:lnTo>
                  <a:pt x="140" y="520"/>
                </a:lnTo>
                <a:lnTo>
                  <a:pt x="188" y="616"/>
                </a:lnTo>
                <a:lnTo>
                  <a:pt x="188" y="664"/>
                </a:lnTo>
                <a:lnTo>
                  <a:pt x="236" y="760"/>
                </a:lnTo>
                <a:lnTo>
                  <a:pt x="188" y="904"/>
                </a:lnTo>
                <a:lnTo>
                  <a:pt x="332" y="1192"/>
                </a:lnTo>
                <a:lnTo>
                  <a:pt x="380" y="1240"/>
                </a:lnTo>
                <a:lnTo>
                  <a:pt x="524" y="1480"/>
                </a:lnTo>
                <a:lnTo>
                  <a:pt x="572" y="1528"/>
                </a:lnTo>
                <a:lnTo>
                  <a:pt x="576" y="1680"/>
                </a:lnTo>
              </a:path>
            </a:pathLst>
          </a:custGeom>
          <a:noFill/>
          <a:ln w="19050">
            <a:solidFill>
              <a:srgbClr val="808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t-IT"/>
          </a:p>
        </p:txBody>
      </p:sp>
      <p:sp>
        <p:nvSpPr>
          <p:cNvPr id="143398" name="Text Box 38"/>
          <p:cNvSpPr txBox="1">
            <a:spLocks noChangeArrowheads="1"/>
          </p:cNvSpPr>
          <p:nvPr/>
        </p:nvSpPr>
        <p:spPr bwMode="auto">
          <a:xfrm>
            <a:off x="463550" y="1484313"/>
            <a:ext cx="660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vantGarde Bk BT" pitchFamily="34" charset="0"/>
              </a:rPr>
              <a:t>Model</a:t>
            </a:r>
          </a:p>
        </p:txBody>
      </p:sp>
      <p:sp>
        <p:nvSpPr>
          <p:cNvPr id="143399" name="Text Box 39"/>
          <p:cNvSpPr txBox="1">
            <a:spLocks noChangeArrowheads="1"/>
          </p:cNvSpPr>
          <p:nvPr/>
        </p:nvSpPr>
        <p:spPr bwMode="auto">
          <a:xfrm>
            <a:off x="4619625" y="1485900"/>
            <a:ext cx="2006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vantGarde Bk BT" pitchFamily="34" charset="0"/>
              </a:rPr>
              <a:t>Chicago, years ‘20</a:t>
            </a:r>
          </a:p>
        </p:txBody>
      </p:sp>
      <p:sp>
        <p:nvSpPr>
          <p:cNvPr id="143400" name="Text Box 40"/>
          <p:cNvSpPr txBox="1">
            <a:spLocks noChangeArrowheads="1"/>
          </p:cNvSpPr>
          <p:nvPr/>
        </p:nvSpPr>
        <p:spPr bwMode="auto">
          <a:xfrm rot="-5400000">
            <a:off x="6332537" y="4189413"/>
            <a:ext cx="4984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000" b="1">
                <a:latin typeface="Arial Narrow" pitchFamily="34" charset="0"/>
              </a:rPr>
              <a:t>Black Belt</a:t>
            </a:r>
          </a:p>
        </p:txBody>
      </p:sp>
      <p:sp>
        <p:nvSpPr>
          <p:cNvPr id="143401" name="Rectangle 41"/>
          <p:cNvSpPr>
            <a:spLocks noGrp="1" noChangeArrowheads="1"/>
          </p:cNvSpPr>
          <p:nvPr>
            <p:ph type="title" idx="4294967295"/>
          </p:nvPr>
        </p:nvSpPr>
        <p:spPr/>
        <p:txBody>
          <a:bodyPr/>
          <a:lstStyle/>
          <a:p>
            <a:pPr eaLnBrk="1" hangingPunct="1"/>
            <a:r>
              <a:rPr lang="en-US" altLang="it-IT" sz="3600"/>
              <a:t>Bugess’ model of land use</a:t>
            </a:r>
            <a:br>
              <a:rPr lang="en-US" altLang="it-IT" sz="3600"/>
            </a:br>
            <a:endParaRPr lang="en-US" altLang="it-IT" sz="3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AutoShape 2"/>
          <p:cNvSpPr>
            <a:spLocks noChangeArrowheads="1"/>
          </p:cNvSpPr>
          <p:nvPr/>
        </p:nvSpPr>
        <p:spPr bwMode="auto">
          <a:xfrm rot="8792550">
            <a:off x="536575" y="-65088"/>
            <a:ext cx="3348038" cy="4811713"/>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4171 w 21600"/>
              <a:gd name="T13" fmla="*/ 0 h 21600"/>
              <a:gd name="T14" fmla="*/ 17429 w 21600"/>
              <a:gd name="T15" fmla="*/ 4237 h 21600"/>
            </a:gdLst>
            <a:ahLst/>
            <a:cxnLst>
              <a:cxn ang="T8">
                <a:pos x="T0" y="T1"/>
              </a:cxn>
              <a:cxn ang="T9">
                <a:pos x="T2" y="T3"/>
              </a:cxn>
              <a:cxn ang="T10">
                <a:pos x="T4" y="T5"/>
              </a:cxn>
              <a:cxn ang="T11">
                <a:pos x="T6" y="T7"/>
              </a:cxn>
            </a:cxnLst>
            <a:rect l="T12" t="T13" r="T14" b="T15"/>
            <a:pathLst>
              <a:path w="21600" h="21600">
                <a:moveTo>
                  <a:pt x="7018" y="3397"/>
                </a:moveTo>
                <a:cubicBezTo>
                  <a:pt x="8188" y="2798"/>
                  <a:pt x="9485" y="2486"/>
                  <a:pt x="10800" y="2487"/>
                </a:cubicBezTo>
                <a:cubicBezTo>
                  <a:pt x="12114" y="2487"/>
                  <a:pt x="13411" y="2798"/>
                  <a:pt x="14581" y="3397"/>
                </a:cubicBezTo>
                <a:lnTo>
                  <a:pt x="15713" y="1182"/>
                </a:lnTo>
                <a:cubicBezTo>
                  <a:pt x="14192" y="405"/>
                  <a:pt x="12508" y="-1"/>
                  <a:pt x="10799" y="0"/>
                </a:cubicBezTo>
                <a:cubicBezTo>
                  <a:pt x="9091" y="0"/>
                  <a:pt x="7407" y="405"/>
                  <a:pt x="5886" y="1182"/>
                </a:cubicBezTo>
                <a:close/>
              </a:path>
            </a:pathLst>
          </a:custGeom>
          <a:solidFill>
            <a:srgbClr val="99CC00"/>
          </a:solidFill>
          <a:ln w="15875">
            <a:solidFill>
              <a:schemeClr val="tx1"/>
            </a:solidFill>
            <a:miter lim="800000"/>
            <a:headEnd/>
            <a:tailEnd/>
          </a:ln>
        </p:spPr>
        <p:txBody>
          <a:bodyPr wrap="none" anchor="ctr"/>
          <a:lstStyle/>
          <a:p>
            <a:endParaRPr lang="it-IT"/>
          </a:p>
        </p:txBody>
      </p:sp>
      <p:sp>
        <p:nvSpPr>
          <p:cNvPr id="145411" name="AutoShape 3"/>
          <p:cNvSpPr>
            <a:spLocks noChangeArrowheads="1"/>
          </p:cNvSpPr>
          <p:nvPr/>
        </p:nvSpPr>
        <p:spPr bwMode="auto">
          <a:xfrm rot="3059757">
            <a:off x="1009650" y="1568450"/>
            <a:ext cx="3184525" cy="37052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2960 w 21600"/>
              <a:gd name="T13" fmla="*/ 0 h 21600"/>
              <a:gd name="T14" fmla="*/ 18640 w 21600"/>
              <a:gd name="T15" fmla="*/ 6754 h 21600"/>
            </a:gdLst>
            <a:ahLst/>
            <a:cxnLst>
              <a:cxn ang="T8">
                <a:pos x="T0" y="T1"/>
              </a:cxn>
              <a:cxn ang="T9">
                <a:pos x="T2" y="T3"/>
              </a:cxn>
              <a:cxn ang="T10">
                <a:pos x="T4" y="T5"/>
              </a:cxn>
              <a:cxn ang="T11">
                <a:pos x="T6" y="T7"/>
              </a:cxn>
            </a:cxnLst>
            <a:rect l="T12" t="T13" r="T14" b="T15"/>
            <a:pathLst>
              <a:path w="21600" h="21600">
                <a:moveTo>
                  <a:pt x="7424" y="5981"/>
                </a:moveTo>
                <a:cubicBezTo>
                  <a:pt x="8413" y="5288"/>
                  <a:pt x="9592" y="4916"/>
                  <a:pt x="10800" y="4917"/>
                </a:cubicBezTo>
                <a:cubicBezTo>
                  <a:pt x="12007" y="4917"/>
                  <a:pt x="13186" y="5288"/>
                  <a:pt x="14175" y="5981"/>
                </a:cubicBezTo>
                <a:lnTo>
                  <a:pt x="16996" y="1954"/>
                </a:lnTo>
                <a:cubicBezTo>
                  <a:pt x="15180" y="682"/>
                  <a:pt x="13017" y="-1"/>
                  <a:pt x="10799" y="0"/>
                </a:cubicBezTo>
                <a:cubicBezTo>
                  <a:pt x="8582" y="0"/>
                  <a:pt x="6419" y="682"/>
                  <a:pt x="4603" y="1954"/>
                </a:cubicBezTo>
                <a:close/>
              </a:path>
            </a:pathLst>
          </a:custGeom>
          <a:solidFill>
            <a:srgbClr val="99CC00"/>
          </a:solidFill>
          <a:ln w="15875">
            <a:solidFill>
              <a:schemeClr val="tx1"/>
            </a:solidFill>
            <a:miter lim="800000"/>
            <a:headEnd/>
            <a:tailEnd/>
          </a:ln>
        </p:spPr>
        <p:txBody>
          <a:bodyPr wrap="none" anchor="ctr"/>
          <a:lstStyle/>
          <a:p>
            <a:endParaRPr lang="it-IT"/>
          </a:p>
        </p:txBody>
      </p:sp>
      <p:sp>
        <p:nvSpPr>
          <p:cNvPr id="145412" name="Freeform 4"/>
          <p:cNvSpPr>
            <a:spLocks/>
          </p:cNvSpPr>
          <p:nvPr/>
        </p:nvSpPr>
        <p:spPr bwMode="auto">
          <a:xfrm>
            <a:off x="2724150" y="3103563"/>
            <a:ext cx="1781175" cy="800100"/>
          </a:xfrm>
          <a:custGeom>
            <a:avLst/>
            <a:gdLst>
              <a:gd name="T0" fmla="*/ 2147483647 w 1122"/>
              <a:gd name="T1" fmla="*/ 128528781 h 504"/>
              <a:gd name="T2" fmla="*/ 105846566 w 1122"/>
              <a:gd name="T3" fmla="*/ 0 h 504"/>
              <a:gd name="T4" fmla="*/ 0 w 1122"/>
              <a:gd name="T5" fmla="*/ 584676307 h 504"/>
              <a:gd name="T6" fmla="*/ 2147483647 w 1122"/>
              <a:gd name="T7" fmla="*/ 1270158839 h 504"/>
              <a:gd name="T8" fmla="*/ 2147483647 w 1122"/>
              <a:gd name="T9" fmla="*/ 1121470450 h 504"/>
              <a:gd name="T10" fmla="*/ 2147483647 w 1122"/>
              <a:gd name="T11" fmla="*/ 937498295 h 504"/>
              <a:gd name="T12" fmla="*/ 2147483647 w 1122"/>
              <a:gd name="T13" fmla="*/ 758567840 h 504"/>
              <a:gd name="T14" fmla="*/ 2147483647 w 1122"/>
              <a:gd name="T15" fmla="*/ 597277879 h 504"/>
              <a:gd name="T16" fmla="*/ 2147483647 w 1122"/>
              <a:gd name="T17" fmla="*/ 456149163 h 504"/>
              <a:gd name="T18" fmla="*/ 2147483647 w 1122"/>
              <a:gd name="T19" fmla="*/ 309980037 h 504"/>
              <a:gd name="T20" fmla="*/ 2147483647 w 1122"/>
              <a:gd name="T21" fmla="*/ 128528781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22"/>
              <a:gd name="T34" fmla="*/ 0 h 504"/>
              <a:gd name="T35" fmla="*/ 1122 w 1122"/>
              <a:gd name="T36" fmla="*/ 504 h 50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22" h="504">
                <a:moveTo>
                  <a:pt x="1118" y="51"/>
                </a:moveTo>
                <a:lnTo>
                  <a:pt x="42" y="0"/>
                </a:lnTo>
                <a:lnTo>
                  <a:pt x="0" y="232"/>
                </a:lnTo>
                <a:lnTo>
                  <a:pt x="1049" y="504"/>
                </a:lnTo>
                <a:lnTo>
                  <a:pt x="1070" y="445"/>
                </a:lnTo>
                <a:lnTo>
                  <a:pt x="1095" y="372"/>
                </a:lnTo>
                <a:lnTo>
                  <a:pt x="1112" y="301"/>
                </a:lnTo>
                <a:lnTo>
                  <a:pt x="1119" y="237"/>
                </a:lnTo>
                <a:lnTo>
                  <a:pt x="1122" y="181"/>
                </a:lnTo>
                <a:lnTo>
                  <a:pt x="1122" y="123"/>
                </a:lnTo>
                <a:lnTo>
                  <a:pt x="1118" y="51"/>
                </a:lnTo>
                <a:close/>
              </a:path>
            </a:pathLst>
          </a:custGeom>
          <a:solidFill>
            <a:srgbClr val="CCFFCC"/>
          </a:solidFill>
          <a:ln w="12700" cap="rnd">
            <a:solidFill>
              <a:schemeClr val="tx1"/>
            </a:solidFill>
            <a:round/>
            <a:headEnd/>
            <a:tailEnd/>
          </a:ln>
        </p:spPr>
        <p:txBody>
          <a:bodyPr/>
          <a:lstStyle/>
          <a:p>
            <a:endParaRPr lang="it-IT"/>
          </a:p>
        </p:txBody>
      </p:sp>
      <p:sp>
        <p:nvSpPr>
          <p:cNvPr id="145413" name="Arc 5"/>
          <p:cNvSpPr>
            <a:spLocks/>
          </p:cNvSpPr>
          <p:nvPr/>
        </p:nvSpPr>
        <p:spPr bwMode="auto">
          <a:xfrm rot="6300000">
            <a:off x="2367756" y="2869407"/>
            <a:ext cx="1582737" cy="876300"/>
          </a:xfrm>
          <a:custGeom>
            <a:avLst/>
            <a:gdLst>
              <a:gd name="T0" fmla="*/ 0 w 40873"/>
              <a:gd name="T1" fmla="*/ 1138871199 h 21600"/>
              <a:gd name="T2" fmla="*/ 2147483647 w 40873"/>
              <a:gd name="T3" fmla="*/ 859160235 h 21600"/>
              <a:gd name="T4" fmla="*/ 1226165049 w 40873"/>
              <a:gd name="T5" fmla="*/ 1442283473 h 21600"/>
              <a:gd name="T6" fmla="*/ 0 60000 65536"/>
              <a:gd name="T7" fmla="*/ 0 60000 65536"/>
              <a:gd name="T8" fmla="*/ 0 60000 65536"/>
              <a:gd name="T9" fmla="*/ 0 w 40873"/>
              <a:gd name="T10" fmla="*/ 0 h 21600"/>
              <a:gd name="T11" fmla="*/ 40873 w 40873"/>
              <a:gd name="T12" fmla="*/ 21600 h 21600"/>
            </a:gdLst>
            <a:ahLst/>
            <a:cxnLst>
              <a:cxn ang="T6">
                <a:pos x="T0" y="T1"/>
              </a:cxn>
              <a:cxn ang="T7">
                <a:pos x="T2" y="T3"/>
              </a:cxn>
              <a:cxn ang="T8">
                <a:pos x="T4" y="T5"/>
              </a:cxn>
            </a:cxnLst>
            <a:rect l="T9" t="T10" r="T11" b="T12"/>
            <a:pathLst>
              <a:path w="40873" h="21600" fill="none" extrusionOk="0">
                <a:moveTo>
                  <a:pt x="0" y="17056"/>
                </a:moveTo>
                <a:cubicBezTo>
                  <a:pt x="2141" y="7105"/>
                  <a:pt x="10938" y="-1"/>
                  <a:pt x="21117" y="0"/>
                </a:cubicBezTo>
                <a:cubicBezTo>
                  <a:pt x="29668" y="0"/>
                  <a:pt x="37415" y="5045"/>
                  <a:pt x="40872" y="12867"/>
                </a:cubicBezTo>
              </a:path>
              <a:path w="40873" h="21600" stroke="0" extrusionOk="0">
                <a:moveTo>
                  <a:pt x="0" y="17056"/>
                </a:moveTo>
                <a:cubicBezTo>
                  <a:pt x="2141" y="7105"/>
                  <a:pt x="10938" y="-1"/>
                  <a:pt x="21117" y="0"/>
                </a:cubicBezTo>
                <a:cubicBezTo>
                  <a:pt x="29668" y="0"/>
                  <a:pt x="37415" y="5045"/>
                  <a:pt x="40872" y="12867"/>
                </a:cubicBezTo>
                <a:lnTo>
                  <a:pt x="21117" y="21600"/>
                </a:lnTo>
                <a:close/>
              </a:path>
            </a:pathLst>
          </a:custGeom>
          <a:solidFill>
            <a:srgbClr val="FFCC00"/>
          </a:solidFill>
          <a:ln w="22225" cap="rnd">
            <a:solidFill>
              <a:schemeClr val="tx1"/>
            </a:solidFill>
            <a:prstDash val="lgDash"/>
            <a:round/>
            <a:headEnd type="none" w="sm" len="sm"/>
            <a:tailEnd type="none" w="sm" len="sm"/>
          </a:ln>
        </p:spPr>
        <p:txBody>
          <a:bodyPr wrap="none" anchor="ctr"/>
          <a:lstStyle/>
          <a:p>
            <a:endParaRPr lang="it-IT"/>
          </a:p>
        </p:txBody>
      </p:sp>
      <p:sp>
        <p:nvSpPr>
          <p:cNvPr id="145414" name="Freeform 6"/>
          <p:cNvSpPr>
            <a:spLocks/>
          </p:cNvSpPr>
          <p:nvPr/>
        </p:nvSpPr>
        <p:spPr bwMode="auto">
          <a:xfrm>
            <a:off x="1916113" y="3457575"/>
            <a:ext cx="996950" cy="1422400"/>
          </a:xfrm>
          <a:custGeom>
            <a:avLst/>
            <a:gdLst>
              <a:gd name="T0" fmla="*/ 1166831493 w 628"/>
              <a:gd name="T1" fmla="*/ 0 h 896"/>
              <a:gd name="T2" fmla="*/ 0 w 628"/>
              <a:gd name="T3" fmla="*/ 1940520578 h 896"/>
              <a:gd name="T4" fmla="*/ 141128745 w 628"/>
              <a:gd name="T5" fmla="*/ 2026205867 h 896"/>
              <a:gd name="T6" fmla="*/ 289817162 w 628"/>
              <a:gd name="T7" fmla="*/ 2094250861 h 896"/>
              <a:gd name="T8" fmla="*/ 463708768 w 628"/>
              <a:gd name="T9" fmla="*/ 2147483647 h 896"/>
              <a:gd name="T10" fmla="*/ 670361500 w 628"/>
              <a:gd name="T11" fmla="*/ 2147483647 h 896"/>
              <a:gd name="T12" fmla="*/ 887095052 w 628"/>
              <a:gd name="T13" fmla="*/ 2147483647 h 896"/>
              <a:gd name="T14" fmla="*/ 1131549319 w 628"/>
              <a:gd name="T15" fmla="*/ 2147483647 h 896"/>
              <a:gd name="T16" fmla="*/ 1348284260 w 628"/>
              <a:gd name="T17" fmla="*/ 2147483647 h 896"/>
              <a:gd name="T18" fmla="*/ 1582657907 w 628"/>
              <a:gd name="T19" fmla="*/ 178931888 h 896"/>
              <a:gd name="T20" fmla="*/ 1166831493 w 628"/>
              <a:gd name="T21" fmla="*/ 0 h 89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28"/>
              <a:gd name="T34" fmla="*/ 0 h 896"/>
              <a:gd name="T35" fmla="*/ 628 w 628"/>
              <a:gd name="T36" fmla="*/ 896 h 89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28" h="896">
                <a:moveTo>
                  <a:pt x="463" y="0"/>
                </a:moveTo>
                <a:lnTo>
                  <a:pt x="0" y="770"/>
                </a:lnTo>
                <a:lnTo>
                  <a:pt x="56" y="804"/>
                </a:lnTo>
                <a:lnTo>
                  <a:pt x="115" y="831"/>
                </a:lnTo>
                <a:lnTo>
                  <a:pt x="184" y="854"/>
                </a:lnTo>
                <a:lnTo>
                  <a:pt x="266" y="875"/>
                </a:lnTo>
                <a:lnTo>
                  <a:pt x="352" y="888"/>
                </a:lnTo>
                <a:lnTo>
                  <a:pt x="449" y="896"/>
                </a:lnTo>
                <a:lnTo>
                  <a:pt x="535" y="894"/>
                </a:lnTo>
                <a:lnTo>
                  <a:pt x="628" y="71"/>
                </a:lnTo>
                <a:lnTo>
                  <a:pt x="463" y="0"/>
                </a:lnTo>
              </a:path>
            </a:pathLst>
          </a:custGeom>
          <a:solidFill>
            <a:srgbClr val="FFCC00"/>
          </a:solidFill>
          <a:ln w="12700" cap="rnd">
            <a:solidFill>
              <a:schemeClr val="tx1"/>
            </a:solidFill>
            <a:round/>
            <a:headEnd/>
            <a:tailEnd/>
          </a:ln>
        </p:spPr>
        <p:txBody>
          <a:bodyPr/>
          <a:lstStyle/>
          <a:p>
            <a:endParaRPr lang="it-IT"/>
          </a:p>
        </p:txBody>
      </p:sp>
      <p:sp>
        <p:nvSpPr>
          <p:cNvPr id="145415" name="Freeform 7"/>
          <p:cNvSpPr>
            <a:spLocks/>
          </p:cNvSpPr>
          <p:nvPr/>
        </p:nvSpPr>
        <p:spPr bwMode="auto">
          <a:xfrm>
            <a:off x="2679700" y="1547813"/>
            <a:ext cx="609600" cy="1504950"/>
          </a:xfrm>
          <a:custGeom>
            <a:avLst/>
            <a:gdLst>
              <a:gd name="T0" fmla="*/ 83165948 w 384"/>
              <a:gd name="T1" fmla="*/ 2147483647 h 948"/>
              <a:gd name="T2" fmla="*/ 504031288 w 384"/>
              <a:gd name="T3" fmla="*/ 2147483647 h 948"/>
              <a:gd name="T4" fmla="*/ 967740089 w 384"/>
              <a:gd name="T5" fmla="*/ 100806249 h 948"/>
              <a:gd name="T6" fmla="*/ 801409631 w 384"/>
              <a:gd name="T7" fmla="*/ 73085331 h 948"/>
              <a:gd name="T8" fmla="*/ 614918128 w 384"/>
              <a:gd name="T9" fmla="*/ 40322502 h 948"/>
              <a:gd name="T10" fmla="*/ 362902484 w 384"/>
              <a:gd name="T11" fmla="*/ 10080626 h 948"/>
              <a:gd name="T12" fmla="*/ 171370620 w 384"/>
              <a:gd name="T13" fmla="*/ 0 h 948"/>
              <a:gd name="T14" fmla="*/ 0 w 384"/>
              <a:gd name="T15" fmla="*/ 10080626 h 948"/>
              <a:gd name="T16" fmla="*/ 83165948 w 384"/>
              <a:gd name="T17" fmla="*/ 2147483647 h 9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4"/>
              <a:gd name="T28" fmla="*/ 0 h 948"/>
              <a:gd name="T29" fmla="*/ 384 w 384"/>
              <a:gd name="T30" fmla="*/ 948 h 94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4" h="948">
                <a:moveTo>
                  <a:pt x="33" y="941"/>
                </a:moveTo>
                <a:lnTo>
                  <a:pt x="200" y="948"/>
                </a:lnTo>
                <a:lnTo>
                  <a:pt x="384" y="40"/>
                </a:lnTo>
                <a:lnTo>
                  <a:pt x="318" y="29"/>
                </a:lnTo>
                <a:lnTo>
                  <a:pt x="244" y="16"/>
                </a:lnTo>
                <a:lnTo>
                  <a:pt x="144" y="4"/>
                </a:lnTo>
                <a:lnTo>
                  <a:pt x="68" y="0"/>
                </a:lnTo>
                <a:lnTo>
                  <a:pt x="0" y="4"/>
                </a:lnTo>
                <a:lnTo>
                  <a:pt x="33" y="941"/>
                </a:lnTo>
                <a:close/>
              </a:path>
            </a:pathLst>
          </a:custGeom>
          <a:solidFill>
            <a:srgbClr val="FFCC00"/>
          </a:solidFill>
          <a:ln w="15875">
            <a:solidFill>
              <a:schemeClr val="tx1"/>
            </a:solidFill>
            <a:round/>
            <a:headEnd/>
            <a:tailEnd/>
          </a:ln>
        </p:spPr>
        <p:txBody>
          <a:bodyPr/>
          <a:lstStyle/>
          <a:p>
            <a:endParaRPr lang="it-IT"/>
          </a:p>
        </p:txBody>
      </p:sp>
      <p:sp>
        <p:nvSpPr>
          <p:cNvPr id="145416" name="Arc 8"/>
          <p:cNvSpPr>
            <a:spLocks/>
          </p:cNvSpPr>
          <p:nvPr/>
        </p:nvSpPr>
        <p:spPr bwMode="auto">
          <a:xfrm rot="-5092685">
            <a:off x="1050132" y="2588419"/>
            <a:ext cx="1968500" cy="1169987"/>
          </a:xfrm>
          <a:custGeom>
            <a:avLst/>
            <a:gdLst>
              <a:gd name="T0" fmla="*/ 0 w 38050"/>
              <a:gd name="T1" fmla="*/ 1607488324 h 21600"/>
              <a:gd name="T2" fmla="*/ 2147483647 w 38050"/>
              <a:gd name="T3" fmla="*/ 2044839273 h 21600"/>
              <a:gd name="T4" fmla="*/ 2147483647 w 38050"/>
              <a:gd name="T5" fmla="*/ 2147483647 h 21600"/>
              <a:gd name="T6" fmla="*/ 0 60000 65536"/>
              <a:gd name="T7" fmla="*/ 0 60000 65536"/>
              <a:gd name="T8" fmla="*/ 0 60000 65536"/>
              <a:gd name="T9" fmla="*/ 0 w 38050"/>
              <a:gd name="T10" fmla="*/ 0 h 21600"/>
              <a:gd name="T11" fmla="*/ 38050 w 38050"/>
              <a:gd name="T12" fmla="*/ 21600 h 21600"/>
            </a:gdLst>
            <a:ahLst/>
            <a:cxnLst>
              <a:cxn ang="T6">
                <a:pos x="T0" y="T1"/>
              </a:cxn>
              <a:cxn ang="T7">
                <a:pos x="T2" y="T3"/>
              </a:cxn>
              <a:cxn ang="T8">
                <a:pos x="T4" y="T5"/>
              </a:cxn>
            </a:cxnLst>
            <a:rect l="T9" t="T10" r="T11" b="T12"/>
            <a:pathLst>
              <a:path w="38050" h="21600" fill="none" extrusionOk="0">
                <a:moveTo>
                  <a:pt x="0" y="10115"/>
                </a:moveTo>
                <a:cubicBezTo>
                  <a:pt x="3951" y="3820"/>
                  <a:pt x="10861" y="-1"/>
                  <a:pt x="18294" y="0"/>
                </a:cubicBezTo>
                <a:cubicBezTo>
                  <a:pt x="26845" y="0"/>
                  <a:pt x="34592" y="5045"/>
                  <a:pt x="38049" y="12867"/>
                </a:cubicBezTo>
              </a:path>
              <a:path w="38050" h="21600" stroke="0" extrusionOk="0">
                <a:moveTo>
                  <a:pt x="0" y="10115"/>
                </a:moveTo>
                <a:cubicBezTo>
                  <a:pt x="3951" y="3820"/>
                  <a:pt x="10861" y="-1"/>
                  <a:pt x="18294" y="0"/>
                </a:cubicBezTo>
                <a:cubicBezTo>
                  <a:pt x="26845" y="0"/>
                  <a:pt x="34592" y="5045"/>
                  <a:pt x="38049" y="12867"/>
                </a:cubicBezTo>
                <a:lnTo>
                  <a:pt x="18294" y="21600"/>
                </a:lnTo>
                <a:close/>
              </a:path>
            </a:pathLst>
          </a:custGeom>
          <a:solidFill>
            <a:srgbClr val="FFCC00"/>
          </a:solidFill>
          <a:ln w="15875">
            <a:solidFill>
              <a:schemeClr val="tx1"/>
            </a:solidFill>
            <a:round/>
            <a:headEnd type="none" w="sm" len="sm"/>
            <a:tailEnd type="none" w="sm" len="sm"/>
          </a:ln>
        </p:spPr>
        <p:txBody>
          <a:bodyPr wrap="none" anchor="ctr"/>
          <a:lstStyle/>
          <a:p>
            <a:endParaRPr lang="it-IT"/>
          </a:p>
        </p:txBody>
      </p:sp>
      <p:sp>
        <p:nvSpPr>
          <p:cNvPr id="145417" name="Freeform 9"/>
          <p:cNvSpPr>
            <a:spLocks/>
          </p:cNvSpPr>
          <p:nvPr/>
        </p:nvSpPr>
        <p:spPr bwMode="auto">
          <a:xfrm>
            <a:off x="1303338" y="1433513"/>
            <a:ext cx="1462087" cy="3392487"/>
          </a:xfrm>
          <a:custGeom>
            <a:avLst/>
            <a:gdLst>
              <a:gd name="T0" fmla="*/ 1670862579 w 921"/>
              <a:gd name="T1" fmla="*/ 2147483647 h 2137"/>
              <a:gd name="T2" fmla="*/ 0 w 921"/>
              <a:gd name="T3" fmla="*/ 2147483647 h 2137"/>
              <a:gd name="T4" fmla="*/ 93244956 w 921"/>
              <a:gd name="T5" fmla="*/ 2147483647 h 2137"/>
              <a:gd name="T6" fmla="*/ 229333385 w 921"/>
              <a:gd name="T7" fmla="*/ 2147483647 h 2137"/>
              <a:gd name="T8" fmla="*/ 380542668 w 921"/>
              <a:gd name="T9" fmla="*/ 2147483647 h 2137"/>
              <a:gd name="T10" fmla="*/ 511590813 w 921"/>
              <a:gd name="T11" fmla="*/ 2147483647 h 2137"/>
              <a:gd name="T12" fmla="*/ 632558239 w 921"/>
              <a:gd name="T13" fmla="*/ 2147483647 h 2137"/>
              <a:gd name="T14" fmla="*/ 808969070 w 921"/>
              <a:gd name="T15" fmla="*/ 2147483647 h 2137"/>
              <a:gd name="T16" fmla="*/ 2147483647 w 921"/>
              <a:gd name="T17" fmla="*/ 2147483647 h 2137"/>
              <a:gd name="T18" fmla="*/ 2147483647 w 921"/>
              <a:gd name="T19" fmla="*/ 0 h 2137"/>
              <a:gd name="T20" fmla="*/ 1890116834 w 921"/>
              <a:gd name="T21" fmla="*/ 5040311 h 2137"/>
              <a:gd name="T22" fmla="*/ 1711185055 w 921"/>
              <a:gd name="T23" fmla="*/ 20161244 h 2137"/>
              <a:gd name="T24" fmla="*/ 1519652899 w 921"/>
              <a:gd name="T25" fmla="*/ 40322488 h 2137"/>
              <a:gd name="T26" fmla="*/ 1318040522 w 921"/>
              <a:gd name="T27" fmla="*/ 80644976 h 2137"/>
              <a:gd name="T28" fmla="*/ 1126508763 w 921"/>
              <a:gd name="T29" fmla="*/ 131048095 h 2137"/>
              <a:gd name="T30" fmla="*/ 934977004 w 921"/>
              <a:gd name="T31" fmla="*/ 201612428 h 2137"/>
              <a:gd name="T32" fmla="*/ 1670862579 w 921"/>
              <a:gd name="T33" fmla="*/ 2147483647 h 213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921"/>
              <a:gd name="T52" fmla="*/ 0 h 2137"/>
              <a:gd name="T53" fmla="*/ 921 w 921"/>
              <a:gd name="T54" fmla="*/ 2137 h 213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921" h="2137">
                <a:moveTo>
                  <a:pt x="663" y="1128"/>
                </a:moveTo>
                <a:lnTo>
                  <a:pt x="0" y="1873"/>
                </a:lnTo>
                <a:lnTo>
                  <a:pt x="37" y="1931"/>
                </a:lnTo>
                <a:lnTo>
                  <a:pt x="91" y="1988"/>
                </a:lnTo>
                <a:lnTo>
                  <a:pt x="151" y="2040"/>
                </a:lnTo>
                <a:lnTo>
                  <a:pt x="203" y="2072"/>
                </a:lnTo>
                <a:lnTo>
                  <a:pt x="251" y="2104"/>
                </a:lnTo>
                <a:lnTo>
                  <a:pt x="321" y="2137"/>
                </a:lnTo>
                <a:lnTo>
                  <a:pt x="921" y="1200"/>
                </a:lnTo>
                <a:lnTo>
                  <a:pt x="867" y="0"/>
                </a:lnTo>
                <a:lnTo>
                  <a:pt x="750" y="2"/>
                </a:lnTo>
                <a:lnTo>
                  <a:pt x="679" y="8"/>
                </a:lnTo>
                <a:lnTo>
                  <a:pt x="603" y="16"/>
                </a:lnTo>
                <a:lnTo>
                  <a:pt x="523" y="32"/>
                </a:lnTo>
                <a:lnTo>
                  <a:pt x="447" y="52"/>
                </a:lnTo>
                <a:lnTo>
                  <a:pt x="371" y="80"/>
                </a:lnTo>
                <a:lnTo>
                  <a:pt x="663" y="1128"/>
                </a:lnTo>
                <a:close/>
              </a:path>
            </a:pathLst>
          </a:custGeom>
          <a:solidFill>
            <a:srgbClr val="FF6600"/>
          </a:solidFill>
          <a:ln w="15875" cap="rnd">
            <a:solidFill>
              <a:schemeClr val="tx1"/>
            </a:solidFill>
            <a:round/>
            <a:headEnd/>
            <a:tailEnd/>
          </a:ln>
        </p:spPr>
        <p:txBody>
          <a:bodyPr/>
          <a:lstStyle/>
          <a:p>
            <a:endParaRPr lang="it-IT"/>
          </a:p>
        </p:txBody>
      </p:sp>
      <p:sp>
        <p:nvSpPr>
          <p:cNvPr id="145418" name="Rectangle 10"/>
          <p:cNvSpPr>
            <a:spLocks noChangeArrowheads="1"/>
          </p:cNvSpPr>
          <p:nvPr/>
        </p:nvSpPr>
        <p:spPr bwMode="auto">
          <a:xfrm>
            <a:off x="2212975" y="1806575"/>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2</a:t>
            </a:r>
          </a:p>
        </p:txBody>
      </p:sp>
      <p:sp>
        <p:nvSpPr>
          <p:cNvPr id="145419" name="Rectangle 11"/>
          <p:cNvSpPr>
            <a:spLocks noChangeArrowheads="1"/>
          </p:cNvSpPr>
          <p:nvPr/>
        </p:nvSpPr>
        <p:spPr bwMode="auto">
          <a:xfrm>
            <a:off x="3224213" y="3211513"/>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20" name="Rectangle 12"/>
          <p:cNvSpPr>
            <a:spLocks noChangeArrowheads="1"/>
          </p:cNvSpPr>
          <p:nvPr/>
        </p:nvSpPr>
        <p:spPr bwMode="auto">
          <a:xfrm>
            <a:off x="3295650" y="3952875"/>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4</a:t>
            </a:r>
          </a:p>
        </p:txBody>
      </p:sp>
      <p:sp>
        <p:nvSpPr>
          <p:cNvPr id="145421" name="Rectangle 13"/>
          <p:cNvSpPr>
            <a:spLocks noChangeArrowheads="1"/>
          </p:cNvSpPr>
          <p:nvPr/>
        </p:nvSpPr>
        <p:spPr bwMode="auto">
          <a:xfrm>
            <a:off x="3494088" y="2379663"/>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4</a:t>
            </a:r>
          </a:p>
        </p:txBody>
      </p:sp>
      <p:sp>
        <p:nvSpPr>
          <p:cNvPr id="145422" name="Rectangle 14"/>
          <p:cNvSpPr>
            <a:spLocks noChangeArrowheads="1"/>
          </p:cNvSpPr>
          <p:nvPr/>
        </p:nvSpPr>
        <p:spPr bwMode="auto">
          <a:xfrm>
            <a:off x="3927475" y="3278188"/>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5</a:t>
            </a:r>
          </a:p>
        </p:txBody>
      </p:sp>
      <p:sp>
        <p:nvSpPr>
          <p:cNvPr id="145423" name="Rectangle 15"/>
          <p:cNvSpPr>
            <a:spLocks noChangeArrowheads="1"/>
          </p:cNvSpPr>
          <p:nvPr/>
        </p:nvSpPr>
        <p:spPr bwMode="auto">
          <a:xfrm>
            <a:off x="3124200" y="2735263"/>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24" name="Rectangle 16"/>
          <p:cNvSpPr>
            <a:spLocks noChangeArrowheads="1"/>
          </p:cNvSpPr>
          <p:nvPr/>
        </p:nvSpPr>
        <p:spPr bwMode="auto">
          <a:xfrm>
            <a:off x="2960688" y="3590925"/>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25" name="Oval 17"/>
          <p:cNvSpPr>
            <a:spLocks noChangeArrowheads="1"/>
          </p:cNvSpPr>
          <p:nvPr/>
        </p:nvSpPr>
        <p:spPr bwMode="auto">
          <a:xfrm>
            <a:off x="2454275" y="2955925"/>
            <a:ext cx="676275" cy="677863"/>
          </a:xfrm>
          <a:prstGeom prst="ellipse">
            <a:avLst/>
          </a:prstGeom>
          <a:solidFill>
            <a:srgbClr val="800000"/>
          </a:solidFill>
          <a:ln w="1905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r>
              <a:rPr lang="en-US" altLang="it-IT" sz="1800" b="1">
                <a:solidFill>
                  <a:srgbClr val="FFFFFF"/>
                </a:solidFill>
                <a:latin typeface="Arial Narrow" pitchFamily="34" charset="0"/>
              </a:rPr>
              <a:t>1</a:t>
            </a:r>
          </a:p>
        </p:txBody>
      </p:sp>
      <p:sp>
        <p:nvSpPr>
          <p:cNvPr id="145426" name="Rectangle 18"/>
          <p:cNvSpPr>
            <a:spLocks noChangeArrowheads="1"/>
          </p:cNvSpPr>
          <p:nvPr/>
        </p:nvSpPr>
        <p:spPr bwMode="auto">
          <a:xfrm>
            <a:off x="2795588" y="1798638"/>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27" name="Rectangle 19"/>
          <p:cNvSpPr>
            <a:spLocks noChangeArrowheads="1"/>
          </p:cNvSpPr>
          <p:nvPr/>
        </p:nvSpPr>
        <p:spPr bwMode="auto">
          <a:xfrm>
            <a:off x="2398713" y="4022725"/>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28" name="Rectangle 20"/>
          <p:cNvSpPr>
            <a:spLocks noChangeArrowheads="1"/>
          </p:cNvSpPr>
          <p:nvPr/>
        </p:nvSpPr>
        <p:spPr bwMode="auto">
          <a:xfrm>
            <a:off x="1647825" y="2952750"/>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29" name="Text Box 21"/>
          <p:cNvSpPr txBox="1">
            <a:spLocks noChangeArrowheads="1"/>
          </p:cNvSpPr>
          <p:nvPr/>
        </p:nvSpPr>
        <p:spPr bwMode="auto">
          <a:xfrm>
            <a:off x="1417638" y="5229225"/>
            <a:ext cx="3732212" cy="106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80000"/>
              </a:lnSpc>
              <a:spcBef>
                <a:spcPct val="0"/>
              </a:spcBef>
              <a:buClrTx/>
              <a:buFontTx/>
              <a:buNone/>
            </a:pPr>
            <a:r>
              <a:rPr lang="en-US" altLang="it-IT" sz="1600" b="1">
                <a:latin typeface="AvantGarde Bk BT" pitchFamily="34" charset="0"/>
              </a:rPr>
              <a:t>1 CBD</a:t>
            </a:r>
          </a:p>
          <a:p>
            <a:pPr algn="l">
              <a:lnSpc>
                <a:spcPct val="80000"/>
              </a:lnSpc>
              <a:spcBef>
                <a:spcPct val="0"/>
              </a:spcBef>
              <a:buClrTx/>
              <a:buFontTx/>
              <a:buNone/>
            </a:pPr>
            <a:r>
              <a:rPr lang="en-US" altLang="it-IT" sz="1600" b="1">
                <a:latin typeface="AvantGarde Bk BT" pitchFamily="34" charset="0"/>
              </a:rPr>
              <a:t>2 Wholesale and light manufacturing</a:t>
            </a:r>
          </a:p>
          <a:p>
            <a:pPr algn="l">
              <a:lnSpc>
                <a:spcPct val="80000"/>
              </a:lnSpc>
              <a:spcBef>
                <a:spcPct val="0"/>
              </a:spcBef>
              <a:buClrTx/>
              <a:buFontTx/>
              <a:buNone/>
            </a:pPr>
            <a:r>
              <a:rPr lang="en-US" altLang="it-IT" sz="1600" b="1">
                <a:latin typeface="AvantGarde Bk BT" pitchFamily="34" charset="0"/>
              </a:rPr>
              <a:t>3 Low-class residential</a:t>
            </a:r>
          </a:p>
          <a:p>
            <a:pPr algn="l">
              <a:lnSpc>
                <a:spcPct val="80000"/>
              </a:lnSpc>
              <a:spcBef>
                <a:spcPct val="0"/>
              </a:spcBef>
              <a:buClrTx/>
              <a:buFontTx/>
              <a:buNone/>
            </a:pPr>
            <a:r>
              <a:rPr lang="en-US" altLang="it-IT" sz="1600" b="1">
                <a:latin typeface="AvantGarde Bk BT" pitchFamily="34" charset="0"/>
              </a:rPr>
              <a:t>4 Middle-class residential</a:t>
            </a:r>
          </a:p>
          <a:p>
            <a:pPr algn="l">
              <a:lnSpc>
                <a:spcPct val="80000"/>
              </a:lnSpc>
              <a:spcBef>
                <a:spcPct val="0"/>
              </a:spcBef>
              <a:buClrTx/>
              <a:buFontTx/>
              <a:buNone/>
            </a:pPr>
            <a:r>
              <a:rPr lang="en-US" altLang="it-IT" sz="1600" b="1">
                <a:latin typeface="AvantGarde Bk BT" pitchFamily="34" charset="0"/>
              </a:rPr>
              <a:t>5 High-class residential</a:t>
            </a:r>
          </a:p>
        </p:txBody>
      </p:sp>
      <p:sp>
        <p:nvSpPr>
          <p:cNvPr id="145430" name="Freeform 22"/>
          <p:cNvSpPr>
            <a:spLocks/>
          </p:cNvSpPr>
          <p:nvPr/>
        </p:nvSpPr>
        <p:spPr bwMode="auto">
          <a:xfrm>
            <a:off x="6935788" y="2432050"/>
            <a:ext cx="927100" cy="1809750"/>
          </a:xfrm>
          <a:custGeom>
            <a:avLst/>
            <a:gdLst>
              <a:gd name="T0" fmla="*/ 44766379 w 960"/>
              <a:gd name="T1" fmla="*/ 0 h 1872"/>
              <a:gd name="T2" fmla="*/ 358131034 w 960"/>
              <a:gd name="T3" fmla="*/ 0 h 1872"/>
              <a:gd name="T4" fmla="*/ 671495703 w 960"/>
              <a:gd name="T5" fmla="*/ 134582780 h 1872"/>
              <a:gd name="T6" fmla="*/ 850561160 w 960"/>
              <a:gd name="T7" fmla="*/ 672911907 h 1872"/>
              <a:gd name="T8" fmla="*/ 895327524 w 960"/>
              <a:gd name="T9" fmla="*/ 1300962907 h 1872"/>
              <a:gd name="T10" fmla="*/ 895327524 w 960"/>
              <a:gd name="T11" fmla="*/ 1749570039 h 1872"/>
              <a:gd name="T12" fmla="*/ 447663762 w 960"/>
              <a:gd name="T13" fmla="*/ 1749570039 h 1872"/>
              <a:gd name="T14" fmla="*/ 402897398 w 960"/>
              <a:gd name="T15" fmla="*/ 1659848226 h 1872"/>
              <a:gd name="T16" fmla="*/ 0 w 960"/>
              <a:gd name="T17" fmla="*/ 672911907 h 1872"/>
              <a:gd name="T18" fmla="*/ 44766379 w 960"/>
              <a:gd name="T19" fmla="*/ 0 h 18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60"/>
              <a:gd name="T31" fmla="*/ 0 h 1872"/>
              <a:gd name="T32" fmla="*/ 960 w 960"/>
              <a:gd name="T33" fmla="*/ 1872 h 187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60" h="1872">
                <a:moveTo>
                  <a:pt x="48" y="0"/>
                </a:moveTo>
                <a:lnTo>
                  <a:pt x="384" y="0"/>
                </a:lnTo>
                <a:lnTo>
                  <a:pt x="720" y="144"/>
                </a:lnTo>
                <a:lnTo>
                  <a:pt x="912" y="720"/>
                </a:lnTo>
                <a:lnTo>
                  <a:pt x="960" y="1392"/>
                </a:lnTo>
                <a:lnTo>
                  <a:pt x="960" y="1872"/>
                </a:lnTo>
                <a:lnTo>
                  <a:pt x="480" y="1872"/>
                </a:lnTo>
                <a:lnTo>
                  <a:pt x="432" y="1776"/>
                </a:lnTo>
                <a:lnTo>
                  <a:pt x="0" y="720"/>
                </a:lnTo>
                <a:lnTo>
                  <a:pt x="48" y="0"/>
                </a:lnTo>
                <a:close/>
              </a:path>
            </a:pathLst>
          </a:custGeom>
          <a:solidFill>
            <a:srgbClr val="CCFFCC"/>
          </a:solidFill>
          <a:ln w="15875">
            <a:solidFill>
              <a:schemeClr val="tx1"/>
            </a:solidFill>
            <a:round/>
            <a:headEnd/>
            <a:tailEnd/>
          </a:ln>
        </p:spPr>
        <p:txBody>
          <a:bodyPr wrap="none" anchor="ctr"/>
          <a:lstStyle/>
          <a:p>
            <a:endParaRPr lang="it-IT"/>
          </a:p>
        </p:txBody>
      </p:sp>
      <p:sp>
        <p:nvSpPr>
          <p:cNvPr id="145431" name="Freeform 23"/>
          <p:cNvSpPr>
            <a:spLocks/>
          </p:cNvSpPr>
          <p:nvPr/>
        </p:nvSpPr>
        <p:spPr bwMode="auto">
          <a:xfrm>
            <a:off x="6148388" y="1738313"/>
            <a:ext cx="1204912" cy="2643187"/>
          </a:xfrm>
          <a:custGeom>
            <a:avLst/>
            <a:gdLst>
              <a:gd name="T0" fmla="*/ 0 w 1248"/>
              <a:gd name="T1" fmla="*/ 0 h 2736"/>
              <a:gd name="T2" fmla="*/ 581655834 w 1248"/>
              <a:gd name="T3" fmla="*/ 0 h 2736"/>
              <a:gd name="T4" fmla="*/ 671141756 w 1248"/>
              <a:gd name="T5" fmla="*/ 44798927 h 2736"/>
              <a:gd name="T6" fmla="*/ 805369672 w 1248"/>
              <a:gd name="T7" fmla="*/ 358389486 h 2736"/>
              <a:gd name="T8" fmla="*/ 805369672 w 1248"/>
              <a:gd name="T9" fmla="*/ 940771602 h 2736"/>
              <a:gd name="T10" fmla="*/ 1029083752 w 1248"/>
              <a:gd name="T11" fmla="*/ 1478354925 h 2736"/>
              <a:gd name="T12" fmla="*/ 1163311668 w 1248"/>
              <a:gd name="T13" fmla="*/ 2147483647 h 2736"/>
              <a:gd name="T14" fmla="*/ 850112633 w 1248"/>
              <a:gd name="T15" fmla="*/ 2147483647 h 2736"/>
              <a:gd name="T16" fmla="*/ 492169792 w 1248"/>
              <a:gd name="T17" fmla="*/ 2147483647 h 2736"/>
              <a:gd name="T18" fmla="*/ 492169792 w 1248"/>
              <a:gd name="T19" fmla="*/ 2147483647 h 2736"/>
              <a:gd name="T20" fmla="*/ 223713898 w 1248"/>
              <a:gd name="T21" fmla="*/ 2147483647 h 2736"/>
              <a:gd name="T22" fmla="*/ 223713898 w 1248"/>
              <a:gd name="T23" fmla="*/ 2147483647 h 2736"/>
              <a:gd name="T24" fmla="*/ 223713898 w 1248"/>
              <a:gd name="T25" fmla="*/ 985570514 h 2736"/>
              <a:gd name="T26" fmla="*/ 0 w 1248"/>
              <a:gd name="T27" fmla="*/ 537583324 h 2736"/>
              <a:gd name="T28" fmla="*/ 0 w 1248"/>
              <a:gd name="T29" fmla="*/ 0 h 27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48"/>
              <a:gd name="T46" fmla="*/ 0 h 2736"/>
              <a:gd name="T47" fmla="*/ 1248 w 1248"/>
              <a:gd name="T48" fmla="*/ 2736 h 27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48" h="2736">
                <a:moveTo>
                  <a:pt x="0" y="0"/>
                </a:moveTo>
                <a:lnTo>
                  <a:pt x="624" y="0"/>
                </a:lnTo>
                <a:lnTo>
                  <a:pt x="720" y="48"/>
                </a:lnTo>
                <a:lnTo>
                  <a:pt x="864" y="384"/>
                </a:lnTo>
                <a:lnTo>
                  <a:pt x="864" y="1008"/>
                </a:lnTo>
                <a:lnTo>
                  <a:pt x="1104" y="1584"/>
                </a:lnTo>
                <a:lnTo>
                  <a:pt x="1248" y="2496"/>
                </a:lnTo>
                <a:lnTo>
                  <a:pt x="912" y="2448"/>
                </a:lnTo>
                <a:lnTo>
                  <a:pt x="528" y="2304"/>
                </a:lnTo>
                <a:lnTo>
                  <a:pt x="528" y="2736"/>
                </a:lnTo>
                <a:lnTo>
                  <a:pt x="240" y="2736"/>
                </a:lnTo>
                <a:lnTo>
                  <a:pt x="240" y="2400"/>
                </a:lnTo>
                <a:lnTo>
                  <a:pt x="240" y="1056"/>
                </a:lnTo>
                <a:lnTo>
                  <a:pt x="0" y="576"/>
                </a:lnTo>
                <a:lnTo>
                  <a:pt x="0" y="0"/>
                </a:lnTo>
                <a:close/>
              </a:path>
            </a:pathLst>
          </a:custGeom>
          <a:solidFill>
            <a:srgbClr val="99CC00"/>
          </a:solidFill>
          <a:ln w="15875">
            <a:solidFill>
              <a:schemeClr val="tx1"/>
            </a:solidFill>
            <a:round/>
            <a:headEnd/>
            <a:tailEnd/>
          </a:ln>
        </p:spPr>
        <p:txBody>
          <a:bodyPr wrap="none" anchor="ctr"/>
          <a:lstStyle/>
          <a:p>
            <a:endParaRPr lang="it-IT"/>
          </a:p>
        </p:txBody>
      </p:sp>
      <p:sp>
        <p:nvSpPr>
          <p:cNvPr id="145432" name="Rectangle 24"/>
          <p:cNvSpPr>
            <a:spLocks noChangeArrowheads="1"/>
          </p:cNvSpPr>
          <p:nvPr/>
        </p:nvSpPr>
        <p:spPr bwMode="auto">
          <a:xfrm>
            <a:off x="5591175" y="1738313"/>
            <a:ext cx="557213" cy="555625"/>
          </a:xfrm>
          <a:prstGeom prst="rect">
            <a:avLst/>
          </a:prstGeom>
          <a:solidFill>
            <a:srgbClr val="FFCC00"/>
          </a:solidFill>
          <a:ln w="1587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33" name="Rectangle 25"/>
          <p:cNvSpPr>
            <a:spLocks noChangeArrowheads="1"/>
          </p:cNvSpPr>
          <p:nvPr/>
        </p:nvSpPr>
        <p:spPr bwMode="auto">
          <a:xfrm>
            <a:off x="5451475" y="2757488"/>
            <a:ext cx="927100" cy="1298575"/>
          </a:xfrm>
          <a:prstGeom prst="rect">
            <a:avLst/>
          </a:prstGeom>
          <a:solidFill>
            <a:srgbClr val="FFCC00"/>
          </a:solidFill>
          <a:ln w="1587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34" name="Rectangle 26"/>
          <p:cNvSpPr>
            <a:spLocks noChangeArrowheads="1"/>
          </p:cNvSpPr>
          <p:nvPr/>
        </p:nvSpPr>
        <p:spPr bwMode="auto">
          <a:xfrm>
            <a:off x="5916613" y="2293938"/>
            <a:ext cx="601662" cy="463550"/>
          </a:xfrm>
          <a:prstGeom prst="rect">
            <a:avLst/>
          </a:prstGeom>
          <a:solidFill>
            <a:srgbClr val="800000"/>
          </a:solidFill>
          <a:ln w="19050">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35" name="Rectangle 27"/>
          <p:cNvSpPr>
            <a:spLocks noChangeArrowheads="1"/>
          </p:cNvSpPr>
          <p:nvPr/>
        </p:nvSpPr>
        <p:spPr bwMode="auto">
          <a:xfrm>
            <a:off x="5357813" y="2201863"/>
            <a:ext cx="558800" cy="833437"/>
          </a:xfrm>
          <a:prstGeom prst="rect">
            <a:avLst/>
          </a:prstGeom>
          <a:solidFill>
            <a:srgbClr val="FF6600"/>
          </a:solidFill>
          <a:ln w="1587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36" name="Rectangle 28"/>
          <p:cNvSpPr>
            <a:spLocks noChangeArrowheads="1"/>
          </p:cNvSpPr>
          <p:nvPr/>
        </p:nvSpPr>
        <p:spPr bwMode="auto">
          <a:xfrm>
            <a:off x="4802188" y="2573338"/>
            <a:ext cx="555625" cy="461962"/>
          </a:xfrm>
          <a:prstGeom prst="rect">
            <a:avLst/>
          </a:prstGeom>
          <a:solidFill>
            <a:srgbClr val="FFCC00"/>
          </a:solidFill>
          <a:ln w="1587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37" name="Rectangle 29"/>
          <p:cNvSpPr>
            <a:spLocks noChangeArrowheads="1"/>
          </p:cNvSpPr>
          <p:nvPr/>
        </p:nvSpPr>
        <p:spPr bwMode="auto">
          <a:xfrm>
            <a:off x="5219700" y="3732213"/>
            <a:ext cx="463550" cy="463550"/>
          </a:xfrm>
          <a:prstGeom prst="rect">
            <a:avLst/>
          </a:prstGeom>
          <a:solidFill>
            <a:srgbClr val="FF6600"/>
          </a:solidFill>
          <a:ln w="1587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38" name="Rectangle 30"/>
          <p:cNvSpPr>
            <a:spLocks noChangeArrowheads="1"/>
          </p:cNvSpPr>
          <p:nvPr/>
        </p:nvSpPr>
        <p:spPr bwMode="auto">
          <a:xfrm>
            <a:off x="5451475" y="4381500"/>
            <a:ext cx="277813" cy="277813"/>
          </a:xfrm>
          <a:prstGeom prst="rect">
            <a:avLst/>
          </a:prstGeom>
          <a:solidFill>
            <a:srgbClr val="00CCFF"/>
          </a:solidFill>
          <a:ln w="1587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39" name="Rectangle 31"/>
          <p:cNvSpPr>
            <a:spLocks noChangeArrowheads="1"/>
          </p:cNvSpPr>
          <p:nvPr/>
        </p:nvSpPr>
        <p:spPr bwMode="auto">
          <a:xfrm>
            <a:off x="7121525" y="3268663"/>
            <a:ext cx="277813" cy="277812"/>
          </a:xfrm>
          <a:prstGeom prst="rect">
            <a:avLst/>
          </a:prstGeom>
          <a:solidFill>
            <a:srgbClr val="FF0000"/>
          </a:solidFill>
          <a:ln w="19050">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40" name="Rectangle 32"/>
          <p:cNvSpPr>
            <a:spLocks noChangeArrowheads="1"/>
          </p:cNvSpPr>
          <p:nvPr/>
        </p:nvSpPr>
        <p:spPr bwMode="auto">
          <a:xfrm>
            <a:off x="7818438" y="4381500"/>
            <a:ext cx="323850" cy="323850"/>
          </a:xfrm>
          <a:prstGeom prst="rect">
            <a:avLst/>
          </a:prstGeom>
          <a:solidFill>
            <a:srgbClr val="FFFF99"/>
          </a:solidFill>
          <a:ln w="1587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41" name="Rectangle 33"/>
          <p:cNvSpPr>
            <a:spLocks noChangeArrowheads="1"/>
          </p:cNvSpPr>
          <p:nvPr/>
        </p:nvSpPr>
        <p:spPr bwMode="auto">
          <a:xfrm>
            <a:off x="6062663" y="2349500"/>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solidFill>
                  <a:srgbClr val="FFFFFF"/>
                </a:solidFill>
                <a:latin typeface="Arial Narrow" pitchFamily="34" charset="0"/>
              </a:rPr>
              <a:t>1</a:t>
            </a:r>
          </a:p>
        </p:txBody>
      </p:sp>
      <p:sp>
        <p:nvSpPr>
          <p:cNvPr id="145442" name="Rectangle 34"/>
          <p:cNvSpPr>
            <a:spLocks noChangeArrowheads="1"/>
          </p:cNvSpPr>
          <p:nvPr/>
        </p:nvSpPr>
        <p:spPr bwMode="auto">
          <a:xfrm>
            <a:off x="5487988" y="2471738"/>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2</a:t>
            </a:r>
          </a:p>
        </p:txBody>
      </p:sp>
      <p:sp>
        <p:nvSpPr>
          <p:cNvPr id="145443" name="Rectangle 35"/>
          <p:cNvSpPr>
            <a:spLocks noChangeArrowheads="1"/>
          </p:cNvSpPr>
          <p:nvPr/>
        </p:nvSpPr>
        <p:spPr bwMode="auto">
          <a:xfrm>
            <a:off x="5776913" y="1811338"/>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44" name="Rectangle 36"/>
          <p:cNvSpPr>
            <a:spLocks noChangeArrowheads="1"/>
          </p:cNvSpPr>
          <p:nvPr/>
        </p:nvSpPr>
        <p:spPr bwMode="auto">
          <a:xfrm>
            <a:off x="6610350" y="2897188"/>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4</a:t>
            </a:r>
          </a:p>
        </p:txBody>
      </p:sp>
      <p:sp>
        <p:nvSpPr>
          <p:cNvPr id="145445" name="Rectangle 37"/>
          <p:cNvSpPr>
            <a:spLocks noChangeArrowheads="1"/>
          </p:cNvSpPr>
          <p:nvPr/>
        </p:nvSpPr>
        <p:spPr bwMode="auto">
          <a:xfrm>
            <a:off x="7312025" y="2771775"/>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5</a:t>
            </a:r>
          </a:p>
        </p:txBody>
      </p:sp>
      <p:sp>
        <p:nvSpPr>
          <p:cNvPr id="145446" name="Rectangle 38"/>
          <p:cNvSpPr>
            <a:spLocks noChangeArrowheads="1"/>
          </p:cNvSpPr>
          <p:nvPr/>
        </p:nvSpPr>
        <p:spPr bwMode="auto">
          <a:xfrm>
            <a:off x="4922838" y="2614613"/>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47" name="Rectangle 39"/>
          <p:cNvSpPr>
            <a:spLocks noChangeArrowheads="1"/>
          </p:cNvSpPr>
          <p:nvPr/>
        </p:nvSpPr>
        <p:spPr bwMode="auto">
          <a:xfrm>
            <a:off x="5795963" y="3205163"/>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3</a:t>
            </a:r>
          </a:p>
        </p:txBody>
      </p:sp>
      <p:sp>
        <p:nvSpPr>
          <p:cNvPr id="145448" name="Rectangle 40"/>
          <p:cNvSpPr>
            <a:spLocks noChangeArrowheads="1"/>
          </p:cNvSpPr>
          <p:nvPr/>
        </p:nvSpPr>
        <p:spPr bwMode="auto">
          <a:xfrm>
            <a:off x="5291138" y="3778250"/>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6</a:t>
            </a:r>
          </a:p>
        </p:txBody>
      </p:sp>
      <p:sp>
        <p:nvSpPr>
          <p:cNvPr id="145449" name="Rectangle 41"/>
          <p:cNvSpPr>
            <a:spLocks noChangeArrowheads="1"/>
          </p:cNvSpPr>
          <p:nvPr/>
        </p:nvSpPr>
        <p:spPr bwMode="auto">
          <a:xfrm>
            <a:off x="7126288" y="3224213"/>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7</a:t>
            </a:r>
          </a:p>
        </p:txBody>
      </p:sp>
      <p:sp>
        <p:nvSpPr>
          <p:cNvPr id="145450" name="Rectangle 42"/>
          <p:cNvSpPr>
            <a:spLocks noChangeArrowheads="1"/>
          </p:cNvSpPr>
          <p:nvPr/>
        </p:nvSpPr>
        <p:spPr bwMode="auto">
          <a:xfrm>
            <a:off x="7824788" y="4368800"/>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8</a:t>
            </a:r>
          </a:p>
        </p:txBody>
      </p:sp>
      <p:sp>
        <p:nvSpPr>
          <p:cNvPr id="145451" name="Rectangle 43"/>
          <p:cNvSpPr>
            <a:spLocks noChangeArrowheads="1"/>
          </p:cNvSpPr>
          <p:nvPr/>
        </p:nvSpPr>
        <p:spPr bwMode="auto">
          <a:xfrm>
            <a:off x="5429250" y="4343400"/>
            <a:ext cx="288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9</a:t>
            </a:r>
          </a:p>
        </p:txBody>
      </p:sp>
      <p:sp>
        <p:nvSpPr>
          <p:cNvPr id="145452" name="Rectangle 44"/>
          <p:cNvSpPr>
            <a:spLocks noChangeArrowheads="1"/>
          </p:cNvSpPr>
          <p:nvPr/>
        </p:nvSpPr>
        <p:spPr bwMode="auto">
          <a:xfrm>
            <a:off x="1042988" y="1357313"/>
            <a:ext cx="3581400" cy="3733800"/>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53" name="Rectangle 45"/>
          <p:cNvSpPr>
            <a:spLocks noChangeArrowheads="1"/>
          </p:cNvSpPr>
          <p:nvPr/>
        </p:nvSpPr>
        <p:spPr bwMode="auto">
          <a:xfrm>
            <a:off x="4700588" y="1357313"/>
            <a:ext cx="3581400" cy="3733800"/>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54" name="Rectangle 46"/>
          <p:cNvSpPr>
            <a:spLocks noChangeArrowheads="1"/>
          </p:cNvSpPr>
          <p:nvPr/>
        </p:nvSpPr>
        <p:spPr bwMode="auto">
          <a:xfrm>
            <a:off x="5373688" y="5229225"/>
            <a:ext cx="2419350" cy="87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80000"/>
              </a:lnSpc>
              <a:spcBef>
                <a:spcPct val="0"/>
              </a:spcBef>
              <a:buClrTx/>
              <a:buFontTx/>
              <a:buNone/>
            </a:pPr>
            <a:r>
              <a:rPr lang="en-US" altLang="it-IT" sz="1600" b="1">
                <a:latin typeface="AvantGarde Bk BT" pitchFamily="34" charset="0"/>
              </a:rPr>
              <a:t>6 Heavy manufacturing</a:t>
            </a:r>
          </a:p>
          <a:p>
            <a:pPr algn="l">
              <a:lnSpc>
                <a:spcPct val="80000"/>
              </a:lnSpc>
              <a:spcBef>
                <a:spcPct val="0"/>
              </a:spcBef>
              <a:buClrTx/>
              <a:buFontTx/>
              <a:buNone/>
            </a:pPr>
            <a:r>
              <a:rPr lang="en-US" altLang="it-IT" sz="1600" b="1">
                <a:latin typeface="AvantGarde Bk BT" pitchFamily="34" charset="0"/>
              </a:rPr>
              <a:t>7 Sub business district</a:t>
            </a:r>
          </a:p>
          <a:p>
            <a:pPr algn="l">
              <a:lnSpc>
                <a:spcPct val="80000"/>
              </a:lnSpc>
              <a:spcBef>
                <a:spcPct val="0"/>
              </a:spcBef>
              <a:buClrTx/>
              <a:buFontTx/>
              <a:buNone/>
            </a:pPr>
            <a:r>
              <a:rPr lang="en-US" altLang="it-IT" sz="1600" b="1">
                <a:latin typeface="AvantGarde Bk BT" pitchFamily="34" charset="0"/>
              </a:rPr>
              <a:t>8 Residential suburb</a:t>
            </a:r>
          </a:p>
          <a:p>
            <a:pPr algn="l">
              <a:lnSpc>
                <a:spcPct val="80000"/>
              </a:lnSpc>
              <a:spcBef>
                <a:spcPct val="0"/>
              </a:spcBef>
              <a:buClrTx/>
              <a:buFontTx/>
              <a:buNone/>
            </a:pPr>
            <a:r>
              <a:rPr lang="en-US" altLang="it-IT" sz="1600" b="1">
                <a:latin typeface="AvantGarde Bk BT" pitchFamily="34" charset="0"/>
              </a:rPr>
              <a:t>9 Industrial suburb</a:t>
            </a:r>
          </a:p>
        </p:txBody>
      </p:sp>
      <p:sp>
        <p:nvSpPr>
          <p:cNvPr id="145455" name="Text Box 47"/>
          <p:cNvSpPr txBox="1">
            <a:spLocks noChangeArrowheads="1"/>
          </p:cNvSpPr>
          <p:nvPr/>
        </p:nvSpPr>
        <p:spPr bwMode="auto">
          <a:xfrm>
            <a:off x="3684588" y="1423988"/>
            <a:ext cx="895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vantGarde Bk BT" pitchFamily="34" charset="0"/>
              </a:rPr>
              <a:t>Sector</a:t>
            </a:r>
          </a:p>
        </p:txBody>
      </p:sp>
      <p:sp>
        <p:nvSpPr>
          <p:cNvPr id="145456" name="Text Box 48"/>
          <p:cNvSpPr txBox="1">
            <a:spLocks noChangeArrowheads="1"/>
          </p:cNvSpPr>
          <p:nvPr/>
        </p:nvSpPr>
        <p:spPr bwMode="auto">
          <a:xfrm>
            <a:off x="7367588" y="1436688"/>
            <a:ext cx="869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vantGarde Bk BT" pitchFamily="34" charset="0"/>
              </a:rPr>
              <a:t>Nuclei</a:t>
            </a:r>
          </a:p>
        </p:txBody>
      </p:sp>
      <p:sp>
        <p:nvSpPr>
          <p:cNvPr id="145457" name="Rectangle 49"/>
          <p:cNvSpPr>
            <a:spLocks noGrp="1" noChangeArrowheads="1"/>
          </p:cNvSpPr>
          <p:nvPr>
            <p:ph type="title" idx="4294967295"/>
          </p:nvPr>
        </p:nvSpPr>
        <p:spPr/>
        <p:txBody>
          <a:bodyPr/>
          <a:lstStyle/>
          <a:p>
            <a:pPr eaLnBrk="1" hangingPunct="1"/>
            <a:r>
              <a:rPr lang="en-US" altLang="it-IT" sz="3200"/>
              <a:t>Models: ‘sectors’ (Hoyt) and </a:t>
            </a:r>
            <a:br>
              <a:rPr lang="en-US" altLang="it-IT" sz="3200"/>
            </a:br>
            <a:r>
              <a:rPr lang="en-US" altLang="it-IT" sz="3200"/>
              <a:t>‘nuclei’ (Harris and Ullman)</a:t>
            </a:r>
          </a:p>
        </p:txBody>
      </p:sp>
      <p:sp>
        <p:nvSpPr>
          <p:cNvPr id="145458" name="Rectangle 50"/>
          <p:cNvSpPr>
            <a:spLocks noChangeArrowheads="1"/>
          </p:cNvSpPr>
          <p:nvPr/>
        </p:nvSpPr>
        <p:spPr bwMode="auto">
          <a:xfrm>
            <a:off x="2652713" y="311626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1800" b="1">
              <a:latin typeface="Arial Narrow" pitchFamily="34" charset="0"/>
            </a:endParaRPr>
          </a:p>
        </p:txBody>
      </p:sp>
      <p:sp>
        <p:nvSpPr>
          <p:cNvPr id="145459" name="Rectangle 51"/>
          <p:cNvSpPr>
            <a:spLocks noChangeArrowheads="1"/>
          </p:cNvSpPr>
          <p:nvPr/>
        </p:nvSpPr>
        <p:spPr bwMode="auto">
          <a:xfrm>
            <a:off x="1635125" y="4071938"/>
            <a:ext cx="288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latin typeface="Arial Narrow" pitchFamily="34" charset="0"/>
              </a:rPr>
              <a:t>2</a:t>
            </a:r>
          </a:p>
        </p:txBody>
      </p:sp>
      <p:sp>
        <p:nvSpPr>
          <p:cNvPr id="145460" name="Rectangle 52"/>
          <p:cNvSpPr>
            <a:spLocks noChangeArrowheads="1"/>
          </p:cNvSpPr>
          <p:nvPr/>
        </p:nvSpPr>
        <p:spPr bwMode="auto">
          <a:xfrm>
            <a:off x="1046163" y="5168900"/>
            <a:ext cx="7237412" cy="1212850"/>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1" name="Rectangle 53"/>
          <p:cNvSpPr>
            <a:spLocks noChangeArrowheads="1"/>
          </p:cNvSpPr>
          <p:nvPr/>
        </p:nvSpPr>
        <p:spPr bwMode="auto">
          <a:xfrm>
            <a:off x="1247775" y="5284788"/>
            <a:ext cx="149225" cy="149225"/>
          </a:xfrm>
          <a:prstGeom prst="rect">
            <a:avLst/>
          </a:prstGeom>
          <a:solidFill>
            <a:srgbClr val="8000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2" name="Rectangle 54"/>
          <p:cNvSpPr>
            <a:spLocks noChangeArrowheads="1"/>
          </p:cNvSpPr>
          <p:nvPr/>
        </p:nvSpPr>
        <p:spPr bwMode="auto">
          <a:xfrm>
            <a:off x="1247775" y="5480050"/>
            <a:ext cx="149225" cy="149225"/>
          </a:xfrm>
          <a:prstGeom prst="rect">
            <a:avLst/>
          </a:prstGeom>
          <a:solidFill>
            <a:srgbClr val="FF66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3" name="Rectangle 55"/>
          <p:cNvSpPr>
            <a:spLocks noChangeArrowheads="1"/>
          </p:cNvSpPr>
          <p:nvPr/>
        </p:nvSpPr>
        <p:spPr bwMode="auto">
          <a:xfrm>
            <a:off x="1247775" y="5676900"/>
            <a:ext cx="149225" cy="149225"/>
          </a:xfrm>
          <a:prstGeom prst="rect">
            <a:avLst/>
          </a:prstGeom>
          <a:solidFill>
            <a:srgbClr val="FF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4" name="Rectangle 56"/>
          <p:cNvSpPr>
            <a:spLocks noChangeArrowheads="1"/>
          </p:cNvSpPr>
          <p:nvPr/>
        </p:nvSpPr>
        <p:spPr bwMode="auto">
          <a:xfrm>
            <a:off x="1247775" y="5867400"/>
            <a:ext cx="149225" cy="149225"/>
          </a:xfrm>
          <a:prstGeom prst="rect">
            <a:avLst/>
          </a:prstGeom>
          <a:solidFill>
            <a:srgbClr val="99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5" name="Rectangle 57"/>
          <p:cNvSpPr>
            <a:spLocks noChangeArrowheads="1"/>
          </p:cNvSpPr>
          <p:nvPr/>
        </p:nvSpPr>
        <p:spPr bwMode="auto">
          <a:xfrm>
            <a:off x="1247775" y="6057900"/>
            <a:ext cx="149225" cy="149225"/>
          </a:xfrm>
          <a:prstGeom prst="rect">
            <a:avLst/>
          </a:prstGeom>
          <a:solidFill>
            <a:srgbClr val="CCFFCC"/>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6" name="Rectangle 58"/>
          <p:cNvSpPr>
            <a:spLocks noChangeArrowheads="1"/>
          </p:cNvSpPr>
          <p:nvPr/>
        </p:nvSpPr>
        <p:spPr bwMode="auto">
          <a:xfrm>
            <a:off x="5226050" y="5283200"/>
            <a:ext cx="149225" cy="149225"/>
          </a:xfrm>
          <a:prstGeom prst="rect">
            <a:avLst/>
          </a:prstGeom>
          <a:solidFill>
            <a:srgbClr val="FF66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7" name="Rectangle 59"/>
          <p:cNvSpPr>
            <a:spLocks noChangeArrowheads="1"/>
          </p:cNvSpPr>
          <p:nvPr/>
        </p:nvSpPr>
        <p:spPr bwMode="auto">
          <a:xfrm>
            <a:off x="5226050" y="5480050"/>
            <a:ext cx="149225" cy="149225"/>
          </a:xfrm>
          <a:prstGeom prst="rect">
            <a:avLst/>
          </a:prstGeom>
          <a:solidFill>
            <a:srgbClr val="FF00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8" name="Rectangle 60"/>
          <p:cNvSpPr>
            <a:spLocks noChangeArrowheads="1"/>
          </p:cNvSpPr>
          <p:nvPr/>
        </p:nvSpPr>
        <p:spPr bwMode="auto">
          <a:xfrm>
            <a:off x="5226050" y="5676900"/>
            <a:ext cx="149225" cy="149225"/>
          </a:xfrm>
          <a:prstGeom prst="rect">
            <a:avLst/>
          </a:prstGeom>
          <a:solidFill>
            <a:srgbClr val="FFFF99"/>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69" name="Rectangle 61"/>
          <p:cNvSpPr>
            <a:spLocks noChangeArrowheads="1"/>
          </p:cNvSpPr>
          <p:nvPr/>
        </p:nvSpPr>
        <p:spPr bwMode="auto">
          <a:xfrm>
            <a:off x="5226050" y="5873750"/>
            <a:ext cx="149225" cy="149225"/>
          </a:xfrm>
          <a:prstGeom prst="rect">
            <a:avLst/>
          </a:prstGeom>
          <a:solidFill>
            <a:srgbClr val="00CCFF"/>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45470" name="Line 62"/>
          <p:cNvSpPr>
            <a:spLocks noChangeShapeType="1"/>
          </p:cNvSpPr>
          <p:nvPr/>
        </p:nvSpPr>
        <p:spPr bwMode="auto">
          <a:xfrm flipH="1" flipV="1">
            <a:off x="3041650" y="3541713"/>
            <a:ext cx="419100" cy="11430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5471" name="Line 63"/>
          <p:cNvSpPr>
            <a:spLocks noChangeShapeType="1"/>
          </p:cNvSpPr>
          <p:nvPr/>
        </p:nvSpPr>
        <p:spPr bwMode="auto">
          <a:xfrm flipH="1" flipV="1">
            <a:off x="3092450" y="3116263"/>
            <a:ext cx="495300" cy="2540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idx="4294967295"/>
          </p:nvPr>
        </p:nvSpPr>
        <p:spPr/>
        <p:txBody>
          <a:bodyPr/>
          <a:lstStyle/>
          <a:p>
            <a:pPr eaLnBrk="1" hangingPunct="1"/>
            <a:r>
              <a:rPr lang="en-US" altLang="it-IT" sz="4000"/>
              <a:t>Urban</a:t>
            </a:r>
            <a:r>
              <a:rPr lang="it-IT" altLang="it-IT" sz="4000"/>
              <a:t> density</a:t>
            </a:r>
          </a:p>
        </p:txBody>
      </p:sp>
      <p:sp>
        <p:nvSpPr>
          <p:cNvPr id="147459" name="Rectangle 3" descr="Rectangle: Click to edit Master text styles&#10;Second level&#10;Third level&#10;Fourth level&#10;Fifth level"/>
          <p:cNvSpPr>
            <a:spLocks noGrp="1" noChangeArrowheads="1"/>
          </p:cNvSpPr>
          <p:nvPr>
            <p:ph type="body" idx="4294967295"/>
          </p:nvPr>
        </p:nvSpPr>
        <p:spPr>
          <a:xfrm>
            <a:off x="838200" y="1905000"/>
            <a:ext cx="7772400" cy="4619625"/>
          </a:xfrm>
        </p:spPr>
        <p:txBody>
          <a:bodyPr/>
          <a:lstStyle/>
          <a:p>
            <a:pPr eaLnBrk="1" hangingPunct="1">
              <a:lnSpc>
                <a:spcPct val="90000"/>
              </a:lnSpc>
            </a:pPr>
            <a:r>
              <a:rPr lang="en-US" altLang="it-IT" sz="2400"/>
              <a:t>Topographic and functional structures: different characteristics for different cities</a:t>
            </a:r>
          </a:p>
          <a:p>
            <a:pPr eaLnBrk="1" hangingPunct="1">
              <a:lnSpc>
                <a:spcPct val="90000"/>
              </a:lnSpc>
            </a:pPr>
            <a:r>
              <a:rPr lang="en-US" altLang="it-IT" sz="2400"/>
              <a:t>The distribution of </a:t>
            </a:r>
            <a:r>
              <a:rPr lang="en-US" altLang="it-IT" sz="2400" i="1" u="sng"/>
              <a:t>urban density  </a:t>
            </a:r>
            <a:r>
              <a:rPr lang="en-US" altLang="it-IT" sz="2400"/>
              <a:t>maintains </a:t>
            </a:r>
            <a:r>
              <a:rPr lang="en-US" altLang="it-IT" sz="2400" i="1" u="sng"/>
              <a:t>similar characteristics </a:t>
            </a:r>
            <a:r>
              <a:rPr lang="en-US" altLang="it-IT" sz="2400"/>
              <a:t>for all cities</a:t>
            </a:r>
          </a:p>
          <a:p>
            <a:pPr eaLnBrk="1" hangingPunct="1">
              <a:lnSpc>
                <a:spcPct val="90000"/>
              </a:lnSpc>
            </a:pPr>
            <a:r>
              <a:rPr lang="en-US" altLang="it-IT" sz="2400"/>
              <a:t>Density decreases following a </a:t>
            </a:r>
            <a:r>
              <a:rPr lang="en-US" altLang="it-IT" sz="2400" i="1" u="sng"/>
              <a:t>negative exponential function of distance from urban centre.</a:t>
            </a:r>
          </a:p>
          <a:p>
            <a:pPr algn="ctr" eaLnBrk="1" hangingPunct="1">
              <a:lnSpc>
                <a:spcPct val="90000"/>
              </a:lnSpc>
              <a:spcBef>
                <a:spcPct val="65000"/>
              </a:spcBef>
              <a:buFont typeface="Wingdings" pitchFamily="2" charset="2"/>
              <a:buNone/>
            </a:pPr>
            <a:r>
              <a:rPr lang="en-US" altLang="it-IT" sz="2400" i="1"/>
              <a:t>P</a:t>
            </a:r>
            <a:r>
              <a:rPr lang="en-US" altLang="it-IT" sz="2400" i="1" baseline="-25000"/>
              <a:t>d</a:t>
            </a:r>
            <a:r>
              <a:rPr lang="en-US" altLang="it-IT" sz="2400" i="1"/>
              <a:t> =</a:t>
            </a:r>
            <a:r>
              <a:rPr lang="en-US" altLang="it-IT" sz="2400"/>
              <a:t> </a:t>
            </a:r>
            <a:r>
              <a:rPr lang="en-US" altLang="it-IT" sz="2400" i="1"/>
              <a:t>P</a:t>
            </a:r>
            <a:r>
              <a:rPr lang="en-US" altLang="it-IT" sz="2400" i="1" baseline="-25000"/>
              <a:t>0</a:t>
            </a:r>
            <a:r>
              <a:rPr lang="en-US" altLang="it-IT" sz="2400" i="1"/>
              <a:t> * e </a:t>
            </a:r>
            <a:r>
              <a:rPr lang="en-US" altLang="it-IT" sz="2400" i="1" baseline="50000"/>
              <a:t>– gd</a:t>
            </a:r>
          </a:p>
          <a:p>
            <a:pPr lvl="1" eaLnBrk="1" hangingPunct="1">
              <a:lnSpc>
                <a:spcPct val="90000"/>
              </a:lnSpc>
            </a:pPr>
            <a:endParaRPr lang="en-US" altLang="it-IT" sz="2000" i="1"/>
          </a:p>
          <a:p>
            <a:pPr lvl="1" eaLnBrk="1" hangingPunct="1">
              <a:lnSpc>
                <a:spcPct val="90000"/>
              </a:lnSpc>
            </a:pPr>
            <a:r>
              <a:rPr lang="en-US" altLang="it-IT" sz="2000" i="1"/>
              <a:t>P</a:t>
            </a:r>
            <a:r>
              <a:rPr lang="en-US" altLang="it-IT" sz="2000" i="1" baseline="-25000"/>
              <a:t>d</a:t>
            </a:r>
            <a:r>
              <a:rPr lang="en-US" altLang="it-IT" sz="2000" i="1"/>
              <a:t> =</a:t>
            </a:r>
            <a:r>
              <a:rPr lang="en-US" altLang="it-IT" sz="2000"/>
              <a:t> population density at distance </a:t>
            </a:r>
            <a:r>
              <a:rPr lang="en-US" altLang="it-IT" sz="2000" i="1"/>
              <a:t>d</a:t>
            </a:r>
            <a:r>
              <a:rPr lang="en-US" altLang="it-IT" sz="2000"/>
              <a:t> from the centre (CBD)</a:t>
            </a:r>
            <a:endParaRPr lang="en-US" altLang="it-IT" sz="2000" baseline="50000"/>
          </a:p>
          <a:p>
            <a:pPr lvl="1" eaLnBrk="1" hangingPunct="1">
              <a:lnSpc>
                <a:spcPct val="90000"/>
              </a:lnSpc>
            </a:pPr>
            <a:r>
              <a:rPr lang="en-US" altLang="it-IT" sz="2000" i="1"/>
              <a:t>– g </a:t>
            </a:r>
            <a:r>
              <a:rPr lang="en-US" altLang="it-IT" sz="2000"/>
              <a:t>= factor of negative slope of the density function</a:t>
            </a:r>
            <a:endParaRPr lang="en-US" altLang="it-IT" sz="2000" i="1"/>
          </a:p>
          <a:p>
            <a:pPr lvl="1" eaLnBrk="1" hangingPunct="1">
              <a:lnSpc>
                <a:spcPct val="90000"/>
              </a:lnSpc>
            </a:pPr>
            <a:r>
              <a:rPr lang="en-US" altLang="it-IT" sz="2000" i="1"/>
              <a:t>P</a:t>
            </a:r>
            <a:r>
              <a:rPr lang="en-US" altLang="it-IT" sz="2000" i="1" baseline="-25000"/>
              <a:t>0</a:t>
            </a:r>
            <a:r>
              <a:rPr lang="en-US" altLang="it-IT" sz="2000" i="1"/>
              <a:t> </a:t>
            </a:r>
            <a:r>
              <a:rPr lang="en-US" altLang="it-IT" sz="2000"/>
              <a:t>= density of the central area</a:t>
            </a:r>
            <a:endParaRPr lang="en-US" altLang="it-IT" sz="2000" baseline="50000"/>
          </a:p>
          <a:p>
            <a:pPr lvl="1" eaLnBrk="1" hangingPunct="1">
              <a:lnSpc>
                <a:spcPct val="90000"/>
              </a:lnSpc>
              <a:buFont typeface="Wingdings" pitchFamily="2" charset="2"/>
              <a:buNone/>
            </a:pPr>
            <a:endParaRPr lang="en-US" altLang="it-IT" sz="2000" i="1" baseline="50000"/>
          </a:p>
        </p:txBody>
      </p:sp>
      <p:sp>
        <p:nvSpPr>
          <p:cNvPr id="147460" name="Rectangle 4"/>
          <p:cNvSpPr>
            <a:spLocks noChangeArrowheads="1"/>
          </p:cNvSpPr>
          <p:nvPr/>
        </p:nvSpPr>
        <p:spPr bwMode="auto">
          <a:xfrm>
            <a:off x="3132138" y="4149725"/>
            <a:ext cx="3168650" cy="576263"/>
          </a:xfrm>
          <a:prstGeom prst="rect">
            <a:avLst/>
          </a:prstGeom>
          <a:noFill/>
          <a:ln w="38100"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idx="4294967295"/>
          </p:nvPr>
        </p:nvSpPr>
        <p:spPr/>
        <p:txBody>
          <a:bodyPr/>
          <a:lstStyle/>
          <a:p>
            <a:pPr algn="r" eaLnBrk="1" hangingPunct="1"/>
            <a:r>
              <a:rPr lang="en-US" altLang="it-IT" sz="3200"/>
              <a:t>Profiles of urban density </a:t>
            </a:r>
            <a:br>
              <a:rPr lang="en-US" altLang="it-IT" sz="3200"/>
            </a:br>
            <a:endParaRPr lang="en-US" altLang="it-IT" sz="3200"/>
          </a:p>
        </p:txBody>
      </p:sp>
      <p:sp>
        <p:nvSpPr>
          <p:cNvPr id="148483" name="Rectangle 3" descr="Rectangle: Click to edit Master text styles&#10;Second level&#10;Third level&#10;Fourth level&#10;Fifth level"/>
          <p:cNvSpPr>
            <a:spLocks noGrp="1" noChangeArrowheads="1"/>
          </p:cNvSpPr>
          <p:nvPr>
            <p:ph type="body" sz="half" idx="4294967295"/>
          </p:nvPr>
        </p:nvSpPr>
        <p:spPr>
          <a:xfrm>
            <a:off x="4800600" y="1412875"/>
            <a:ext cx="3810000" cy="4968875"/>
          </a:xfrm>
        </p:spPr>
        <p:txBody>
          <a:bodyPr/>
          <a:lstStyle/>
          <a:p>
            <a:pPr eaLnBrk="1" hangingPunct="1">
              <a:spcBef>
                <a:spcPct val="65000"/>
              </a:spcBef>
              <a:buFont typeface="Wingdings" pitchFamily="2" charset="2"/>
              <a:buNone/>
            </a:pPr>
            <a:r>
              <a:rPr lang="en-US" altLang="it-IT" sz="2800"/>
              <a:t>a)</a:t>
            </a:r>
            <a:r>
              <a:rPr lang="en-US" altLang="it-IT" sz="2800" i="1"/>
              <a:t> P</a:t>
            </a:r>
            <a:r>
              <a:rPr lang="en-US" altLang="it-IT" sz="2800" i="1" baseline="-25000"/>
              <a:t>d</a:t>
            </a:r>
            <a:r>
              <a:rPr lang="en-US" altLang="it-IT" sz="2800" i="1"/>
              <a:t> =</a:t>
            </a:r>
            <a:r>
              <a:rPr lang="en-US" altLang="it-IT" sz="2800"/>
              <a:t> </a:t>
            </a:r>
            <a:r>
              <a:rPr lang="en-US" altLang="it-IT" sz="2800" i="1"/>
              <a:t>P</a:t>
            </a:r>
            <a:r>
              <a:rPr lang="en-US" altLang="it-IT" sz="2800" i="1" baseline="-25000"/>
              <a:t>0</a:t>
            </a:r>
            <a:r>
              <a:rPr lang="en-US" altLang="it-IT" sz="2800" i="1"/>
              <a:t> * e </a:t>
            </a:r>
            <a:r>
              <a:rPr lang="en-US" altLang="it-IT" sz="2800" i="1" baseline="50000"/>
              <a:t>– gd</a:t>
            </a:r>
          </a:p>
          <a:p>
            <a:pPr eaLnBrk="1" hangingPunct="1"/>
            <a:endParaRPr lang="en-US" altLang="it-IT" sz="2800"/>
          </a:p>
          <a:p>
            <a:pPr eaLnBrk="1" hangingPunct="1"/>
            <a:endParaRPr lang="en-US" altLang="it-IT" sz="2800"/>
          </a:p>
          <a:p>
            <a:pPr eaLnBrk="1" hangingPunct="1"/>
            <a:endParaRPr lang="en-US" altLang="it-IT" sz="2800"/>
          </a:p>
          <a:p>
            <a:pPr eaLnBrk="1" hangingPunct="1">
              <a:spcBef>
                <a:spcPct val="65000"/>
              </a:spcBef>
              <a:buFont typeface="Wingdings" pitchFamily="2" charset="2"/>
              <a:buNone/>
            </a:pPr>
            <a:r>
              <a:rPr lang="en-US" altLang="it-IT" sz="2800"/>
              <a:t>b) </a:t>
            </a:r>
            <a:r>
              <a:rPr lang="en-US" altLang="it-IT" sz="2800" i="1"/>
              <a:t>P</a:t>
            </a:r>
            <a:r>
              <a:rPr lang="en-US" altLang="it-IT" sz="2800" i="1" baseline="-25000"/>
              <a:t>d</a:t>
            </a:r>
            <a:r>
              <a:rPr lang="en-US" altLang="it-IT" sz="2800" i="1"/>
              <a:t> =</a:t>
            </a:r>
            <a:r>
              <a:rPr lang="en-US" altLang="it-IT" sz="2800"/>
              <a:t> </a:t>
            </a:r>
            <a:r>
              <a:rPr lang="en-US" altLang="it-IT" sz="2800" i="1"/>
              <a:t>P</a:t>
            </a:r>
            <a:r>
              <a:rPr lang="en-US" altLang="it-IT" sz="2800" i="1" baseline="-25000"/>
              <a:t>0</a:t>
            </a:r>
            <a:r>
              <a:rPr lang="en-US" altLang="it-IT" sz="2800" i="1"/>
              <a:t> * e </a:t>
            </a:r>
            <a:r>
              <a:rPr lang="en-US" altLang="it-IT" sz="2800" i="1" baseline="50000"/>
              <a:t>– gd</a:t>
            </a:r>
            <a:r>
              <a:rPr lang="en-US" altLang="it-IT" sz="2800" i="1" baseline="70000"/>
              <a:t>2</a:t>
            </a:r>
          </a:p>
          <a:p>
            <a:pPr eaLnBrk="1" hangingPunct="1"/>
            <a:endParaRPr lang="en-US" altLang="it-IT" sz="2800" i="1" baseline="100000"/>
          </a:p>
          <a:p>
            <a:pPr eaLnBrk="1" hangingPunct="1"/>
            <a:endParaRPr lang="en-US" altLang="it-IT" sz="2800"/>
          </a:p>
          <a:p>
            <a:pPr eaLnBrk="1" hangingPunct="1"/>
            <a:endParaRPr lang="en-US" altLang="it-IT" sz="2800"/>
          </a:p>
          <a:p>
            <a:pPr eaLnBrk="1" hangingPunct="1">
              <a:spcBef>
                <a:spcPct val="65000"/>
              </a:spcBef>
              <a:buFont typeface="Wingdings" pitchFamily="2" charset="2"/>
              <a:buNone/>
            </a:pPr>
            <a:r>
              <a:rPr lang="en-US" altLang="it-IT" sz="2800"/>
              <a:t>c) </a:t>
            </a:r>
            <a:r>
              <a:rPr lang="en-US" altLang="it-IT" sz="2800" i="1"/>
              <a:t>‘volcano’</a:t>
            </a:r>
            <a:endParaRPr lang="en-US" altLang="it-IT" sz="2800"/>
          </a:p>
        </p:txBody>
      </p:sp>
      <p:grpSp>
        <p:nvGrpSpPr>
          <p:cNvPr id="148484" name="Group 4"/>
          <p:cNvGrpSpPr>
            <a:grpSpLocks/>
          </p:cNvGrpSpPr>
          <p:nvPr/>
        </p:nvGrpSpPr>
        <p:grpSpPr bwMode="auto">
          <a:xfrm>
            <a:off x="654050" y="131763"/>
            <a:ext cx="4133850" cy="2160587"/>
            <a:chOff x="412" y="83"/>
            <a:chExt cx="2604" cy="1361"/>
          </a:xfrm>
        </p:grpSpPr>
        <p:grpSp>
          <p:nvGrpSpPr>
            <p:cNvPr id="148485" name="Group 5"/>
            <p:cNvGrpSpPr>
              <a:grpSpLocks/>
            </p:cNvGrpSpPr>
            <p:nvPr/>
          </p:nvGrpSpPr>
          <p:grpSpPr bwMode="auto">
            <a:xfrm>
              <a:off x="412" y="83"/>
              <a:ext cx="2369" cy="1361"/>
              <a:chOff x="965" y="799"/>
              <a:chExt cx="3729" cy="2367"/>
            </a:xfrm>
          </p:grpSpPr>
          <p:sp>
            <p:nvSpPr>
              <p:cNvPr id="148486" name="Oval 6"/>
              <p:cNvSpPr>
                <a:spLocks noChangeArrowheads="1"/>
              </p:cNvSpPr>
              <p:nvPr/>
            </p:nvSpPr>
            <p:spPr bwMode="auto">
              <a:xfrm>
                <a:off x="965" y="2083"/>
                <a:ext cx="3575" cy="1083"/>
              </a:xfrm>
              <a:prstGeom prst="ellipse">
                <a:avLst/>
              </a:prstGeom>
              <a:solidFill>
                <a:srgbClr val="FFFF99"/>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en-US" altLang="it-IT"/>
              </a:p>
            </p:txBody>
          </p:sp>
          <p:sp>
            <p:nvSpPr>
              <p:cNvPr id="148487" name="Oval 7"/>
              <p:cNvSpPr>
                <a:spLocks noChangeArrowheads="1"/>
              </p:cNvSpPr>
              <p:nvPr/>
            </p:nvSpPr>
            <p:spPr bwMode="auto">
              <a:xfrm>
                <a:off x="2457" y="2405"/>
                <a:ext cx="591" cy="179"/>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en-US" altLang="it-IT"/>
              </a:p>
            </p:txBody>
          </p:sp>
          <p:sp>
            <p:nvSpPr>
              <p:cNvPr id="148488" name="Freeform 8"/>
              <p:cNvSpPr>
                <a:spLocks/>
              </p:cNvSpPr>
              <p:nvPr/>
            </p:nvSpPr>
            <p:spPr bwMode="auto">
              <a:xfrm>
                <a:off x="2747" y="799"/>
                <a:ext cx="1947" cy="1692"/>
              </a:xfrm>
              <a:custGeom>
                <a:avLst/>
                <a:gdLst>
                  <a:gd name="T0" fmla="*/ 0 w 1759"/>
                  <a:gd name="T1" fmla="*/ 0 h 1526"/>
                  <a:gd name="T2" fmla="*/ 0 w 1759"/>
                  <a:gd name="T3" fmla="*/ 1876 h 1526"/>
                  <a:gd name="T4" fmla="*/ 2155 w 1759"/>
                  <a:gd name="T5" fmla="*/ 1876 h 1526"/>
                  <a:gd name="T6" fmla="*/ 0 60000 65536"/>
                  <a:gd name="T7" fmla="*/ 0 60000 65536"/>
                  <a:gd name="T8" fmla="*/ 0 60000 65536"/>
                  <a:gd name="T9" fmla="*/ 0 w 1759"/>
                  <a:gd name="T10" fmla="*/ 0 h 1526"/>
                  <a:gd name="T11" fmla="*/ 1759 w 1759"/>
                  <a:gd name="T12" fmla="*/ 1526 h 1526"/>
                </a:gdLst>
                <a:ahLst/>
                <a:cxnLst>
                  <a:cxn ang="T6">
                    <a:pos x="T0" y="T1"/>
                  </a:cxn>
                  <a:cxn ang="T7">
                    <a:pos x="T2" y="T3"/>
                  </a:cxn>
                  <a:cxn ang="T8">
                    <a:pos x="T4" y="T5"/>
                  </a:cxn>
                </a:cxnLst>
                <a:rect l="T9" t="T10" r="T11" b="T12"/>
                <a:pathLst>
                  <a:path w="1759" h="1526">
                    <a:moveTo>
                      <a:pt x="0" y="0"/>
                    </a:moveTo>
                    <a:lnTo>
                      <a:pt x="0" y="1526"/>
                    </a:lnTo>
                    <a:lnTo>
                      <a:pt x="1759" y="1526"/>
                    </a:lnTo>
                  </a:path>
                </a:pathLst>
              </a:custGeom>
              <a:solidFill>
                <a:srgbClr val="FFFFFF">
                  <a:alpha val="70195"/>
                </a:srgbClr>
              </a:solidFill>
              <a:ln w="38100">
                <a:solidFill>
                  <a:srgbClr val="808080"/>
                </a:solidFill>
                <a:round/>
                <a:headEnd type="triangle" w="med" len="med"/>
                <a:tailEnd type="triangle" w="med" len="med"/>
              </a:ln>
            </p:spPr>
            <p:txBody>
              <a:bodyPr/>
              <a:lstStyle/>
              <a:p>
                <a:endParaRPr lang="it-IT"/>
              </a:p>
            </p:txBody>
          </p:sp>
          <p:sp>
            <p:nvSpPr>
              <p:cNvPr id="148489" name="Freeform 9"/>
              <p:cNvSpPr>
                <a:spLocks/>
              </p:cNvSpPr>
              <p:nvPr/>
            </p:nvSpPr>
            <p:spPr bwMode="auto">
              <a:xfrm>
                <a:off x="2798" y="1071"/>
                <a:ext cx="1681" cy="1414"/>
              </a:xfrm>
              <a:custGeom>
                <a:avLst/>
                <a:gdLst>
                  <a:gd name="T0" fmla="*/ 0 w 1681"/>
                  <a:gd name="T1" fmla="*/ 0 h 1414"/>
                  <a:gd name="T2" fmla="*/ 333 w 1681"/>
                  <a:gd name="T3" fmla="*/ 1186 h 1414"/>
                  <a:gd name="T4" fmla="*/ 1681 w 1681"/>
                  <a:gd name="T5" fmla="*/ 1366 h 1414"/>
                  <a:gd name="T6" fmla="*/ 0 60000 65536"/>
                  <a:gd name="T7" fmla="*/ 0 60000 65536"/>
                  <a:gd name="T8" fmla="*/ 0 60000 65536"/>
                  <a:gd name="T9" fmla="*/ 0 w 1681"/>
                  <a:gd name="T10" fmla="*/ 0 h 1414"/>
                  <a:gd name="T11" fmla="*/ 1681 w 1681"/>
                  <a:gd name="T12" fmla="*/ 1414 h 1414"/>
                </a:gdLst>
                <a:ahLst/>
                <a:cxnLst>
                  <a:cxn ang="T6">
                    <a:pos x="T0" y="T1"/>
                  </a:cxn>
                  <a:cxn ang="T7">
                    <a:pos x="T2" y="T3"/>
                  </a:cxn>
                  <a:cxn ang="T8">
                    <a:pos x="T4" y="T5"/>
                  </a:cxn>
                </a:cxnLst>
                <a:rect l="T9" t="T10" r="T11" b="T12"/>
                <a:pathLst>
                  <a:path w="1681" h="1414">
                    <a:moveTo>
                      <a:pt x="0" y="0"/>
                    </a:moveTo>
                    <a:cubicBezTo>
                      <a:pt x="56" y="198"/>
                      <a:pt x="53" y="958"/>
                      <a:pt x="333" y="1186"/>
                    </a:cubicBezTo>
                    <a:cubicBezTo>
                      <a:pt x="613" y="1414"/>
                      <a:pt x="1400" y="1329"/>
                      <a:pt x="1681" y="1366"/>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sp>
          <p:nvSpPr>
            <p:cNvPr id="148490" name="Text Box 10"/>
            <p:cNvSpPr txBox="1">
              <a:spLocks noChangeArrowheads="1"/>
            </p:cNvSpPr>
            <p:nvPr/>
          </p:nvSpPr>
          <p:spPr bwMode="auto">
            <a:xfrm>
              <a:off x="1111" y="164"/>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Density</a:t>
              </a:r>
            </a:p>
          </p:txBody>
        </p:sp>
        <p:sp>
          <p:nvSpPr>
            <p:cNvPr id="148491" name="Text Box 11"/>
            <p:cNvSpPr txBox="1">
              <a:spLocks noChangeArrowheads="1"/>
            </p:cNvSpPr>
            <p:nvPr/>
          </p:nvSpPr>
          <p:spPr bwMode="auto">
            <a:xfrm>
              <a:off x="2245" y="1034"/>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Distance</a:t>
              </a:r>
            </a:p>
          </p:txBody>
        </p:sp>
        <p:sp>
          <p:nvSpPr>
            <p:cNvPr id="148492" name="Text Box 12"/>
            <p:cNvSpPr txBox="1">
              <a:spLocks noChangeArrowheads="1"/>
            </p:cNvSpPr>
            <p:nvPr/>
          </p:nvSpPr>
          <p:spPr bwMode="auto">
            <a:xfrm>
              <a:off x="1075" y="981"/>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CBD</a:t>
              </a:r>
            </a:p>
          </p:txBody>
        </p:sp>
      </p:grpSp>
      <p:grpSp>
        <p:nvGrpSpPr>
          <p:cNvPr id="148493" name="Group 13"/>
          <p:cNvGrpSpPr>
            <a:grpSpLocks/>
          </p:cNvGrpSpPr>
          <p:nvPr/>
        </p:nvGrpSpPr>
        <p:grpSpPr bwMode="auto">
          <a:xfrm>
            <a:off x="657225" y="2306638"/>
            <a:ext cx="4159250" cy="2090737"/>
            <a:chOff x="414" y="1453"/>
            <a:chExt cx="2620" cy="1317"/>
          </a:xfrm>
        </p:grpSpPr>
        <p:grpSp>
          <p:nvGrpSpPr>
            <p:cNvPr id="148494" name="Group 14"/>
            <p:cNvGrpSpPr>
              <a:grpSpLocks/>
            </p:cNvGrpSpPr>
            <p:nvPr/>
          </p:nvGrpSpPr>
          <p:grpSpPr bwMode="auto">
            <a:xfrm>
              <a:off x="414" y="1453"/>
              <a:ext cx="2403" cy="1317"/>
              <a:chOff x="965" y="799"/>
              <a:chExt cx="3726" cy="2367"/>
            </a:xfrm>
          </p:grpSpPr>
          <p:sp>
            <p:nvSpPr>
              <p:cNvPr id="148495" name="Oval 15"/>
              <p:cNvSpPr>
                <a:spLocks noChangeArrowheads="1"/>
              </p:cNvSpPr>
              <p:nvPr/>
            </p:nvSpPr>
            <p:spPr bwMode="auto">
              <a:xfrm>
                <a:off x="965" y="2083"/>
                <a:ext cx="3575" cy="1083"/>
              </a:xfrm>
              <a:prstGeom prst="ellipse">
                <a:avLst/>
              </a:prstGeom>
              <a:solidFill>
                <a:srgbClr val="FFFF99"/>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en-US" altLang="it-IT"/>
              </a:p>
            </p:txBody>
          </p:sp>
          <p:sp>
            <p:nvSpPr>
              <p:cNvPr id="148496" name="Oval 16"/>
              <p:cNvSpPr>
                <a:spLocks noChangeArrowheads="1"/>
              </p:cNvSpPr>
              <p:nvPr/>
            </p:nvSpPr>
            <p:spPr bwMode="auto">
              <a:xfrm>
                <a:off x="2457" y="2405"/>
                <a:ext cx="591" cy="179"/>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en-US" altLang="it-IT"/>
              </a:p>
            </p:txBody>
          </p:sp>
          <p:sp>
            <p:nvSpPr>
              <p:cNvPr id="148497" name="Freeform 17"/>
              <p:cNvSpPr>
                <a:spLocks/>
              </p:cNvSpPr>
              <p:nvPr/>
            </p:nvSpPr>
            <p:spPr bwMode="auto">
              <a:xfrm>
                <a:off x="2744" y="799"/>
                <a:ext cx="1947" cy="1692"/>
              </a:xfrm>
              <a:custGeom>
                <a:avLst/>
                <a:gdLst>
                  <a:gd name="T0" fmla="*/ 0 w 1759"/>
                  <a:gd name="T1" fmla="*/ 0 h 1526"/>
                  <a:gd name="T2" fmla="*/ 0 w 1759"/>
                  <a:gd name="T3" fmla="*/ 1876 h 1526"/>
                  <a:gd name="T4" fmla="*/ 2155 w 1759"/>
                  <a:gd name="T5" fmla="*/ 1876 h 1526"/>
                  <a:gd name="T6" fmla="*/ 0 60000 65536"/>
                  <a:gd name="T7" fmla="*/ 0 60000 65536"/>
                  <a:gd name="T8" fmla="*/ 0 60000 65536"/>
                  <a:gd name="T9" fmla="*/ 0 w 1759"/>
                  <a:gd name="T10" fmla="*/ 0 h 1526"/>
                  <a:gd name="T11" fmla="*/ 1759 w 1759"/>
                  <a:gd name="T12" fmla="*/ 1526 h 1526"/>
                </a:gdLst>
                <a:ahLst/>
                <a:cxnLst>
                  <a:cxn ang="T6">
                    <a:pos x="T0" y="T1"/>
                  </a:cxn>
                  <a:cxn ang="T7">
                    <a:pos x="T2" y="T3"/>
                  </a:cxn>
                  <a:cxn ang="T8">
                    <a:pos x="T4" y="T5"/>
                  </a:cxn>
                </a:cxnLst>
                <a:rect l="T9" t="T10" r="T11" b="T12"/>
                <a:pathLst>
                  <a:path w="1759" h="1526">
                    <a:moveTo>
                      <a:pt x="0" y="0"/>
                    </a:moveTo>
                    <a:lnTo>
                      <a:pt x="0" y="1526"/>
                    </a:lnTo>
                    <a:lnTo>
                      <a:pt x="1759" y="1526"/>
                    </a:lnTo>
                  </a:path>
                </a:pathLst>
              </a:custGeom>
              <a:solidFill>
                <a:srgbClr val="FFFFFF">
                  <a:alpha val="70195"/>
                </a:srgbClr>
              </a:solidFill>
              <a:ln w="38100">
                <a:solidFill>
                  <a:srgbClr val="808080"/>
                </a:solidFill>
                <a:round/>
                <a:headEnd type="triangle" w="med" len="med"/>
                <a:tailEnd type="triangle" w="med" len="med"/>
              </a:ln>
            </p:spPr>
            <p:txBody>
              <a:bodyPr/>
              <a:lstStyle/>
              <a:p>
                <a:endParaRPr lang="it-IT"/>
              </a:p>
            </p:txBody>
          </p:sp>
          <p:sp>
            <p:nvSpPr>
              <p:cNvPr id="148498" name="Freeform 18"/>
              <p:cNvSpPr>
                <a:spLocks/>
              </p:cNvSpPr>
              <p:nvPr/>
            </p:nvSpPr>
            <p:spPr bwMode="auto">
              <a:xfrm>
                <a:off x="2744" y="1071"/>
                <a:ext cx="1891" cy="1403"/>
              </a:xfrm>
              <a:custGeom>
                <a:avLst/>
                <a:gdLst>
                  <a:gd name="T0" fmla="*/ 0 w 1891"/>
                  <a:gd name="T1" fmla="*/ 0 h 1403"/>
                  <a:gd name="T2" fmla="*/ 264 w 1891"/>
                  <a:gd name="T3" fmla="*/ 136 h 1403"/>
                  <a:gd name="T4" fmla="*/ 580 w 1891"/>
                  <a:gd name="T5" fmla="*/ 771 h 1403"/>
                  <a:gd name="T6" fmla="*/ 897 w 1891"/>
                  <a:gd name="T7" fmla="*/ 1134 h 1403"/>
                  <a:gd name="T8" fmla="*/ 1529 w 1891"/>
                  <a:gd name="T9" fmla="*/ 1361 h 1403"/>
                  <a:gd name="T10" fmla="*/ 1891 w 1891"/>
                  <a:gd name="T11" fmla="*/ 1388 h 1403"/>
                  <a:gd name="T12" fmla="*/ 0 60000 65536"/>
                  <a:gd name="T13" fmla="*/ 0 60000 65536"/>
                  <a:gd name="T14" fmla="*/ 0 60000 65536"/>
                  <a:gd name="T15" fmla="*/ 0 60000 65536"/>
                  <a:gd name="T16" fmla="*/ 0 60000 65536"/>
                  <a:gd name="T17" fmla="*/ 0 60000 65536"/>
                  <a:gd name="T18" fmla="*/ 0 w 1891"/>
                  <a:gd name="T19" fmla="*/ 0 h 1403"/>
                  <a:gd name="T20" fmla="*/ 1891 w 1891"/>
                  <a:gd name="T21" fmla="*/ 1403 h 1403"/>
                </a:gdLst>
                <a:ahLst/>
                <a:cxnLst>
                  <a:cxn ang="T12">
                    <a:pos x="T0" y="T1"/>
                  </a:cxn>
                  <a:cxn ang="T13">
                    <a:pos x="T2" y="T3"/>
                  </a:cxn>
                  <a:cxn ang="T14">
                    <a:pos x="T4" y="T5"/>
                  </a:cxn>
                  <a:cxn ang="T15">
                    <a:pos x="T6" y="T7"/>
                  </a:cxn>
                  <a:cxn ang="T16">
                    <a:pos x="T8" y="T9"/>
                  </a:cxn>
                  <a:cxn ang="T17">
                    <a:pos x="T10" y="T11"/>
                  </a:cxn>
                </a:cxnLst>
                <a:rect l="T18" t="T19" r="T20" b="T21"/>
                <a:pathLst>
                  <a:path w="1891" h="1403">
                    <a:moveTo>
                      <a:pt x="0" y="0"/>
                    </a:moveTo>
                    <a:cubicBezTo>
                      <a:pt x="84" y="4"/>
                      <a:pt x="167" y="8"/>
                      <a:pt x="264" y="136"/>
                    </a:cubicBezTo>
                    <a:cubicBezTo>
                      <a:pt x="361" y="264"/>
                      <a:pt x="475" y="605"/>
                      <a:pt x="580" y="771"/>
                    </a:cubicBezTo>
                    <a:cubicBezTo>
                      <a:pt x="686" y="937"/>
                      <a:pt x="739" y="1036"/>
                      <a:pt x="897" y="1134"/>
                    </a:cubicBezTo>
                    <a:cubicBezTo>
                      <a:pt x="1055" y="1232"/>
                      <a:pt x="1363" y="1319"/>
                      <a:pt x="1529" y="1361"/>
                    </a:cubicBezTo>
                    <a:cubicBezTo>
                      <a:pt x="1695" y="1403"/>
                      <a:pt x="1816" y="1383"/>
                      <a:pt x="1891" y="1388"/>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sp>
          <p:nvSpPr>
            <p:cNvPr id="148499" name="Text Box 19"/>
            <p:cNvSpPr txBox="1">
              <a:spLocks noChangeArrowheads="1"/>
            </p:cNvSpPr>
            <p:nvPr/>
          </p:nvSpPr>
          <p:spPr bwMode="auto">
            <a:xfrm>
              <a:off x="1129" y="1507"/>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Density</a:t>
              </a:r>
            </a:p>
          </p:txBody>
        </p:sp>
        <p:sp>
          <p:nvSpPr>
            <p:cNvPr id="148500" name="Text Box 20"/>
            <p:cNvSpPr txBox="1">
              <a:spLocks noChangeArrowheads="1"/>
            </p:cNvSpPr>
            <p:nvPr/>
          </p:nvSpPr>
          <p:spPr bwMode="auto">
            <a:xfrm>
              <a:off x="2263" y="2377"/>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Distance</a:t>
              </a:r>
            </a:p>
          </p:txBody>
        </p:sp>
        <p:sp>
          <p:nvSpPr>
            <p:cNvPr id="148501" name="Text Box 21"/>
            <p:cNvSpPr txBox="1">
              <a:spLocks noChangeArrowheads="1"/>
            </p:cNvSpPr>
            <p:nvPr/>
          </p:nvSpPr>
          <p:spPr bwMode="auto">
            <a:xfrm>
              <a:off x="1093" y="2324"/>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CBD</a:t>
              </a:r>
            </a:p>
          </p:txBody>
        </p:sp>
      </p:grpSp>
      <p:grpSp>
        <p:nvGrpSpPr>
          <p:cNvPr id="148502" name="Group 22"/>
          <p:cNvGrpSpPr>
            <a:grpSpLocks/>
          </p:cNvGrpSpPr>
          <p:nvPr/>
        </p:nvGrpSpPr>
        <p:grpSpPr bwMode="auto">
          <a:xfrm>
            <a:off x="668338" y="4435475"/>
            <a:ext cx="4148137" cy="2232025"/>
            <a:chOff x="421" y="2794"/>
            <a:chExt cx="2613" cy="1406"/>
          </a:xfrm>
        </p:grpSpPr>
        <p:grpSp>
          <p:nvGrpSpPr>
            <p:cNvPr id="148503" name="Group 23"/>
            <p:cNvGrpSpPr>
              <a:grpSpLocks/>
            </p:cNvGrpSpPr>
            <p:nvPr/>
          </p:nvGrpSpPr>
          <p:grpSpPr bwMode="auto">
            <a:xfrm>
              <a:off x="421" y="2794"/>
              <a:ext cx="2404" cy="1406"/>
              <a:chOff x="965" y="799"/>
              <a:chExt cx="3726" cy="2367"/>
            </a:xfrm>
          </p:grpSpPr>
          <p:sp>
            <p:nvSpPr>
              <p:cNvPr id="148504" name="Oval 24"/>
              <p:cNvSpPr>
                <a:spLocks noChangeArrowheads="1"/>
              </p:cNvSpPr>
              <p:nvPr/>
            </p:nvSpPr>
            <p:spPr bwMode="auto">
              <a:xfrm>
                <a:off x="965" y="2083"/>
                <a:ext cx="3575" cy="1083"/>
              </a:xfrm>
              <a:prstGeom prst="ellipse">
                <a:avLst/>
              </a:prstGeom>
              <a:solidFill>
                <a:srgbClr val="FFFF99"/>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en-US" altLang="it-IT"/>
              </a:p>
            </p:txBody>
          </p:sp>
          <p:sp>
            <p:nvSpPr>
              <p:cNvPr id="148505" name="Oval 25"/>
              <p:cNvSpPr>
                <a:spLocks noChangeArrowheads="1"/>
              </p:cNvSpPr>
              <p:nvPr/>
            </p:nvSpPr>
            <p:spPr bwMode="auto">
              <a:xfrm>
                <a:off x="2457" y="2405"/>
                <a:ext cx="591" cy="179"/>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en-US" altLang="it-IT"/>
              </a:p>
            </p:txBody>
          </p:sp>
          <p:sp>
            <p:nvSpPr>
              <p:cNvPr id="148506" name="Freeform 26"/>
              <p:cNvSpPr>
                <a:spLocks/>
              </p:cNvSpPr>
              <p:nvPr/>
            </p:nvSpPr>
            <p:spPr bwMode="auto">
              <a:xfrm>
                <a:off x="2744" y="799"/>
                <a:ext cx="1947" cy="1692"/>
              </a:xfrm>
              <a:custGeom>
                <a:avLst/>
                <a:gdLst>
                  <a:gd name="T0" fmla="*/ 0 w 1759"/>
                  <a:gd name="T1" fmla="*/ 0 h 1526"/>
                  <a:gd name="T2" fmla="*/ 0 w 1759"/>
                  <a:gd name="T3" fmla="*/ 1876 h 1526"/>
                  <a:gd name="T4" fmla="*/ 2155 w 1759"/>
                  <a:gd name="T5" fmla="*/ 1876 h 1526"/>
                  <a:gd name="T6" fmla="*/ 0 60000 65536"/>
                  <a:gd name="T7" fmla="*/ 0 60000 65536"/>
                  <a:gd name="T8" fmla="*/ 0 60000 65536"/>
                  <a:gd name="T9" fmla="*/ 0 w 1759"/>
                  <a:gd name="T10" fmla="*/ 0 h 1526"/>
                  <a:gd name="T11" fmla="*/ 1759 w 1759"/>
                  <a:gd name="T12" fmla="*/ 1526 h 1526"/>
                </a:gdLst>
                <a:ahLst/>
                <a:cxnLst>
                  <a:cxn ang="T6">
                    <a:pos x="T0" y="T1"/>
                  </a:cxn>
                  <a:cxn ang="T7">
                    <a:pos x="T2" y="T3"/>
                  </a:cxn>
                  <a:cxn ang="T8">
                    <a:pos x="T4" y="T5"/>
                  </a:cxn>
                </a:cxnLst>
                <a:rect l="T9" t="T10" r="T11" b="T12"/>
                <a:pathLst>
                  <a:path w="1759" h="1526">
                    <a:moveTo>
                      <a:pt x="0" y="0"/>
                    </a:moveTo>
                    <a:lnTo>
                      <a:pt x="0" y="1526"/>
                    </a:lnTo>
                    <a:lnTo>
                      <a:pt x="1759" y="1526"/>
                    </a:lnTo>
                  </a:path>
                </a:pathLst>
              </a:custGeom>
              <a:solidFill>
                <a:srgbClr val="FFFFFF">
                  <a:alpha val="70195"/>
                </a:srgbClr>
              </a:solidFill>
              <a:ln w="38100">
                <a:solidFill>
                  <a:srgbClr val="808080"/>
                </a:solidFill>
                <a:round/>
                <a:headEnd type="triangle" w="med" len="med"/>
                <a:tailEnd type="triangle" w="med" len="med"/>
              </a:ln>
            </p:spPr>
            <p:txBody>
              <a:bodyPr/>
              <a:lstStyle/>
              <a:p>
                <a:endParaRPr lang="it-IT"/>
              </a:p>
            </p:txBody>
          </p:sp>
          <p:sp>
            <p:nvSpPr>
              <p:cNvPr id="148507" name="Freeform 27"/>
              <p:cNvSpPr>
                <a:spLocks/>
              </p:cNvSpPr>
              <p:nvPr/>
            </p:nvSpPr>
            <p:spPr bwMode="auto">
              <a:xfrm>
                <a:off x="2744" y="1025"/>
                <a:ext cx="1860" cy="1422"/>
              </a:xfrm>
              <a:custGeom>
                <a:avLst/>
                <a:gdLst>
                  <a:gd name="T0" fmla="*/ 0 w 1860"/>
                  <a:gd name="T1" fmla="*/ 364 h 1422"/>
                  <a:gd name="T2" fmla="*/ 159 w 1860"/>
                  <a:gd name="T3" fmla="*/ 319 h 1422"/>
                  <a:gd name="T4" fmla="*/ 273 w 1860"/>
                  <a:gd name="T5" fmla="*/ 90 h 1422"/>
                  <a:gd name="T6" fmla="*/ 419 w 1860"/>
                  <a:gd name="T7" fmla="*/ 8 h 1422"/>
                  <a:gd name="T8" fmla="*/ 554 w 1860"/>
                  <a:gd name="T9" fmla="*/ 137 h 1422"/>
                  <a:gd name="T10" fmla="*/ 713 w 1860"/>
                  <a:gd name="T11" fmla="*/ 409 h 1422"/>
                  <a:gd name="T12" fmla="*/ 989 w 1860"/>
                  <a:gd name="T13" fmla="*/ 1044 h 1422"/>
                  <a:gd name="T14" fmla="*/ 1345 w 1860"/>
                  <a:gd name="T15" fmla="*/ 1362 h 1422"/>
                  <a:gd name="T16" fmla="*/ 1662 w 1860"/>
                  <a:gd name="T17" fmla="*/ 1407 h 1422"/>
                  <a:gd name="T18" fmla="*/ 1860 w 1860"/>
                  <a:gd name="T19" fmla="*/ 1407 h 14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60"/>
                  <a:gd name="T31" fmla="*/ 0 h 1422"/>
                  <a:gd name="T32" fmla="*/ 1860 w 1860"/>
                  <a:gd name="T33" fmla="*/ 1422 h 142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60" h="1422">
                    <a:moveTo>
                      <a:pt x="0" y="364"/>
                    </a:moveTo>
                    <a:cubicBezTo>
                      <a:pt x="60" y="364"/>
                      <a:pt x="114" y="365"/>
                      <a:pt x="159" y="319"/>
                    </a:cubicBezTo>
                    <a:cubicBezTo>
                      <a:pt x="204" y="273"/>
                      <a:pt x="230" y="142"/>
                      <a:pt x="273" y="90"/>
                    </a:cubicBezTo>
                    <a:cubicBezTo>
                      <a:pt x="316" y="38"/>
                      <a:pt x="372" y="0"/>
                      <a:pt x="419" y="8"/>
                    </a:cubicBezTo>
                    <a:cubicBezTo>
                      <a:pt x="466" y="16"/>
                      <a:pt x="505" y="70"/>
                      <a:pt x="554" y="137"/>
                    </a:cubicBezTo>
                    <a:cubicBezTo>
                      <a:pt x="603" y="204"/>
                      <a:pt x="640" y="258"/>
                      <a:pt x="713" y="409"/>
                    </a:cubicBezTo>
                    <a:cubicBezTo>
                      <a:pt x="785" y="560"/>
                      <a:pt x="884" y="885"/>
                      <a:pt x="989" y="1044"/>
                    </a:cubicBezTo>
                    <a:cubicBezTo>
                      <a:pt x="1095" y="1203"/>
                      <a:pt x="1234" y="1302"/>
                      <a:pt x="1345" y="1362"/>
                    </a:cubicBezTo>
                    <a:cubicBezTo>
                      <a:pt x="1457" y="1422"/>
                      <a:pt x="1576" y="1400"/>
                      <a:pt x="1662" y="1407"/>
                    </a:cubicBezTo>
                    <a:cubicBezTo>
                      <a:pt x="1747" y="1414"/>
                      <a:pt x="1804" y="1410"/>
                      <a:pt x="1860" y="1407"/>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sp>
          <p:nvSpPr>
            <p:cNvPr id="148508" name="Text Box 28"/>
            <p:cNvSpPr txBox="1">
              <a:spLocks noChangeArrowheads="1"/>
            </p:cNvSpPr>
            <p:nvPr/>
          </p:nvSpPr>
          <p:spPr bwMode="auto">
            <a:xfrm>
              <a:off x="1129" y="2906"/>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Density</a:t>
              </a:r>
            </a:p>
          </p:txBody>
        </p:sp>
        <p:sp>
          <p:nvSpPr>
            <p:cNvPr id="148509" name="Text Box 29"/>
            <p:cNvSpPr txBox="1">
              <a:spLocks noChangeArrowheads="1"/>
            </p:cNvSpPr>
            <p:nvPr/>
          </p:nvSpPr>
          <p:spPr bwMode="auto">
            <a:xfrm>
              <a:off x="2263" y="3776"/>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Distance</a:t>
              </a:r>
            </a:p>
          </p:txBody>
        </p:sp>
        <p:sp>
          <p:nvSpPr>
            <p:cNvPr id="148510" name="Text Box 30"/>
            <p:cNvSpPr txBox="1">
              <a:spLocks noChangeArrowheads="1"/>
            </p:cNvSpPr>
            <p:nvPr/>
          </p:nvSpPr>
          <p:spPr bwMode="auto">
            <a:xfrm>
              <a:off x="1093" y="3723"/>
              <a:ext cx="77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CBD</a:t>
              </a:r>
            </a:p>
          </p:txBody>
        </p:sp>
      </p:grpSp>
      <p:sp>
        <p:nvSpPr>
          <p:cNvPr id="148511" name="Oval 31"/>
          <p:cNvSpPr>
            <a:spLocks noChangeArrowheads="1"/>
          </p:cNvSpPr>
          <p:nvPr/>
        </p:nvSpPr>
        <p:spPr bwMode="auto">
          <a:xfrm>
            <a:off x="7164388" y="3500438"/>
            <a:ext cx="863600" cy="649287"/>
          </a:xfrm>
          <a:prstGeom prst="ellipse">
            <a:avLst/>
          </a:prstGeom>
          <a:noFill/>
          <a:ln w="28575" algn="ctr">
            <a:solidFill>
              <a:srgbClr val="FF0000"/>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Freeform 2"/>
          <p:cNvSpPr>
            <a:spLocks/>
          </p:cNvSpPr>
          <p:nvPr/>
        </p:nvSpPr>
        <p:spPr bwMode="auto">
          <a:xfrm>
            <a:off x="1022350" y="2271713"/>
            <a:ext cx="3619500" cy="2100262"/>
          </a:xfrm>
          <a:custGeom>
            <a:avLst/>
            <a:gdLst>
              <a:gd name="T0" fmla="*/ 0 w 2280"/>
              <a:gd name="T1" fmla="*/ 0 h 1323"/>
              <a:gd name="T2" fmla="*/ 0 w 2280"/>
              <a:gd name="T3" fmla="*/ 2147483647 h 1323"/>
              <a:gd name="T4" fmla="*/ 2147483647 w 2280"/>
              <a:gd name="T5" fmla="*/ 2147483647 h 1323"/>
              <a:gd name="T6" fmla="*/ 0 60000 65536"/>
              <a:gd name="T7" fmla="*/ 0 60000 65536"/>
              <a:gd name="T8" fmla="*/ 0 60000 65536"/>
              <a:gd name="T9" fmla="*/ 0 w 2280"/>
              <a:gd name="T10" fmla="*/ 0 h 1323"/>
              <a:gd name="T11" fmla="*/ 2280 w 2280"/>
              <a:gd name="T12" fmla="*/ 1323 h 1323"/>
            </a:gdLst>
            <a:ahLst/>
            <a:cxnLst>
              <a:cxn ang="T6">
                <a:pos x="T0" y="T1"/>
              </a:cxn>
              <a:cxn ang="T7">
                <a:pos x="T2" y="T3"/>
              </a:cxn>
              <a:cxn ang="T8">
                <a:pos x="T4" y="T5"/>
              </a:cxn>
            </a:cxnLst>
            <a:rect l="T9" t="T10" r="T11" b="T12"/>
            <a:pathLst>
              <a:path w="2280" h="1323">
                <a:moveTo>
                  <a:pt x="0" y="0"/>
                </a:moveTo>
                <a:lnTo>
                  <a:pt x="0" y="1322"/>
                </a:lnTo>
                <a:lnTo>
                  <a:pt x="2279" y="1322"/>
                </a:lnTo>
              </a:path>
            </a:pathLst>
          </a:custGeom>
          <a:noFill/>
          <a:ln w="22225" cap="rnd">
            <a:solidFill>
              <a:srgbClr val="000000"/>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49507" name="Rectangle 3"/>
          <p:cNvSpPr>
            <a:spLocks noChangeArrowheads="1"/>
          </p:cNvSpPr>
          <p:nvPr/>
        </p:nvSpPr>
        <p:spPr bwMode="auto">
          <a:xfrm rot="-5400000">
            <a:off x="483393" y="3310732"/>
            <a:ext cx="8239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solidFill>
                  <a:srgbClr val="000000"/>
                </a:solidFill>
                <a:latin typeface="Arial" pitchFamily="34" charset="0"/>
              </a:rPr>
              <a:t>Density</a:t>
            </a:r>
          </a:p>
        </p:txBody>
      </p:sp>
      <p:sp>
        <p:nvSpPr>
          <p:cNvPr id="149508" name="Rectangle 4"/>
          <p:cNvSpPr>
            <a:spLocks noChangeArrowheads="1"/>
          </p:cNvSpPr>
          <p:nvPr/>
        </p:nvSpPr>
        <p:spPr bwMode="auto">
          <a:xfrm>
            <a:off x="2216150" y="4368800"/>
            <a:ext cx="9223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solidFill>
                  <a:srgbClr val="000000"/>
                </a:solidFill>
                <a:latin typeface="Arial" pitchFamily="34" charset="0"/>
              </a:rPr>
              <a:t>Distance</a:t>
            </a:r>
          </a:p>
        </p:txBody>
      </p:sp>
      <p:sp>
        <p:nvSpPr>
          <p:cNvPr id="149509" name="Freeform 5"/>
          <p:cNvSpPr>
            <a:spLocks/>
          </p:cNvSpPr>
          <p:nvPr/>
        </p:nvSpPr>
        <p:spPr bwMode="auto">
          <a:xfrm>
            <a:off x="1108075" y="3235325"/>
            <a:ext cx="3049588" cy="1031875"/>
          </a:xfrm>
          <a:custGeom>
            <a:avLst/>
            <a:gdLst>
              <a:gd name="T0" fmla="*/ 0 w 1901"/>
              <a:gd name="T1" fmla="*/ 0 h 630"/>
              <a:gd name="T2" fmla="*/ 2125681803 w 1901"/>
              <a:gd name="T3" fmla="*/ 727013187 h 630"/>
              <a:gd name="T4" fmla="*/ 2147483647 w 1901"/>
              <a:gd name="T5" fmla="*/ 490935019 h 630"/>
              <a:gd name="T6" fmla="*/ 2147483647 w 1901"/>
              <a:gd name="T7" fmla="*/ 1687421667 h 630"/>
              <a:gd name="T8" fmla="*/ 0 60000 65536"/>
              <a:gd name="T9" fmla="*/ 0 60000 65536"/>
              <a:gd name="T10" fmla="*/ 0 60000 65536"/>
              <a:gd name="T11" fmla="*/ 0 60000 65536"/>
              <a:gd name="T12" fmla="*/ 0 w 1901"/>
              <a:gd name="T13" fmla="*/ 0 h 630"/>
              <a:gd name="T14" fmla="*/ 1901 w 1901"/>
              <a:gd name="T15" fmla="*/ 630 h 630"/>
            </a:gdLst>
            <a:ahLst/>
            <a:cxnLst>
              <a:cxn ang="T8">
                <a:pos x="T0" y="T1"/>
              </a:cxn>
              <a:cxn ang="T9">
                <a:pos x="T2" y="T3"/>
              </a:cxn>
              <a:cxn ang="T10">
                <a:pos x="T4" y="T5"/>
              </a:cxn>
              <a:cxn ang="T11">
                <a:pos x="T6" y="T7"/>
              </a:cxn>
            </a:cxnLst>
            <a:rect l="T12" t="T13" r="T14" b="T15"/>
            <a:pathLst>
              <a:path w="1901" h="630">
                <a:moveTo>
                  <a:pt x="0" y="0"/>
                </a:moveTo>
                <a:lnTo>
                  <a:pt x="826" y="271"/>
                </a:lnTo>
                <a:lnTo>
                  <a:pt x="1053" y="183"/>
                </a:lnTo>
                <a:lnTo>
                  <a:pt x="1900" y="629"/>
                </a:lnTo>
              </a:path>
            </a:pathLst>
          </a:custGeom>
          <a:noFill/>
          <a:ln w="28575" cap="rnd">
            <a:solidFill>
              <a:srgbClr val="FFFF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49510" name="Rectangle 6"/>
          <p:cNvSpPr>
            <a:spLocks noChangeArrowheads="1"/>
          </p:cNvSpPr>
          <p:nvPr/>
        </p:nvSpPr>
        <p:spPr bwMode="auto">
          <a:xfrm>
            <a:off x="1820863" y="2316163"/>
            <a:ext cx="15843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solidFill>
                  <a:srgbClr val="000000"/>
                </a:solidFill>
                <a:latin typeface="AvantGarde Bk BT" pitchFamily="34" charset="0"/>
              </a:rPr>
              <a:t>North America</a:t>
            </a:r>
          </a:p>
        </p:txBody>
      </p:sp>
      <p:sp>
        <p:nvSpPr>
          <p:cNvPr id="149511" name="Rectangle 7"/>
          <p:cNvSpPr>
            <a:spLocks noChangeArrowheads="1"/>
          </p:cNvSpPr>
          <p:nvPr/>
        </p:nvSpPr>
        <p:spPr bwMode="auto">
          <a:xfrm>
            <a:off x="1524000" y="3870325"/>
            <a:ext cx="227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200" b="1">
                <a:solidFill>
                  <a:srgbClr val="000000"/>
                </a:solidFill>
                <a:latin typeface="Arial" pitchFamily="34" charset="0"/>
              </a:rPr>
              <a:t>I</a:t>
            </a:r>
          </a:p>
        </p:txBody>
      </p:sp>
      <p:sp>
        <p:nvSpPr>
          <p:cNvPr id="149512" name="Rectangle 8"/>
          <p:cNvSpPr>
            <a:spLocks noChangeArrowheads="1"/>
          </p:cNvSpPr>
          <p:nvPr/>
        </p:nvSpPr>
        <p:spPr bwMode="auto">
          <a:xfrm>
            <a:off x="2171700" y="3844925"/>
            <a:ext cx="269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200" b="1">
                <a:solidFill>
                  <a:srgbClr val="000000"/>
                </a:solidFill>
                <a:latin typeface="Arial" pitchFamily="34" charset="0"/>
              </a:rPr>
              <a:t>II</a:t>
            </a:r>
          </a:p>
        </p:txBody>
      </p:sp>
      <p:sp>
        <p:nvSpPr>
          <p:cNvPr id="149513" name="Rectangle 9"/>
          <p:cNvSpPr>
            <a:spLocks noChangeArrowheads="1"/>
          </p:cNvSpPr>
          <p:nvPr/>
        </p:nvSpPr>
        <p:spPr bwMode="auto">
          <a:xfrm>
            <a:off x="2787650" y="3730625"/>
            <a:ext cx="3127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200" b="1">
                <a:solidFill>
                  <a:srgbClr val="000000"/>
                </a:solidFill>
                <a:latin typeface="Arial" pitchFamily="34" charset="0"/>
              </a:rPr>
              <a:t>III</a:t>
            </a:r>
          </a:p>
        </p:txBody>
      </p:sp>
      <p:sp>
        <p:nvSpPr>
          <p:cNvPr id="149514" name="Rectangle 10"/>
          <p:cNvSpPr>
            <a:spLocks noChangeArrowheads="1"/>
          </p:cNvSpPr>
          <p:nvPr/>
        </p:nvSpPr>
        <p:spPr bwMode="auto">
          <a:xfrm>
            <a:off x="3084513" y="3525838"/>
            <a:ext cx="32861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200" b="1">
                <a:solidFill>
                  <a:srgbClr val="000000"/>
                </a:solidFill>
                <a:latin typeface="Arial" pitchFamily="34" charset="0"/>
              </a:rPr>
              <a:t>IV</a:t>
            </a:r>
          </a:p>
        </p:txBody>
      </p:sp>
      <p:sp>
        <p:nvSpPr>
          <p:cNvPr id="149515" name="Freeform 11"/>
          <p:cNvSpPr>
            <a:spLocks/>
          </p:cNvSpPr>
          <p:nvPr/>
        </p:nvSpPr>
        <p:spPr bwMode="auto">
          <a:xfrm>
            <a:off x="4813300" y="2263775"/>
            <a:ext cx="3619500" cy="2101850"/>
          </a:xfrm>
          <a:custGeom>
            <a:avLst/>
            <a:gdLst>
              <a:gd name="T0" fmla="*/ 0 w 2280"/>
              <a:gd name="T1" fmla="*/ 0 h 1324"/>
              <a:gd name="T2" fmla="*/ 0 w 2280"/>
              <a:gd name="T3" fmla="*/ 2147483647 h 1324"/>
              <a:gd name="T4" fmla="*/ 2147483647 w 2280"/>
              <a:gd name="T5" fmla="*/ 2147483647 h 1324"/>
              <a:gd name="T6" fmla="*/ 0 60000 65536"/>
              <a:gd name="T7" fmla="*/ 0 60000 65536"/>
              <a:gd name="T8" fmla="*/ 0 60000 65536"/>
              <a:gd name="T9" fmla="*/ 0 w 2280"/>
              <a:gd name="T10" fmla="*/ 0 h 1324"/>
              <a:gd name="T11" fmla="*/ 2280 w 2280"/>
              <a:gd name="T12" fmla="*/ 1324 h 1324"/>
            </a:gdLst>
            <a:ahLst/>
            <a:cxnLst>
              <a:cxn ang="T6">
                <a:pos x="T0" y="T1"/>
              </a:cxn>
              <a:cxn ang="T7">
                <a:pos x="T2" y="T3"/>
              </a:cxn>
              <a:cxn ang="T8">
                <a:pos x="T4" y="T5"/>
              </a:cxn>
            </a:cxnLst>
            <a:rect l="T9" t="T10" r="T11" b="T12"/>
            <a:pathLst>
              <a:path w="2280" h="1324">
                <a:moveTo>
                  <a:pt x="0" y="0"/>
                </a:moveTo>
                <a:lnTo>
                  <a:pt x="0" y="1323"/>
                </a:lnTo>
                <a:lnTo>
                  <a:pt x="2279" y="1323"/>
                </a:lnTo>
              </a:path>
            </a:pathLst>
          </a:custGeom>
          <a:noFill/>
          <a:ln w="22225" cap="rnd">
            <a:solidFill>
              <a:srgbClr val="000000"/>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49516" name="Rectangle 12"/>
          <p:cNvSpPr>
            <a:spLocks noChangeArrowheads="1"/>
          </p:cNvSpPr>
          <p:nvPr/>
        </p:nvSpPr>
        <p:spPr bwMode="auto">
          <a:xfrm rot="-5400000">
            <a:off x="4275931" y="3301207"/>
            <a:ext cx="8239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solidFill>
                  <a:srgbClr val="000000"/>
                </a:solidFill>
                <a:latin typeface="Arial" pitchFamily="34" charset="0"/>
              </a:rPr>
              <a:t>Density</a:t>
            </a:r>
          </a:p>
        </p:txBody>
      </p:sp>
      <p:sp>
        <p:nvSpPr>
          <p:cNvPr id="149517" name="Rectangle 13"/>
          <p:cNvSpPr>
            <a:spLocks noChangeArrowheads="1"/>
          </p:cNvSpPr>
          <p:nvPr/>
        </p:nvSpPr>
        <p:spPr bwMode="auto">
          <a:xfrm>
            <a:off x="6007100" y="4368800"/>
            <a:ext cx="9223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solidFill>
                  <a:srgbClr val="000000"/>
                </a:solidFill>
                <a:latin typeface="Arial" pitchFamily="34" charset="0"/>
              </a:rPr>
              <a:t>Distance</a:t>
            </a:r>
          </a:p>
        </p:txBody>
      </p:sp>
      <p:sp>
        <p:nvSpPr>
          <p:cNvPr id="149518" name="Rectangle 14"/>
          <p:cNvSpPr>
            <a:spLocks noChangeArrowheads="1"/>
          </p:cNvSpPr>
          <p:nvPr/>
        </p:nvSpPr>
        <p:spPr bwMode="auto">
          <a:xfrm>
            <a:off x="5611813" y="2316163"/>
            <a:ext cx="882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solidFill>
                  <a:srgbClr val="000000"/>
                </a:solidFill>
                <a:latin typeface="AvantGarde Bk BT" pitchFamily="34" charset="0"/>
              </a:rPr>
              <a:t>Europe</a:t>
            </a:r>
          </a:p>
        </p:txBody>
      </p:sp>
      <p:sp>
        <p:nvSpPr>
          <p:cNvPr id="149519" name="Rectangle 15"/>
          <p:cNvSpPr>
            <a:spLocks noChangeArrowheads="1"/>
          </p:cNvSpPr>
          <p:nvPr/>
        </p:nvSpPr>
        <p:spPr bwMode="auto">
          <a:xfrm>
            <a:off x="5314950" y="3844925"/>
            <a:ext cx="227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200" b="1">
                <a:solidFill>
                  <a:srgbClr val="000000"/>
                </a:solidFill>
                <a:latin typeface="Arial" pitchFamily="34" charset="0"/>
              </a:rPr>
              <a:t>I</a:t>
            </a:r>
          </a:p>
        </p:txBody>
      </p:sp>
      <p:sp>
        <p:nvSpPr>
          <p:cNvPr id="149520" name="Rectangle 16"/>
          <p:cNvSpPr>
            <a:spLocks noChangeArrowheads="1"/>
          </p:cNvSpPr>
          <p:nvPr/>
        </p:nvSpPr>
        <p:spPr bwMode="auto">
          <a:xfrm>
            <a:off x="5946775" y="3844925"/>
            <a:ext cx="269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200" b="1">
                <a:solidFill>
                  <a:srgbClr val="000000"/>
                </a:solidFill>
                <a:latin typeface="Arial" pitchFamily="34" charset="0"/>
              </a:rPr>
              <a:t>II</a:t>
            </a:r>
          </a:p>
        </p:txBody>
      </p:sp>
      <p:sp>
        <p:nvSpPr>
          <p:cNvPr id="149521" name="Rectangle 17"/>
          <p:cNvSpPr>
            <a:spLocks noChangeArrowheads="1"/>
          </p:cNvSpPr>
          <p:nvPr/>
        </p:nvSpPr>
        <p:spPr bwMode="auto">
          <a:xfrm>
            <a:off x="6510338" y="3856038"/>
            <a:ext cx="31273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200" b="1">
                <a:solidFill>
                  <a:srgbClr val="000000"/>
                </a:solidFill>
                <a:latin typeface="Arial" pitchFamily="34" charset="0"/>
              </a:rPr>
              <a:t>III</a:t>
            </a:r>
          </a:p>
        </p:txBody>
      </p:sp>
      <p:sp>
        <p:nvSpPr>
          <p:cNvPr id="149522" name="Rectangle 18"/>
          <p:cNvSpPr>
            <a:spLocks noChangeArrowheads="1"/>
          </p:cNvSpPr>
          <p:nvPr/>
        </p:nvSpPr>
        <p:spPr bwMode="auto">
          <a:xfrm>
            <a:off x="7131050" y="3878263"/>
            <a:ext cx="32861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200" b="1">
                <a:solidFill>
                  <a:srgbClr val="000000"/>
                </a:solidFill>
                <a:latin typeface="Arial" pitchFamily="34" charset="0"/>
              </a:rPr>
              <a:t>IV</a:t>
            </a:r>
          </a:p>
        </p:txBody>
      </p:sp>
      <p:sp>
        <p:nvSpPr>
          <p:cNvPr id="149523" name="Line 19"/>
          <p:cNvSpPr>
            <a:spLocks noChangeShapeType="1"/>
          </p:cNvSpPr>
          <p:nvPr/>
        </p:nvSpPr>
        <p:spPr bwMode="auto">
          <a:xfrm>
            <a:off x="4862513" y="2563813"/>
            <a:ext cx="1965325" cy="1739900"/>
          </a:xfrm>
          <a:prstGeom prst="line">
            <a:avLst/>
          </a:prstGeom>
          <a:noFill/>
          <a:ln w="28575">
            <a:solidFill>
              <a:srgbClr val="FF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49524" name="Line 20"/>
          <p:cNvSpPr>
            <a:spLocks noChangeShapeType="1"/>
          </p:cNvSpPr>
          <p:nvPr/>
        </p:nvSpPr>
        <p:spPr bwMode="auto">
          <a:xfrm>
            <a:off x="4872038" y="2587625"/>
            <a:ext cx="2649537" cy="1711325"/>
          </a:xfrm>
          <a:prstGeom prst="line">
            <a:avLst/>
          </a:prstGeom>
          <a:noFill/>
          <a:ln w="28575">
            <a:solidFill>
              <a:srgbClr val="FFFF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49525" name="Line 21"/>
          <p:cNvSpPr>
            <a:spLocks noChangeShapeType="1"/>
          </p:cNvSpPr>
          <p:nvPr/>
        </p:nvSpPr>
        <p:spPr bwMode="auto">
          <a:xfrm>
            <a:off x="4872038" y="2563813"/>
            <a:ext cx="1238250" cy="1701800"/>
          </a:xfrm>
          <a:prstGeom prst="line">
            <a:avLst/>
          </a:prstGeom>
          <a:noFill/>
          <a:ln w="28575">
            <a:solidFill>
              <a:srgbClr val="FF66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49526" name="Line 22"/>
          <p:cNvSpPr>
            <a:spLocks noChangeShapeType="1"/>
          </p:cNvSpPr>
          <p:nvPr/>
        </p:nvSpPr>
        <p:spPr bwMode="auto">
          <a:xfrm>
            <a:off x="4873625" y="2552700"/>
            <a:ext cx="835025" cy="1728788"/>
          </a:xfrm>
          <a:prstGeom prst="line">
            <a:avLst/>
          </a:prstGeom>
          <a:noFill/>
          <a:ln w="31750">
            <a:solidFill>
              <a:srgbClr val="9933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49527" name="Line 23"/>
          <p:cNvSpPr>
            <a:spLocks noChangeShapeType="1"/>
          </p:cNvSpPr>
          <p:nvPr/>
        </p:nvSpPr>
        <p:spPr bwMode="auto">
          <a:xfrm>
            <a:off x="1100138" y="3124200"/>
            <a:ext cx="2422525" cy="1136650"/>
          </a:xfrm>
          <a:prstGeom prst="line">
            <a:avLst/>
          </a:prstGeom>
          <a:noFill/>
          <a:ln w="28575">
            <a:solidFill>
              <a:srgbClr val="FF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49528" name="Line 24"/>
          <p:cNvSpPr>
            <a:spLocks noChangeShapeType="1"/>
          </p:cNvSpPr>
          <p:nvPr/>
        </p:nvSpPr>
        <p:spPr bwMode="auto">
          <a:xfrm>
            <a:off x="1071563" y="2922588"/>
            <a:ext cx="1377950" cy="1328737"/>
          </a:xfrm>
          <a:prstGeom prst="line">
            <a:avLst/>
          </a:prstGeom>
          <a:noFill/>
          <a:ln w="28575">
            <a:solidFill>
              <a:srgbClr val="FF66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49529" name="Line 25"/>
          <p:cNvSpPr>
            <a:spLocks noChangeShapeType="1"/>
          </p:cNvSpPr>
          <p:nvPr/>
        </p:nvSpPr>
        <p:spPr bwMode="auto">
          <a:xfrm>
            <a:off x="1063625" y="2571750"/>
            <a:ext cx="854075" cy="1717675"/>
          </a:xfrm>
          <a:prstGeom prst="line">
            <a:avLst/>
          </a:prstGeom>
          <a:noFill/>
          <a:ln w="31750">
            <a:solidFill>
              <a:srgbClr val="9933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49530" name="Rectangle 26"/>
          <p:cNvSpPr>
            <a:spLocks noChangeArrowheads="1"/>
          </p:cNvSpPr>
          <p:nvPr/>
        </p:nvSpPr>
        <p:spPr bwMode="auto">
          <a:xfrm>
            <a:off x="2324100" y="4703763"/>
            <a:ext cx="372745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solidFill>
                  <a:srgbClr val="000000"/>
                </a:solidFill>
                <a:latin typeface="Arial" pitchFamily="34" charset="0"/>
              </a:rPr>
              <a:t>I </a:t>
            </a:r>
            <a:r>
              <a:rPr lang="en-US" altLang="it-IT" sz="1400">
                <a:solidFill>
                  <a:srgbClr val="000000"/>
                </a:solidFill>
                <a:latin typeface="Arial" pitchFamily="34" charset="0"/>
              </a:rPr>
              <a:t>– Before mechanized transport</a:t>
            </a:r>
          </a:p>
          <a:p>
            <a:pPr algn="l">
              <a:spcBef>
                <a:spcPct val="0"/>
              </a:spcBef>
              <a:buClrTx/>
              <a:buFontTx/>
              <a:buNone/>
            </a:pPr>
            <a:r>
              <a:rPr lang="en-US" altLang="it-IT" sz="1400" b="1">
                <a:solidFill>
                  <a:srgbClr val="000000"/>
                </a:solidFill>
                <a:latin typeface="Arial" pitchFamily="34" charset="0"/>
              </a:rPr>
              <a:t>II</a:t>
            </a:r>
            <a:r>
              <a:rPr lang="en-US" altLang="it-IT" sz="1400">
                <a:solidFill>
                  <a:srgbClr val="000000"/>
                </a:solidFill>
                <a:latin typeface="Arial" pitchFamily="34" charset="0"/>
              </a:rPr>
              <a:t> – first forms of mechanized transport (tram)</a:t>
            </a:r>
          </a:p>
          <a:p>
            <a:pPr algn="l">
              <a:spcBef>
                <a:spcPct val="0"/>
              </a:spcBef>
              <a:buClrTx/>
              <a:buFontTx/>
              <a:buNone/>
            </a:pPr>
            <a:r>
              <a:rPr lang="en-US" altLang="it-IT" sz="1400" b="1">
                <a:solidFill>
                  <a:srgbClr val="000000"/>
                </a:solidFill>
                <a:latin typeface="Arial" pitchFamily="34" charset="0"/>
              </a:rPr>
              <a:t>III</a:t>
            </a:r>
            <a:r>
              <a:rPr lang="en-US" altLang="it-IT" sz="1400">
                <a:solidFill>
                  <a:srgbClr val="000000"/>
                </a:solidFill>
                <a:latin typeface="Arial" pitchFamily="34" charset="0"/>
              </a:rPr>
              <a:t> – Motorization (bus, private cars)</a:t>
            </a:r>
          </a:p>
          <a:p>
            <a:pPr algn="l">
              <a:spcBef>
                <a:spcPct val="0"/>
              </a:spcBef>
              <a:buClrTx/>
              <a:buFontTx/>
              <a:buNone/>
            </a:pPr>
            <a:r>
              <a:rPr lang="en-US" altLang="it-IT" sz="1400" b="1">
                <a:solidFill>
                  <a:srgbClr val="000000"/>
                </a:solidFill>
                <a:latin typeface="Arial" pitchFamily="34" charset="0"/>
              </a:rPr>
              <a:t>IV</a:t>
            </a:r>
            <a:r>
              <a:rPr lang="en-US" altLang="it-IT" sz="1400">
                <a:solidFill>
                  <a:srgbClr val="000000"/>
                </a:solidFill>
                <a:latin typeface="Arial" pitchFamily="34" charset="0"/>
              </a:rPr>
              <a:t> - Suburbanization</a:t>
            </a:r>
            <a:endParaRPr lang="en-US" altLang="it-IT" sz="1400" b="1">
              <a:solidFill>
                <a:srgbClr val="000000"/>
              </a:solidFill>
              <a:latin typeface="Arial" pitchFamily="34" charset="0"/>
            </a:endParaRPr>
          </a:p>
        </p:txBody>
      </p:sp>
      <p:sp>
        <p:nvSpPr>
          <p:cNvPr id="149531" name="Rectangle 27"/>
          <p:cNvSpPr>
            <a:spLocks noGrp="1" noChangeArrowheads="1"/>
          </p:cNvSpPr>
          <p:nvPr>
            <p:ph type="title" idx="4294967295"/>
          </p:nvPr>
        </p:nvSpPr>
        <p:spPr/>
        <p:txBody>
          <a:bodyPr/>
          <a:lstStyle/>
          <a:p>
            <a:pPr eaLnBrk="1" hangingPunct="1"/>
            <a:r>
              <a:rPr lang="en-US" altLang="it-IT" sz="3600"/>
              <a:t>Evolution of urban densities in North America and Europe</a:t>
            </a:r>
          </a:p>
        </p:txBody>
      </p:sp>
      <p:sp>
        <p:nvSpPr>
          <p:cNvPr id="149532" name="Line 28"/>
          <p:cNvSpPr>
            <a:spLocks noChangeShapeType="1"/>
          </p:cNvSpPr>
          <p:nvPr/>
        </p:nvSpPr>
        <p:spPr bwMode="auto">
          <a:xfrm flipV="1">
            <a:off x="4189413" y="2817813"/>
            <a:ext cx="0" cy="1520825"/>
          </a:xfrm>
          <a:prstGeom prst="line">
            <a:avLst/>
          </a:prstGeom>
          <a:noFill/>
          <a:ln w="190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9533" name="Line 29"/>
          <p:cNvSpPr>
            <a:spLocks noChangeShapeType="1"/>
          </p:cNvSpPr>
          <p:nvPr/>
        </p:nvSpPr>
        <p:spPr bwMode="auto">
          <a:xfrm flipV="1">
            <a:off x="7519988" y="2798763"/>
            <a:ext cx="0" cy="1520825"/>
          </a:xfrm>
          <a:prstGeom prst="line">
            <a:avLst/>
          </a:prstGeom>
          <a:noFill/>
          <a:ln w="190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9534" name="Line 30"/>
          <p:cNvSpPr>
            <a:spLocks noChangeShapeType="1"/>
          </p:cNvSpPr>
          <p:nvPr/>
        </p:nvSpPr>
        <p:spPr bwMode="auto">
          <a:xfrm>
            <a:off x="1076325" y="2873375"/>
            <a:ext cx="3060700"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49535" name="Text Box 31"/>
          <p:cNvSpPr txBox="1">
            <a:spLocks noChangeArrowheads="1"/>
          </p:cNvSpPr>
          <p:nvPr/>
        </p:nvSpPr>
        <p:spPr bwMode="auto">
          <a:xfrm>
            <a:off x="3282950" y="2900363"/>
            <a:ext cx="6191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i="1"/>
              <a:t>r(NA)</a:t>
            </a:r>
          </a:p>
        </p:txBody>
      </p:sp>
      <p:sp>
        <p:nvSpPr>
          <p:cNvPr id="149536" name="Line 32"/>
          <p:cNvSpPr>
            <a:spLocks noChangeShapeType="1"/>
          </p:cNvSpPr>
          <p:nvPr/>
        </p:nvSpPr>
        <p:spPr bwMode="auto">
          <a:xfrm>
            <a:off x="4857750" y="2863850"/>
            <a:ext cx="2584450"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49537" name="Text Box 33"/>
          <p:cNvSpPr txBox="1">
            <a:spLocks noChangeArrowheads="1"/>
          </p:cNvSpPr>
          <p:nvPr/>
        </p:nvSpPr>
        <p:spPr bwMode="auto">
          <a:xfrm>
            <a:off x="6797675" y="2890838"/>
            <a:ext cx="4905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i="1"/>
              <a:t>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idx="4294967295"/>
          </p:nvPr>
        </p:nvSpPr>
        <p:spPr/>
        <p:txBody>
          <a:bodyPr/>
          <a:lstStyle/>
          <a:p>
            <a:pPr eaLnBrk="1" hangingPunct="1"/>
            <a:r>
              <a:rPr lang="en-GB" altLang="it-IT" sz="3600"/>
              <a:t>The bid-rent (I)</a:t>
            </a:r>
          </a:p>
        </p:txBody>
      </p:sp>
      <p:sp>
        <p:nvSpPr>
          <p:cNvPr id="128003" name="Rectangle 3" descr="Rectangle: Click to edit Master text styles&#10;Second level&#10;Third level&#10;Fourth level&#10;Fifth level"/>
          <p:cNvSpPr>
            <a:spLocks noGrp="1" noChangeArrowheads="1"/>
          </p:cNvSpPr>
          <p:nvPr>
            <p:ph type="body" idx="4294967295"/>
          </p:nvPr>
        </p:nvSpPr>
        <p:spPr>
          <a:xfrm>
            <a:off x="838200" y="1905000"/>
            <a:ext cx="7772400" cy="4548188"/>
          </a:xfrm>
        </p:spPr>
        <p:txBody>
          <a:bodyPr/>
          <a:lstStyle/>
          <a:p>
            <a:pPr eaLnBrk="1" hangingPunct="1">
              <a:lnSpc>
                <a:spcPct val="90000"/>
              </a:lnSpc>
            </a:pPr>
            <a:r>
              <a:rPr lang="en-GB" altLang="it-IT" sz="2400"/>
              <a:t>Pattern of land uses depend on a variety of settlements’ decisions</a:t>
            </a:r>
          </a:p>
          <a:p>
            <a:pPr eaLnBrk="1" hangingPunct="1">
              <a:lnSpc>
                <a:spcPct val="90000"/>
              </a:lnSpc>
            </a:pPr>
            <a:r>
              <a:rPr lang="en-GB" altLang="it-IT" sz="2400"/>
              <a:t>Decisions guided by economic process operating gin the system. The distribution of urban areas’ use represent a visual and structured phenomenon. </a:t>
            </a:r>
          </a:p>
          <a:p>
            <a:pPr eaLnBrk="1" hangingPunct="1">
              <a:lnSpc>
                <a:spcPct val="90000"/>
              </a:lnSpc>
            </a:pPr>
            <a:r>
              <a:rPr lang="en-GB" altLang="it-IT" sz="2400"/>
              <a:t>Basic aspects:</a:t>
            </a:r>
          </a:p>
          <a:p>
            <a:pPr lvl="1" eaLnBrk="1" hangingPunct="1">
              <a:lnSpc>
                <a:spcPct val="90000"/>
              </a:lnSpc>
            </a:pPr>
            <a:r>
              <a:rPr lang="en-GB" altLang="it-IT" sz="2000"/>
              <a:t>Each activity derives utility from every site of the urban area;</a:t>
            </a:r>
          </a:p>
          <a:p>
            <a:pPr lvl="1" eaLnBrk="1" hangingPunct="1">
              <a:lnSpc>
                <a:spcPct val="90000"/>
              </a:lnSpc>
            </a:pPr>
            <a:r>
              <a:rPr lang="en-GB" altLang="it-IT" sz="2000"/>
              <a:t>Utility is measured by the rent an activity is willing to pay for the use;</a:t>
            </a:r>
          </a:p>
          <a:p>
            <a:pPr lvl="1" eaLnBrk="1" hangingPunct="1">
              <a:lnSpc>
                <a:spcPct val="90000"/>
              </a:lnSpc>
            </a:pPr>
            <a:r>
              <a:rPr lang="en-GB" altLang="it-IT" sz="2000"/>
              <a:t>Among the different rents from the utility of the site, the maximum one will determine the market value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idx="4294967295"/>
          </p:nvPr>
        </p:nvSpPr>
        <p:spPr/>
        <p:txBody>
          <a:bodyPr/>
          <a:lstStyle/>
          <a:p>
            <a:pPr eaLnBrk="1" hangingPunct="1"/>
            <a:r>
              <a:rPr lang="en-GB" altLang="it-IT" sz="3600"/>
              <a:t>The bid-rent (II)</a:t>
            </a:r>
          </a:p>
        </p:txBody>
      </p:sp>
      <p:sp>
        <p:nvSpPr>
          <p:cNvPr id="129027" name="Rectangle 3" descr="Rectangle: Click to edit Master text styles&#10;Second level&#10;Third level&#10;Fourth level&#10;Fifth level"/>
          <p:cNvSpPr>
            <a:spLocks noGrp="1" noChangeArrowheads="1"/>
          </p:cNvSpPr>
          <p:nvPr>
            <p:ph type="body" idx="4294967295"/>
          </p:nvPr>
        </p:nvSpPr>
        <p:spPr>
          <a:xfrm>
            <a:off x="838200" y="1905000"/>
            <a:ext cx="7772400" cy="4548188"/>
          </a:xfrm>
        </p:spPr>
        <p:txBody>
          <a:bodyPr/>
          <a:lstStyle/>
          <a:p>
            <a:pPr eaLnBrk="1" hangingPunct="1">
              <a:lnSpc>
                <a:spcPct val="80000"/>
              </a:lnSpc>
            </a:pPr>
            <a:r>
              <a:rPr lang="en-GB" altLang="it-IT" sz="2800"/>
              <a:t>In the long run the market competition in urban areas will result in the optimal use of each site</a:t>
            </a:r>
          </a:p>
          <a:p>
            <a:pPr eaLnBrk="1" hangingPunct="1">
              <a:lnSpc>
                <a:spcPct val="80000"/>
              </a:lnSpc>
            </a:pPr>
            <a:r>
              <a:rPr lang="en-GB" altLang="it-IT" sz="2800"/>
              <a:t>The rent is influenced by elements as the evaluation of the exchange between the major rent paid for the use of a site with higher accessibility and the transport costs’ savings compared to a less accessible site</a:t>
            </a:r>
          </a:p>
          <a:p>
            <a:pPr eaLnBrk="1" hangingPunct="1">
              <a:lnSpc>
                <a:spcPct val="80000"/>
              </a:lnSpc>
            </a:pPr>
            <a:r>
              <a:rPr lang="en-GB" altLang="it-IT" sz="2800"/>
              <a:t>The competition for land use minimizes the effects of distance on the urban area</a:t>
            </a:r>
          </a:p>
          <a:p>
            <a:pPr eaLnBrk="1" hangingPunct="1">
              <a:lnSpc>
                <a:spcPct val="80000"/>
              </a:lnSpc>
            </a:pPr>
            <a:r>
              <a:rPr lang="en-GB" altLang="it-IT" sz="2800"/>
              <a:t>The spatial distribution of urban rent is function of the transport cost.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p:txBody>
          <a:bodyPr/>
          <a:lstStyle/>
          <a:p>
            <a:r>
              <a:rPr lang="en-GB" altLang="it-IT">
                <a:latin typeface="Tahoma" pitchFamily="34" charset="0"/>
              </a:rPr>
              <a:t>Topics</a:t>
            </a:r>
          </a:p>
        </p:txBody>
      </p:sp>
      <p:sp>
        <p:nvSpPr>
          <p:cNvPr id="6147" name="Rectangle 3" descr="Rectangle: Click to edit Master text styles&#10;Second level&#10;Third level&#10;Fourth level&#10;Fifth level"/>
          <p:cNvSpPr>
            <a:spLocks noGrp="1" noChangeArrowheads="1"/>
          </p:cNvSpPr>
          <p:nvPr>
            <p:ph type="body" idx="4294967295"/>
          </p:nvPr>
        </p:nvSpPr>
        <p:spPr/>
        <p:txBody>
          <a:bodyPr/>
          <a:lstStyle/>
          <a:p>
            <a:pPr>
              <a:lnSpc>
                <a:spcPct val="90000"/>
              </a:lnSpc>
            </a:pPr>
            <a:r>
              <a:rPr lang="en-GB" altLang="it-IT" sz="2800" dirty="0">
                <a:latin typeface="Tahoma" pitchFamily="34" charset="0"/>
              </a:rPr>
              <a:t>World urban population</a:t>
            </a:r>
          </a:p>
          <a:p>
            <a:pPr>
              <a:lnSpc>
                <a:spcPct val="90000"/>
              </a:lnSpc>
            </a:pPr>
            <a:r>
              <a:rPr lang="en-GB" altLang="it-IT" sz="2800" dirty="0">
                <a:latin typeface="Tahoma" pitchFamily="34" charset="0"/>
              </a:rPr>
              <a:t>Cities: a definition</a:t>
            </a:r>
          </a:p>
          <a:p>
            <a:pPr>
              <a:lnSpc>
                <a:spcPct val="90000"/>
              </a:lnSpc>
            </a:pPr>
            <a:r>
              <a:rPr lang="en-GB" altLang="it-IT" sz="2800" dirty="0">
                <a:latin typeface="Tahoma" pitchFamily="34" charset="0"/>
              </a:rPr>
              <a:t>Transport, urban form and spatial structure</a:t>
            </a:r>
          </a:p>
          <a:p>
            <a:pPr>
              <a:lnSpc>
                <a:spcPct val="90000"/>
              </a:lnSpc>
            </a:pPr>
            <a:r>
              <a:rPr lang="en-US" altLang="it-IT" sz="2800" dirty="0">
                <a:latin typeface="Tahoma" pitchFamily="34" charset="0"/>
              </a:rPr>
              <a:t>The analysis of urban structure</a:t>
            </a:r>
          </a:p>
          <a:p>
            <a:pPr lvl="1" eaLnBrk="1" hangingPunct="1">
              <a:lnSpc>
                <a:spcPct val="90000"/>
              </a:lnSpc>
            </a:pPr>
            <a:r>
              <a:rPr lang="en-US" altLang="it-IT" sz="2400" dirty="0"/>
              <a:t>The global models</a:t>
            </a:r>
          </a:p>
          <a:p>
            <a:pPr lvl="1" eaLnBrk="1" hangingPunct="1">
              <a:lnSpc>
                <a:spcPct val="90000"/>
              </a:lnSpc>
            </a:pPr>
            <a:r>
              <a:rPr lang="en-US" altLang="it-IT" sz="2400" dirty="0"/>
              <a:t>The urban density</a:t>
            </a:r>
          </a:p>
          <a:p>
            <a:pPr lvl="1" eaLnBrk="1" hangingPunct="1">
              <a:lnSpc>
                <a:spcPct val="90000"/>
              </a:lnSpc>
            </a:pPr>
            <a:r>
              <a:rPr lang="en-US" altLang="it-IT" sz="2400"/>
              <a:t>The bid rent and the models of urban structure</a:t>
            </a:r>
            <a:endParaRPr lang="en-US" altLang="it-IT" sz="2400" dirty="0"/>
          </a:p>
          <a:p>
            <a:pPr eaLnBrk="1" hangingPunct="1">
              <a:lnSpc>
                <a:spcPct val="90000"/>
              </a:lnSpc>
            </a:pPr>
            <a:r>
              <a:rPr lang="en-US" altLang="it-IT" sz="2800" dirty="0"/>
              <a:t>The urban crisis and the urban lifecycle</a:t>
            </a:r>
          </a:p>
          <a:p>
            <a:pPr eaLnBrk="1" hangingPunct="1">
              <a:lnSpc>
                <a:spcPct val="90000"/>
              </a:lnSpc>
            </a:pPr>
            <a:r>
              <a:rPr lang="en-GB" altLang="it-IT" sz="2800" dirty="0">
                <a:latin typeface="Tahoma" pitchFamily="34" charset="0"/>
              </a:rPr>
              <a:t>Case study: the Megalopolis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idx="4294967295"/>
          </p:nvPr>
        </p:nvSpPr>
        <p:spPr/>
        <p:txBody>
          <a:bodyPr/>
          <a:lstStyle/>
          <a:p>
            <a:pPr eaLnBrk="1" hangingPunct="1"/>
            <a:r>
              <a:rPr lang="en-US" altLang="it-IT" sz="3600"/>
              <a:t>The bid-rent (III)</a:t>
            </a:r>
          </a:p>
        </p:txBody>
      </p:sp>
      <p:sp>
        <p:nvSpPr>
          <p:cNvPr id="130051" name="Rectangle 3" descr="Rectangle: Click to edit Master text styles&#10;Second level&#10;Third level&#10;Fourth level&#10;Fifth level"/>
          <p:cNvSpPr>
            <a:spLocks noGrp="1" noChangeArrowheads="1"/>
          </p:cNvSpPr>
          <p:nvPr>
            <p:ph type="body" idx="4294967295"/>
          </p:nvPr>
        </p:nvSpPr>
        <p:spPr/>
        <p:txBody>
          <a:bodyPr/>
          <a:lstStyle/>
          <a:p>
            <a:pPr eaLnBrk="1" hangingPunct="1"/>
            <a:r>
              <a:rPr lang="en-GB" altLang="it-IT" sz="2800"/>
              <a:t>Savings in transport costs can lead to payments of extra-rents;</a:t>
            </a:r>
          </a:p>
          <a:p>
            <a:pPr eaLnBrk="1" hangingPunct="1"/>
            <a:r>
              <a:rPr lang="en-GB" altLang="it-IT" sz="2800"/>
              <a:t>More accessible sites in urban areas are NOT occupied by activities that pay more BUT by those that can gain the higher advantage from that part of urban land;</a:t>
            </a:r>
          </a:p>
          <a:p>
            <a:pPr eaLnBrk="1" hangingPunct="1"/>
            <a:r>
              <a:rPr lang="en-GB" altLang="it-IT" sz="2800"/>
              <a:t>Bid rent become land values and depend on different accessibilities of sites within the urban area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idx="4294967295"/>
          </p:nvPr>
        </p:nvSpPr>
        <p:spPr/>
        <p:txBody>
          <a:bodyPr/>
          <a:lstStyle/>
          <a:p>
            <a:pPr eaLnBrk="1" hangingPunct="1"/>
            <a:r>
              <a:rPr lang="en-US" altLang="it-IT" sz="3600"/>
              <a:t>The bid-rent (IV)</a:t>
            </a:r>
          </a:p>
        </p:txBody>
      </p:sp>
      <p:sp>
        <p:nvSpPr>
          <p:cNvPr id="131075" name="Rectangle 3" descr="Rectangle: Click to edit Master text styles&#10;Second level&#10;Third level&#10;Fourth level&#10;Fifth level"/>
          <p:cNvSpPr>
            <a:spLocks noGrp="1" noChangeArrowheads="1"/>
          </p:cNvSpPr>
          <p:nvPr>
            <p:ph type="body" idx="4294967295"/>
          </p:nvPr>
        </p:nvSpPr>
        <p:spPr>
          <a:xfrm>
            <a:off x="838200" y="1905000"/>
            <a:ext cx="7772400" cy="4953000"/>
          </a:xfrm>
        </p:spPr>
        <p:txBody>
          <a:bodyPr/>
          <a:lstStyle/>
          <a:p>
            <a:pPr eaLnBrk="1" hangingPunct="1">
              <a:lnSpc>
                <a:spcPct val="80000"/>
              </a:lnSpc>
            </a:pPr>
            <a:r>
              <a:rPr lang="en-GB" altLang="it-IT" sz="1800"/>
              <a:t>Land values are important to comprehend the internal geographical economic structure  of a city :</a:t>
            </a:r>
          </a:p>
          <a:p>
            <a:pPr eaLnBrk="1" hangingPunct="1">
              <a:lnSpc>
                <a:spcPct val="80000"/>
              </a:lnSpc>
            </a:pPr>
            <a:r>
              <a:rPr lang="en-GB" altLang="it-IT" sz="1800"/>
              <a:t>Different motivations for residential uses;</a:t>
            </a:r>
          </a:p>
          <a:p>
            <a:pPr eaLnBrk="1" hangingPunct="1">
              <a:lnSpc>
                <a:spcPct val="80000"/>
              </a:lnSpc>
            </a:pPr>
            <a:r>
              <a:rPr lang="en-GB" altLang="it-IT" sz="1800"/>
              <a:t>Production is affected by land value as an expression of accessibility:</a:t>
            </a:r>
          </a:p>
          <a:p>
            <a:pPr lvl="1" eaLnBrk="1" hangingPunct="1">
              <a:lnSpc>
                <a:spcPct val="80000"/>
              </a:lnSpc>
            </a:pPr>
            <a:r>
              <a:rPr lang="en-GB" altLang="it-IT" sz="1600"/>
              <a:t>Land value is maximum in the city centre and decreases when moving gto peripheries;</a:t>
            </a:r>
          </a:p>
          <a:p>
            <a:pPr lvl="1" eaLnBrk="1" hangingPunct="1">
              <a:lnSpc>
                <a:spcPct val="80000"/>
              </a:lnSpc>
            </a:pPr>
            <a:r>
              <a:rPr lang="en-GB" altLang="it-IT" sz="1600"/>
              <a:t>Higher land values close to main radial road than in the space between them;</a:t>
            </a:r>
          </a:p>
          <a:p>
            <a:pPr lvl="1" eaLnBrk="1" hangingPunct="1">
              <a:lnSpc>
                <a:spcPct val="80000"/>
              </a:lnSpc>
            </a:pPr>
            <a:r>
              <a:rPr lang="en-GB" altLang="it-IT" sz="1600"/>
              <a:t>Higher land values, with respect to the distance from the city centre, can be found at intersection between major radial roads and ring roads</a:t>
            </a:r>
          </a:p>
          <a:p>
            <a:pPr eaLnBrk="1" hangingPunct="1">
              <a:lnSpc>
                <a:spcPct val="80000"/>
              </a:lnSpc>
            </a:pPr>
            <a:r>
              <a:rPr lang="en-GB" altLang="it-IT" sz="1800"/>
              <a:t>Accessibility has different meanings for different activities:</a:t>
            </a:r>
          </a:p>
          <a:p>
            <a:pPr lvl="1" eaLnBrk="1" hangingPunct="1">
              <a:lnSpc>
                <a:spcPct val="80000"/>
              </a:lnSpc>
            </a:pPr>
            <a:r>
              <a:rPr lang="en-GB" altLang="it-IT" sz="1600"/>
              <a:t>Retail – closeness to potential market;</a:t>
            </a:r>
          </a:p>
          <a:p>
            <a:pPr lvl="1" eaLnBrk="1" hangingPunct="1">
              <a:lnSpc>
                <a:spcPct val="80000"/>
              </a:lnSpc>
            </a:pPr>
            <a:r>
              <a:rPr lang="en-GB" altLang="it-IT" sz="1600"/>
              <a:t>Services – closeness to places of supply of complimentary services;</a:t>
            </a:r>
          </a:p>
          <a:p>
            <a:pPr lvl="1" eaLnBrk="1" hangingPunct="1">
              <a:lnSpc>
                <a:spcPct val="80000"/>
              </a:lnSpc>
            </a:pPr>
            <a:r>
              <a:rPr lang="en-GB" altLang="it-IT" sz="1600"/>
              <a:t>Industry – availability of suited soils; Transport; public services, closeness to other industries;</a:t>
            </a:r>
          </a:p>
          <a:p>
            <a:pPr lvl="1" eaLnBrk="1" hangingPunct="1">
              <a:lnSpc>
                <a:spcPct val="80000"/>
              </a:lnSpc>
            </a:pPr>
            <a:r>
              <a:rPr lang="en-GB" altLang="it-IT" sz="1600"/>
              <a:t>Residential – closeness to working places, shopping centres; also environmental and social qualities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ChangeArrowheads="1"/>
          </p:cNvSpPr>
          <p:nvPr/>
        </p:nvSpPr>
        <p:spPr bwMode="auto">
          <a:xfrm>
            <a:off x="622300" y="1365250"/>
            <a:ext cx="2532063" cy="4983163"/>
          </a:xfrm>
          <a:prstGeom prst="rect">
            <a:avLst/>
          </a:prstGeom>
          <a:noFill/>
          <a:ln w="25400">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75" name="Oval 3"/>
          <p:cNvSpPr>
            <a:spLocks noChangeArrowheads="1"/>
          </p:cNvSpPr>
          <p:nvPr/>
        </p:nvSpPr>
        <p:spPr bwMode="auto">
          <a:xfrm>
            <a:off x="803275" y="1577975"/>
            <a:ext cx="4648200" cy="4648200"/>
          </a:xfrm>
          <a:prstGeom prst="ellipse">
            <a:avLst/>
          </a:prstGeom>
          <a:solidFill>
            <a:srgbClr val="FFCC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76" name="Oval 4"/>
          <p:cNvSpPr>
            <a:spLocks noChangeArrowheads="1"/>
          </p:cNvSpPr>
          <p:nvPr/>
        </p:nvSpPr>
        <p:spPr bwMode="auto">
          <a:xfrm>
            <a:off x="1336675" y="2111375"/>
            <a:ext cx="3581400" cy="3581400"/>
          </a:xfrm>
          <a:prstGeom prst="ellipse">
            <a:avLst/>
          </a:prstGeom>
          <a:solidFill>
            <a:srgbClr val="CCFF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77" name="Oval 5" descr="Solid diamond"/>
          <p:cNvSpPr>
            <a:spLocks noChangeArrowheads="1"/>
          </p:cNvSpPr>
          <p:nvPr/>
        </p:nvSpPr>
        <p:spPr bwMode="auto">
          <a:xfrm>
            <a:off x="1793875" y="2568575"/>
            <a:ext cx="2743200" cy="2743200"/>
          </a:xfrm>
          <a:prstGeom prst="ellipse">
            <a:avLst/>
          </a:prstGeom>
          <a:pattFill prst="solidDmnd">
            <a:fgClr>
              <a:schemeClr val="accent1"/>
            </a:fgClr>
            <a:bgClr>
              <a:srgbClr val="CCFFCC"/>
            </a:bgClr>
          </a:patt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78" name="Oval 6"/>
          <p:cNvSpPr>
            <a:spLocks noChangeArrowheads="1"/>
          </p:cNvSpPr>
          <p:nvPr/>
        </p:nvSpPr>
        <p:spPr bwMode="auto">
          <a:xfrm>
            <a:off x="2555875" y="3330575"/>
            <a:ext cx="1143000" cy="1143000"/>
          </a:xfrm>
          <a:prstGeom prst="ellipse">
            <a:avLst/>
          </a:prstGeom>
          <a:solidFill>
            <a:srgbClr val="99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79" name="Oval 7"/>
          <p:cNvSpPr>
            <a:spLocks noChangeArrowheads="1"/>
          </p:cNvSpPr>
          <p:nvPr/>
        </p:nvSpPr>
        <p:spPr bwMode="auto">
          <a:xfrm>
            <a:off x="2708275" y="3482975"/>
            <a:ext cx="838200" cy="838200"/>
          </a:xfrm>
          <a:prstGeom prst="ellipse">
            <a:avLst/>
          </a:prstGeom>
          <a:solidFill>
            <a:srgbClr val="008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80" name="Oval 8"/>
          <p:cNvSpPr>
            <a:spLocks noChangeArrowheads="1"/>
          </p:cNvSpPr>
          <p:nvPr/>
        </p:nvSpPr>
        <p:spPr bwMode="auto">
          <a:xfrm>
            <a:off x="2860675" y="3635375"/>
            <a:ext cx="533400" cy="533400"/>
          </a:xfrm>
          <a:prstGeom prst="ellipse">
            <a:avLst/>
          </a:prstGeom>
          <a:solidFill>
            <a:srgbClr val="008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81" name="Freeform 9"/>
          <p:cNvSpPr>
            <a:spLocks/>
          </p:cNvSpPr>
          <p:nvPr/>
        </p:nvSpPr>
        <p:spPr bwMode="auto">
          <a:xfrm>
            <a:off x="3317875" y="1577975"/>
            <a:ext cx="1066800" cy="609600"/>
          </a:xfrm>
          <a:custGeom>
            <a:avLst/>
            <a:gdLst>
              <a:gd name="T0" fmla="*/ 0 w 672"/>
              <a:gd name="T1" fmla="*/ 0 h 384"/>
              <a:gd name="T2" fmla="*/ 0 w 672"/>
              <a:gd name="T3" fmla="*/ 846772628 h 384"/>
              <a:gd name="T4" fmla="*/ 604837479 w 672"/>
              <a:gd name="T5" fmla="*/ 967740089 h 384"/>
              <a:gd name="T6" fmla="*/ 1330642413 w 672"/>
              <a:gd name="T7" fmla="*/ 967740089 h 384"/>
              <a:gd name="T8" fmla="*/ 1693545178 w 672"/>
              <a:gd name="T9" fmla="*/ 483870045 h 384"/>
              <a:gd name="T10" fmla="*/ 1088707501 w 672"/>
              <a:gd name="T11" fmla="*/ 241935022 h 384"/>
              <a:gd name="T12" fmla="*/ 483870023 w 672"/>
              <a:gd name="T13" fmla="*/ 120967511 h 384"/>
              <a:gd name="T14" fmla="*/ 0 w 672"/>
              <a:gd name="T15" fmla="*/ 0 h 384"/>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84"/>
              <a:gd name="T26" fmla="*/ 672 w 672"/>
              <a:gd name="T27" fmla="*/ 384 h 3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84">
                <a:moveTo>
                  <a:pt x="0" y="0"/>
                </a:moveTo>
                <a:lnTo>
                  <a:pt x="0" y="336"/>
                </a:lnTo>
                <a:lnTo>
                  <a:pt x="240" y="384"/>
                </a:lnTo>
                <a:lnTo>
                  <a:pt x="528" y="384"/>
                </a:lnTo>
                <a:lnTo>
                  <a:pt x="672" y="192"/>
                </a:lnTo>
                <a:lnTo>
                  <a:pt x="432" y="96"/>
                </a:lnTo>
                <a:lnTo>
                  <a:pt x="192" y="48"/>
                </a:lnTo>
                <a:lnTo>
                  <a:pt x="0" y="0"/>
                </a:lnTo>
                <a:close/>
              </a:path>
            </a:pathLst>
          </a:custGeom>
          <a:solidFill>
            <a:srgbClr val="FFCC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82" name="Freeform 10"/>
          <p:cNvSpPr>
            <a:spLocks/>
          </p:cNvSpPr>
          <p:nvPr/>
        </p:nvSpPr>
        <p:spPr bwMode="auto">
          <a:xfrm>
            <a:off x="3317875" y="2111375"/>
            <a:ext cx="838200" cy="457200"/>
          </a:xfrm>
          <a:custGeom>
            <a:avLst/>
            <a:gdLst>
              <a:gd name="T0" fmla="*/ 0 w 528"/>
              <a:gd name="T1" fmla="*/ 0 h 288"/>
              <a:gd name="T2" fmla="*/ 0 w 528"/>
              <a:gd name="T3" fmla="*/ 725804891 h 288"/>
              <a:gd name="T4" fmla="*/ 967739949 w 528"/>
              <a:gd name="T5" fmla="*/ 604837442 h 288"/>
              <a:gd name="T6" fmla="*/ 1330642282 w 528"/>
              <a:gd name="T7" fmla="*/ 120967498 h 288"/>
              <a:gd name="T8" fmla="*/ 370462103 w 528"/>
              <a:gd name="T9" fmla="*/ 45362806 h 288"/>
              <a:gd name="T10" fmla="*/ 0 w 528"/>
              <a:gd name="T11" fmla="*/ 0 h 288"/>
              <a:gd name="T12" fmla="*/ 0 60000 65536"/>
              <a:gd name="T13" fmla="*/ 0 60000 65536"/>
              <a:gd name="T14" fmla="*/ 0 60000 65536"/>
              <a:gd name="T15" fmla="*/ 0 60000 65536"/>
              <a:gd name="T16" fmla="*/ 0 60000 65536"/>
              <a:gd name="T17" fmla="*/ 0 60000 65536"/>
              <a:gd name="T18" fmla="*/ 0 w 528"/>
              <a:gd name="T19" fmla="*/ 0 h 288"/>
              <a:gd name="T20" fmla="*/ 528 w 528"/>
              <a:gd name="T21" fmla="*/ 288 h 288"/>
            </a:gdLst>
            <a:ahLst/>
            <a:cxnLst>
              <a:cxn ang="T12">
                <a:pos x="T0" y="T1"/>
              </a:cxn>
              <a:cxn ang="T13">
                <a:pos x="T2" y="T3"/>
              </a:cxn>
              <a:cxn ang="T14">
                <a:pos x="T4" y="T5"/>
              </a:cxn>
              <a:cxn ang="T15">
                <a:pos x="T6" y="T7"/>
              </a:cxn>
              <a:cxn ang="T16">
                <a:pos x="T8" y="T9"/>
              </a:cxn>
              <a:cxn ang="T17">
                <a:pos x="T10" y="T11"/>
              </a:cxn>
            </a:cxnLst>
            <a:rect l="T18" t="T19" r="T20" b="T21"/>
            <a:pathLst>
              <a:path w="528" h="288">
                <a:moveTo>
                  <a:pt x="0" y="0"/>
                </a:moveTo>
                <a:lnTo>
                  <a:pt x="0" y="288"/>
                </a:lnTo>
                <a:lnTo>
                  <a:pt x="384" y="240"/>
                </a:lnTo>
                <a:lnTo>
                  <a:pt x="528" y="48"/>
                </a:lnTo>
                <a:lnTo>
                  <a:pt x="147" y="18"/>
                </a:lnTo>
                <a:lnTo>
                  <a:pt x="0" y="0"/>
                </a:lnTo>
                <a:close/>
              </a:path>
            </a:pathLst>
          </a:custGeom>
          <a:solidFill>
            <a:srgbClr val="CCFF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83" name="Freeform 11" descr="Solid diamond"/>
          <p:cNvSpPr>
            <a:spLocks/>
          </p:cNvSpPr>
          <p:nvPr/>
        </p:nvSpPr>
        <p:spPr bwMode="auto">
          <a:xfrm>
            <a:off x="3317875" y="2492375"/>
            <a:ext cx="2286000" cy="1600200"/>
          </a:xfrm>
          <a:custGeom>
            <a:avLst/>
            <a:gdLst>
              <a:gd name="T0" fmla="*/ 0 w 1440"/>
              <a:gd name="T1" fmla="*/ 120967520 h 1008"/>
              <a:gd name="T2" fmla="*/ 0 w 1440"/>
              <a:gd name="T3" fmla="*/ 1451610045 h 1008"/>
              <a:gd name="T4" fmla="*/ 241935017 w 1440"/>
              <a:gd name="T5" fmla="*/ 1572577516 h 1008"/>
              <a:gd name="T6" fmla="*/ 725804952 w 1440"/>
              <a:gd name="T7" fmla="*/ 1451610045 h 1008"/>
              <a:gd name="T8" fmla="*/ 1088707528 w 1440"/>
              <a:gd name="T9" fmla="*/ 1330642575 h 1008"/>
              <a:gd name="T10" fmla="*/ 1330642446 w 1440"/>
              <a:gd name="T11" fmla="*/ 1451610045 h 1008"/>
              <a:gd name="T12" fmla="*/ 1693545219 w 1440"/>
              <a:gd name="T13" fmla="*/ 1693545384 h 1008"/>
              <a:gd name="T14" fmla="*/ 1814512678 w 1440"/>
              <a:gd name="T15" fmla="*/ 2056447796 h 1008"/>
              <a:gd name="T16" fmla="*/ 2056447596 w 1440"/>
              <a:gd name="T17" fmla="*/ 2147483647 h 1008"/>
              <a:gd name="T18" fmla="*/ 2147483647 w 1440"/>
              <a:gd name="T19" fmla="*/ 2147483647 h 1008"/>
              <a:gd name="T20" fmla="*/ 2147483647 w 1440"/>
              <a:gd name="T21" fmla="*/ 2147483647 h 1008"/>
              <a:gd name="T22" fmla="*/ 2147483647 w 1440"/>
              <a:gd name="T23" fmla="*/ 2147483647 h 1008"/>
              <a:gd name="T24" fmla="*/ 2147483647 w 1440"/>
              <a:gd name="T25" fmla="*/ 2147483647 h 1008"/>
              <a:gd name="T26" fmla="*/ 2147483647 w 1440"/>
              <a:gd name="T27" fmla="*/ 1587698450 h 1008"/>
              <a:gd name="T28" fmla="*/ 2147483647 w 1440"/>
              <a:gd name="T29" fmla="*/ 846772692 h 1008"/>
              <a:gd name="T30" fmla="*/ 2147483647 w 1440"/>
              <a:gd name="T31" fmla="*/ 846772692 h 1008"/>
              <a:gd name="T32" fmla="*/ 2147483647 w 1440"/>
              <a:gd name="T33" fmla="*/ 604837552 h 1008"/>
              <a:gd name="T34" fmla="*/ 1814512678 w 1440"/>
              <a:gd name="T35" fmla="*/ 362902511 h 1008"/>
              <a:gd name="T36" fmla="*/ 1572577364 w 1440"/>
              <a:gd name="T37" fmla="*/ 725805023 h 1008"/>
              <a:gd name="T38" fmla="*/ 1209674987 w 1440"/>
              <a:gd name="T39" fmla="*/ 725805023 h 1008"/>
              <a:gd name="T40" fmla="*/ 1088707528 w 1440"/>
              <a:gd name="T41" fmla="*/ 604837552 h 1008"/>
              <a:gd name="T42" fmla="*/ 846772610 w 1440"/>
              <a:gd name="T43" fmla="*/ 362902511 h 1008"/>
              <a:gd name="T44" fmla="*/ 967740069 w 1440"/>
              <a:gd name="T45" fmla="*/ 0 h 1008"/>
              <a:gd name="T46" fmla="*/ 0 w 1440"/>
              <a:gd name="T47" fmla="*/ 120967520 h 100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440"/>
              <a:gd name="T73" fmla="*/ 0 h 1008"/>
              <a:gd name="T74" fmla="*/ 1440 w 1440"/>
              <a:gd name="T75" fmla="*/ 1008 h 100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440" h="1008">
                <a:moveTo>
                  <a:pt x="0" y="48"/>
                </a:moveTo>
                <a:lnTo>
                  <a:pt x="0" y="576"/>
                </a:lnTo>
                <a:lnTo>
                  <a:pt x="96" y="624"/>
                </a:lnTo>
                <a:lnTo>
                  <a:pt x="288" y="576"/>
                </a:lnTo>
                <a:lnTo>
                  <a:pt x="432" y="528"/>
                </a:lnTo>
                <a:lnTo>
                  <a:pt x="528" y="576"/>
                </a:lnTo>
                <a:lnTo>
                  <a:pt x="672" y="672"/>
                </a:lnTo>
                <a:lnTo>
                  <a:pt x="720" y="816"/>
                </a:lnTo>
                <a:lnTo>
                  <a:pt x="816" y="960"/>
                </a:lnTo>
                <a:lnTo>
                  <a:pt x="912" y="1008"/>
                </a:lnTo>
                <a:lnTo>
                  <a:pt x="1056" y="960"/>
                </a:lnTo>
                <a:lnTo>
                  <a:pt x="1200" y="912"/>
                </a:lnTo>
                <a:lnTo>
                  <a:pt x="1440" y="912"/>
                </a:lnTo>
                <a:lnTo>
                  <a:pt x="1406" y="630"/>
                </a:lnTo>
                <a:lnTo>
                  <a:pt x="1296" y="336"/>
                </a:lnTo>
                <a:lnTo>
                  <a:pt x="960" y="336"/>
                </a:lnTo>
                <a:lnTo>
                  <a:pt x="864" y="240"/>
                </a:lnTo>
                <a:lnTo>
                  <a:pt x="720" y="144"/>
                </a:lnTo>
                <a:lnTo>
                  <a:pt x="624" y="288"/>
                </a:lnTo>
                <a:lnTo>
                  <a:pt x="480" y="288"/>
                </a:lnTo>
                <a:lnTo>
                  <a:pt x="432" y="240"/>
                </a:lnTo>
                <a:lnTo>
                  <a:pt x="336" y="144"/>
                </a:lnTo>
                <a:lnTo>
                  <a:pt x="384" y="0"/>
                </a:lnTo>
                <a:lnTo>
                  <a:pt x="0" y="48"/>
                </a:lnTo>
                <a:close/>
              </a:path>
            </a:pathLst>
          </a:custGeom>
          <a:pattFill prst="solidDmnd">
            <a:fgClr>
              <a:schemeClr val="accent1"/>
            </a:fgClr>
            <a:bgClr>
              <a:srgbClr val="CCFFCC"/>
            </a:bgClr>
          </a:patt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84" name="Freeform 12"/>
          <p:cNvSpPr>
            <a:spLocks/>
          </p:cNvSpPr>
          <p:nvPr/>
        </p:nvSpPr>
        <p:spPr bwMode="auto">
          <a:xfrm>
            <a:off x="4689475" y="2187575"/>
            <a:ext cx="609600" cy="609600"/>
          </a:xfrm>
          <a:custGeom>
            <a:avLst/>
            <a:gdLst>
              <a:gd name="T0" fmla="*/ 241935022 w 384"/>
              <a:gd name="T1" fmla="*/ 0 h 384"/>
              <a:gd name="T2" fmla="*/ 725804968 w 384"/>
              <a:gd name="T3" fmla="*/ 604837506 h 384"/>
              <a:gd name="T4" fmla="*/ 967740089 w 384"/>
              <a:gd name="T5" fmla="*/ 967740089 h 384"/>
              <a:gd name="T6" fmla="*/ 483870045 w 384"/>
              <a:gd name="T7" fmla="*/ 725804968 h 384"/>
              <a:gd name="T8" fmla="*/ 0 w 384"/>
              <a:gd name="T9" fmla="*/ 362902484 h 384"/>
              <a:gd name="T10" fmla="*/ 241935022 w 384"/>
              <a:gd name="T11" fmla="*/ 0 h 384"/>
              <a:gd name="T12" fmla="*/ 0 60000 65536"/>
              <a:gd name="T13" fmla="*/ 0 60000 65536"/>
              <a:gd name="T14" fmla="*/ 0 60000 65536"/>
              <a:gd name="T15" fmla="*/ 0 60000 65536"/>
              <a:gd name="T16" fmla="*/ 0 60000 65536"/>
              <a:gd name="T17" fmla="*/ 0 60000 65536"/>
              <a:gd name="T18" fmla="*/ 0 w 384"/>
              <a:gd name="T19" fmla="*/ 0 h 384"/>
              <a:gd name="T20" fmla="*/ 384 w 384"/>
              <a:gd name="T21" fmla="*/ 384 h 384"/>
            </a:gdLst>
            <a:ahLst/>
            <a:cxnLst>
              <a:cxn ang="T12">
                <a:pos x="T0" y="T1"/>
              </a:cxn>
              <a:cxn ang="T13">
                <a:pos x="T2" y="T3"/>
              </a:cxn>
              <a:cxn ang="T14">
                <a:pos x="T4" y="T5"/>
              </a:cxn>
              <a:cxn ang="T15">
                <a:pos x="T6" y="T7"/>
              </a:cxn>
              <a:cxn ang="T16">
                <a:pos x="T8" y="T9"/>
              </a:cxn>
              <a:cxn ang="T17">
                <a:pos x="T10" y="T11"/>
              </a:cxn>
            </a:cxnLst>
            <a:rect l="T18" t="T19" r="T20" b="T21"/>
            <a:pathLst>
              <a:path w="384" h="384">
                <a:moveTo>
                  <a:pt x="96" y="0"/>
                </a:moveTo>
                <a:lnTo>
                  <a:pt x="288" y="240"/>
                </a:lnTo>
                <a:lnTo>
                  <a:pt x="384" y="384"/>
                </a:lnTo>
                <a:lnTo>
                  <a:pt x="192" y="288"/>
                </a:lnTo>
                <a:lnTo>
                  <a:pt x="0" y="144"/>
                </a:lnTo>
                <a:lnTo>
                  <a:pt x="96" y="0"/>
                </a:lnTo>
                <a:close/>
              </a:path>
            </a:pathLst>
          </a:custGeom>
          <a:solidFill>
            <a:srgbClr val="FFCC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85" name="Freeform 13"/>
          <p:cNvSpPr>
            <a:spLocks/>
          </p:cNvSpPr>
          <p:nvPr/>
        </p:nvSpPr>
        <p:spPr bwMode="auto">
          <a:xfrm>
            <a:off x="4460875" y="2416175"/>
            <a:ext cx="914400" cy="609600"/>
          </a:xfrm>
          <a:custGeom>
            <a:avLst/>
            <a:gdLst>
              <a:gd name="T0" fmla="*/ 362902445 w 576"/>
              <a:gd name="T1" fmla="*/ 0 h 384"/>
              <a:gd name="T2" fmla="*/ 0 w 576"/>
              <a:gd name="T3" fmla="*/ 483870045 h 384"/>
              <a:gd name="T4" fmla="*/ 362902445 w 576"/>
              <a:gd name="T5" fmla="*/ 725804968 h 384"/>
              <a:gd name="T6" fmla="*/ 604837442 w 576"/>
              <a:gd name="T7" fmla="*/ 967740089 h 384"/>
              <a:gd name="T8" fmla="*/ 1451609782 w 576"/>
              <a:gd name="T9" fmla="*/ 967740089 h 384"/>
              <a:gd name="T10" fmla="*/ 1330642333 w 576"/>
              <a:gd name="T11" fmla="*/ 604837506 h 384"/>
              <a:gd name="T12" fmla="*/ 846772538 w 576"/>
              <a:gd name="T13" fmla="*/ 362902484 h 384"/>
              <a:gd name="T14" fmla="*/ 362902445 w 576"/>
              <a:gd name="T15" fmla="*/ 0 h 384"/>
              <a:gd name="T16" fmla="*/ 0 60000 65536"/>
              <a:gd name="T17" fmla="*/ 0 60000 65536"/>
              <a:gd name="T18" fmla="*/ 0 60000 65536"/>
              <a:gd name="T19" fmla="*/ 0 60000 65536"/>
              <a:gd name="T20" fmla="*/ 0 60000 65536"/>
              <a:gd name="T21" fmla="*/ 0 60000 65536"/>
              <a:gd name="T22" fmla="*/ 0 60000 65536"/>
              <a:gd name="T23" fmla="*/ 0 60000 65536"/>
              <a:gd name="T24" fmla="*/ 0 w 576"/>
              <a:gd name="T25" fmla="*/ 0 h 384"/>
              <a:gd name="T26" fmla="*/ 576 w 576"/>
              <a:gd name="T27" fmla="*/ 384 h 3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76" h="384">
                <a:moveTo>
                  <a:pt x="144" y="0"/>
                </a:moveTo>
                <a:lnTo>
                  <a:pt x="0" y="192"/>
                </a:lnTo>
                <a:lnTo>
                  <a:pt x="144" y="288"/>
                </a:lnTo>
                <a:lnTo>
                  <a:pt x="240" y="384"/>
                </a:lnTo>
                <a:lnTo>
                  <a:pt x="576" y="384"/>
                </a:lnTo>
                <a:lnTo>
                  <a:pt x="528" y="240"/>
                </a:lnTo>
                <a:lnTo>
                  <a:pt x="336" y="144"/>
                </a:lnTo>
                <a:lnTo>
                  <a:pt x="144" y="0"/>
                </a:lnTo>
                <a:close/>
              </a:path>
            </a:pathLst>
          </a:custGeom>
          <a:solidFill>
            <a:srgbClr val="CCFF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86" name="Freeform 14"/>
          <p:cNvSpPr>
            <a:spLocks/>
          </p:cNvSpPr>
          <p:nvPr/>
        </p:nvSpPr>
        <p:spPr bwMode="auto">
          <a:xfrm>
            <a:off x="3317875" y="3330575"/>
            <a:ext cx="2290763" cy="990600"/>
          </a:xfrm>
          <a:custGeom>
            <a:avLst/>
            <a:gdLst>
              <a:gd name="T0" fmla="*/ 0 w 1443"/>
              <a:gd name="T1" fmla="*/ 120967502 h 624"/>
              <a:gd name="T2" fmla="*/ 0 w 1443"/>
              <a:gd name="T3" fmla="*/ 604837462 h 624"/>
              <a:gd name="T4" fmla="*/ 241935070 w 1443"/>
              <a:gd name="T5" fmla="*/ 604837462 h 624"/>
              <a:gd name="T6" fmla="*/ 967740281 w 1443"/>
              <a:gd name="T7" fmla="*/ 483870009 h 624"/>
              <a:gd name="T8" fmla="*/ 1330642737 w 1443"/>
              <a:gd name="T9" fmla="*/ 483870009 h 624"/>
              <a:gd name="T10" fmla="*/ 1693545590 w 1443"/>
              <a:gd name="T11" fmla="*/ 967740018 h 624"/>
              <a:gd name="T12" fmla="*/ 1693545590 w 1443"/>
              <a:gd name="T13" fmla="*/ 1451609829 h 624"/>
              <a:gd name="T14" fmla="*/ 1814513076 w 1443"/>
              <a:gd name="T15" fmla="*/ 1572577282 h 624"/>
              <a:gd name="T16" fmla="*/ 2056448047 w 1443"/>
              <a:gd name="T17" fmla="*/ 1572577282 h 624"/>
              <a:gd name="T18" fmla="*/ 2147483647 w 1443"/>
              <a:gd name="T19" fmla="*/ 1451609829 h 624"/>
              <a:gd name="T20" fmla="*/ 2147483647 w 1443"/>
              <a:gd name="T21" fmla="*/ 1209674924 h 624"/>
              <a:gd name="T22" fmla="*/ 2147483647 w 1443"/>
              <a:gd name="T23" fmla="*/ 1209674924 h 624"/>
              <a:gd name="T24" fmla="*/ 2147483647 w 1443"/>
              <a:gd name="T25" fmla="*/ 929936896 h 624"/>
              <a:gd name="T26" fmla="*/ 2147483647 w 1443"/>
              <a:gd name="T27" fmla="*/ 967740018 h 624"/>
              <a:gd name="T28" fmla="*/ 2147483647 w 1443"/>
              <a:gd name="T29" fmla="*/ 1209674924 h 624"/>
              <a:gd name="T30" fmla="*/ 2056448047 w 1443"/>
              <a:gd name="T31" fmla="*/ 1088707471 h 624"/>
              <a:gd name="T32" fmla="*/ 1814513076 w 1443"/>
              <a:gd name="T33" fmla="*/ 725804914 h 624"/>
              <a:gd name="T34" fmla="*/ 1693545590 w 1443"/>
              <a:gd name="T35" fmla="*/ 362902457 h 624"/>
              <a:gd name="T36" fmla="*/ 1088707766 w 1443"/>
              <a:gd name="T37" fmla="*/ 0 h 624"/>
              <a:gd name="T38" fmla="*/ 241935070 w 1443"/>
              <a:gd name="T39" fmla="*/ 241935005 h 624"/>
              <a:gd name="T40" fmla="*/ 0 w 1443"/>
              <a:gd name="T41" fmla="*/ 120967502 h 62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443"/>
              <a:gd name="T64" fmla="*/ 0 h 624"/>
              <a:gd name="T65" fmla="*/ 1443 w 1443"/>
              <a:gd name="T66" fmla="*/ 624 h 62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443" h="624">
                <a:moveTo>
                  <a:pt x="0" y="48"/>
                </a:moveTo>
                <a:lnTo>
                  <a:pt x="0" y="240"/>
                </a:lnTo>
                <a:lnTo>
                  <a:pt x="96" y="240"/>
                </a:lnTo>
                <a:lnTo>
                  <a:pt x="384" y="192"/>
                </a:lnTo>
                <a:lnTo>
                  <a:pt x="528" y="192"/>
                </a:lnTo>
                <a:lnTo>
                  <a:pt x="672" y="384"/>
                </a:lnTo>
                <a:lnTo>
                  <a:pt x="672" y="576"/>
                </a:lnTo>
                <a:lnTo>
                  <a:pt x="720" y="624"/>
                </a:lnTo>
                <a:lnTo>
                  <a:pt x="816" y="624"/>
                </a:lnTo>
                <a:lnTo>
                  <a:pt x="1008" y="576"/>
                </a:lnTo>
                <a:lnTo>
                  <a:pt x="1200" y="480"/>
                </a:lnTo>
                <a:lnTo>
                  <a:pt x="1440" y="480"/>
                </a:lnTo>
                <a:lnTo>
                  <a:pt x="1443" y="369"/>
                </a:lnTo>
                <a:lnTo>
                  <a:pt x="1200" y="384"/>
                </a:lnTo>
                <a:lnTo>
                  <a:pt x="912" y="480"/>
                </a:lnTo>
                <a:lnTo>
                  <a:pt x="816" y="432"/>
                </a:lnTo>
                <a:lnTo>
                  <a:pt x="720" y="288"/>
                </a:lnTo>
                <a:lnTo>
                  <a:pt x="672" y="144"/>
                </a:lnTo>
                <a:lnTo>
                  <a:pt x="432" y="0"/>
                </a:lnTo>
                <a:lnTo>
                  <a:pt x="96" y="96"/>
                </a:lnTo>
                <a:lnTo>
                  <a:pt x="0" y="48"/>
                </a:lnTo>
                <a:close/>
              </a:path>
            </a:pathLst>
          </a:custGeom>
          <a:solidFill>
            <a:srgbClr val="99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87" name="Freeform 15"/>
          <p:cNvSpPr>
            <a:spLocks/>
          </p:cNvSpPr>
          <p:nvPr/>
        </p:nvSpPr>
        <p:spPr bwMode="auto">
          <a:xfrm>
            <a:off x="3317875" y="3711575"/>
            <a:ext cx="2286000" cy="838200"/>
          </a:xfrm>
          <a:custGeom>
            <a:avLst/>
            <a:gdLst>
              <a:gd name="T0" fmla="*/ 0 w 1440"/>
              <a:gd name="T1" fmla="*/ 0 h 528"/>
              <a:gd name="T2" fmla="*/ 0 w 1440"/>
              <a:gd name="T3" fmla="*/ 604837419 h 528"/>
              <a:gd name="T4" fmla="*/ 483870034 w 1440"/>
              <a:gd name="T5" fmla="*/ 604837419 h 528"/>
              <a:gd name="T6" fmla="*/ 846772610 w 1440"/>
              <a:gd name="T7" fmla="*/ 483869975 h 528"/>
              <a:gd name="T8" fmla="*/ 967740069 w 1440"/>
              <a:gd name="T9" fmla="*/ 362902431 h 528"/>
              <a:gd name="T10" fmla="*/ 1209674987 w 1440"/>
              <a:gd name="T11" fmla="*/ 362902431 h 528"/>
              <a:gd name="T12" fmla="*/ 1209674987 w 1440"/>
              <a:gd name="T13" fmla="*/ 604837419 h 528"/>
              <a:gd name="T14" fmla="*/ 1572577364 w 1440"/>
              <a:gd name="T15" fmla="*/ 1330642282 h 528"/>
              <a:gd name="T16" fmla="*/ 1935480137 w 1440"/>
              <a:gd name="T17" fmla="*/ 1330642282 h 528"/>
              <a:gd name="T18" fmla="*/ 2147483647 w 1440"/>
              <a:gd name="T19" fmla="*/ 1209674838 h 528"/>
              <a:gd name="T20" fmla="*/ 2147483647 w 1440"/>
              <a:gd name="T21" fmla="*/ 967739949 h 528"/>
              <a:gd name="T22" fmla="*/ 2147483647 w 1440"/>
              <a:gd name="T23" fmla="*/ 846772505 h 528"/>
              <a:gd name="T24" fmla="*/ 2147483647 w 1440"/>
              <a:gd name="T25" fmla="*/ 839211246 h 528"/>
              <a:gd name="T26" fmla="*/ 2147483647 w 1440"/>
              <a:gd name="T27" fmla="*/ 604837419 h 528"/>
              <a:gd name="T28" fmla="*/ 2147483647 w 1440"/>
              <a:gd name="T29" fmla="*/ 604837419 h 528"/>
              <a:gd name="T30" fmla="*/ 2147483647 w 1440"/>
              <a:gd name="T31" fmla="*/ 846772505 h 528"/>
              <a:gd name="T32" fmla="*/ 2147483647 w 1440"/>
              <a:gd name="T33" fmla="*/ 1088707393 h 528"/>
              <a:gd name="T34" fmla="*/ 1814512678 w 1440"/>
              <a:gd name="T35" fmla="*/ 1088707393 h 528"/>
              <a:gd name="T36" fmla="*/ 1572577364 w 1440"/>
              <a:gd name="T37" fmla="*/ 967739949 h 528"/>
              <a:gd name="T38" fmla="*/ 1451609905 w 1440"/>
              <a:gd name="T39" fmla="*/ 725804863 h 528"/>
              <a:gd name="T40" fmla="*/ 1451609905 w 1440"/>
              <a:gd name="T41" fmla="*/ 362902431 h 528"/>
              <a:gd name="T42" fmla="*/ 1330642446 w 1440"/>
              <a:gd name="T43" fmla="*/ 120967494 h 528"/>
              <a:gd name="T44" fmla="*/ 1088707528 w 1440"/>
              <a:gd name="T45" fmla="*/ 120967494 h 528"/>
              <a:gd name="T46" fmla="*/ 483870034 w 1440"/>
              <a:gd name="T47" fmla="*/ 241934987 h 528"/>
              <a:gd name="T48" fmla="*/ 241935017 w 1440"/>
              <a:gd name="T49" fmla="*/ 0 h 528"/>
              <a:gd name="T50" fmla="*/ 0 w 1440"/>
              <a:gd name="T51" fmla="*/ 0 h 52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440"/>
              <a:gd name="T79" fmla="*/ 0 h 528"/>
              <a:gd name="T80" fmla="*/ 1440 w 1440"/>
              <a:gd name="T81" fmla="*/ 528 h 52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440" h="528">
                <a:moveTo>
                  <a:pt x="0" y="0"/>
                </a:moveTo>
                <a:lnTo>
                  <a:pt x="0" y="240"/>
                </a:lnTo>
                <a:lnTo>
                  <a:pt x="192" y="240"/>
                </a:lnTo>
                <a:lnTo>
                  <a:pt x="336" y="192"/>
                </a:lnTo>
                <a:lnTo>
                  <a:pt x="384" y="144"/>
                </a:lnTo>
                <a:lnTo>
                  <a:pt x="480" y="144"/>
                </a:lnTo>
                <a:lnTo>
                  <a:pt x="480" y="240"/>
                </a:lnTo>
                <a:lnTo>
                  <a:pt x="624" y="528"/>
                </a:lnTo>
                <a:lnTo>
                  <a:pt x="768" y="528"/>
                </a:lnTo>
                <a:lnTo>
                  <a:pt x="912" y="480"/>
                </a:lnTo>
                <a:lnTo>
                  <a:pt x="1056" y="384"/>
                </a:lnTo>
                <a:lnTo>
                  <a:pt x="1200" y="336"/>
                </a:lnTo>
                <a:lnTo>
                  <a:pt x="1431" y="333"/>
                </a:lnTo>
                <a:lnTo>
                  <a:pt x="1440" y="240"/>
                </a:lnTo>
                <a:lnTo>
                  <a:pt x="1200" y="240"/>
                </a:lnTo>
                <a:lnTo>
                  <a:pt x="960" y="336"/>
                </a:lnTo>
                <a:lnTo>
                  <a:pt x="864" y="432"/>
                </a:lnTo>
                <a:lnTo>
                  <a:pt x="720" y="432"/>
                </a:lnTo>
                <a:lnTo>
                  <a:pt x="624" y="384"/>
                </a:lnTo>
                <a:lnTo>
                  <a:pt x="576" y="288"/>
                </a:lnTo>
                <a:lnTo>
                  <a:pt x="576" y="144"/>
                </a:lnTo>
                <a:lnTo>
                  <a:pt x="528" y="48"/>
                </a:lnTo>
                <a:lnTo>
                  <a:pt x="432" y="48"/>
                </a:lnTo>
                <a:lnTo>
                  <a:pt x="192" y="96"/>
                </a:lnTo>
                <a:lnTo>
                  <a:pt x="96" y="0"/>
                </a:lnTo>
                <a:lnTo>
                  <a:pt x="0" y="0"/>
                </a:lnTo>
                <a:close/>
              </a:path>
            </a:pathLst>
          </a:custGeom>
          <a:solidFill>
            <a:srgbClr val="008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88" name="Freeform 16"/>
          <p:cNvSpPr>
            <a:spLocks/>
          </p:cNvSpPr>
          <p:nvPr/>
        </p:nvSpPr>
        <p:spPr bwMode="auto">
          <a:xfrm>
            <a:off x="3317875" y="3940175"/>
            <a:ext cx="1676400" cy="762000"/>
          </a:xfrm>
          <a:custGeom>
            <a:avLst/>
            <a:gdLst>
              <a:gd name="T0" fmla="*/ 0 w 1056"/>
              <a:gd name="T1" fmla="*/ 241935038 h 480"/>
              <a:gd name="T2" fmla="*/ 483869975 w 1056"/>
              <a:gd name="T3" fmla="*/ 362902507 h 480"/>
              <a:gd name="T4" fmla="*/ 967739949 w 1056"/>
              <a:gd name="T5" fmla="*/ 241935038 h 480"/>
              <a:gd name="T6" fmla="*/ 1088707393 w 1056"/>
              <a:gd name="T7" fmla="*/ 604837545 h 480"/>
              <a:gd name="T8" fmla="*/ 1451609726 w 1056"/>
              <a:gd name="T9" fmla="*/ 1088707620 h 480"/>
              <a:gd name="T10" fmla="*/ 1693545011 w 1056"/>
              <a:gd name="T11" fmla="*/ 1209675089 h 480"/>
              <a:gd name="T12" fmla="*/ 2147483647 w 1056"/>
              <a:gd name="T13" fmla="*/ 1088707620 h 480"/>
              <a:gd name="T14" fmla="*/ 2147483647 w 1056"/>
              <a:gd name="T15" fmla="*/ 846772682 h 480"/>
              <a:gd name="T16" fmla="*/ 2147483647 w 1056"/>
              <a:gd name="T17" fmla="*/ 604837545 h 480"/>
              <a:gd name="T18" fmla="*/ 2147483647 w 1056"/>
              <a:gd name="T19" fmla="*/ 846772682 h 480"/>
              <a:gd name="T20" fmla="*/ 1935479899 w 1056"/>
              <a:gd name="T21" fmla="*/ 967740151 h 480"/>
              <a:gd name="T22" fmla="*/ 1572577170 w 1056"/>
              <a:gd name="T23" fmla="*/ 967740151 h 480"/>
              <a:gd name="T24" fmla="*/ 1209674838 w 1056"/>
              <a:gd name="T25" fmla="*/ 241935038 h 480"/>
              <a:gd name="T26" fmla="*/ 1209674838 w 1056"/>
              <a:gd name="T27" fmla="*/ 0 h 480"/>
              <a:gd name="T28" fmla="*/ 967739949 w 1056"/>
              <a:gd name="T29" fmla="*/ 0 h 480"/>
              <a:gd name="T30" fmla="*/ 846772505 w 1056"/>
              <a:gd name="T31" fmla="*/ 120967519 h 480"/>
              <a:gd name="T32" fmla="*/ 483869975 w 1056"/>
              <a:gd name="T33" fmla="*/ 241935038 h 480"/>
              <a:gd name="T34" fmla="*/ 0 w 1056"/>
              <a:gd name="T35" fmla="*/ 241935038 h 48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56"/>
              <a:gd name="T55" fmla="*/ 0 h 480"/>
              <a:gd name="T56" fmla="*/ 1056 w 1056"/>
              <a:gd name="T57" fmla="*/ 480 h 48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56" h="480">
                <a:moveTo>
                  <a:pt x="0" y="96"/>
                </a:moveTo>
                <a:lnTo>
                  <a:pt x="192" y="144"/>
                </a:lnTo>
                <a:lnTo>
                  <a:pt x="384" y="96"/>
                </a:lnTo>
                <a:lnTo>
                  <a:pt x="432" y="240"/>
                </a:lnTo>
                <a:lnTo>
                  <a:pt x="576" y="432"/>
                </a:lnTo>
                <a:lnTo>
                  <a:pt x="672" y="480"/>
                </a:lnTo>
                <a:lnTo>
                  <a:pt x="864" y="432"/>
                </a:lnTo>
                <a:lnTo>
                  <a:pt x="960" y="336"/>
                </a:lnTo>
                <a:lnTo>
                  <a:pt x="1056" y="240"/>
                </a:lnTo>
                <a:lnTo>
                  <a:pt x="912" y="336"/>
                </a:lnTo>
                <a:lnTo>
                  <a:pt x="768" y="384"/>
                </a:lnTo>
                <a:lnTo>
                  <a:pt x="624" y="384"/>
                </a:lnTo>
                <a:lnTo>
                  <a:pt x="480" y="96"/>
                </a:lnTo>
                <a:lnTo>
                  <a:pt x="480" y="0"/>
                </a:lnTo>
                <a:lnTo>
                  <a:pt x="384" y="0"/>
                </a:lnTo>
                <a:lnTo>
                  <a:pt x="336" y="48"/>
                </a:lnTo>
                <a:lnTo>
                  <a:pt x="192" y="96"/>
                </a:lnTo>
                <a:lnTo>
                  <a:pt x="0" y="96"/>
                </a:lnTo>
                <a:close/>
              </a:path>
            </a:pathLst>
          </a:custGeom>
          <a:solidFill>
            <a:srgbClr val="008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89" name="Freeform 17"/>
          <p:cNvSpPr>
            <a:spLocks/>
          </p:cNvSpPr>
          <p:nvPr/>
        </p:nvSpPr>
        <p:spPr bwMode="auto">
          <a:xfrm>
            <a:off x="3317875" y="4092575"/>
            <a:ext cx="2266950" cy="762000"/>
          </a:xfrm>
          <a:custGeom>
            <a:avLst/>
            <a:gdLst>
              <a:gd name="T0" fmla="*/ 0 w 1428"/>
              <a:gd name="T1" fmla="*/ 0 h 480"/>
              <a:gd name="T2" fmla="*/ 0 w 1428"/>
              <a:gd name="T3" fmla="*/ 362902507 h 480"/>
              <a:gd name="T4" fmla="*/ 483870033 w 1428"/>
              <a:gd name="T5" fmla="*/ 362902507 h 480"/>
              <a:gd name="T6" fmla="*/ 725804950 w 1428"/>
              <a:gd name="T7" fmla="*/ 483870075 h 480"/>
              <a:gd name="T8" fmla="*/ 1088707525 w 1428"/>
              <a:gd name="T9" fmla="*/ 967740151 h 480"/>
              <a:gd name="T10" fmla="*/ 1451609901 w 1428"/>
              <a:gd name="T11" fmla="*/ 1088707620 h 480"/>
              <a:gd name="T12" fmla="*/ 2147483647 w 1428"/>
              <a:gd name="T13" fmla="*/ 1209675089 h 480"/>
              <a:gd name="T14" fmla="*/ 2147483647 w 1428"/>
              <a:gd name="T15" fmla="*/ 967740151 h 480"/>
              <a:gd name="T16" fmla="*/ 2147483647 w 1428"/>
              <a:gd name="T17" fmla="*/ 604837545 h 480"/>
              <a:gd name="T18" fmla="*/ 2147483647 w 1428"/>
              <a:gd name="T19" fmla="*/ 604837545 h 480"/>
              <a:gd name="T20" fmla="*/ 2147483647 w 1428"/>
              <a:gd name="T21" fmla="*/ 241935038 h 480"/>
              <a:gd name="T22" fmla="*/ 2147483647 w 1428"/>
              <a:gd name="T23" fmla="*/ 241935038 h 480"/>
              <a:gd name="T24" fmla="*/ 2147483647 w 1428"/>
              <a:gd name="T25" fmla="*/ 362902507 h 480"/>
              <a:gd name="T26" fmla="*/ 2147483647 w 1428"/>
              <a:gd name="T27" fmla="*/ 846772682 h 480"/>
              <a:gd name="T28" fmla="*/ 1693545215 w 1428"/>
              <a:gd name="T29" fmla="*/ 967740151 h 480"/>
              <a:gd name="T30" fmla="*/ 1451609901 w 1428"/>
              <a:gd name="T31" fmla="*/ 846772682 h 480"/>
              <a:gd name="T32" fmla="*/ 1088707525 w 1428"/>
              <a:gd name="T33" fmla="*/ 362902507 h 480"/>
              <a:gd name="T34" fmla="*/ 967740066 w 1428"/>
              <a:gd name="T35" fmla="*/ 0 h 480"/>
              <a:gd name="T36" fmla="*/ 483870033 w 1428"/>
              <a:gd name="T37" fmla="*/ 120967519 h 480"/>
              <a:gd name="T38" fmla="*/ 0 w 1428"/>
              <a:gd name="T39" fmla="*/ 0 h 48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428"/>
              <a:gd name="T61" fmla="*/ 0 h 480"/>
              <a:gd name="T62" fmla="*/ 1428 w 1428"/>
              <a:gd name="T63" fmla="*/ 480 h 48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428" h="480">
                <a:moveTo>
                  <a:pt x="0" y="0"/>
                </a:moveTo>
                <a:lnTo>
                  <a:pt x="0" y="144"/>
                </a:lnTo>
                <a:lnTo>
                  <a:pt x="192" y="144"/>
                </a:lnTo>
                <a:lnTo>
                  <a:pt x="288" y="192"/>
                </a:lnTo>
                <a:lnTo>
                  <a:pt x="432" y="384"/>
                </a:lnTo>
                <a:lnTo>
                  <a:pt x="576" y="432"/>
                </a:lnTo>
                <a:lnTo>
                  <a:pt x="864" y="480"/>
                </a:lnTo>
                <a:lnTo>
                  <a:pt x="1008" y="384"/>
                </a:lnTo>
                <a:lnTo>
                  <a:pt x="1152" y="240"/>
                </a:lnTo>
                <a:lnTo>
                  <a:pt x="1392" y="240"/>
                </a:lnTo>
                <a:lnTo>
                  <a:pt x="1428" y="96"/>
                </a:lnTo>
                <a:lnTo>
                  <a:pt x="1200" y="96"/>
                </a:lnTo>
                <a:lnTo>
                  <a:pt x="1056" y="144"/>
                </a:lnTo>
                <a:lnTo>
                  <a:pt x="864" y="336"/>
                </a:lnTo>
                <a:lnTo>
                  <a:pt x="672" y="384"/>
                </a:lnTo>
                <a:lnTo>
                  <a:pt x="576" y="336"/>
                </a:lnTo>
                <a:lnTo>
                  <a:pt x="432" y="144"/>
                </a:lnTo>
                <a:lnTo>
                  <a:pt x="384" y="0"/>
                </a:lnTo>
                <a:lnTo>
                  <a:pt x="192" y="48"/>
                </a:lnTo>
                <a:lnTo>
                  <a:pt x="0" y="0"/>
                </a:lnTo>
                <a:close/>
              </a:path>
            </a:pathLst>
          </a:custGeom>
          <a:solidFill>
            <a:srgbClr val="99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90" name="Freeform 18" descr="Solid diamond"/>
          <p:cNvSpPr>
            <a:spLocks/>
          </p:cNvSpPr>
          <p:nvPr/>
        </p:nvSpPr>
        <p:spPr bwMode="auto">
          <a:xfrm>
            <a:off x="3317875" y="4321175"/>
            <a:ext cx="2209800" cy="1158875"/>
          </a:xfrm>
          <a:custGeom>
            <a:avLst/>
            <a:gdLst>
              <a:gd name="T0" fmla="*/ 0 w 1392"/>
              <a:gd name="T1" fmla="*/ 0 h 730"/>
              <a:gd name="T2" fmla="*/ 0 w 1392"/>
              <a:gd name="T3" fmla="*/ 1451609911 h 730"/>
              <a:gd name="T4" fmla="*/ 362902472 w 1392"/>
              <a:gd name="T5" fmla="*/ 1330642452 h 730"/>
              <a:gd name="T6" fmla="*/ 1088707515 w 1392"/>
              <a:gd name="T7" fmla="*/ 1693545227 h 730"/>
              <a:gd name="T8" fmla="*/ 1620461091 w 1392"/>
              <a:gd name="T9" fmla="*/ 1839714241 h 730"/>
              <a:gd name="T10" fmla="*/ 2147483647 w 1392"/>
              <a:gd name="T11" fmla="*/ 1814512687 h 730"/>
              <a:gd name="T12" fmla="*/ 2147483647 w 1392"/>
              <a:gd name="T13" fmla="*/ 1693545227 h 730"/>
              <a:gd name="T14" fmla="*/ 2147483647 w 1392"/>
              <a:gd name="T15" fmla="*/ 1330642452 h 730"/>
              <a:gd name="T16" fmla="*/ 2147483647 w 1392"/>
              <a:gd name="T17" fmla="*/ 604837496 h 730"/>
              <a:gd name="T18" fmla="*/ 2147483647 w 1392"/>
              <a:gd name="T19" fmla="*/ 241935018 h 730"/>
              <a:gd name="T20" fmla="*/ 2147483647 w 1392"/>
              <a:gd name="T21" fmla="*/ 241935018 h 730"/>
              <a:gd name="T22" fmla="*/ 2147483647 w 1392"/>
              <a:gd name="T23" fmla="*/ 604837496 h 730"/>
              <a:gd name="T24" fmla="*/ 2147483647 w 1392"/>
              <a:gd name="T25" fmla="*/ 846772614 h 730"/>
              <a:gd name="T26" fmla="*/ 1088707515 w 1392"/>
              <a:gd name="T27" fmla="*/ 604837496 h 730"/>
              <a:gd name="T28" fmla="*/ 725804944 w 1392"/>
              <a:gd name="T29" fmla="*/ 120967509 h 730"/>
              <a:gd name="T30" fmla="*/ 483870029 w 1392"/>
              <a:gd name="T31" fmla="*/ 0 h 730"/>
              <a:gd name="T32" fmla="*/ 0 w 1392"/>
              <a:gd name="T33" fmla="*/ 0 h 7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92"/>
              <a:gd name="T52" fmla="*/ 0 h 730"/>
              <a:gd name="T53" fmla="*/ 1392 w 1392"/>
              <a:gd name="T54" fmla="*/ 730 h 73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92" h="730">
                <a:moveTo>
                  <a:pt x="0" y="0"/>
                </a:moveTo>
                <a:lnTo>
                  <a:pt x="0" y="576"/>
                </a:lnTo>
                <a:lnTo>
                  <a:pt x="144" y="528"/>
                </a:lnTo>
                <a:lnTo>
                  <a:pt x="432" y="672"/>
                </a:lnTo>
                <a:lnTo>
                  <a:pt x="643" y="730"/>
                </a:lnTo>
                <a:lnTo>
                  <a:pt x="912" y="720"/>
                </a:lnTo>
                <a:lnTo>
                  <a:pt x="1104" y="672"/>
                </a:lnTo>
                <a:lnTo>
                  <a:pt x="1200" y="528"/>
                </a:lnTo>
                <a:lnTo>
                  <a:pt x="1344" y="240"/>
                </a:lnTo>
                <a:lnTo>
                  <a:pt x="1392" y="96"/>
                </a:lnTo>
                <a:lnTo>
                  <a:pt x="1152" y="96"/>
                </a:lnTo>
                <a:lnTo>
                  <a:pt x="1008" y="240"/>
                </a:lnTo>
                <a:lnTo>
                  <a:pt x="864" y="336"/>
                </a:lnTo>
                <a:lnTo>
                  <a:pt x="432" y="240"/>
                </a:lnTo>
                <a:lnTo>
                  <a:pt x="288" y="48"/>
                </a:lnTo>
                <a:lnTo>
                  <a:pt x="192" y="0"/>
                </a:lnTo>
                <a:lnTo>
                  <a:pt x="0" y="0"/>
                </a:lnTo>
                <a:close/>
              </a:path>
            </a:pathLst>
          </a:custGeom>
          <a:pattFill prst="solidDmnd">
            <a:fgClr>
              <a:schemeClr val="accent1"/>
            </a:fgClr>
            <a:bgClr>
              <a:srgbClr val="CCFFCC"/>
            </a:bgClr>
          </a:patt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91" name="Freeform 19"/>
          <p:cNvSpPr>
            <a:spLocks/>
          </p:cNvSpPr>
          <p:nvPr/>
        </p:nvSpPr>
        <p:spPr bwMode="auto">
          <a:xfrm>
            <a:off x="3317875" y="5159375"/>
            <a:ext cx="1752600" cy="838200"/>
          </a:xfrm>
          <a:custGeom>
            <a:avLst/>
            <a:gdLst>
              <a:gd name="T0" fmla="*/ 0 w 1104"/>
              <a:gd name="T1" fmla="*/ 120967494 h 528"/>
              <a:gd name="T2" fmla="*/ 0 w 1104"/>
              <a:gd name="T3" fmla="*/ 846772505 h 528"/>
              <a:gd name="T4" fmla="*/ 241934992 w 1104"/>
              <a:gd name="T5" fmla="*/ 725804863 h 528"/>
              <a:gd name="T6" fmla="*/ 725804877 w 1104"/>
              <a:gd name="T7" fmla="*/ 1088707393 h 528"/>
              <a:gd name="T8" fmla="*/ 1209674862 w 1104"/>
              <a:gd name="T9" fmla="*/ 1209674838 h 528"/>
              <a:gd name="T10" fmla="*/ 1451609755 w 1104"/>
              <a:gd name="T11" fmla="*/ 1088707393 h 528"/>
              <a:gd name="T12" fmla="*/ 1572577201 w 1104"/>
              <a:gd name="T13" fmla="*/ 1330642282 h 528"/>
              <a:gd name="T14" fmla="*/ 2147483647 w 1104"/>
              <a:gd name="T15" fmla="*/ 846772505 h 528"/>
              <a:gd name="T16" fmla="*/ 2147483647 w 1104"/>
              <a:gd name="T17" fmla="*/ 362902431 h 528"/>
              <a:gd name="T18" fmla="*/ 2147483647 w 1104"/>
              <a:gd name="T19" fmla="*/ 483869975 h 528"/>
              <a:gd name="T20" fmla="*/ 1572577201 w 1104"/>
              <a:gd name="T21" fmla="*/ 483869975 h 528"/>
              <a:gd name="T22" fmla="*/ 1088707415 w 1104"/>
              <a:gd name="T23" fmla="*/ 362902431 h 528"/>
              <a:gd name="T24" fmla="*/ 362902439 w 1104"/>
              <a:gd name="T25" fmla="*/ 0 h 528"/>
              <a:gd name="T26" fmla="*/ 0 w 1104"/>
              <a:gd name="T27" fmla="*/ 120967494 h 5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104"/>
              <a:gd name="T43" fmla="*/ 0 h 528"/>
              <a:gd name="T44" fmla="*/ 1104 w 1104"/>
              <a:gd name="T45" fmla="*/ 528 h 5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104" h="528">
                <a:moveTo>
                  <a:pt x="0" y="48"/>
                </a:moveTo>
                <a:lnTo>
                  <a:pt x="0" y="336"/>
                </a:lnTo>
                <a:lnTo>
                  <a:pt x="96" y="288"/>
                </a:lnTo>
                <a:lnTo>
                  <a:pt x="288" y="432"/>
                </a:lnTo>
                <a:lnTo>
                  <a:pt x="480" y="480"/>
                </a:lnTo>
                <a:lnTo>
                  <a:pt x="576" y="432"/>
                </a:lnTo>
                <a:lnTo>
                  <a:pt x="624" y="528"/>
                </a:lnTo>
                <a:lnTo>
                  <a:pt x="912" y="336"/>
                </a:lnTo>
                <a:lnTo>
                  <a:pt x="1104" y="144"/>
                </a:lnTo>
                <a:lnTo>
                  <a:pt x="912" y="192"/>
                </a:lnTo>
                <a:lnTo>
                  <a:pt x="624" y="192"/>
                </a:lnTo>
                <a:lnTo>
                  <a:pt x="432" y="144"/>
                </a:lnTo>
                <a:lnTo>
                  <a:pt x="144" y="0"/>
                </a:lnTo>
                <a:lnTo>
                  <a:pt x="0" y="48"/>
                </a:lnTo>
                <a:close/>
              </a:path>
            </a:pathLst>
          </a:custGeom>
          <a:solidFill>
            <a:srgbClr val="CCFF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92" name="Freeform 20"/>
          <p:cNvSpPr>
            <a:spLocks/>
          </p:cNvSpPr>
          <p:nvPr/>
        </p:nvSpPr>
        <p:spPr bwMode="auto">
          <a:xfrm>
            <a:off x="3317875" y="5616575"/>
            <a:ext cx="990600" cy="609600"/>
          </a:xfrm>
          <a:custGeom>
            <a:avLst/>
            <a:gdLst>
              <a:gd name="T0" fmla="*/ 0 w 624"/>
              <a:gd name="T1" fmla="*/ 120967511 h 384"/>
              <a:gd name="T2" fmla="*/ 0 w 624"/>
              <a:gd name="T3" fmla="*/ 967740089 h 384"/>
              <a:gd name="T4" fmla="*/ 725804914 w 624"/>
              <a:gd name="T5" fmla="*/ 846772628 h 384"/>
              <a:gd name="T6" fmla="*/ 1572577282 w 624"/>
              <a:gd name="T7" fmla="*/ 604837506 h 384"/>
              <a:gd name="T8" fmla="*/ 1451609829 w 624"/>
              <a:gd name="T9" fmla="*/ 362902484 h 384"/>
              <a:gd name="T10" fmla="*/ 1209674924 w 624"/>
              <a:gd name="T11" fmla="*/ 483870045 h 384"/>
              <a:gd name="T12" fmla="*/ 725804914 w 624"/>
              <a:gd name="T13" fmla="*/ 362902484 h 384"/>
              <a:gd name="T14" fmla="*/ 241935005 w 624"/>
              <a:gd name="T15" fmla="*/ 0 h 384"/>
              <a:gd name="T16" fmla="*/ 0 w 624"/>
              <a:gd name="T17" fmla="*/ 120967511 h 3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24"/>
              <a:gd name="T28" fmla="*/ 0 h 384"/>
              <a:gd name="T29" fmla="*/ 624 w 624"/>
              <a:gd name="T30" fmla="*/ 384 h 38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24" h="384">
                <a:moveTo>
                  <a:pt x="0" y="48"/>
                </a:moveTo>
                <a:lnTo>
                  <a:pt x="0" y="384"/>
                </a:lnTo>
                <a:lnTo>
                  <a:pt x="288" y="336"/>
                </a:lnTo>
                <a:lnTo>
                  <a:pt x="624" y="240"/>
                </a:lnTo>
                <a:lnTo>
                  <a:pt x="576" y="144"/>
                </a:lnTo>
                <a:lnTo>
                  <a:pt x="480" y="192"/>
                </a:lnTo>
                <a:lnTo>
                  <a:pt x="288" y="144"/>
                </a:lnTo>
                <a:lnTo>
                  <a:pt x="96" y="0"/>
                </a:lnTo>
                <a:lnTo>
                  <a:pt x="0" y="48"/>
                </a:lnTo>
                <a:close/>
              </a:path>
            </a:pathLst>
          </a:custGeom>
          <a:solidFill>
            <a:srgbClr val="FFCC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93" name="Rectangle 21"/>
          <p:cNvSpPr>
            <a:spLocks noChangeArrowheads="1"/>
          </p:cNvSpPr>
          <p:nvPr/>
        </p:nvSpPr>
        <p:spPr bwMode="auto">
          <a:xfrm>
            <a:off x="3013075" y="1501775"/>
            <a:ext cx="304800" cy="4800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94" name="Freeform 22"/>
          <p:cNvSpPr>
            <a:spLocks/>
          </p:cNvSpPr>
          <p:nvPr/>
        </p:nvSpPr>
        <p:spPr bwMode="auto">
          <a:xfrm>
            <a:off x="3851275" y="1882775"/>
            <a:ext cx="990600" cy="1079500"/>
          </a:xfrm>
          <a:custGeom>
            <a:avLst/>
            <a:gdLst>
              <a:gd name="T0" fmla="*/ 846772566 w 624"/>
              <a:gd name="T1" fmla="*/ 0 h 680"/>
              <a:gd name="T2" fmla="*/ 483870009 w 624"/>
              <a:gd name="T3" fmla="*/ 483870025 h 680"/>
              <a:gd name="T4" fmla="*/ 282257489 w 624"/>
              <a:gd name="T5" fmla="*/ 753527440 h 680"/>
              <a:gd name="T6" fmla="*/ 120967502 w 624"/>
              <a:gd name="T7" fmla="*/ 967740049 h 680"/>
              <a:gd name="T8" fmla="*/ 40322497 w 624"/>
              <a:gd name="T9" fmla="*/ 1131549353 h 680"/>
              <a:gd name="T10" fmla="*/ 0 w 624"/>
              <a:gd name="T11" fmla="*/ 1330642419 h 680"/>
              <a:gd name="T12" fmla="*/ 78124044 w 624"/>
              <a:gd name="T13" fmla="*/ 1509574242 h 680"/>
              <a:gd name="T14" fmla="*/ 221773762 w 624"/>
              <a:gd name="T15" fmla="*/ 1638101371 h 680"/>
              <a:gd name="T16" fmla="*/ 362902457 w 624"/>
              <a:gd name="T17" fmla="*/ 1693545186 h 680"/>
              <a:gd name="T18" fmla="*/ 539313425 w 624"/>
              <a:gd name="T19" fmla="*/ 1713706428 h 680"/>
              <a:gd name="T20" fmla="*/ 735885536 w 624"/>
              <a:gd name="T21" fmla="*/ 1660783563 h 680"/>
              <a:gd name="T22" fmla="*/ 992941571 w 624"/>
              <a:gd name="T23" fmla="*/ 1365924594 h 680"/>
              <a:gd name="T24" fmla="*/ 1330642376 w 624"/>
              <a:gd name="T25" fmla="*/ 846772593 h 680"/>
              <a:gd name="T26" fmla="*/ 1572577282 w 624"/>
              <a:gd name="T27" fmla="*/ 483870025 h 680"/>
              <a:gd name="T28" fmla="*/ 846772566 w 624"/>
              <a:gd name="T29" fmla="*/ 0 h 6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4"/>
              <a:gd name="T46" fmla="*/ 0 h 680"/>
              <a:gd name="T47" fmla="*/ 624 w 624"/>
              <a:gd name="T48" fmla="*/ 680 h 68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4" h="680">
                <a:moveTo>
                  <a:pt x="336" y="0"/>
                </a:moveTo>
                <a:lnTo>
                  <a:pt x="192" y="192"/>
                </a:lnTo>
                <a:lnTo>
                  <a:pt x="112" y="299"/>
                </a:lnTo>
                <a:lnTo>
                  <a:pt x="48" y="384"/>
                </a:lnTo>
                <a:lnTo>
                  <a:pt x="16" y="449"/>
                </a:lnTo>
                <a:lnTo>
                  <a:pt x="0" y="528"/>
                </a:lnTo>
                <a:lnTo>
                  <a:pt x="31" y="599"/>
                </a:lnTo>
                <a:lnTo>
                  <a:pt x="88" y="650"/>
                </a:lnTo>
                <a:lnTo>
                  <a:pt x="144" y="672"/>
                </a:lnTo>
                <a:lnTo>
                  <a:pt x="214" y="680"/>
                </a:lnTo>
                <a:lnTo>
                  <a:pt x="292" y="659"/>
                </a:lnTo>
                <a:lnTo>
                  <a:pt x="394" y="542"/>
                </a:lnTo>
                <a:lnTo>
                  <a:pt x="528" y="336"/>
                </a:lnTo>
                <a:lnTo>
                  <a:pt x="624" y="192"/>
                </a:lnTo>
                <a:lnTo>
                  <a:pt x="33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95" name="Freeform 23"/>
          <p:cNvSpPr>
            <a:spLocks/>
          </p:cNvSpPr>
          <p:nvPr/>
        </p:nvSpPr>
        <p:spPr bwMode="auto">
          <a:xfrm>
            <a:off x="3317875" y="3863975"/>
            <a:ext cx="2266950" cy="609600"/>
          </a:xfrm>
          <a:custGeom>
            <a:avLst/>
            <a:gdLst>
              <a:gd name="T0" fmla="*/ 0 w 1428"/>
              <a:gd name="T1" fmla="*/ 75604688 h 384"/>
              <a:gd name="T2" fmla="*/ 362902475 w 1428"/>
              <a:gd name="T3" fmla="*/ 241935022 h 384"/>
              <a:gd name="T4" fmla="*/ 604837492 w 1428"/>
              <a:gd name="T5" fmla="*/ 120967511 h 384"/>
              <a:gd name="T6" fmla="*/ 967740066 w 1428"/>
              <a:gd name="T7" fmla="*/ 0 h 384"/>
              <a:gd name="T8" fmla="*/ 1209674983 w 1428"/>
              <a:gd name="T9" fmla="*/ 0 h 384"/>
              <a:gd name="T10" fmla="*/ 1330642442 w 1428"/>
              <a:gd name="T11" fmla="*/ 120967511 h 384"/>
              <a:gd name="T12" fmla="*/ 1330642442 w 1428"/>
              <a:gd name="T13" fmla="*/ 483870045 h 384"/>
              <a:gd name="T14" fmla="*/ 1572577359 w 1428"/>
              <a:gd name="T15" fmla="*/ 846772628 h 384"/>
              <a:gd name="T16" fmla="*/ 1814512673 w 1428"/>
              <a:gd name="T17" fmla="*/ 967740089 h 384"/>
              <a:gd name="T18" fmla="*/ 2147483647 w 1428"/>
              <a:gd name="T19" fmla="*/ 967740089 h 384"/>
              <a:gd name="T20" fmla="*/ 2147483647 w 1428"/>
              <a:gd name="T21" fmla="*/ 604837506 h 384"/>
              <a:gd name="T22" fmla="*/ 2147483647 w 1428"/>
              <a:gd name="T23" fmla="*/ 483870045 h 384"/>
              <a:gd name="T24" fmla="*/ 2147483647 w 1428"/>
              <a:gd name="T25" fmla="*/ 473789423 h 3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28"/>
              <a:gd name="T40" fmla="*/ 0 h 384"/>
              <a:gd name="T41" fmla="*/ 1428 w 1428"/>
              <a:gd name="T42" fmla="*/ 384 h 38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28" h="384">
                <a:moveTo>
                  <a:pt x="0" y="30"/>
                </a:moveTo>
                <a:lnTo>
                  <a:pt x="144" y="96"/>
                </a:lnTo>
                <a:lnTo>
                  <a:pt x="240" y="48"/>
                </a:lnTo>
                <a:lnTo>
                  <a:pt x="384" y="0"/>
                </a:lnTo>
                <a:lnTo>
                  <a:pt x="480" y="0"/>
                </a:lnTo>
                <a:lnTo>
                  <a:pt x="528" y="48"/>
                </a:lnTo>
                <a:lnTo>
                  <a:pt x="528" y="192"/>
                </a:lnTo>
                <a:lnTo>
                  <a:pt x="624" y="336"/>
                </a:lnTo>
                <a:lnTo>
                  <a:pt x="720" y="384"/>
                </a:lnTo>
                <a:lnTo>
                  <a:pt x="864" y="384"/>
                </a:lnTo>
                <a:lnTo>
                  <a:pt x="1056" y="240"/>
                </a:lnTo>
                <a:lnTo>
                  <a:pt x="1248" y="192"/>
                </a:lnTo>
                <a:lnTo>
                  <a:pt x="1428" y="188"/>
                </a:lnTo>
              </a:path>
            </a:pathLst>
          </a:custGeom>
          <a:noFill/>
          <a:ln w="25400">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t-IT"/>
          </a:p>
        </p:txBody>
      </p:sp>
      <p:sp>
        <p:nvSpPr>
          <p:cNvPr id="156696" name="Freeform 24"/>
          <p:cNvSpPr>
            <a:spLocks/>
          </p:cNvSpPr>
          <p:nvPr/>
        </p:nvSpPr>
        <p:spPr bwMode="auto">
          <a:xfrm>
            <a:off x="3470275" y="3635375"/>
            <a:ext cx="1371600" cy="774700"/>
          </a:xfrm>
          <a:custGeom>
            <a:avLst/>
            <a:gdLst>
              <a:gd name="T0" fmla="*/ 0 w 864"/>
              <a:gd name="T1" fmla="*/ 120967519 h 488"/>
              <a:gd name="T2" fmla="*/ 241935031 w 864"/>
              <a:gd name="T3" fmla="*/ 362902508 h 488"/>
              <a:gd name="T4" fmla="*/ 846772658 w 864"/>
              <a:gd name="T5" fmla="*/ 241935039 h 488"/>
              <a:gd name="T6" fmla="*/ 1088707589 w 864"/>
              <a:gd name="T7" fmla="*/ 241935039 h 488"/>
              <a:gd name="T8" fmla="*/ 1209675055 w 864"/>
              <a:gd name="T9" fmla="*/ 483870077 h 488"/>
              <a:gd name="T10" fmla="*/ 1209675055 w 864"/>
              <a:gd name="T11" fmla="*/ 846772685 h 488"/>
              <a:gd name="T12" fmla="*/ 1330642521 w 864"/>
              <a:gd name="T13" fmla="*/ 1088707625 h 488"/>
              <a:gd name="T14" fmla="*/ 1602819319 w 864"/>
              <a:gd name="T15" fmla="*/ 1229836339 h 488"/>
              <a:gd name="T16" fmla="*/ 1935480247 w 864"/>
              <a:gd name="T17" fmla="*/ 1209675094 h 488"/>
              <a:gd name="T18" fmla="*/ 2147483647 w 864"/>
              <a:gd name="T19" fmla="*/ 967740155 h 488"/>
              <a:gd name="T20" fmla="*/ 1814512781 w 864"/>
              <a:gd name="T21" fmla="*/ 1088707625 h 488"/>
              <a:gd name="T22" fmla="*/ 1572577453 w 864"/>
              <a:gd name="T23" fmla="*/ 1088707625 h 488"/>
              <a:gd name="T24" fmla="*/ 1451609987 w 864"/>
              <a:gd name="T25" fmla="*/ 967740155 h 488"/>
              <a:gd name="T26" fmla="*/ 1451609987 w 864"/>
              <a:gd name="T27" fmla="*/ 483870077 h 488"/>
              <a:gd name="T28" fmla="*/ 1088707589 w 864"/>
              <a:gd name="T29" fmla="*/ 0 h 488"/>
              <a:gd name="T30" fmla="*/ 604837528 w 864"/>
              <a:gd name="T31" fmla="*/ 0 h 488"/>
              <a:gd name="T32" fmla="*/ 0 w 864"/>
              <a:gd name="T33" fmla="*/ 120967519 h 4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64"/>
              <a:gd name="T52" fmla="*/ 0 h 488"/>
              <a:gd name="T53" fmla="*/ 864 w 864"/>
              <a:gd name="T54" fmla="*/ 488 h 48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64" h="488">
                <a:moveTo>
                  <a:pt x="0" y="48"/>
                </a:moveTo>
                <a:lnTo>
                  <a:pt x="96" y="144"/>
                </a:lnTo>
                <a:lnTo>
                  <a:pt x="336" y="96"/>
                </a:lnTo>
                <a:lnTo>
                  <a:pt x="432" y="96"/>
                </a:lnTo>
                <a:lnTo>
                  <a:pt x="480" y="192"/>
                </a:lnTo>
                <a:lnTo>
                  <a:pt x="480" y="336"/>
                </a:lnTo>
                <a:lnTo>
                  <a:pt x="528" y="432"/>
                </a:lnTo>
                <a:lnTo>
                  <a:pt x="636" y="488"/>
                </a:lnTo>
                <a:lnTo>
                  <a:pt x="768" y="480"/>
                </a:lnTo>
                <a:lnTo>
                  <a:pt x="864" y="384"/>
                </a:lnTo>
                <a:lnTo>
                  <a:pt x="720" y="432"/>
                </a:lnTo>
                <a:lnTo>
                  <a:pt x="624" y="432"/>
                </a:lnTo>
                <a:lnTo>
                  <a:pt x="576" y="384"/>
                </a:lnTo>
                <a:lnTo>
                  <a:pt x="576" y="192"/>
                </a:lnTo>
                <a:lnTo>
                  <a:pt x="432" y="0"/>
                </a:lnTo>
                <a:lnTo>
                  <a:pt x="240" y="0"/>
                </a:lnTo>
                <a:lnTo>
                  <a:pt x="0" y="48"/>
                </a:lnTo>
                <a:close/>
              </a:path>
            </a:pathLst>
          </a:custGeom>
          <a:solidFill>
            <a:srgbClr val="008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56697" name="Oval 25"/>
          <p:cNvSpPr>
            <a:spLocks noChangeArrowheads="1"/>
          </p:cNvSpPr>
          <p:nvPr/>
        </p:nvSpPr>
        <p:spPr bwMode="auto">
          <a:xfrm>
            <a:off x="4079875" y="2568575"/>
            <a:ext cx="152400" cy="152400"/>
          </a:xfrm>
          <a:prstGeom prst="ellipse">
            <a:avLst/>
          </a:prstGeom>
          <a:solidFill>
            <a:srgbClr val="FFCC00"/>
          </a:solidFill>
          <a:ln w="38100">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698" name="Text Box 26"/>
          <p:cNvSpPr txBox="1">
            <a:spLocks noChangeArrowheads="1"/>
          </p:cNvSpPr>
          <p:nvPr/>
        </p:nvSpPr>
        <p:spPr bwMode="auto">
          <a:xfrm>
            <a:off x="749300" y="1443038"/>
            <a:ext cx="17176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The isolated state</a:t>
            </a:r>
          </a:p>
        </p:txBody>
      </p:sp>
      <p:sp>
        <p:nvSpPr>
          <p:cNvPr id="156699" name="Text Box 27"/>
          <p:cNvSpPr txBox="1">
            <a:spLocks noChangeArrowheads="1"/>
          </p:cNvSpPr>
          <p:nvPr/>
        </p:nvSpPr>
        <p:spPr bwMode="auto">
          <a:xfrm>
            <a:off x="3538538" y="1412875"/>
            <a:ext cx="19208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Modified conditions</a:t>
            </a:r>
          </a:p>
        </p:txBody>
      </p:sp>
      <p:sp>
        <p:nvSpPr>
          <p:cNvPr id="156700" name="Rectangle 28"/>
          <p:cNvSpPr>
            <a:spLocks noChangeArrowheads="1"/>
          </p:cNvSpPr>
          <p:nvPr/>
        </p:nvSpPr>
        <p:spPr bwMode="auto">
          <a:xfrm>
            <a:off x="5794375" y="2782888"/>
            <a:ext cx="381000" cy="76200"/>
          </a:xfrm>
          <a:prstGeom prst="rect">
            <a:avLst/>
          </a:prstGeom>
          <a:solidFill>
            <a:srgbClr val="00FFFF"/>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01" name="Text Box 29"/>
          <p:cNvSpPr txBox="1">
            <a:spLocks noChangeArrowheads="1"/>
          </p:cNvSpPr>
          <p:nvPr/>
        </p:nvSpPr>
        <p:spPr bwMode="auto">
          <a:xfrm>
            <a:off x="6519863" y="2693988"/>
            <a:ext cx="444500"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River</a:t>
            </a:r>
          </a:p>
        </p:txBody>
      </p:sp>
      <p:sp>
        <p:nvSpPr>
          <p:cNvPr id="156702" name="Rectangle 30"/>
          <p:cNvSpPr>
            <a:spLocks noGrp="1" noChangeArrowheads="1"/>
          </p:cNvSpPr>
          <p:nvPr>
            <p:ph type="title" idx="4294967295"/>
          </p:nvPr>
        </p:nvSpPr>
        <p:spPr/>
        <p:txBody>
          <a:bodyPr/>
          <a:lstStyle/>
          <a:p>
            <a:pPr eaLnBrk="1" hangingPunct="1"/>
            <a:r>
              <a:rPr lang="en-US" altLang="it-IT" sz="3200"/>
              <a:t>Von Thunen’s model of land use</a:t>
            </a:r>
            <a:br>
              <a:rPr lang="en-US" altLang="it-IT" sz="3200"/>
            </a:br>
            <a:endParaRPr lang="en-US" altLang="it-IT" sz="3200"/>
          </a:p>
        </p:txBody>
      </p:sp>
      <p:sp>
        <p:nvSpPr>
          <p:cNvPr id="156703" name="Rectangle 31"/>
          <p:cNvSpPr>
            <a:spLocks noChangeArrowheads="1"/>
          </p:cNvSpPr>
          <p:nvPr/>
        </p:nvSpPr>
        <p:spPr bwMode="auto">
          <a:xfrm>
            <a:off x="3152775" y="1363663"/>
            <a:ext cx="2532063" cy="4983162"/>
          </a:xfrm>
          <a:prstGeom prst="rect">
            <a:avLst/>
          </a:prstGeom>
          <a:noFill/>
          <a:ln w="25400">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04" name="Oval 32"/>
          <p:cNvSpPr>
            <a:spLocks noChangeArrowheads="1"/>
          </p:cNvSpPr>
          <p:nvPr/>
        </p:nvSpPr>
        <p:spPr bwMode="auto">
          <a:xfrm>
            <a:off x="3035300" y="3787775"/>
            <a:ext cx="228600" cy="228600"/>
          </a:xfrm>
          <a:prstGeom prst="ellipse">
            <a:avLst/>
          </a:prstGeom>
          <a:solidFill>
            <a:srgbClr val="FFCC00"/>
          </a:solidFill>
          <a:ln w="38100">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05" name="Text Box 33"/>
          <p:cNvSpPr txBox="1">
            <a:spLocks noChangeArrowheads="1"/>
          </p:cNvSpPr>
          <p:nvPr/>
        </p:nvSpPr>
        <p:spPr bwMode="auto">
          <a:xfrm rot="-3206594">
            <a:off x="3790950" y="2352675"/>
            <a:ext cx="1538288"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Secondary market</a:t>
            </a:r>
          </a:p>
        </p:txBody>
      </p:sp>
      <p:sp>
        <p:nvSpPr>
          <p:cNvPr id="156706" name="Rectangle 34"/>
          <p:cNvSpPr>
            <a:spLocks noChangeArrowheads="1"/>
          </p:cNvSpPr>
          <p:nvPr/>
        </p:nvSpPr>
        <p:spPr bwMode="auto">
          <a:xfrm>
            <a:off x="5794375" y="5324475"/>
            <a:ext cx="381000" cy="228600"/>
          </a:xfrm>
          <a:prstGeom prst="rect">
            <a:avLst/>
          </a:prstGeom>
          <a:solidFill>
            <a:srgbClr val="FFCC99"/>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07" name="Rectangle 36"/>
          <p:cNvSpPr>
            <a:spLocks noChangeArrowheads="1"/>
          </p:cNvSpPr>
          <p:nvPr/>
        </p:nvSpPr>
        <p:spPr bwMode="auto">
          <a:xfrm>
            <a:off x="5794375" y="4859338"/>
            <a:ext cx="381000" cy="228600"/>
          </a:xfrm>
          <a:prstGeom prst="rect">
            <a:avLst/>
          </a:prstGeom>
          <a:solidFill>
            <a:srgbClr val="CCFFCC"/>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08" name="Rectangle 38" descr="Solid diamond"/>
          <p:cNvSpPr>
            <a:spLocks noChangeArrowheads="1"/>
          </p:cNvSpPr>
          <p:nvPr/>
        </p:nvSpPr>
        <p:spPr bwMode="auto">
          <a:xfrm>
            <a:off x="5794375" y="4394200"/>
            <a:ext cx="381000" cy="228600"/>
          </a:xfrm>
          <a:prstGeom prst="rect">
            <a:avLst/>
          </a:prstGeom>
          <a:pattFill prst="solidDmnd">
            <a:fgClr>
              <a:schemeClr val="accent1"/>
            </a:fgClr>
            <a:bgClr>
              <a:srgbClr val="CCFFCC"/>
            </a:bgClr>
          </a:patt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09" name="Rectangle 39"/>
          <p:cNvSpPr>
            <a:spLocks noChangeArrowheads="1"/>
          </p:cNvSpPr>
          <p:nvPr/>
        </p:nvSpPr>
        <p:spPr bwMode="auto">
          <a:xfrm>
            <a:off x="5794375" y="3930650"/>
            <a:ext cx="381000" cy="228600"/>
          </a:xfrm>
          <a:prstGeom prst="rect">
            <a:avLst/>
          </a:prstGeom>
          <a:solidFill>
            <a:srgbClr val="99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10" name="Rectangle 42"/>
          <p:cNvSpPr>
            <a:spLocks noChangeArrowheads="1"/>
          </p:cNvSpPr>
          <p:nvPr/>
        </p:nvSpPr>
        <p:spPr bwMode="auto">
          <a:xfrm>
            <a:off x="5794375" y="3465513"/>
            <a:ext cx="381000" cy="228600"/>
          </a:xfrm>
          <a:prstGeom prst="rect">
            <a:avLst/>
          </a:prstGeom>
          <a:solidFill>
            <a:srgbClr val="0080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11" name="Rectangle 44"/>
          <p:cNvSpPr>
            <a:spLocks noChangeArrowheads="1"/>
          </p:cNvSpPr>
          <p:nvPr/>
        </p:nvSpPr>
        <p:spPr bwMode="auto">
          <a:xfrm>
            <a:off x="5794375" y="3001963"/>
            <a:ext cx="381000" cy="228600"/>
          </a:xfrm>
          <a:prstGeom prst="rect">
            <a:avLst/>
          </a:prstGeom>
          <a:solidFill>
            <a:srgbClr val="00808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12" name="Oval 46"/>
          <p:cNvSpPr>
            <a:spLocks noChangeArrowheads="1"/>
          </p:cNvSpPr>
          <p:nvPr/>
        </p:nvSpPr>
        <p:spPr bwMode="auto">
          <a:xfrm>
            <a:off x="5870575" y="2381250"/>
            <a:ext cx="228600" cy="228600"/>
          </a:xfrm>
          <a:prstGeom prst="ellipse">
            <a:avLst/>
          </a:prstGeom>
          <a:solidFill>
            <a:srgbClr val="FFCC00"/>
          </a:solidFill>
          <a:ln w="38100">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56713" name="Text Box 48"/>
          <p:cNvSpPr txBox="1">
            <a:spLocks noChangeArrowheads="1"/>
          </p:cNvSpPr>
          <p:nvPr/>
        </p:nvSpPr>
        <p:spPr bwMode="auto">
          <a:xfrm>
            <a:off x="6516688" y="5391150"/>
            <a:ext cx="2017712"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Extensive stock grazing</a:t>
            </a:r>
          </a:p>
        </p:txBody>
      </p:sp>
      <p:sp>
        <p:nvSpPr>
          <p:cNvPr id="156714" name="Text Box 49"/>
          <p:cNvSpPr txBox="1">
            <a:spLocks noChangeArrowheads="1"/>
          </p:cNvSpPr>
          <p:nvPr/>
        </p:nvSpPr>
        <p:spPr bwMode="auto">
          <a:xfrm>
            <a:off x="6516688" y="4997450"/>
            <a:ext cx="2706687"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Three-field crop rotation system</a:t>
            </a:r>
          </a:p>
        </p:txBody>
      </p:sp>
      <p:sp>
        <p:nvSpPr>
          <p:cNvPr id="156715" name="Text Box 50"/>
          <p:cNvSpPr txBox="1">
            <a:spLocks noChangeArrowheads="1"/>
          </p:cNvSpPr>
          <p:nvPr/>
        </p:nvSpPr>
        <p:spPr bwMode="auto">
          <a:xfrm>
            <a:off x="6516688" y="4511675"/>
            <a:ext cx="1703387"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Arable and pastures</a:t>
            </a:r>
          </a:p>
        </p:txBody>
      </p:sp>
      <p:sp>
        <p:nvSpPr>
          <p:cNvPr id="156716" name="Text Box 51"/>
          <p:cNvSpPr txBox="1">
            <a:spLocks noChangeArrowheads="1"/>
          </p:cNvSpPr>
          <p:nvPr/>
        </p:nvSpPr>
        <p:spPr bwMode="auto">
          <a:xfrm>
            <a:off x="6516688" y="4013200"/>
            <a:ext cx="1908175"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Intensive crop rotation</a:t>
            </a:r>
          </a:p>
        </p:txBody>
      </p:sp>
      <p:sp>
        <p:nvSpPr>
          <p:cNvPr id="156717" name="Text Box 52"/>
          <p:cNvSpPr txBox="1">
            <a:spLocks noChangeArrowheads="1"/>
          </p:cNvSpPr>
          <p:nvPr/>
        </p:nvSpPr>
        <p:spPr bwMode="auto">
          <a:xfrm>
            <a:off x="6516688" y="3549650"/>
            <a:ext cx="660400"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forestry</a:t>
            </a:r>
          </a:p>
        </p:txBody>
      </p:sp>
      <p:sp>
        <p:nvSpPr>
          <p:cNvPr id="156718" name="Text Box 53"/>
          <p:cNvSpPr txBox="1">
            <a:spLocks noChangeArrowheads="1"/>
          </p:cNvSpPr>
          <p:nvPr/>
        </p:nvSpPr>
        <p:spPr bwMode="auto">
          <a:xfrm>
            <a:off x="6516688" y="2997200"/>
            <a:ext cx="1565275"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dairy &amp; vegetables</a:t>
            </a:r>
          </a:p>
        </p:txBody>
      </p:sp>
      <p:sp>
        <p:nvSpPr>
          <p:cNvPr id="156719" name="Text Box 54"/>
          <p:cNvSpPr txBox="1">
            <a:spLocks noChangeArrowheads="1"/>
          </p:cNvSpPr>
          <p:nvPr/>
        </p:nvSpPr>
        <p:spPr bwMode="auto">
          <a:xfrm>
            <a:off x="6516688" y="2368550"/>
            <a:ext cx="1243012"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lnSpc>
                <a:spcPct val="90000"/>
              </a:lnSpc>
              <a:spcBef>
                <a:spcPct val="0"/>
              </a:spcBef>
              <a:buClrTx/>
              <a:buFontTx/>
              <a:buNone/>
            </a:pPr>
            <a:r>
              <a:rPr lang="en-US" altLang="it-IT" sz="1400" b="1">
                <a:latin typeface="AvantGarde Bk BT" pitchFamily="34" charset="0"/>
              </a:rPr>
              <a:t>Central market</a:t>
            </a:r>
          </a:p>
        </p:txBody>
      </p:sp>
      <p:sp>
        <p:nvSpPr>
          <p:cNvPr id="156720" name="Text Box 48"/>
          <p:cNvSpPr txBox="1">
            <a:spLocks noChangeArrowheads="1"/>
          </p:cNvSpPr>
          <p:nvPr/>
        </p:nvSpPr>
        <p:spPr bwMode="auto">
          <a:xfrm>
            <a:off x="7164388" y="874713"/>
            <a:ext cx="1479550" cy="538162"/>
          </a:xfrm>
          <a:prstGeom prst="rect">
            <a:avLst/>
          </a:prstGeom>
          <a:noFill/>
          <a:ln w="19050" algn="ctr">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Monotype Sorts" pitchFamily="2" charset="2"/>
              <a:buNone/>
            </a:pPr>
            <a:r>
              <a:rPr lang="it-IT" altLang="it-IT">
                <a:latin typeface="Courier" pitchFamily="49" charset="0"/>
              </a:rPr>
              <a:t>Replay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1670050" y="1430338"/>
            <a:ext cx="2943225" cy="4611687"/>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2099" name="Rectangle 3"/>
          <p:cNvSpPr>
            <a:spLocks noChangeArrowheads="1"/>
          </p:cNvSpPr>
          <p:nvPr/>
        </p:nvSpPr>
        <p:spPr bwMode="auto">
          <a:xfrm>
            <a:off x="1884363" y="1925638"/>
            <a:ext cx="460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rent</a:t>
            </a:r>
          </a:p>
        </p:txBody>
      </p:sp>
      <p:sp>
        <p:nvSpPr>
          <p:cNvPr id="132100" name="Rectangle 4"/>
          <p:cNvSpPr>
            <a:spLocks noChangeArrowheads="1"/>
          </p:cNvSpPr>
          <p:nvPr/>
        </p:nvSpPr>
        <p:spPr bwMode="auto">
          <a:xfrm>
            <a:off x="2012950" y="3741738"/>
            <a:ext cx="792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Distance</a:t>
            </a:r>
          </a:p>
        </p:txBody>
      </p:sp>
      <p:sp>
        <p:nvSpPr>
          <p:cNvPr id="132101" name="Rectangle 5"/>
          <p:cNvSpPr>
            <a:spLocks noChangeArrowheads="1"/>
          </p:cNvSpPr>
          <p:nvPr/>
        </p:nvSpPr>
        <p:spPr bwMode="auto">
          <a:xfrm>
            <a:off x="2062163" y="2611438"/>
            <a:ext cx="777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A- Retail</a:t>
            </a:r>
          </a:p>
        </p:txBody>
      </p:sp>
      <p:sp>
        <p:nvSpPr>
          <p:cNvPr id="132102" name="Rectangle 6"/>
          <p:cNvSpPr>
            <a:spLocks noChangeArrowheads="1"/>
          </p:cNvSpPr>
          <p:nvPr/>
        </p:nvSpPr>
        <p:spPr bwMode="auto">
          <a:xfrm>
            <a:off x="3281363" y="2459038"/>
            <a:ext cx="1290637"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B- Industry and retail</a:t>
            </a:r>
          </a:p>
        </p:txBody>
      </p:sp>
      <p:sp>
        <p:nvSpPr>
          <p:cNvPr id="132103" name="Rectangle 7"/>
          <p:cNvSpPr>
            <a:spLocks noChangeArrowheads="1"/>
          </p:cNvSpPr>
          <p:nvPr/>
        </p:nvSpPr>
        <p:spPr bwMode="auto">
          <a:xfrm>
            <a:off x="1843088" y="4592638"/>
            <a:ext cx="1231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C - Apartments</a:t>
            </a:r>
          </a:p>
        </p:txBody>
      </p:sp>
      <p:sp>
        <p:nvSpPr>
          <p:cNvPr id="132104" name="Rectangle 8"/>
          <p:cNvSpPr>
            <a:spLocks noChangeArrowheads="1"/>
          </p:cNvSpPr>
          <p:nvPr/>
        </p:nvSpPr>
        <p:spPr bwMode="auto">
          <a:xfrm>
            <a:off x="3203575" y="4592638"/>
            <a:ext cx="11493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D – Detached </a:t>
            </a:r>
            <a:br>
              <a:rPr lang="en-US" altLang="it-IT" sz="1400" b="1">
                <a:latin typeface="Arial Narrow" pitchFamily="34" charset="0"/>
              </a:rPr>
            </a:br>
            <a:r>
              <a:rPr lang="en-US" altLang="it-IT" sz="1400" b="1">
                <a:latin typeface="Arial Narrow" pitchFamily="34" charset="0"/>
              </a:rPr>
              <a:t>houses</a:t>
            </a:r>
          </a:p>
        </p:txBody>
      </p:sp>
      <p:sp>
        <p:nvSpPr>
          <p:cNvPr id="132105" name="Oval 9"/>
          <p:cNvSpPr>
            <a:spLocks noChangeArrowheads="1"/>
          </p:cNvSpPr>
          <p:nvPr/>
        </p:nvSpPr>
        <p:spPr bwMode="auto">
          <a:xfrm>
            <a:off x="4865688" y="3613150"/>
            <a:ext cx="2362200" cy="2362200"/>
          </a:xfrm>
          <a:prstGeom prst="ellipse">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2106" name="Oval 10"/>
          <p:cNvSpPr>
            <a:spLocks noChangeArrowheads="1"/>
          </p:cNvSpPr>
          <p:nvPr/>
        </p:nvSpPr>
        <p:spPr bwMode="auto">
          <a:xfrm>
            <a:off x="5367338" y="4114800"/>
            <a:ext cx="1358900" cy="1358900"/>
          </a:xfrm>
          <a:prstGeom prst="ellipse">
            <a:avLst/>
          </a:pr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2107" name="Oval 11"/>
          <p:cNvSpPr>
            <a:spLocks noChangeArrowheads="1"/>
          </p:cNvSpPr>
          <p:nvPr/>
        </p:nvSpPr>
        <p:spPr bwMode="auto">
          <a:xfrm>
            <a:off x="5641975" y="4391025"/>
            <a:ext cx="808038" cy="808038"/>
          </a:xfrm>
          <a:prstGeom prst="ellipse">
            <a:avLst/>
          </a:pr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2108" name="Oval 12"/>
          <p:cNvSpPr>
            <a:spLocks noChangeArrowheads="1"/>
          </p:cNvSpPr>
          <p:nvPr/>
        </p:nvSpPr>
        <p:spPr bwMode="auto">
          <a:xfrm>
            <a:off x="5872163" y="4619625"/>
            <a:ext cx="347662" cy="347663"/>
          </a:xfrm>
          <a:prstGeom prst="ellipse">
            <a:avLst/>
          </a:pr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2109" name="Text Box 13"/>
          <p:cNvSpPr txBox="1">
            <a:spLocks noChangeArrowheads="1"/>
          </p:cNvSpPr>
          <p:nvPr/>
        </p:nvSpPr>
        <p:spPr bwMode="auto">
          <a:xfrm>
            <a:off x="1727200" y="1495425"/>
            <a:ext cx="16065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1 – bid rent lines</a:t>
            </a:r>
          </a:p>
        </p:txBody>
      </p:sp>
      <p:sp>
        <p:nvSpPr>
          <p:cNvPr id="132110" name="Rectangle 14"/>
          <p:cNvSpPr>
            <a:spLocks noGrp="1" noChangeArrowheads="1"/>
          </p:cNvSpPr>
          <p:nvPr>
            <p:ph type="title" idx="4294967295"/>
          </p:nvPr>
        </p:nvSpPr>
        <p:spPr/>
        <p:txBody>
          <a:bodyPr/>
          <a:lstStyle/>
          <a:p>
            <a:pPr eaLnBrk="1" hangingPunct="1"/>
            <a:r>
              <a:rPr lang="en-US" altLang="it-IT" sz="3600"/>
              <a:t>Bid rent and land use </a:t>
            </a:r>
            <a:br>
              <a:rPr lang="en-US" altLang="it-IT" sz="3600"/>
            </a:br>
            <a:endParaRPr lang="en-US" altLang="it-IT" sz="3600"/>
          </a:p>
        </p:txBody>
      </p:sp>
      <p:sp>
        <p:nvSpPr>
          <p:cNvPr id="132111" name="Rectangle 15"/>
          <p:cNvSpPr>
            <a:spLocks noChangeArrowheads="1"/>
          </p:cNvSpPr>
          <p:nvPr/>
        </p:nvSpPr>
        <p:spPr bwMode="auto">
          <a:xfrm>
            <a:off x="4694238" y="1430338"/>
            <a:ext cx="2867025" cy="461327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2112" name="Text Box 16"/>
          <p:cNvSpPr txBox="1">
            <a:spLocks noChangeArrowheads="1"/>
          </p:cNvSpPr>
          <p:nvPr/>
        </p:nvSpPr>
        <p:spPr bwMode="auto">
          <a:xfrm>
            <a:off x="5435600" y="1466850"/>
            <a:ext cx="20161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r">
              <a:spcBef>
                <a:spcPct val="0"/>
              </a:spcBef>
              <a:buClrTx/>
              <a:buFontTx/>
              <a:buNone/>
            </a:pPr>
            <a:r>
              <a:rPr lang="en-US" altLang="it-IT" sz="1600" b="1">
                <a:latin typeface="AvantGarde Bk BT" pitchFamily="34" charset="0"/>
              </a:rPr>
              <a:t>2 – Overlay of  rents</a:t>
            </a:r>
          </a:p>
        </p:txBody>
      </p:sp>
      <p:sp>
        <p:nvSpPr>
          <p:cNvPr id="132113" name="Line 17"/>
          <p:cNvSpPr>
            <a:spLocks noChangeShapeType="1"/>
          </p:cNvSpPr>
          <p:nvPr/>
        </p:nvSpPr>
        <p:spPr bwMode="auto">
          <a:xfrm>
            <a:off x="6046788" y="1703388"/>
            <a:ext cx="314325" cy="1695450"/>
          </a:xfrm>
          <a:prstGeom prst="line">
            <a:avLst/>
          </a:prstGeom>
          <a:noFill/>
          <a:ln w="25400">
            <a:solidFill>
              <a:srgbClr val="80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14" name="Line 18"/>
          <p:cNvSpPr>
            <a:spLocks noChangeShapeType="1"/>
          </p:cNvSpPr>
          <p:nvPr/>
        </p:nvSpPr>
        <p:spPr bwMode="auto">
          <a:xfrm>
            <a:off x="6046788" y="2274888"/>
            <a:ext cx="641350" cy="1108075"/>
          </a:xfrm>
          <a:prstGeom prst="line">
            <a:avLst/>
          </a:prstGeom>
          <a:noFill/>
          <a:ln w="25400">
            <a:solidFill>
              <a:srgbClr val="FF66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15" name="Line 19"/>
          <p:cNvSpPr>
            <a:spLocks noChangeShapeType="1"/>
          </p:cNvSpPr>
          <p:nvPr/>
        </p:nvSpPr>
        <p:spPr bwMode="auto">
          <a:xfrm>
            <a:off x="6043613" y="2605088"/>
            <a:ext cx="881062" cy="782637"/>
          </a:xfrm>
          <a:prstGeom prst="line">
            <a:avLst/>
          </a:prstGeom>
          <a:noFill/>
          <a:ln w="25400">
            <a:solidFill>
              <a:srgbClr val="FF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16" name="Line 20"/>
          <p:cNvSpPr>
            <a:spLocks noChangeShapeType="1"/>
          </p:cNvSpPr>
          <p:nvPr/>
        </p:nvSpPr>
        <p:spPr bwMode="auto">
          <a:xfrm>
            <a:off x="6038850" y="2954338"/>
            <a:ext cx="1190625" cy="433387"/>
          </a:xfrm>
          <a:prstGeom prst="line">
            <a:avLst/>
          </a:prstGeom>
          <a:noFill/>
          <a:ln w="25400">
            <a:solidFill>
              <a:srgbClr val="FFFF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17" name="Line 21"/>
          <p:cNvSpPr>
            <a:spLocks noChangeShapeType="1"/>
          </p:cNvSpPr>
          <p:nvPr/>
        </p:nvSpPr>
        <p:spPr bwMode="auto">
          <a:xfrm flipV="1">
            <a:off x="6211888" y="2590800"/>
            <a:ext cx="0" cy="2198688"/>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2118" name="Line 22"/>
          <p:cNvSpPr>
            <a:spLocks noChangeShapeType="1"/>
          </p:cNvSpPr>
          <p:nvPr/>
        </p:nvSpPr>
        <p:spPr bwMode="auto">
          <a:xfrm flipV="1">
            <a:off x="6446838" y="2938463"/>
            <a:ext cx="0" cy="1862137"/>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2119" name="Line 23"/>
          <p:cNvSpPr>
            <a:spLocks noChangeShapeType="1"/>
          </p:cNvSpPr>
          <p:nvPr/>
        </p:nvSpPr>
        <p:spPr bwMode="auto">
          <a:xfrm flipV="1">
            <a:off x="6719888" y="3198813"/>
            <a:ext cx="0" cy="1601787"/>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2120" name="Line 24"/>
          <p:cNvSpPr>
            <a:spLocks noChangeShapeType="1"/>
          </p:cNvSpPr>
          <p:nvPr/>
        </p:nvSpPr>
        <p:spPr bwMode="auto">
          <a:xfrm flipV="1">
            <a:off x="7223125" y="3387725"/>
            <a:ext cx="0" cy="1417638"/>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2121" name="Freeform 25"/>
          <p:cNvSpPr>
            <a:spLocks/>
          </p:cNvSpPr>
          <p:nvPr/>
        </p:nvSpPr>
        <p:spPr bwMode="auto">
          <a:xfrm>
            <a:off x="6048375" y="1563688"/>
            <a:ext cx="1219200" cy="1830387"/>
          </a:xfrm>
          <a:custGeom>
            <a:avLst/>
            <a:gdLst>
              <a:gd name="T0" fmla="*/ 0 w 1537"/>
              <a:gd name="T1" fmla="*/ 0 h 1153"/>
              <a:gd name="T2" fmla="*/ 0 w 1537"/>
              <a:gd name="T3" fmla="*/ 2147483647 h 1153"/>
              <a:gd name="T4" fmla="*/ 966481426 w 1537"/>
              <a:gd name="T5" fmla="*/ 2147483647 h 1153"/>
              <a:gd name="T6" fmla="*/ 0 60000 65536"/>
              <a:gd name="T7" fmla="*/ 0 60000 65536"/>
              <a:gd name="T8" fmla="*/ 0 60000 65536"/>
              <a:gd name="T9" fmla="*/ 0 w 1537"/>
              <a:gd name="T10" fmla="*/ 0 h 1153"/>
              <a:gd name="T11" fmla="*/ 1537 w 1537"/>
              <a:gd name="T12" fmla="*/ 1153 h 1153"/>
            </a:gdLst>
            <a:ahLst/>
            <a:cxnLst>
              <a:cxn ang="T6">
                <a:pos x="T0" y="T1"/>
              </a:cxn>
              <a:cxn ang="T7">
                <a:pos x="T2" y="T3"/>
              </a:cxn>
              <a:cxn ang="T8">
                <a:pos x="T4" y="T5"/>
              </a:cxn>
            </a:cxnLst>
            <a:rect l="T9" t="T10" r="T11" b="T12"/>
            <a:pathLst>
              <a:path w="1537" h="1153">
                <a:moveTo>
                  <a:pt x="0" y="0"/>
                </a:moveTo>
                <a:lnTo>
                  <a:pt x="0" y="1152"/>
                </a:lnTo>
                <a:lnTo>
                  <a:pt x="1536" y="1152"/>
                </a:lnTo>
              </a:path>
            </a:pathLst>
          </a:custGeom>
          <a:noFill/>
          <a:ln w="25400" cap="rnd">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2122" name="Line 26"/>
          <p:cNvSpPr>
            <a:spLocks noChangeShapeType="1"/>
          </p:cNvSpPr>
          <p:nvPr/>
        </p:nvSpPr>
        <p:spPr bwMode="auto">
          <a:xfrm>
            <a:off x="1831975" y="2057400"/>
            <a:ext cx="314325" cy="1695450"/>
          </a:xfrm>
          <a:prstGeom prst="line">
            <a:avLst/>
          </a:prstGeom>
          <a:noFill/>
          <a:ln w="25400">
            <a:solidFill>
              <a:srgbClr val="80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23" name="Line 27"/>
          <p:cNvSpPr>
            <a:spLocks noChangeShapeType="1"/>
          </p:cNvSpPr>
          <p:nvPr/>
        </p:nvSpPr>
        <p:spPr bwMode="auto">
          <a:xfrm>
            <a:off x="3205163" y="2640013"/>
            <a:ext cx="641350" cy="1108075"/>
          </a:xfrm>
          <a:prstGeom prst="line">
            <a:avLst/>
          </a:prstGeom>
          <a:noFill/>
          <a:ln w="25400">
            <a:solidFill>
              <a:srgbClr val="FF66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24" name="Line 28"/>
          <p:cNvSpPr>
            <a:spLocks noChangeShapeType="1"/>
          </p:cNvSpPr>
          <p:nvPr/>
        </p:nvSpPr>
        <p:spPr bwMode="auto">
          <a:xfrm>
            <a:off x="1843088" y="5099050"/>
            <a:ext cx="881062" cy="782638"/>
          </a:xfrm>
          <a:prstGeom prst="line">
            <a:avLst/>
          </a:prstGeom>
          <a:noFill/>
          <a:ln w="25400">
            <a:solidFill>
              <a:srgbClr val="FF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25" name="Line 29"/>
          <p:cNvSpPr>
            <a:spLocks noChangeShapeType="1"/>
          </p:cNvSpPr>
          <p:nvPr/>
        </p:nvSpPr>
        <p:spPr bwMode="auto">
          <a:xfrm>
            <a:off x="3208338" y="5438775"/>
            <a:ext cx="1190625" cy="433388"/>
          </a:xfrm>
          <a:prstGeom prst="line">
            <a:avLst/>
          </a:prstGeom>
          <a:noFill/>
          <a:ln w="25400">
            <a:solidFill>
              <a:srgbClr val="FFFF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26" name="Freeform 30"/>
          <p:cNvSpPr>
            <a:spLocks/>
          </p:cNvSpPr>
          <p:nvPr/>
        </p:nvSpPr>
        <p:spPr bwMode="auto">
          <a:xfrm>
            <a:off x="1833563" y="1925638"/>
            <a:ext cx="1219200" cy="1830387"/>
          </a:xfrm>
          <a:custGeom>
            <a:avLst/>
            <a:gdLst>
              <a:gd name="T0" fmla="*/ 0 w 1537"/>
              <a:gd name="T1" fmla="*/ 0 h 1153"/>
              <a:gd name="T2" fmla="*/ 0 w 1537"/>
              <a:gd name="T3" fmla="*/ 2147483647 h 1153"/>
              <a:gd name="T4" fmla="*/ 966481426 w 1537"/>
              <a:gd name="T5" fmla="*/ 2147483647 h 1153"/>
              <a:gd name="T6" fmla="*/ 0 60000 65536"/>
              <a:gd name="T7" fmla="*/ 0 60000 65536"/>
              <a:gd name="T8" fmla="*/ 0 60000 65536"/>
              <a:gd name="T9" fmla="*/ 0 w 1537"/>
              <a:gd name="T10" fmla="*/ 0 h 1153"/>
              <a:gd name="T11" fmla="*/ 1537 w 1537"/>
              <a:gd name="T12" fmla="*/ 1153 h 1153"/>
            </a:gdLst>
            <a:ahLst/>
            <a:cxnLst>
              <a:cxn ang="T6">
                <a:pos x="T0" y="T1"/>
              </a:cxn>
              <a:cxn ang="T7">
                <a:pos x="T2" y="T3"/>
              </a:cxn>
              <a:cxn ang="T8">
                <a:pos x="T4" y="T5"/>
              </a:cxn>
            </a:cxnLst>
            <a:rect l="T9" t="T10" r="T11" b="T12"/>
            <a:pathLst>
              <a:path w="1537" h="1153">
                <a:moveTo>
                  <a:pt x="0" y="0"/>
                </a:moveTo>
                <a:lnTo>
                  <a:pt x="0" y="1152"/>
                </a:lnTo>
                <a:lnTo>
                  <a:pt x="1536" y="1152"/>
                </a:lnTo>
              </a:path>
            </a:pathLst>
          </a:custGeom>
          <a:noFill/>
          <a:ln w="25400" cap="rnd">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2127" name="Freeform 31"/>
          <p:cNvSpPr>
            <a:spLocks/>
          </p:cNvSpPr>
          <p:nvPr/>
        </p:nvSpPr>
        <p:spPr bwMode="auto">
          <a:xfrm>
            <a:off x="3205163" y="1925638"/>
            <a:ext cx="1219200" cy="1830387"/>
          </a:xfrm>
          <a:custGeom>
            <a:avLst/>
            <a:gdLst>
              <a:gd name="T0" fmla="*/ 0 w 1537"/>
              <a:gd name="T1" fmla="*/ 0 h 1153"/>
              <a:gd name="T2" fmla="*/ 0 w 1537"/>
              <a:gd name="T3" fmla="*/ 2147483647 h 1153"/>
              <a:gd name="T4" fmla="*/ 966481426 w 1537"/>
              <a:gd name="T5" fmla="*/ 2147483647 h 1153"/>
              <a:gd name="T6" fmla="*/ 0 60000 65536"/>
              <a:gd name="T7" fmla="*/ 0 60000 65536"/>
              <a:gd name="T8" fmla="*/ 0 60000 65536"/>
              <a:gd name="T9" fmla="*/ 0 w 1537"/>
              <a:gd name="T10" fmla="*/ 0 h 1153"/>
              <a:gd name="T11" fmla="*/ 1537 w 1537"/>
              <a:gd name="T12" fmla="*/ 1153 h 1153"/>
            </a:gdLst>
            <a:ahLst/>
            <a:cxnLst>
              <a:cxn ang="T6">
                <a:pos x="T0" y="T1"/>
              </a:cxn>
              <a:cxn ang="T7">
                <a:pos x="T2" y="T3"/>
              </a:cxn>
              <a:cxn ang="T8">
                <a:pos x="T4" y="T5"/>
              </a:cxn>
            </a:cxnLst>
            <a:rect l="T9" t="T10" r="T11" b="T12"/>
            <a:pathLst>
              <a:path w="1537" h="1153">
                <a:moveTo>
                  <a:pt x="0" y="0"/>
                </a:moveTo>
                <a:lnTo>
                  <a:pt x="0" y="1152"/>
                </a:lnTo>
                <a:lnTo>
                  <a:pt x="1536" y="1152"/>
                </a:lnTo>
              </a:path>
            </a:pathLst>
          </a:custGeom>
          <a:noFill/>
          <a:ln w="25400" cap="rnd">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2128" name="Freeform 32"/>
          <p:cNvSpPr>
            <a:spLocks/>
          </p:cNvSpPr>
          <p:nvPr/>
        </p:nvSpPr>
        <p:spPr bwMode="auto">
          <a:xfrm>
            <a:off x="1843088" y="4059238"/>
            <a:ext cx="1219200" cy="1830387"/>
          </a:xfrm>
          <a:custGeom>
            <a:avLst/>
            <a:gdLst>
              <a:gd name="T0" fmla="*/ 0 w 1537"/>
              <a:gd name="T1" fmla="*/ 0 h 1153"/>
              <a:gd name="T2" fmla="*/ 0 w 1537"/>
              <a:gd name="T3" fmla="*/ 2147483647 h 1153"/>
              <a:gd name="T4" fmla="*/ 966481426 w 1537"/>
              <a:gd name="T5" fmla="*/ 2147483647 h 1153"/>
              <a:gd name="T6" fmla="*/ 0 60000 65536"/>
              <a:gd name="T7" fmla="*/ 0 60000 65536"/>
              <a:gd name="T8" fmla="*/ 0 60000 65536"/>
              <a:gd name="T9" fmla="*/ 0 w 1537"/>
              <a:gd name="T10" fmla="*/ 0 h 1153"/>
              <a:gd name="T11" fmla="*/ 1537 w 1537"/>
              <a:gd name="T12" fmla="*/ 1153 h 1153"/>
            </a:gdLst>
            <a:ahLst/>
            <a:cxnLst>
              <a:cxn ang="T6">
                <a:pos x="T0" y="T1"/>
              </a:cxn>
              <a:cxn ang="T7">
                <a:pos x="T2" y="T3"/>
              </a:cxn>
              <a:cxn ang="T8">
                <a:pos x="T4" y="T5"/>
              </a:cxn>
            </a:cxnLst>
            <a:rect l="T9" t="T10" r="T11" b="T12"/>
            <a:pathLst>
              <a:path w="1537" h="1153">
                <a:moveTo>
                  <a:pt x="0" y="0"/>
                </a:moveTo>
                <a:lnTo>
                  <a:pt x="0" y="1152"/>
                </a:lnTo>
                <a:lnTo>
                  <a:pt x="1536" y="1152"/>
                </a:lnTo>
              </a:path>
            </a:pathLst>
          </a:custGeom>
          <a:noFill/>
          <a:ln w="25400" cap="rnd">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2129" name="Freeform 33"/>
          <p:cNvSpPr>
            <a:spLocks/>
          </p:cNvSpPr>
          <p:nvPr/>
        </p:nvSpPr>
        <p:spPr bwMode="auto">
          <a:xfrm>
            <a:off x="3214688" y="4059238"/>
            <a:ext cx="1219200" cy="1830387"/>
          </a:xfrm>
          <a:custGeom>
            <a:avLst/>
            <a:gdLst>
              <a:gd name="T0" fmla="*/ 0 w 1537"/>
              <a:gd name="T1" fmla="*/ 0 h 1153"/>
              <a:gd name="T2" fmla="*/ 0 w 1537"/>
              <a:gd name="T3" fmla="*/ 2147483647 h 1153"/>
              <a:gd name="T4" fmla="*/ 966481426 w 1537"/>
              <a:gd name="T5" fmla="*/ 2147483647 h 1153"/>
              <a:gd name="T6" fmla="*/ 0 60000 65536"/>
              <a:gd name="T7" fmla="*/ 0 60000 65536"/>
              <a:gd name="T8" fmla="*/ 0 60000 65536"/>
              <a:gd name="T9" fmla="*/ 0 w 1537"/>
              <a:gd name="T10" fmla="*/ 0 h 1153"/>
              <a:gd name="T11" fmla="*/ 1537 w 1537"/>
              <a:gd name="T12" fmla="*/ 1153 h 1153"/>
            </a:gdLst>
            <a:ahLst/>
            <a:cxnLst>
              <a:cxn ang="T6">
                <a:pos x="T0" y="T1"/>
              </a:cxn>
              <a:cxn ang="T7">
                <a:pos x="T2" y="T3"/>
              </a:cxn>
              <a:cxn ang="T8">
                <a:pos x="T4" y="T5"/>
              </a:cxn>
            </a:cxnLst>
            <a:rect l="T9" t="T10" r="T11" b="T12"/>
            <a:pathLst>
              <a:path w="1537" h="1153">
                <a:moveTo>
                  <a:pt x="0" y="0"/>
                </a:moveTo>
                <a:lnTo>
                  <a:pt x="0" y="1152"/>
                </a:lnTo>
                <a:lnTo>
                  <a:pt x="1536" y="1152"/>
                </a:lnTo>
              </a:path>
            </a:pathLst>
          </a:custGeom>
          <a:noFill/>
          <a:ln w="25400" cap="rnd">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2130" name="Rectangle 34"/>
          <p:cNvSpPr>
            <a:spLocks noChangeArrowheads="1"/>
          </p:cNvSpPr>
          <p:nvPr/>
        </p:nvSpPr>
        <p:spPr bwMode="auto">
          <a:xfrm rot="5400000">
            <a:off x="6831012" y="3973513"/>
            <a:ext cx="1044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City borders</a:t>
            </a:r>
          </a:p>
        </p:txBody>
      </p:sp>
      <p:sp>
        <p:nvSpPr>
          <p:cNvPr id="132131" name="Line 35"/>
          <p:cNvSpPr>
            <a:spLocks noChangeShapeType="1"/>
          </p:cNvSpPr>
          <p:nvPr/>
        </p:nvSpPr>
        <p:spPr bwMode="auto">
          <a:xfrm flipH="1">
            <a:off x="5732463" y="1697038"/>
            <a:ext cx="314325" cy="1695450"/>
          </a:xfrm>
          <a:prstGeom prst="line">
            <a:avLst/>
          </a:prstGeom>
          <a:noFill/>
          <a:ln w="25400">
            <a:solidFill>
              <a:srgbClr val="80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32" name="Line 36"/>
          <p:cNvSpPr>
            <a:spLocks noChangeShapeType="1"/>
          </p:cNvSpPr>
          <p:nvPr/>
        </p:nvSpPr>
        <p:spPr bwMode="auto">
          <a:xfrm flipH="1">
            <a:off x="5405438" y="2268538"/>
            <a:ext cx="641350" cy="1108075"/>
          </a:xfrm>
          <a:prstGeom prst="line">
            <a:avLst/>
          </a:prstGeom>
          <a:noFill/>
          <a:ln w="25400">
            <a:solidFill>
              <a:srgbClr val="FF66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33" name="Line 37"/>
          <p:cNvSpPr>
            <a:spLocks noChangeShapeType="1"/>
          </p:cNvSpPr>
          <p:nvPr/>
        </p:nvSpPr>
        <p:spPr bwMode="auto">
          <a:xfrm flipH="1">
            <a:off x="5168900" y="2598738"/>
            <a:ext cx="881063" cy="782637"/>
          </a:xfrm>
          <a:prstGeom prst="line">
            <a:avLst/>
          </a:prstGeom>
          <a:noFill/>
          <a:ln w="25400">
            <a:solidFill>
              <a:srgbClr val="FF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34" name="Line 38"/>
          <p:cNvSpPr>
            <a:spLocks noChangeShapeType="1"/>
          </p:cNvSpPr>
          <p:nvPr/>
        </p:nvSpPr>
        <p:spPr bwMode="auto">
          <a:xfrm flipH="1">
            <a:off x="4864100" y="2947988"/>
            <a:ext cx="1190625" cy="433387"/>
          </a:xfrm>
          <a:prstGeom prst="line">
            <a:avLst/>
          </a:prstGeom>
          <a:noFill/>
          <a:ln w="25400">
            <a:solidFill>
              <a:srgbClr val="FFFF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t-IT"/>
          </a:p>
        </p:txBody>
      </p:sp>
      <p:sp>
        <p:nvSpPr>
          <p:cNvPr id="132135" name="Freeform 39"/>
          <p:cNvSpPr>
            <a:spLocks/>
          </p:cNvSpPr>
          <p:nvPr/>
        </p:nvSpPr>
        <p:spPr bwMode="auto">
          <a:xfrm flipH="1">
            <a:off x="4829175" y="1563688"/>
            <a:ext cx="1219200" cy="1830387"/>
          </a:xfrm>
          <a:custGeom>
            <a:avLst/>
            <a:gdLst>
              <a:gd name="T0" fmla="*/ 0 w 1537"/>
              <a:gd name="T1" fmla="*/ 0 h 1153"/>
              <a:gd name="T2" fmla="*/ 0 w 1537"/>
              <a:gd name="T3" fmla="*/ 2147483647 h 1153"/>
              <a:gd name="T4" fmla="*/ 966481426 w 1537"/>
              <a:gd name="T5" fmla="*/ 2147483647 h 1153"/>
              <a:gd name="T6" fmla="*/ 0 60000 65536"/>
              <a:gd name="T7" fmla="*/ 0 60000 65536"/>
              <a:gd name="T8" fmla="*/ 0 60000 65536"/>
              <a:gd name="T9" fmla="*/ 0 w 1537"/>
              <a:gd name="T10" fmla="*/ 0 h 1153"/>
              <a:gd name="T11" fmla="*/ 1537 w 1537"/>
              <a:gd name="T12" fmla="*/ 1153 h 1153"/>
            </a:gdLst>
            <a:ahLst/>
            <a:cxnLst>
              <a:cxn ang="T6">
                <a:pos x="T0" y="T1"/>
              </a:cxn>
              <a:cxn ang="T7">
                <a:pos x="T2" y="T3"/>
              </a:cxn>
              <a:cxn ang="T8">
                <a:pos x="T4" y="T5"/>
              </a:cxn>
            </a:cxnLst>
            <a:rect l="T9" t="T10" r="T11" b="T12"/>
            <a:pathLst>
              <a:path w="1537" h="1153">
                <a:moveTo>
                  <a:pt x="0" y="0"/>
                </a:moveTo>
                <a:lnTo>
                  <a:pt x="0" y="1152"/>
                </a:lnTo>
                <a:lnTo>
                  <a:pt x="1536" y="1152"/>
                </a:lnTo>
              </a:path>
            </a:pathLst>
          </a:custGeom>
          <a:noFill/>
          <a:ln w="25400" cap="rnd">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2136" name="Line 40"/>
          <p:cNvSpPr>
            <a:spLocks noChangeShapeType="1"/>
          </p:cNvSpPr>
          <p:nvPr/>
        </p:nvSpPr>
        <p:spPr bwMode="auto">
          <a:xfrm>
            <a:off x="6057900" y="4795838"/>
            <a:ext cx="1169988" cy="0"/>
          </a:xfrm>
          <a:prstGeom prst="line">
            <a:avLst/>
          </a:prstGeom>
          <a:noFill/>
          <a:ln w="25400">
            <a:solidFill>
              <a:schemeClr val="tx1"/>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Oval 2"/>
          <p:cNvSpPr>
            <a:spLocks noChangeArrowheads="1"/>
          </p:cNvSpPr>
          <p:nvPr/>
        </p:nvSpPr>
        <p:spPr bwMode="auto">
          <a:xfrm>
            <a:off x="1531938" y="3306763"/>
            <a:ext cx="5675312" cy="1719262"/>
          </a:xfrm>
          <a:prstGeom prst="ellipse">
            <a:avLst/>
          </a:prstGeom>
          <a:solidFill>
            <a:srgbClr val="FFFF99"/>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4147" name="Oval 3"/>
          <p:cNvSpPr>
            <a:spLocks noChangeArrowheads="1"/>
          </p:cNvSpPr>
          <p:nvPr/>
        </p:nvSpPr>
        <p:spPr bwMode="auto">
          <a:xfrm>
            <a:off x="2776538" y="3562350"/>
            <a:ext cx="3186112" cy="965200"/>
          </a:xfrm>
          <a:prstGeom prst="ellipse">
            <a:avLst/>
          </a:prstGeom>
          <a:solidFill>
            <a:srgbClr val="FFCC00"/>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4148" name="Rectangle 4"/>
          <p:cNvSpPr>
            <a:spLocks noGrp="1" noChangeArrowheads="1"/>
          </p:cNvSpPr>
          <p:nvPr>
            <p:ph type="title" idx="4294967295"/>
          </p:nvPr>
        </p:nvSpPr>
        <p:spPr/>
        <p:txBody>
          <a:bodyPr/>
          <a:lstStyle/>
          <a:p>
            <a:pPr eaLnBrk="1" hangingPunct="1"/>
            <a:r>
              <a:rPr lang="en-US" altLang="it-IT"/>
              <a:t>Bid-rent</a:t>
            </a:r>
          </a:p>
        </p:txBody>
      </p:sp>
      <p:sp>
        <p:nvSpPr>
          <p:cNvPr id="134149" name="Oval 5"/>
          <p:cNvSpPr>
            <a:spLocks noChangeArrowheads="1"/>
          </p:cNvSpPr>
          <p:nvPr/>
        </p:nvSpPr>
        <p:spPr bwMode="auto">
          <a:xfrm>
            <a:off x="3900488" y="3817938"/>
            <a:ext cx="938212" cy="284162"/>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4150" name="Text Box 6"/>
          <p:cNvSpPr txBox="1">
            <a:spLocks noChangeArrowheads="1"/>
          </p:cNvSpPr>
          <p:nvPr/>
        </p:nvSpPr>
        <p:spPr bwMode="auto">
          <a:xfrm>
            <a:off x="4716463" y="4005263"/>
            <a:ext cx="2952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P</a:t>
            </a:r>
          </a:p>
        </p:txBody>
      </p:sp>
      <p:sp>
        <p:nvSpPr>
          <p:cNvPr id="134151" name="Text Box 7"/>
          <p:cNvSpPr txBox="1">
            <a:spLocks noChangeArrowheads="1"/>
          </p:cNvSpPr>
          <p:nvPr/>
        </p:nvSpPr>
        <p:spPr bwMode="auto">
          <a:xfrm>
            <a:off x="5886450" y="4008438"/>
            <a:ext cx="3143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Q</a:t>
            </a:r>
          </a:p>
        </p:txBody>
      </p:sp>
      <p:sp>
        <p:nvSpPr>
          <p:cNvPr id="134152" name="Text Box 8"/>
          <p:cNvSpPr txBox="1">
            <a:spLocks noChangeArrowheads="1"/>
          </p:cNvSpPr>
          <p:nvPr/>
        </p:nvSpPr>
        <p:spPr bwMode="auto">
          <a:xfrm>
            <a:off x="7115175" y="3987800"/>
            <a:ext cx="8572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distance</a:t>
            </a:r>
          </a:p>
        </p:txBody>
      </p:sp>
      <p:sp>
        <p:nvSpPr>
          <p:cNvPr id="134153" name="Text Box 9"/>
          <p:cNvSpPr txBox="1">
            <a:spLocks noChangeArrowheads="1"/>
          </p:cNvSpPr>
          <p:nvPr/>
        </p:nvSpPr>
        <p:spPr bwMode="auto">
          <a:xfrm>
            <a:off x="3979863" y="3767138"/>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solidFill>
                  <a:schemeClr val="folHlink"/>
                </a:solidFill>
                <a:latin typeface="Arial Narrow" pitchFamily="34" charset="0"/>
              </a:rPr>
              <a:t>A</a:t>
            </a:r>
          </a:p>
        </p:txBody>
      </p:sp>
      <p:sp>
        <p:nvSpPr>
          <p:cNvPr id="134154" name="Text Box 10"/>
          <p:cNvSpPr txBox="1">
            <a:spLocks noChangeArrowheads="1"/>
          </p:cNvSpPr>
          <p:nvPr/>
        </p:nvSpPr>
        <p:spPr bwMode="auto">
          <a:xfrm>
            <a:off x="2909888" y="39624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B</a:t>
            </a:r>
          </a:p>
        </p:txBody>
      </p:sp>
      <p:sp>
        <p:nvSpPr>
          <p:cNvPr id="134155" name="Text Box 11"/>
          <p:cNvSpPr txBox="1">
            <a:spLocks noChangeArrowheads="1"/>
          </p:cNvSpPr>
          <p:nvPr/>
        </p:nvSpPr>
        <p:spPr bwMode="auto">
          <a:xfrm>
            <a:off x="1835150" y="42164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C</a:t>
            </a:r>
          </a:p>
        </p:txBody>
      </p:sp>
      <p:sp>
        <p:nvSpPr>
          <p:cNvPr id="134156" name="Freeform 12"/>
          <p:cNvSpPr>
            <a:spLocks/>
          </p:cNvSpPr>
          <p:nvPr/>
        </p:nvSpPr>
        <p:spPr bwMode="auto">
          <a:xfrm>
            <a:off x="4360863" y="1531938"/>
            <a:ext cx="2768600" cy="2422525"/>
          </a:xfrm>
          <a:custGeom>
            <a:avLst/>
            <a:gdLst>
              <a:gd name="T0" fmla="*/ 0 w 1759"/>
              <a:gd name="T1" fmla="*/ 0 h 1526"/>
              <a:gd name="T2" fmla="*/ 0 w 1759"/>
              <a:gd name="T3" fmla="*/ 2147483647 h 1526"/>
              <a:gd name="T4" fmla="*/ 2147483647 w 1759"/>
              <a:gd name="T5" fmla="*/ 2147483647 h 1526"/>
              <a:gd name="T6" fmla="*/ 0 60000 65536"/>
              <a:gd name="T7" fmla="*/ 0 60000 65536"/>
              <a:gd name="T8" fmla="*/ 0 60000 65536"/>
              <a:gd name="T9" fmla="*/ 0 w 1759"/>
              <a:gd name="T10" fmla="*/ 0 h 1526"/>
              <a:gd name="T11" fmla="*/ 1759 w 1759"/>
              <a:gd name="T12" fmla="*/ 1526 h 1526"/>
            </a:gdLst>
            <a:ahLst/>
            <a:cxnLst>
              <a:cxn ang="T6">
                <a:pos x="T0" y="T1"/>
              </a:cxn>
              <a:cxn ang="T7">
                <a:pos x="T2" y="T3"/>
              </a:cxn>
              <a:cxn ang="T8">
                <a:pos x="T4" y="T5"/>
              </a:cxn>
            </a:cxnLst>
            <a:rect l="T9" t="T10" r="T11" b="T12"/>
            <a:pathLst>
              <a:path w="1759" h="1526">
                <a:moveTo>
                  <a:pt x="0" y="0"/>
                </a:moveTo>
                <a:lnTo>
                  <a:pt x="0" y="1526"/>
                </a:lnTo>
                <a:lnTo>
                  <a:pt x="1759" y="1526"/>
                </a:lnTo>
              </a:path>
            </a:pathLst>
          </a:custGeom>
          <a:solidFill>
            <a:srgbClr val="FFFFFF">
              <a:alpha val="70195"/>
            </a:srgbClr>
          </a:solidFill>
          <a:ln w="38100">
            <a:solidFill>
              <a:srgbClr val="808080"/>
            </a:solidFill>
            <a:round/>
            <a:headEnd type="triangle" w="med" len="med"/>
            <a:tailEnd type="triangle" w="med" len="med"/>
          </a:ln>
        </p:spPr>
        <p:txBody>
          <a:bodyPr/>
          <a:lstStyle/>
          <a:p>
            <a:endParaRPr lang="it-IT"/>
          </a:p>
        </p:txBody>
      </p:sp>
      <p:sp>
        <p:nvSpPr>
          <p:cNvPr id="134157" name="Text Box 13"/>
          <p:cNvSpPr txBox="1">
            <a:spLocks noChangeArrowheads="1"/>
          </p:cNvSpPr>
          <p:nvPr/>
        </p:nvSpPr>
        <p:spPr bwMode="auto">
          <a:xfrm>
            <a:off x="4037013" y="2492375"/>
            <a:ext cx="3190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i="1"/>
              <a:t>B</a:t>
            </a:r>
          </a:p>
        </p:txBody>
      </p:sp>
      <p:sp>
        <p:nvSpPr>
          <p:cNvPr id="134158" name="Line 14"/>
          <p:cNvSpPr>
            <a:spLocks noChangeShapeType="1"/>
          </p:cNvSpPr>
          <p:nvPr/>
        </p:nvSpPr>
        <p:spPr bwMode="auto">
          <a:xfrm flipH="1" flipV="1">
            <a:off x="4859338" y="2997200"/>
            <a:ext cx="0" cy="935038"/>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4159" name="Text Box 15"/>
          <p:cNvSpPr txBox="1">
            <a:spLocks noChangeArrowheads="1"/>
          </p:cNvSpPr>
          <p:nvPr/>
        </p:nvSpPr>
        <p:spPr bwMode="auto">
          <a:xfrm>
            <a:off x="4427538" y="1557338"/>
            <a:ext cx="3190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600" b="1" i="1">
                <a:cs typeface="Times New Roman" pitchFamily="18" charset="0"/>
              </a:rPr>
              <a:t>A</a:t>
            </a:r>
            <a:endParaRPr lang="el-GR" altLang="it-IT" sz="1600" b="1" i="1">
              <a:cs typeface="Times New Roman" pitchFamily="18" charset="0"/>
            </a:endParaRPr>
          </a:p>
        </p:txBody>
      </p:sp>
      <p:sp>
        <p:nvSpPr>
          <p:cNvPr id="134160" name="Rectangle 16"/>
          <p:cNvSpPr>
            <a:spLocks noChangeArrowheads="1"/>
          </p:cNvSpPr>
          <p:nvPr/>
        </p:nvSpPr>
        <p:spPr bwMode="auto">
          <a:xfrm>
            <a:off x="3635375" y="1738313"/>
            <a:ext cx="460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rent</a:t>
            </a:r>
          </a:p>
        </p:txBody>
      </p:sp>
      <p:sp>
        <p:nvSpPr>
          <p:cNvPr id="134161" name="Line 17"/>
          <p:cNvSpPr>
            <a:spLocks noChangeShapeType="1"/>
          </p:cNvSpPr>
          <p:nvPr/>
        </p:nvSpPr>
        <p:spPr bwMode="auto">
          <a:xfrm flipH="1">
            <a:off x="2700338" y="3948113"/>
            <a:ext cx="1655762" cy="936625"/>
          </a:xfrm>
          <a:prstGeom prst="line">
            <a:avLst/>
          </a:prstGeom>
          <a:noFill/>
          <a:ln w="44450">
            <a:solidFill>
              <a:srgbClr val="80808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34162" name="Line 18"/>
          <p:cNvSpPr>
            <a:spLocks noChangeShapeType="1"/>
          </p:cNvSpPr>
          <p:nvPr/>
        </p:nvSpPr>
        <p:spPr bwMode="auto">
          <a:xfrm>
            <a:off x="4384675" y="1728788"/>
            <a:ext cx="863600" cy="2233612"/>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4163" name="Line 19"/>
          <p:cNvSpPr>
            <a:spLocks noChangeShapeType="1"/>
          </p:cNvSpPr>
          <p:nvPr/>
        </p:nvSpPr>
        <p:spPr bwMode="auto">
          <a:xfrm>
            <a:off x="4368800" y="2720975"/>
            <a:ext cx="2303463" cy="122555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4164" name="Line 20"/>
          <p:cNvSpPr>
            <a:spLocks noChangeShapeType="1"/>
          </p:cNvSpPr>
          <p:nvPr/>
        </p:nvSpPr>
        <p:spPr bwMode="auto">
          <a:xfrm>
            <a:off x="4322763" y="3081338"/>
            <a:ext cx="2951162" cy="865187"/>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4165" name="Line 21"/>
          <p:cNvSpPr>
            <a:spLocks noChangeShapeType="1"/>
          </p:cNvSpPr>
          <p:nvPr/>
        </p:nvSpPr>
        <p:spPr bwMode="auto">
          <a:xfrm flipH="1" flipV="1">
            <a:off x="6011863" y="3573463"/>
            <a:ext cx="0" cy="360362"/>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4166" name="Text Box 22"/>
          <p:cNvSpPr txBox="1">
            <a:spLocks noChangeArrowheads="1"/>
          </p:cNvSpPr>
          <p:nvPr/>
        </p:nvSpPr>
        <p:spPr bwMode="auto">
          <a:xfrm>
            <a:off x="5219700" y="3933825"/>
            <a:ext cx="387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600" b="1" i="1">
                <a:cs typeface="Times New Roman" pitchFamily="18" charset="0"/>
              </a:rPr>
              <a:t>A’</a:t>
            </a:r>
            <a:endParaRPr lang="el-GR" altLang="it-IT" sz="1600" b="1" i="1">
              <a:cs typeface="Times New Roman" pitchFamily="18" charset="0"/>
            </a:endParaRPr>
          </a:p>
        </p:txBody>
      </p:sp>
      <p:sp>
        <p:nvSpPr>
          <p:cNvPr id="134167" name="Text Box 23"/>
          <p:cNvSpPr txBox="1">
            <a:spLocks noChangeArrowheads="1"/>
          </p:cNvSpPr>
          <p:nvPr/>
        </p:nvSpPr>
        <p:spPr bwMode="auto">
          <a:xfrm>
            <a:off x="6484938" y="3933825"/>
            <a:ext cx="387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i="1"/>
              <a:t>B’</a:t>
            </a:r>
          </a:p>
        </p:txBody>
      </p:sp>
      <p:sp>
        <p:nvSpPr>
          <p:cNvPr id="134168" name="Text Box 24"/>
          <p:cNvSpPr txBox="1">
            <a:spLocks noChangeArrowheads="1"/>
          </p:cNvSpPr>
          <p:nvPr/>
        </p:nvSpPr>
        <p:spPr bwMode="auto">
          <a:xfrm>
            <a:off x="4037013" y="2924175"/>
            <a:ext cx="3190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i="1"/>
              <a:t>C</a:t>
            </a:r>
          </a:p>
        </p:txBody>
      </p:sp>
      <p:sp>
        <p:nvSpPr>
          <p:cNvPr id="134169" name="Text Box 25"/>
          <p:cNvSpPr txBox="1">
            <a:spLocks noChangeArrowheads="1"/>
          </p:cNvSpPr>
          <p:nvPr/>
        </p:nvSpPr>
        <p:spPr bwMode="auto">
          <a:xfrm>
            <a:off x="7137400" y="3573463"/>
            <a:ext cx="387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i="1"/>
              <a:t>C’</a:t>
            </a:r>
          </a:p>
        </p:txBody>
      </p:sp>
      <p:sp>
        <p:nvSpPr>
          <p:cNvPr id="134170" name="Text Box 26"/>
          <p:cNvSpPr txBox="1">
            <a:spLocks noChangeArrowheads="1"/>
          </p:cNvSpPr>
          <p:nvPr/>
        </p:nvSpPr>
        <p:spPr bwMode="auto">
          <a:xfrm>
            <a:off x="684213" y="2060575"/>
            <a:ext cx="2663825" cy="849313"/>
          </a:xfrm>
          <a:prstGeom prst="rect">
            <a:avLst/>
          </a:prstGeom>
          <a:noFill/>
          <a:ln w="254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457200" indent="-457200">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Area A</a:t>
            </a:r>
            <a:r>
              <a:rPr lang="en-US" altLang="it-IT" sz="1200"/>
              <a:t>: commercial land use</a:t>
            </a:r>
          </a:p>
          <a:p>
            <a:pPr algn="l">
              <a:spcBef>
                <a:spcPct val="50000"/>
              </a:spcBef>
              <a:buFont typeface="Monotype Sorts" pitchFamily="2" charset="2"/>
              <a:buNone/>
            </a:pPr>
            <a:r>
              <a:rPr lang="en-US" altLang="it-IT" sz="1200" b="1"/>
              <a:t>Area B</a:t>
            </a:r>
            <a:r>
              <a:rPr lang="en-US" altLang="it-IT" sz="1200"/>
              <a:t>: industrial land use</a:t>
            </a:r>
          </a:p>
          <a:p>
            <a:pPr algn="l">
              <a:spcBef>
                <a:spcPct val="50000"/>
              </a:spcBef>
              <a:buFont typeface="Monotype Sorts" pitchFamily="2" charset="2"/>
              <a:buNone/>
            </a:pPr>
            <a:r>
              <a:rPr lang="en-US" altLang="it-IT" sz="1200" b="1"/>
              <a:t>Area C</a:t>
            </a:r>
            <a:r>
              <a:rPr lang="en-US" altLang="it-IT" sz="1200"/>
              <a:t>: residential land use</a:t>
            </a:r>
          </a:p>
        </p:txBody>
      </p:sp>
      <p:sp>
        <p:nvSpPr>
          <p:cNvPr id="134171" name="Text Box 27"/>
          <p:cNvSpPr txBox="1">
            <a:spLocks noChangeArrowheads="1"/>
          </p:cNvSpPr>
          <p:nvPr/>
        </p:nvSpPr>
        <p:spPr bwMode="auto">
          <a:xfrm>
            <a:off x="755650" y="5661025"/>
            <a:ext cx="3240088" cy="849313"/>
          </a:xfrm>
          <a:prstGeom prst="rect">
            <a:avLst/>
          </a:prstGeom>
          <a:noFill/>
          <a:ln w="254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457200" indent="-457200">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en-US" altLang="it-IT" sz="1200" b="1"/>
              <a:t>Curve AA’</a:t>
            </a:r>
            <a:r>
              <a:rPr lang="en-US" altLang="it-IT" sz="1200"/>
              <a:t>: commercial activities’ rent</a:t>
            </a:r>
          </a:p>
          <a:p>
            <a:pPr algn="l">
              <a:spcBef>
                <a:spcPct val="50000"/>
              </a:spcBef>
              <a:buFont typeface="Monotype Sorts" pitchFamily="2" charset="2"/>
              <a:buNone/>
            </a:pPr>
            <a:r>
              <a:rPr lang="en-US" altLang="it-IT" sz="1200" b="1"/>
              <a:t>Curve BB’</a:t>
            </a:r>
            <a:r>
              <a:rPr lang="en-US" altLang="it-IT" sz="1200"/>
              <a:t>: industrial activities rent</a:t>
            </a:r>
          </a:p>
          <a:p>
            <a:pPr algn="l">
              <a:spcBef>
                <a:spcPct val="50000"/>
              </a:spcBef>
              <a:buFont typeface="Monotype Sorts" pitchFamily="2" charset="2"/>
              <a:buNone/>
            </a:pPr>
            <a:r>
              <a:rPr lang="en-US" altLang="it-IT" sz="1200" b="1"/>
              <a:t>Curve CC’</a:t>
            </a:r>
            <a:r>
              <a:rPr lang="en-US" altLang="it-IT" sz="1200"/>
              <a:t>: residential activities rent</a:t>
            </a:r>
          </a:p>
        </p:txBody>
      </p:sp>
      <mc:AlternateContent xmlns:mc="http://schemas.openxmlformats.org/markup-compatibility/2006" xmlns:p14="http://schemas.microsoft.com/office/powerpoint/2010/main">
        <mc:Choice Requires="p14">
          <p:contentPart p14:bwMode="auto" r:id="rId3">
            <p14:nvContentPartPr>
              <p14:cNvPr id="134172" name="Ink 28"/>
              <p14:cNvContentPartPr>
                <a14:cpLocks xmlns:a14="http://schemas.microsoft.com/office/drawing/2010/main" noRot="1" noChangeAspect="1" noEditPoints="1" noChangeArrowheads="1" noChangeShapeType="1"/>
              </p14:cNvContentPartPr>
              <p14:nvPr/>
            </p14:nvContentPartPr>
            <p14:xfrm>
              <a:off x="4483100" y="1724025"/>
              <a:ext cx="2714625" cy="1704975"/>
            </p14:xfrm>
          </p:contentPart>
        </mc:Choice>
        <mc:Fallback xmlns="">
          <p:pic>
            <p:nvPicPr>
              <p:cNvPr id="134172" name="Ink 28"/>
              <p:cNvPicPr>
                <a:picLocks noRot="1" noChangeAspect="1" noEditPoints="1" noChangeArrowheads="1" noChangeShapeType="1"/>
              </p:cNvPicPr>
              <p:nvPr/>
            </p:nvPicPr>
            <p:blipFill>
              <a:blip r:embed="rId4"/>
              <a:stretch>
                <a:fillRect/>
              </a:stretch>
            </p:blipFill>
            <p:spPr>
              <a:xfrm>
                <a:off x="4465461" y="1706385"/>
                <a:ext cx="2749903" cy="1740255"/>
              </a:xfrm>
              <a:prstGeom prst="rect">
                <a:avLst/>
              </a:prstGeom>
            </p:spPr>
          </p:pic>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Oval 2"/>
          <p:cNvSpPr>
            <a:spLocks noChangeArrowheads="1"/>
          </p:cNvSpPr>
          <p:nvPr/>
        </p:nvSpPr>
        <p:spPr bwMode="auto">
          <a:xfrm>
            <a:off x="1531938" y="3306763"/>
            <a:ext cx="5675312" cy="1719262"/>
          </a:xfrm>
          <a:prstGeom prst="ellipse">
            <a:avLst/>
          </a:prstGeom>
          <a:solidFill>
            <a:srgbClr val="FFFF99"/>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6195" name="Oval 3"/>
          <p:cNvSpPr>
            <a:spLocks noChangeArrowheads="1"/>
          </p:cNvSpPr>
          <p:nvPr/>
        </p:nvSpPr>
        <p:spPr bwMode="auto">
          <a:xfrm>
            <a:off x="2776538" y="3562350"/>
            <a:ext cx="3186112" cy="965200"/>
          </a:xfrm>
          <a:prstGeom prst="ellipse">
            <a:avLst/>
          </a:prstGeom>
          <a:solidFill>
            <a:srgbClr val="FFCC00"/>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6196" name="Rectangle 4"/>
          <p:cNvSpPr>
            <a:spLocks noGrp="1" noChangeArrowheads="1"/>
          </p:cNvSpPr>
          <p:nvPr>
            <p:ph type="title" idx="4294967295"/>
          </p:nvPr>
        </p:nvSpPr>
        <p:spPr/>
        <p:txBody>
          <a:bodyPr/>
          <a:lstStyle/>
          <a:p>
            <a:pPr eaLnBrk="1" hangingPunct="1"/>
            <a:r>
              <a:rPr lang="en-US" altLang="it-IT"/>
              <a:t>Bid rent</a:t>
            </a:r>
          </a:p>
        </p:txBody>
      </p:sp>
      <p:sp>
        <p:nvSpPr>
          <p:cNvPr id="136197" name="Oval 5"/>
          <p:cNvSpPr>
            <a:spLocks noChangeArrowheads="1"/>
          </p:cNvSpPr>
          <p:nvPr/>
        </p:nvSpPr>
        <p:spPr bwMode="auto">
          <a:xfrm>
            <a:off x="3900488" y="3817938"/>
            <a:ext cx="938212" cy="284162"/>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6198" name="Text Box 6"/>
          <p:cNvSpPr txBox="1">
            <a:spLocks noChangeArrowheads="1"/>
          </p:cNvSpPr>
          <p:nvPr/>
        </p:nvSpPr>
        <p:spPr bwMode="auto">
          <a:xfrm>
            <a:off x="4570413" y="4008438"/>
            <a:ext cx="5619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1 km</a:t>
            </a:r>
          </a:p>
        </p:txBody>
      </p:sp>
      <p:sp>
        <p:nvSpPr>
          <p:cNvPr id="136199" name="Text Box 7"/>
          <p:cNvSpPr txBox="1">
            <a:spLocks noChangeArrowheads="1"/>
          </p:cNvSpPr>
          <p:nvPr/>
        </p:nvSpPr>
        <p:spPr bwMode="auto">
          <a:xfrm>
            <a:off x="5886450" y="4008438"/>
            <a:ext cx="5619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5 km</a:t>
            </a:r>
          </a:p>
        </p:txBody>
      </p:sp>
      <p:sp>
        <p:nvSpPr>
          <p:cNvPr id="136200" name="Text Box 8"/>
          <p:cNvSpPr txBox="1">
            <a:spLocks noChangeArrowheads="1"/>
          </p:cNvSpPr>
          <p:nvPr/>
        </p:nvSpPr>
        <p:spPr bwMode="auto">
          <a:xfrm>
            <a:off x="7115175" y="3987800"/>
            <a:ext cx="6540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10 km</a:t>
            </a:r>
          </a:p>
        </p:txBody>
      </p:sp>
      <p:sp>
        <p:nvSpPr>
          <p:cNvPr id="136201" name="Text Box 9"/>
          <p:cNvSpPr txBox="1">
            <a:spLocks noChangeArrowheads="1"/>
          </p:cNvSpPr>
          <p:nvPr/>
        </p:nvSpPr>
        <p:spPr bwMode="auto">
          <a:xfrm>
            <a:off x="3459163" y="3563938"/>
            <a:ext cx="8064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S = 3.14</a:t>
            </a:r>
          </a:p>
        </p:txBody>
      </p:sp>
      <p:sp>
        <p:nvSpPr>
          <p:cNvPr id="136202" name="Text Box 10"/>
          <p:cNvSpPr txBox="1">
            <a:spLocks noChangeArrowheads="1"/>
          </p:cNvSpPr>
          <p:nvPr/>
        </p:nvSpPr>
        <p:spPr bwMode="auto">
          <a:xfrm>
            <a:off x="2909888" y="3962400"/>
            <a:ext cx="8985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S = 75.40</a:t>
            </a:r>
          </a:p>
        </p:txBody>
      </p:sp>
      <p:sp>
        <p:nvSpPr>
          <p:cNvPr id="136203" name="Text Box 11"/>
          <p:cNvSpPr txBox="1">
            <a:spLocks noChangeArrowheads="1"/>
          </p:cNvSpPr>
          <p:nvPr/>
        </p:nvSpPr>
        <p:spPr bwMode="auto">
          <a:xfrm>
            <a:off x="1835150" y="4216400"/>
            <a:ext cx="990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rial Narrow" pitchFamily="34" charset="0"/>
              </a:rPr>
              <a:t>S = 235.62</a:t>
            </a:r>
          </a:p>
        </p:txBody>
      </p:sp>
      <p:sp>
        <p:nvSpPr>
          <p:cNvPr id="136204" name="Freeform 12"/>
          <p:cNvSpPr>
            <a:spLocks/>
          </p:cNvSpPr>
          <p:nvPr/>
        </p:nvSpPr>
        <p:spPr bwMode="auto">
          <a:xfrm>
            <a:off x="4360863" y="1531938"/>
            <a:ext cx="2768600" cy="2422525"/>
          </a:xfrm>
          <a:custGeom>
            <a:avLst/>
            <a:gdLst>
              <a:gd name="T0" fmla="*/ 0 w 1759"/>
              <a:gd name="T1" fmla="*/ 0 h 1526"/>
              <a:gd name="T2" fmla="*/ 0 w 1759"/>
              <a:gd name="T3" fmla="*/ 2147483647 h 1526"/>
              <a:gd name="T4" fmla="*/ 2147483647 w 1759"/>
              <a:gd name="T5" fmla="*/ 2147483647 h 1526"/>
              <a:gd name="T6" fmla="*/ 0 60000 65536"/>
              <a:gd name="T7" fmla="*/ 0 60000 65536"/>
              <a:gd name="T8" fmla="*/ 0 60000 65536"/>
              <a:gd name="T9" fmla="*/ 0 w 1759"/>
              <a:gd name="T10" fmla="*/ 0 h 1526"/>
              <a:gd name="T11" fmla="*/ 1759 w 1759"/>
              <a:gd name="T12" fmla="*/ 1526 h 1526"/>
            </a:gdLst>
            <a:ahLst/>
            <a:cxnLst>
              <a:cxn ang="T6">
                <a:pos x="T0" y="T1"/>
              </a:cxn>
              <a:cxn ang="T7">
                <a:pos x="T2" y="T3"/>
              </a:cxn>
              <a:cxn ang="T8">
                <a:pos x="T4" y="T5"/>
              </a:cxn>
            </a:cxnLst>
            <a:rect l="T9" t="T10" r="T11" b="T12"/>
            <a:pathLst>
              <a:path w="1759" h="1526">
                <a:moveTo>
                  <a:pt x="0" y="0"/>
                </a:moveTo>
                <a:lnTo>
                  <a:pt x="0" y="1526"/>
                </a:lnTo>
                <a:lnTo>
                  <a:pt x="1759" y="1526"/>
                </a:lnTo>
              </a:path>
            </a:pathLst>
          </a:custGeom>
          <a:solidFill>
            <a:srgbClr val="FFFFFF">
              <a:alpha val="70195"/>
            </a:srgbClr>
          </a:solidFill>
          <a:ln w="38100">
            <a:solidFill>
              <a:srgbClr val="808080"/>
            </a:solidFill>
            <a:round/>
            <a:headEnd type="triangle" w="med" len="med"/>
            <a:tailEnd type="triangle" w="med" len="med"/>
          </a:ln>
        </p:spPr>
        <p:txBody>
          <a:bodyPr/>
          <a:lstStyle/>
          <a:p>
            <a:endParaRPr lang="it-IT"/>
          </a:p>
        </p:txBody>
      </p:sp>
      <p:sp>
        <p:nvSpPr>
          <p:cNvPr id="136205" name="Text Box 13"/>
          <p:cNvSpPr txBox="1">
            <a:spLocks noChangeArrowheads="1"/>
          </p:cNvSpPr>
          <p:nvPr/>
        </p:nvSpPr>
        <p:spPr bwMode="auto">
          <a:xfrm>
            <a:off x="3870325" y="2538413"/>
            <a:ext cx="4556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i="1"/>
              <a:t>1/S</a:t>
            </a:r>
          </a:p>
        </p:txBody>
      </p:sp>
      <p:sp>
        <p:nvSpPr>
          <p:cNvPr id="136206" name="Freeform 14"/>
          <p:cNvSpPr>
            <a:spLocks/>
          </p:cNvSpPr>
          <p:nvPr/>
        </p:nvSpPr>
        <p:spPr bwMode="auto">
          <a:xfrm>
            <a:off x="4373563" y="1717675"/>
            <a:ext cx="2668587" cy="2244725"/>
          </a:xfrm>
          <a:custGeom>
            <a:avLst/>
            <a:gdLst>
              <a:gd name="T0" fmla="*/ 0 w 1681"/>
              <a:gd name="T1" fmla="*/ 0 h 1414"/>
              <a:gd name="T2" fmla="*/ 839211233 w 1681"/>
              <a:gd name="T3" fmla="*/ 2147483647 h 1414"/>
              <a:gd name="T4" fmla="*/ 2147483647 w 1681"/>
              <a:gd name="T5" fmla="*/ 2147483647 h 1414"/>
              <a:gd name="T6" fmla="*/ 0 60000 65536"/>
              <a:gd name="T7" fmla="*/ 0 60000 65536"/>
              <a:gd name="T8" fmla="*/ 0 60000 65536"/>
              <a:gd name="T9" fmla="*/ 0 w 1681"/>
              <a:gd name="T10" fmla="*/ 0 h 1414"/>
              <a:gd name="T11" fmla="*/ 1681 w 1681"/>
              <a:gd name="T12" fmla="*/ 1414 h 1414"/>
            </a:gdLst>
            <a:ahLst/>
            <a:cxnLst>
              <a:cxn ang="T6">
                <a:pos x="T0" y="T1"/>
              </a:cxn>
              <a:cxn ang="T7">
                <a:pos x="T2" y="T3"/>
              </a:cxn>
              <a:cxn ang="T8">
                <a:pos x="T4" y="T5"/>
              </a:cxn>
            </a:cxnLst>
            <a:rect l="T9" t="T10" r="T11" b="T12"/>
            <a:pathLst>
              <a:path w="1681" h="1414">
                <a:moveTo>
                  <a:pt x="0" y="0"/>
                </a:moveTo>
                <a:cubicBezTo>
                  <a:pt x="56" y="198"/>
                  <a:pt x="53" y="958"/>
                  <a:pt x="333" y="1186"/>
                </a:cubicBezTo>
                <a:cubicBezTo>
                  <a:pt x="613" y="1414"/>
                  <a:pt x="1400" y="1329"/>
                  <a:pt x="1681" y="1366"/>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6207" name="Freeform 15"/>
          <p:cNvSpPr>
            <a:spLocks/>
          </p:cNvSpPr>
          <p:nvPr/>
        </p:nvSpPr>
        <p:spPr bwMode="auto">
          <a:xfrm>
            <a:off x="4411663" y="3497263"/>
            <a:ext cx="1519237" cy="444500"/>
          </a:xfrm>
          <a:custGeom>
            <a:avLst/>
            <a:gdLst>
              <a:gd name="T0" fmla="*/ 0 w 708"/>
              <a:gd name="T1" fmla="*/ 0 h 280"/>
              <a:gd name="T2" fmla="*/ 2147483647 w 708"/>
              <a:gd name="T3" fmla="*/ 0 h 280"/>
              <a:gd name="T4" fmla="*/ 2147483647 w 708"/>
              <a:gd name="T5" fmla="*/ 705643641 h 280"/>
              <a:gd name="T6" fmla="*/ 0 60000 65536"/>
              <a:gd name="T7" fmla="*/ 0 60000 65536"/>
              <a:gd name="T8" fmla="*/ 0 60000 65536"/>
              <a:gd name="T9" fmla="*/ 0 w 708"/>
              <a:gd name="T10" fmla="*/ 0 h 280"/>
              <a:gd name="T11" fmla="*/ 708 w 708"/>
              <a:gd name="T12" fmla="*/ 280 h 280"/>
            </a:gdLst>
            <a:ahLst/>
            <a:cxnLst>
              <a:cxn ang="T6">
                <a:pos x="T0" y="T1"/>
              </a:cxn>
              <a:cxn ang="T7">
                <a:pos x="T2" y="T3"/>
              </a:cxn>
              <a:cxn ang="T8">
                <a:pos x="T4" y="T5"/>
              </a:cxn>
            </a:cxnLst>
            <a:rect l="T9" t="T10" r="T11" b="T12"/>
            <a:pathLst>
              <a:path w="708" h="280">
                <a:moveTo>
                  <a:pt x="0" y="0"/>
                </a:moveTo>
                <a:lnTo>
                  <a:pt x="708" y="0"/>
                </a:lnTo>
                <a:lnTo>
                  <a:pt x="708" y="280"/>
                </a:lnTo>
              </a:path>
            </a:pathLst>
          </a:custGeom>
          <a:noFill/>
          <a:ln w="15875">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6208" name="Line 16"/>
          <p:cNvSpPr>
            <a:spLocks noChangeShapeType="1"/>
          </p:cNvSpPr>
          <p:nvPr/>
        </p:nvSpPr>
        <p:spPr bwMode="auto">
          <a:xfrm flipH="1" flipV="1">
            <a:off x="4819650" y="3497263"/>
            <a:ext cx="11113" cy="444500"/>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6209" name="Line 17"/>
          <p:cNvSpPr>
            <a:spLocks noChangeShapeType="1"/>
          </p:cNvSpPr>
          <p:nvPr/>
        </p:nvSpPr>
        <p:spPr bwMode="auto">
          <a:xfrm flipH="1">
            <a:off x="4373563" y="3843338"/>
            <a:ext cx="1544637" cy="0"/>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6210" name="Oval 18"/>
          <p:cNvSpPr>
            <a:spLocks noChangeArrowheads="1"/>
          </p:cNvSpPr>
          <p:nvPr/>
        </p:nvSpPr>
        <p:spPr bwMode="auto">
          <a:xfrm>
            <a:off x="5859463" y="3775075"/>
            <a:ext cx="139700" cy="141288"/>
          </a:xfrm>
          <a:prstGeom prst="ellipse">
            <a:avLst/>
          </a:prstGeom>
          <a:solidFill>
            <a:srgbClr val="FF0000"/>
          </a:solidFill>
          <a:ln w="1905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6211" name="Oval 19"/>
          <p:cNvSpPr>
            <a:spLocks noChangeArrowheads="1"/>
          </p:cNvSpPr>
          <p:nvPr/>
        </p:nvSpPr>
        <p:spPr bwMode="auto">
          <a:xfrm>
            <a:off x="4751388" y="3429000"/>
            <a:ext cx="141287" cy="141288"/>
          </a:xfrm>
          <a:prstGeom prst="ellipse">
            <a:avLst/>
          </a:prstGeom>
          <a:solidFill>
            <a:srgbClr val="0000FF"/>
          </a:solidFill>
          <a:ln w="1905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6212" name="Text Box 20"/>
          <p:cNvSpPr txBox="1">
            <a:spLocks noChangeArrowheads="1"/>
          </p:cNvSpPr>
          <p:nvPr/>
        </p:nvSpPr>
        <p:spPr bwMode="auto">
          <a:xfrm>
            <a:off x="5121275" y="3190875"/>
            <a:ext cx="457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l-GR" altLang="it-IT" sz="1600" b="1" i="1">
                <a:cs typeface="Times New Roman" pitchFamily="18" charset="0"/>
              </a:rPr>
              <a:t>Δ</a:t>
            </a:r>
            <a:r>
              <a:rPr lang="en-US" altLang="it-IT" sz="1600" b="1" i="1">
                <a:cs typeface="Times New Roman" pitchFamily="18" charset="0"/>
              </a:rPr>
              <a:t>D</a:t>
            </a:r>
            <a:endParaRPr lang="el-GR" altLang="it-IT" sz="1600" b="1" i="1">
              <a:cs typeface="Times New Roman" pitchFamily="18" charset="0"/>
            </a:endParaRPr>
          </a:p>
        </p:txBody>
      </p:sp>
      <p:sp>
        <p:nvSpPr>
          <p:cNvPr id="136213" name="Text Box 21"/>
          <p:cNvSpPr txBox="1">
            <a:spLocks noChangeArrowheads="1"/>
          </p:cNvSpPr>
          <p:nvPr/>
        </p:nvSpPr>
        <p:spPr bwMode="auto">
          <a:xfrm>
            <a:off x="5903913" y="3492500"/>
            <a:ext cx="5826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l-GR" altLang="it-IT" sz="1600" b="1" i="1">
                <a:cs typeface="Times New Roman" pitchFamily="18" charset="0"/>
              </a:rPr>
              <a:t>Δ</a:t>
            </a:r>
            <a:r>
              <a:rPr lang="en-US" altLang="it-IT" sz="1600" b="1" i="1">
                <a:cs typeface="Times New Roman" pitchFamily="18" charset="0"/>
              </a:rPr>
              <a:t>1/S</a:t>
            </a:r>
            <a:endParaRPr lang="el-GR" altLang="it-IT" sz="1600" b="1" i="1">
              <a:cs typeface="Times New Roman" pitchFamily="18" charset="0"/>
            </a:endParaRPr>
          </a:p>
        </p:txBody>
      </p:sp>
      <p:sp>
        <p:nvSpPr>
          <p:cNvPr id="136214" name="Text Box 22"/>
          <p:cNvSpPr txBox="1">
            <a:spLocks noChangeArrowheads="1"/>
          </p:cNvSpPr>
          <p:nvPr/>
        </p:nvSpPr>
        <p:spPr bwMode="auto">
          <a:xfrm>
            <a:off x="5162550" y="2403475"/>
            <a:ext cx="9794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t>S = </a:t>
            </a:r>
            <a:r>
              <a:rPr lang="el-GR" altLang="it-IT" sz="1800" b="1" i="1">
                <a:cs typeface="Times New Roman" pitchFamily="18" charset="0"/>
              </a:rPr>
              <a:t>π</a:t>
            </a:r>
            <a:r>
              <a:rPr lang="en-US" altLang="it-IT" sz="1800" b="1" i="1">
                <a:cs typeface="Times New Roman" pitchFamily="18" charset="0"/>
              </a:rPr>
              <a:t> D</a:t>
            </a:r>
            <a:r>
              <a:rPr lang="en-US" altLang="it-IT" sz="1800" b="1" i="1" baseline="30000">
                <a:cs typeface="Times New Roman" pitchFamily="18" charset="0"/>
              </a:rPr>
              <a:t>2</a:t>
            </a:r>
            <a:endParaRPr lang="el-GR" altLang="it-IT" sz="1800" b="1" i="1" baseline="30000">
              <a:cs typeface="Times New Roman" pitchFamily="18" charset="0"/>
            </a:endParaRPr>
          </a:p>
        </p:txBody>
      </p:sp>
      <p:sp>
        <p:nvSpPr>
          <p:cNvPr id="136215" name="Rectangle 23"/>
          <p:cNvSpPr>
            <a:spLocks noChangeArrowheads="1"/>
          </p:cNvSpPr>
          <p:nvPr/>
        </p:nvSpPr>
        <p:spPr bwMode="auto">
          <a:xfrm>
            <a:off x="3798888" y="1738313"/>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Rent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539750" y="1806575"/>
            <a:ext cx="33147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vantGarde Bk BT" pitchFamily="34" charset="0"/>
              </a:rPr>
              <a:t>A – CBD</a:t>
            </a:r>
          </a:p>
          <a:p>
            <a:pPr algn="l">
              <a:spcBef>
                <a:spcPct val="0"/>
              </a:spcBef>
              <a:buClrTx/>
              <a:buFontTx/>
              <a:buNone/>
            </a:pPr>
            <a:r>
              <a:rPr lang="en-US" altLang="it-IT" sz="1400" b="1">
                <a:latin typeface="AvantGarde Bk BT" pitchFamily="34" charset="0"/>
              </a:rPr>
              <a:t>B – Commerce / industry</a:t>
            </a:r>
          </a:p>
          <a:p>
            <a:pPr algn="l">
              <a:spcBef>
                <a:spcPct val="0"/>
              </a:spcBef>
              <a:buClrTx/>
              <a:buFontTx/>
              <a:buNone/>
            </a:pPr>
            <a:r>
              <a:rPr lang="en-US" altLang="it-IT" sz="1400" b="1">
                <a:latin typeface="AvantGarde Bk BT" pitchFamily="34" charset="0"/>
              </a:rPr>
              <a:t>C – residential high– medium density</a:t>
            </a:r>
          </a:p>
          <a:p>
            <a:pPr algn="l">
              <a:spcBef>
                <a:spcPct val="0"/>
              </a:spcBef>
              <a:buClrTx/>
              <a:buFontTx/>
              <a:buNone/>
            </a:pPr>
            <a:r>
              <a:rPr lang="en-US" altLang="it-IT" sz="1400" b="1">
                <a:latin typeface="AvantGarde Bk BT" pitchFamily="34" charset="0"/>
              </a:rPr>
              <a:t>D – sub-centres</a:t>
            </a:r>
          </a:p>
          <a:p>
            <a:pPr algn="l">
              <a:spcBef>
                <a:spcPct val="0"/>
              </a:spcBef>
              <a:buClrTx/>
              <a:buFontTx/>
              <a:buNone/>
            </a:pPr>
            <a:r>
              <a:rPr lang="en-US" altLang="it-IT" sz="1400" b="1">
                <a:latin typeface="AvantGarde Bk BT" pitchFamily="34" charset="0"/>
              </a:rPr>
              <a:t>E – Suburbia</a:t>
            </a:r>
          </a:p>
        </p:txBody>
      </p:sp>
      <p:sp>
        <p:nvSpPr>
          <p:cNvPr id="138243" name="Oval 3"/>
          <p:cNvSpPr>
            <a:spLocks noChangeArrowheads="1"/>
          </p:cNvSpPr>
          <p:nvPr/>
        </p:nvSpPr>
        <p:spPr bwMode="auto">
          <a:xfrm>
            <a:off x="868363" y="3032125"/>
            <a:ext cx="7096125" cy="2149475"/>
          </a:xfrm>
          <a:prstGeom prst="ellipse">
            <a:avLst/>
          </a:prstGeom>
          <a:solidFill>
            <a:srgbClr val="FFFF99"/>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44" name="Oval 4"/>
          <p:cNvSpPr>
            <a:spLocks noChangeArrowheads="1"/>
          </p:cNvSpPr>
          <p:nvPr/>
        </p:nvSpPr>
        <p:spPr bwMode="auto">
          <a:xfrm>
            <a:off x="2814638" y="3470275"/>
            <a:ext cx="3216275" cy="976313"/>
          </a:xfrm>
          <a:prstGeom prst="ellipse">
            <a:avLst/>
          </a:prstGeom>
          <a:solidFill>
            <a:srgbClr val="FF9900"/>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45" name="Oval 5"/>
          <p:cNvSpPr>
            <a:spLocks noChangeArrowheads="1"/>
          </p:cNvSpPr>
          <p:nvPr/>
        </p:nvSpPr>
        <p:spPr bwMode="auto">
          <a:xfrm>
            <a:off x="6148388" y="3692525"/>
            <a:ext cx="1185862" cy="358775"/>
          </a:xfrm>
          <a:prstGeom prst="ellipse">
            <a:avLst/>
          </a:prstGeom>
          <a:solidFill>
            <a:srgbClr val="FFCC00"/>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46" name="Rectangle 6"/>
          <p:cNvSpPr>
            <a:spLocks noGrp="1" noChangeArrowheads="1"/>
          </p:cNvSpPr>
          <p:nvPr>
            <p:ph type="title" idx="4294967295"/>
          </p:nvPr>
        </p:nvSpPr>
        <p:spPr/>
        <p:txBody>
          <a:bodyPr/>
          <a:lstStyle/>
          <a:p>
            <a:pPr eaLnBrk="1" hangingPunct="1"/>
            <a:r>
              <a:rPr lang="en-US" altLang="it-IT" sz="4000"/>
              <a:t>Variations to bid-rent theory</a:t>
            </a:r>
            <a:br>
              <a:rPr lang="en-US" altLang="it-IT" sz="4000"/>
            </a:br>
            <a:endParaRPr lang="en-US" altLang="it-IT" sz="4000"/>
          </a:p>
        </p:txBody>
      </p:sp>
      <p:sp>
        <p:nvSpPr>
          <p:cNvPr id="138247" name="Oval 7"/>
          <p:cNvSpPr>
            <a:spLocks noChangeArrowheads="1"/>
          </p:cNvSpPr>
          <p:nvPr/>
        </p:nvSpPr>
        <p:spPr bwMode="auto">
          <a:xfrm>
            <a:off x="3513138" y="3616325"/>
            <a:ext cx="1828800" cy="554038"/>
          </a:xfrm>
          <a:prstGeom prst="ellipse">
            <a:avLst/>
          </a:prstGeom>
          <a:solidFill>
            <a:srgbClr val="FFCC00"/>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endParaRPr lang="it-IT" altLang="it-IT" sz="2400"/>
          </a:p>
        </p:txBody>
      </p:sp>
      <p:sp>
        <p:nvSpPr>
          <p:cNvPr id="138248" name="Oval 8"/>
          <p:cNvSpPr>
            <a:spLocks noChangeArrowheads="1"/>
          </p:cNvSpPr>
          <p:nvPr/>
        </p:nvSpPr>
        <p:spPr bwMode="auto">
          <a:xfrm>
            <a:off x="4011613" y="3708400"/>
            <a:ext cx="814387" cy="246063"/>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49" name="Oval 9"/>
          <p:cNvSpPr>
            <a:spLocks noChangeArrowheads="1"/>
          </p:cNvSpPr>
          <p:nvPr/>
        </p:nvSpPr>
        <p:spPr bwMode="auto">
          <a:xfrm>
            <a:off x="6438900" y="3748088"/>
            <a:ext cx="612775" cy="185737"/>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50" name="Oval 10"/>
          <p:cNvSpPr>
            <a:spLocks noChangeArrowheads="1"/>
          </p:cNvSpPr>
          <p:nvPr/>
        </p:nvSpPr>
        <p:spPr bwMode="auto">
          <a:xfrm>
            <a:off x="2879725" y="4597400"/>
            <a:ext cx="1284288" cy="388938"/>
          </a:xfrm>
          <a:prstGeom prst="ellipse">
            <a:avLst/>
          </a:prstGeom>
          <a:solidFill>
            <a:srgbClr val="FFCC00"/>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51" name="Oval 11"/>
          <p:cNvSpPr>
            <a:spLocks noChangeArrowheads="1"/>
          </p:cNvSpPr>
          <p:nvPr/>
        </p:nvSpPr>
        <p:spPr bwMode="auto">
          <a:xfrm>
            <a:off x="3208338" y="4691063"/>
            <a:ext cx="612775" cy="185737"/>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52" name="Oval 12"/>
          <p:cNvSpPr>
            <a:spLocks noChangeArrowheads="1"/>
          </p:cNvSpPr>
          <p:nvPr/>
        </p:nvSpPr>
        <p:spPr bwMode="auto">
          <a:xfrm>
            <a:off x="1514475" y="3414713"/>
            <a:ext cx="1284288" cy="388937"/>
          </a:xfrm>
          <a:prstGeom prst="ellipse">
            <a:avLst/>
          </a:prstGeom>
          <a:solidFill>
            <a:srgbClr val="FFCC00"/>
          </a:solidFill>
          <a:ln w="9525">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53" name="Oval 13"/>
          <p:cNvSpPr>
            <a:spLocks noChangeArrowheads="1"/>
          </p:cNvSpPr>
          <p:nvPr/>
        </p:nvSpPr>
        <p:spPr bwMode="auto">
          <a:xfrm>
            <a:off x="1843088" y="3508375"/>
            <a:ext cx="612775" cy="185738"/>
          </a:xfrm>
          <a:prstGeom prst="ellipse">
            <a:avLst/>
          </a:prstGeom>
          <a:solidFill>
            <a:srgbClr val="8000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endParaRPr lang="it-IT" altLang="it-IT"/>
          </a:p>
        </p:txBody>
      </p:sp>
      <p:sp>
        <p:nvSpPr>
          <p:cNvPr id="138254" name="Freeform 14"/>
          <p:cNvSpPr>
            <a:spLocks/>
          </p:cNvSpPr>
          <p:nvPr/>
        </p:nvSpPr>
        <p:spPr bwMode="auto">
          <a:xfrm>
            <a:off x="4424363" y="1404938"/>
            <a:ext cx="3459162" cy="2422525"/>
          </a:xfrm>
          <a:custGeom>
            <a:avLst/>
            <a:gdLst>
              <a:gd name="T0" fmla="*/ 0 w 1759"/>
              <a:gd name="T1" fmla="*/ 0 h 1526"/>
              <a:gd name="T2" fmla="*/ 0 w 1759"/>
              <a:gd name="T3" fmla="*/ 2147483647 h 1526"/>
              <a:gd name="T4" fmla="*/ 2147483647 w 1759"/>
              <a:gd name="T5" fmla="*/ 2147483647 h 1526"/>
              <a:gd name="T6" fmla="*/ 0 60000 65536"/>
              <a:gd name="T7" fmla="*/ 0 60000 65536"/>
              <a:gd name="T8" fmla="*/ 0 60000 65536"/>
              <a:gd name="T9" fmla="*/ 0 w 1759"/>
              <a:gd name="T10" fmla="*/ 0 h 1526"/>
              <a:gd name="T11" fmla="*/ 1759 w 1759"/>
              <a:gd name="T12" fmla="*/ 1526 h 1526"/>
            </a:gdLst>
            <a:ahLst/>
            <a:cxnLst>
              <a:cxn ang="T6">
                <a:pos x="T0" y="T1"/>
              </a:cxn>
              <a:cxn ang="T7">
                <a:pos x="T2" y="T3"/>
              </a:cxn>
              <a:cxn ang="T8">
                <a:pos x="T4" y="T5"/>
              </a:cxn>
            </a:cxnLst>
            <a:rect l="T9" t="T10" r="T11" b="T12"/>
            <a:pathLst>
              <a:path w="1759" h="1526">
                <a:moveTo>
                  <a:pt x="0" y="0"/>
                </a:moveTo>
                <a:lnTo>
                  <a:pt x="0" y="1526"/>
                </a:lnTo>
                <a:lnTo>
                  <a:pt x="1759" y="1526"/>
                </a:lnTo>
              </a:path>
            </a:pathLst>
          </a:custGeom>
          <a:solidFill>
            <a:srgbClr val="FFFFFF">
              <a:alpha val="70195"/>
            </a:srgbClr>
          </a:solidFill>
          <a:ln w="38100">
            <a:solidFill>
              <a:srgbClr val="808080"/>
            </a:solidFill>
            <a:round/>
            <a:headEnd type="triangle" w="med" len="med"/>
            <a:tailEnd type="triangle" w="med" len="med"/>
          </a:ln>
        </p:spPr>
        <p:txBody>
          <a:bodyPr/>
          <a:lstStyle/>
          <a:p>
            <a:endParaRPr lang="it-IT"/>
          </a:p>
        </p:txBody>
      </p:sp>
      <p:sp>
        <p:nvSpPr>
          <p:cNvPr id="138255" name="Freeform 15"/>
          <p:cNvSpPr>
            <a:spLocks/>
          </p:cNvSpPr>
          <p:nvPr/>
        </p:nvSpPr>
        <p:spPr bwMode="auto">
          <a:xfrm>
            <a:off x="4435475" y="1717675"/>
            <a:ext cx="3336925" cy="1717675"/>
          </a:xfrm>
          <a:custGeom>
            <a:avLst/>
            <a:gdLst>
              <a:gd name="T0" fmla="*/ 0 w 2102"/>
              <a:gd name="T1" fmla="*/ 0 h 1082"/>
              <a:gd name="T2" fmla="*/ 627518019 w 2102"/>
              <a:gd name="T3" fmla="*/ 1373484140 h 1082"/>
              <a:gd name="T4" fmla="*/ 2147483647 w 2102"/>
              <a:gd name="T5" fmla="*/ 2147483647 h 1082"/>
              <a:gd name="T6" fmla="*/ 2147483647 w 2102"/>
              <a:gd name="T7" fmla="*/ 1764109373 h 1082"/>
              <a:gd name="T8" fmla="*/ 2147483647 w 2102"/>
              <a:gd name="T9" fmla="*/ 2147483647 h 1082"/>
              <a:gd name="T10" fmla="*/ 0 60000 65536"/>
              <a:gd name="T11" fmla="*/ 0 60000 65536"/>
              <a:gd name="T12" fmla="*/ 0 60000 65536"/>
              <a:gd name="T13" fmla="*/ 0 60000 65536"/>
              <a:gd name="T14" fmla="*/ 0 60000 65536"/>
              <a:gd name="T15" fmla="*/ 0 w 2102"/>
              <a:gd name="T16" fmla="*/ 0 h 1082"/>
              <a:gd name="T17" fmla="*/ 2102 w 2102"/>
              <a:gd name="T18" fmla="*/ 1082 h 1082"/>
            </a:gdLst>
            <a:ahLst/>
            <a:cxnLst>
              <a:cxn ang="T10">
                <a:pos x="T0" y="T1"/>
              </a:cxn>
              <a:cxn ang="T11">
                <a:pos x="T2" y="T3"/>
              </a:cxn>
              <a:cxn ang="T12">
                <a:pos x="T4" y="T5"/>
              </a:cxn>
              <a:cxn ang="T13">
                <a:pos x="T6" y="T7"/>
              </a:cxn>
              <a:cxn ang="T14">
                <a:pos x="T8" y="T9"/>
              </a:cxn>
            </a:cxnLst>
            <a:rect l="T15" t="T16" r="T17" b="T18"/>
            <a:pathLst>
              <a:path w="2102" h="1082">
                <a:moveTo>
                  <a:pt x="0" y="0"/>
                </a:moveTo>
                <a:lnTo>
                  <a:pt x="249" y="545"/>
                </a:lnTo>
                <a:lnTo>
                  <a:pt x="1067" y="911"/>
                </a:lnTo>
                <a:lnTo>
                  <a:pt x="1448" y="700"/>
                </a:lnTo>
                <a:lnTo>
                  <a:pt x="2102" y="1082"/>
                </a:ln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38256" name="Rectangle 16"/>
          <p:cNvSpPr>
            <a:spLocks noChangeArrowheads="1"/>
          </p:cNvSpPr>
          <p:nvPr/>
        </p:nvSpPr>
        <p:spPr bwMode="auto">
          <a:xfrm>
            <a:off x="3779838" y="1778000"/>
            <a:ext cx="460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rent</a:t>
            </a:r>
          </a:p>
        </p:txBody>
      </p:sp>
      <p:sp>
        <p:nvSpPr>
          <p:cNvPr id="138257" name="Line 17"/>
          <p:cNvSpPr>
            <a:spLocks noChangeShapeType="1"/>
          </p:cNvSpPr>
          <p:nvPr/>
        </p:nvSpPr>
        <p:spPr bwMode="auto">
          <a:xfrm flipV="1">
            <a:off x="4826000" y="2605088"/>
            <a:ext cx="0" cy="1171575"/>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8258" name="Line 18"/>
          <p:cNvSpPr>
            <a:spLocks noChangeShapeType="1"/>
          </p:cNvSpPr>
          <p:nvPr/>
        </p:nvSpPr>
        <p:spPr bwMode="auto">
          <a:xfrm flipV="1">
            <a:off x="5326063" y="2855913"/>
            <a:ext cx="0" cy="949325"/>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8259" name="Line 19"/>
          <p:cNvSpPr>
            <a:spLocks noChangeShapeType="1"/>
          </p:cNvSpPr>
          <p:nvPr/>
        </p:nvSpPr>
        <p:spPr bwMode="auto">
          <a:xfrm flipV="1">
            <a:off x="5999163" y="3119438"/>
            <a:ext cx="0" cy="677862"/>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8260" name="Line 20"/>
          <p:cNvSpPr>
            <a:spLocks noChangeShapeType="1"/>
          </p:cNvSpPr>
          <p:nvPr/>
        </p:nvSpPr>
        <p:spPr bwMode="auto">
          <a:xfrm flipV="1">
            <a:off x="7323138" y="3171825"/>
            <a:ext cx="0" cy="652463"/>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8261" name="Rectangle 21"/>
          <p:cNvSpPr>
            <a:spLocks noChangeArrowheads="1"/>
          </p:cNvSpPr>
          <p:nvPr/>
        </p:nvSpPr>
        <p:spPr bwMode="auto">
          <a:xfrm>
            <a:off x="4483100" y="3268663"/>
            <a:ext cx="2889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A</a:t>
            </a:r>
          </a:p>
        </p:txBody>
      </p:sp>
      <p:sp>
        <p:nvSpPr>
          <p:cNvPr id="138262" name="Rectangle 22"/>
          <p:cNvSpPr>
            <a:spLocks noChangeArrowheads="1"/>
          </p:cNvSpPr>
          <p:nvPr/>
        </p:nvSpPr>
        <p:spPr bwMode="auto">
          <a:xfrm>
            <a:off x="4930775" y="3260725"/>
            <a:ext cx="2889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B</a:t>
            </a:r>
          </a:p>
        </p:txBody>
      </p:sp>
      <p:sp>
        <p:nvSpPr>
          <p:cNvPr id="138263" name="Rectangle 23"/>
          <p:cNvSpPr>
            <a:spLocks noChangeArrowheads="1"/>
          </p:cNvSpPr>
          <p:nvPr/>
        </p:nvSpPr>
        <p:spPr bwMode="auto">
          <a:xfrm>
            <a:off x="5491163" y="3263900"/>
            <a:ext cx="2889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C</a:t>
            </a:r>
          </a:p>
        </p:txBody>
      </p:sp>
      <p:sp>
        <p:nvSpPr>
          <p:cNvPr id="138264" name="Rectangle 24"/>
          <p:cNvSpPr>
            <a:spLocks noChangeArrowheads="1"/>
          </p:cNvSpPr>
          <p:nvPr/>
        </p:nvSpPr>
        <p:spPr bwMode="auto">
          <a:xfrm>
            <a:off x="6619875" y="3279775"/>
            <a:ext cx="2889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D</a:t>
            </a:r>
          </a:p>
        </p:txBody>
      </p:sp>
      <p:sp>
        <p:nvSpPr>
          <p:cNvPr id="138265" name="Rectangle 25"/>
          <p:cNvSpPr>
            <a:spLocks noChangeArrowheads="1"/>
          </p:cNvSpPr>
          <p:nvPr/>
        </p:nvSpPr>
        <p:spPr bwMode="auto">
          <a:xfrm>
            <a:off x="7407275" y="3292475"/>
            <a:ext cx="2809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rial Narrow" pitchFamily="34" charset="0"/>
              </a:rPr>
              <a:t>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idx="4294967295"/>
          </p:nvPr>
        </p:nvSpPr>
        <p:spPr>
          <a:noFill/>
        </p:spPr>
        <p:txBody>
          <a:bodyPr lIns="92075" tIns="46038" rIns="92075" bIns="46038" anchor="ctr"/>
          <a:lstStyle/>
          <a:p>
            <a:pPr eaLnBrk="1" hangingPunct="1"/>
            <a:r>
              <a:rPr lang="en-US" altLang="it-IT" sz="3200"/>
              <a:t>Land use value for activity sector according to the distance from the CBD</a:t>
            </a:r>
          </a:p>
        </p:txBody>
      </p:sp>
      <p:sp>
        <p:nvSpPr>
          <p:cNvPr id="140291" name="Line 3"/>
          <p:cNvSpPr>
            <a:spLocks noChangeShapeType="1"/>
          </p:cNvSpPr>
          <p:nvPr/>
        </p:nvSpPr>
        <p:spPr bwMode="auto">
          <a:xfrm>
            <a:off x="1377950" y="2247900"/>
            <a:ext cx="1588" cy="3203575"/>
          </a:xfrm>
          <a:prstGeom prst="line">
            <a:avLst/>
          </a:prstGeom>
          <a:noFill/>
          <a:ln w="25400">
            <a:solidFill>
              <a:srgbClr val="808080"/>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140292" name="Line 4"/>
          <p:cNvSpPr>
            <a:spLocks noChangeShapeType="1"/>
          </p:cNvSpPr>
          <p:nvPr/>
        </p:nvSpPr>
        <p:spPr bwMode="auto">
          <a:xfrm>
            <a:off x="1377950" y="5451475"/>
            <a:ext cx="6754813" cy="1588"/>
          </a:xfrm>
          <a:prstGeom prst="line">
            <a:avLst/>
          </a:prstGeom>
          <a:noFill/>
          <a:ln w="25400">
            <a:solidFill>
              <a:srgbClr val="80808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40293" name="Rectangle 5"/>
          <p:cNvSpPr>
            <a:spLocks noChangeArrowheads="1"/>
          </p:cNvSpPr>
          <p:nvPr/>
        </p:nvSpPr>
        <p:spPr bwMode="auto">
          <a:xfrm>
            <a:off x="3403600" y="5535613"/>
            <a:ext cx="27051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CA" altLang="it-IT" sz="1800" b="1">
                <a:solidFill>
                  <a:srgbClr val="000000"/>
                </a:solidFill>
                <a:latin typeface="AvantGarde Bk BT" pitchFamily="34" charset="0"/>
              </a:rPr>
              <a:t>Distance from the centre</a:t>
            </a:r>
            <a:endParaRPr lang="en-CA" altLang="it-IT" sz="2400">
              <a:latin typeface="AvantGarde Bk BT" pitchFamily="34" charset="0"/>
            </a:endParaRPr>
          </a:p>
        </p:txBody>
      </p:sp>
      <p:sp>
        <p:nvSpPr>
          <p:cNvPr id="140294" name="Rectangle 6"/>
          <p:cNvSpPr>
            <a:spLocks noChangeArrowheads="1"/>
          </p:cNvSpPr>
          <p:nvPr/>
        </p:nvSpPr>
        <p:spPr bwMode="auto">
          <a:xfrm rot="-5400000">
            <a:off x="321469" y="3364706"/>
            <a:ext cx="17145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CA" altLang="it-IT" sz="1800" b="1">
                <a:solidFill>
                  <a:srgbClr val="000000"/>
                </a:solidFill>
                <a:latin typeface="AvantGarde Bk BT" pitchFamily="34" charset="0"/>
              </a:rPr>
              <a:t>Land  use value</a:t>
            </a:r>
            <a:endParaRPr lang="en-CA" altLang="it-IT" sz="2400">
              <a:latin typeface="AvantGarde Bk BT" pitchFamily="34" charset="0"/>
            </a:endParaRPr>
          </a:p>
        </p:txBody>
      </p:sp>
      <p:sp>
        <p:nvSpPr>
          <p:cNvPr id="140295" name="Line 7"/>
          <p:cNvSpPr>
            <a:spLocks noChangeShapeType="1"/>
          </p:cNvSpPr>
          <p:nvPr/>
        </p:nvSpPr>
        <p:spPr bwMode="auto">
          <a:xfrm>
            <a:off x="4951413" y="2797175"/>
            <a:ext cx="250825" cy="1588"/>
          </a:xfrm>
          <a:prstGeom prst="line">
            <a:avLst/>
          </a:prstGeom>
          <a:noFill/>
          <a:ln w="22225">
            <a:solidFill>
              <a:srgbClr val="FF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0296" name="Rectangle 8"/>
          <p:cNvSpPr>
            <a:spLocks noChangeArrowheads="1"/>
          </p:cNvSpPr>
          <p:nvPr/>
        </p:nvSpPr>
        <p:spPr bwMode="auto">
          <a:xfrm>
            <a:off x="5256213" y="2660650"/>
            <a:ext cx="5111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CA" altLang="it-IT" sz="1800" b="1">
                <a:solidFill>
                  <a:srgbClr val="000000"/>
                </a:solidFill>
                <a:latin typeface="Arial Narrow" pitchFamily="34" charset="0"/>
              </a:rPr>
              <a:t>Retail</a:t>
            </a:r>
            <a:endParaRPr lang="en-CA" altLang="it-IT" sz="2400"/>
          </a:p>
        </p:txBody>
      </p:sp>
      <p:sp>
        <p:nvSpPr>
          <p:cNvPr id="140297" name="Line 9"/>
          <p:cNvSpPr>
            <a:spLocks noChangeShapeType="1"/>
          </p:cNvSpPr>
          <p:nvPr/>
        </p:nvSpPr>
        <p:spPr bwMode="auto">
          <a:xfrm>
            <a:off x="4951413" y="3162300"/>
            <a:ext cx="250825" cy="1588"/>
          </a:xfrm>
          <a:prstGeom prst="line">
            <a:avLst/>
          </a:prstGeom>
          <a:noFill/>
          <a:ln w="31750">
            <a:solidFill>
              <a:srgbClr val="FF99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0298" name="Rectangle 10"/>
          <p:cNvSpPr>
            <a:spLocks noChangeArrowheads="1"/>
          </p:cNvSpPr>
          <p:nvPr/>
        </p:nvSpPr>
        <p:spPr bwMode="auto">
          <a:xfrm>
            <a:off x="5256213" y="3025775"/>
            <a:ext cx="379888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CA" altLang="it-IT" sz="1800" b="1">
                <a:solidFill>
                  <a:srgbClr val="000000"/>
                </a:solidFill>
                <a:latin typeface="Arial Narrow" pitchFamily="34" charset="0"/>
              </a:rPr>
              <a:t>Residential (several components  families)</a:t>
            </a:r>
            <a:endParaRPr lang="en-CA" altLang="it-IT" sz="2400"/>
          </a:p>
        </p:txBody>
      </p:sp>
      <p:sp>
        <p:nvSpPr>
          <p:cNvPr id="140299" name="Line 11"/>
          <p:cNvSpPr>
            <a:spLocks noChangeShapeType="1"/>
          </p:cNvSpPr>
          <p:nvPr/>
        </p:nvSpPr>
        <p:spPr bwMode="auto">
          <a:xfrm>
            <a:off x="4951413" y="3554413"/>
            <a:ext cx="250825" cy="1587"/>
          </a:xfrm>
          <a:prstGeom prst="line">
            <a:avLst/>
          </a:prstGeom>
          <a:noFill/>
          <a:ln w="31750">
            <a:solidFill>
              <a:srgbClr val="339966"/>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0300" name="Rectangle 12"/>
          <p:cNvSpPr>
            <a:spLocks noChangeArrowheads="1"/>
          </p:cNvSpPr>
          <p:nvPr/>
        </p:nvSpPr>
        <p:spPr bwMode="auto">
          <a:xfrm>
            <a:off x="5256213" y="3417888"/>
            <a:ext cx="24733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CA" altLang="it-IT" sz="1800" b="1">
                <a:solidFill>
                  <a:srgbClr val="000000"/>
                </a:solidFill>
                <a:latin typeface="Arial Narrow" pitchFamily="34" charset="0"/>
              </a:rPr>
              <a:t>Residential (single families)</a:t>
            </a:r>
          </a:p>
        </p:txBody>
      </p:sp>
      <p:sp>
        <p:nvSpPr>
          <p:cNvPr id="140301" name="Freeform 13"/>
          <p:cNvSpPr>
            <a:spLocks/>
          </p:cNvSpPr>
          <p:nvPr/>
        </p:nvSpPr>
        <p:spPr bwMode="auto">
          <a:xfrm>
            <a:off x="1393825" y="2816225"/>
            <a:ext cx="1111250" cy="1674813"/>
          </a:xfrm>
          <a:custGeom>
            <a:avLst/>
            <a:gdLst>
              <a:gd name="T0" fmla="*/ 2147483647 w 146"/>
              <a:gd name="T1" fmla="*/ 2147483647 h 220"/>
              <a:gd name="T2" fmla="*/ 0 w 146"/>
              <a:gd name="T3" fmla="*/ 0 h 220"/>
              <a:gd name="T4" fmla="*/ 0 60000 65536"/>
              <a:gd name="T5" fmla="*/ 0 60000 65536"/>
              <a:gd name="T6" fmla="*/ 0 w 146"/>
              <a:gd name="T7" fmla="*/ 0 h 220"/>
              <a:gd name="T8" fmla="*/ 146 w 146"/>
              <a:gd name="T9" fmla="*/ 220 h 220"/>
            </a:gdLst>
            <a:ahLst/>
            <a:cxnLst>
              <a:cxn ang="T4">
                <a:pos x="T0" y="T1"/>
              </a:cxn>
              <a:cxn ang="T5">
                <a:pos x="T2" y="T3"/>
              </a:cxn>
            </a:cxnLst>
            <a:rect l="T6" t="T7" r="T8" b="T9"/>
            <a:pathLst>
              <a:path w="146" h="220">
                <a:moveTo>
                  <a:pt x="146" y="220"/>
                </a:moveTo>
                <a:cubicBezTo>
                  <a:pt x="65" y="220"/>
                  <a:pt x="0" y="122"/>
                  <a:pt x="0" y="0"/>
                </a:cubicBez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40302" name="Freeform 14"/>
          <p:cNvSpPr>
            <a:spLocks/>
          </p:cNvSpPr>
          <p:nvPr/>
        </p:nvSpPr>
        <p:spPr bwMode="auto">
          <a:xfrm>
            <a:off x="2520950" y="4117975"/>
            <a:ext cx="433388" cy="373063"/>
          </a:xfrm>
          <a:custGeom>
            <a:avLst/>
            <a:gdLst>
              <a:gd name="T0" fmla="*/ 0 w 57"/>
              <a:gd name="T1" fmla="*/ 2147483647 h 49"/>
              <a:gd name="T2" fmla="*/ 2147483647 w 57"/>
              <a:gd name="T3" fmla="*/ 0 h 49"/>
              <a:gd name="T4" fmla="*/ 0 60000 65536"/>
              <a:gd name="T5" fmla="*/ 0 60000 65536"/>
              <a:gd name="T6" fmla="*/ 0 w 57"/>
              <a:gd name="T7" fmla="*/ 0 h 49"/>
              <a:gd name="T8" fmla="*/ 57 w 57"/>
              <a:gd name="T9" fmla="*/ 49 h 49"/>
            </a:gdLst>
            <a:ahLst/>
            <a:cxnLst>
              <a:cxn ang="T4">
                <a:pos x="T0" y="T1"/>
              </a:cxn>
              <a:cxn ang="T5">
                <a:pos x="T2" y="T3"/>
              </a:cxn>
            </a:cxnLst>
            <a:rect l="T6" t="T7" r="T8" b="T9"/>
            <a:pathLst>
              <a:path w="57" h="49">
                <a:moveTo>
                  <a:pt x="0" y="49"/>
                </a:moveTo>
                <a:cubicBezTo>
                  <a:pt x="31" y="49"/>
                  <a:pt x="57" y="27"/>
                  <a:pt x="57" y="0"/>
                </a:cubicBez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40303" name="Freeform 15"/>
          <p:cNvSpPr>
            <a:spLocks/>
          </p:cNvSpPr>
          <p:nvPr/>
        </p:nvSpPr>
        <p:spPr bwMode="auto">
          <a:xfrm>
            <a:off x="4325938" y="4781550"/>
            <a:ext cx="288925" cy="381000"/>
          </a:xfrm>
          <a:custGeom>
            <a:avLst/>
            <a:gdLst>
              <a:gd name="T0" fmla="*/ 0 w 38"/>
              <a:gd name="T1" fmla="*/ 2147483647 h 50"/>
              <a:gd name="T2" fmla="*/ 2147483647 w 38"/>
              <a:gd name="T3" fmla="*/ 0 h 50"/>
              <a:gd name="T4" fmla="*/ 0 60000 65536"/>
              <a:gd name="T5" fmla="*/ 0 60000 65536"/>
              <a:gd name="T6" fmla="*/ 0 w 38"/>
              <a:gd name="T7" fmla="*/ 0 h 50"/>
              <a:gd name="T8" fmla="*/ 38 w 38"/>
              <a:gd name="T9" fmla="*/ 50 h 50"/>
            </a:gdLst>
            <a:ahLst/>
            <a:cxnLst>
              <a:cxn ang="T4">
                <a:pos x="T0" y="T1"/>
              </a:cxn>
              <a:cxn ang="T5">
                <a:pos x="T2" y="T3"/>
              </a:cxn>
            </a:cxnLst>
            <a:rect l="T6" t="T7" r="T8" b="T9"/>
            <a:pathLst>
              <a:path w="38" h="50">
                <a:moveTo>
                  <a:pt x="0" y="50"/>
                </a:moveTo>
                <a:cubicBezTo>
                  <a:pt x="21" y="50"/>
                  <a:pt x="38" y="28"/>
                  <a:pt x="38" y="0"/>
                </a:cubicBez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40304" name="Freeform 16"/>
          <p:cNvSpPr>
            <a:spLocks/>
          </p:cNvSpPr>
          <p:nvPr/>
        </p:nvSpPr>
        <p:spPr bwMode="auto">
          <a:xfrm>
            <a:off x="2954338" y="4125913"/>
            <a:ext cx="1347787" cy="1036637"/>
          </a:xfrm>
          <a:custGeom>
            <a:avLst/>
            <a:gdLst>
              <a:gd name="T0" fmla="*/ 2147483647 w 177"/>
              <a:gd name="T1" fmla="*/ 2147483647 h 136"/>
              <a:gd name="T2" fmla="*/ 0 w 177"/>
              <a:gd name="T3" fmla="*/ 0 h 136"/>
              <a:gd name="T4" fmla="*/ 0 60000 65536"/>
              <a:gd name="T5" fmla="*/ 0 60000 65536"/>
              <a:gd name="T6" fmla="*/ 0 w 177"/>
              <a:gd name="T7" fmla="*/ 0 h 136"/>
              <a:gd name="T8" fmla="*/ 177 w 177"/>
              <a:gd name="T9" fmla="*/ 136 h 136"/>
            </a:gdLst>
            <a:ahLst/>
            <a:cxnLst>
              <a:cxn ang="T4">
                <a:pos x="T0" y="T1"/>
              </a:cxn>
              <a:cxn ang="T5">
                <a:pos x="T2" y="T3"/>
              </a:cxn>
            </a:cxnLst>
            <a:rect l="T6" t="T7" r="T8" b="T9"/>
            <a:pathLst>
              <a:path w="177" h="136">
                <a:moveTo>
                  <a:pt x="177" y="136"/>
                </a:moveTo>
                <a:cubicBezTo>
                  <a:pt x="79" y="136"/>
                  <a:pt x="0" y="75"/>
                  <a:pt x="0" y="0"/>
                </a:cubicBez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40305" name="Freeform 17"/>
          <p:cNvSpPr>
            <a:spLocks/>
          </p:cNvSpPr>
          <p:nvPr/>
        </p:nvSpPr>
        <p:spPr bwMode="auto">
          <a:xfrm>
            <a:off x="4614863" y="4781550"/>
            <a:ext cx="501650" cy="631825"/>
          </a:xfrm>
          <a:custGeom>
            <a:avLst/>
            <a:gdLst>
              <a:gd name="T0" fmla="*/ 2147483647 w 66"/>
              <a:gd name="T1" fmla="*/ 2147483647 h 83"/>
              <a:gd name="T2" fmla="*/ 0 w 66"/>
              <a:gd name="T3" fmla="*/ 0 h 83"/>
              <a:gd name="T4" fmla="*/ 0 60000 65536"/>
              <a:gd name="T5" fmla="*/ 0 60000 65536"/>
              <a:gd name="T6" fmla="*/ 0 w 66"/>
              <a:gd name="T7" fmla="*/ 0 h 83"/>
              <a:gd name="T8" fmla="*/ 66 w 66"/>
              <a:gd name="T9" fmla="*/ 83 h 83"/>
            </a:gdLst>
            <a:ahLst/>
            <a:cxnLst>
              <a:cxn ang="T4">
                <a:pos x="T0" y="T1"/>
              </a:cxn>
              <a:cxn ang="T5">
                <a:pos x="T2" y="T3"/>
              </a:cxn>
            </a:cxnLst>
            <a:rect l="T6" t="T7" r="T8" b="T9"/>
            <a:pathLst>
              <a:path w="66" h="83">
                <a:moveTo>
                  <a:pt x="66" y="83"/>
                </a:moveTo>
                <a:cubicBezTo>
                  <a:pt x="30" y="83"/>
                  <a:pt x="0" y="46"/>
                  <a:pt x="0" y="0"/>
                </a:cubicBez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40306" name="Line 18"/>
          <p:cNvSpPr>
            <a:spLocks noChangeShapeType="1"/>
          </p:cNvSpPr>
          <p:nvPr/>
        </p:nvSpPr>
        <p:spPr bwMode="auto">
          <a:xfrm>
            <a:off x="1377950" y="4689475"/>
            <a:ext cx="5764213" cy="731838"/>
          </a:xfrm>
          <a:prstGeom prst="line">
            <a:avLst/>
          </a:prstGeom>
          <a:noFill/>
          <a:ln w="31750">
            <a:solidFill>
              <a:srgbClr val="339966"/>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0307" name="Line 19"/>
          <p:cNvSpPr>
            <a:spLocks noChangeShapeType="1"/>
          </p:cNvSpPr>
          <p:nvPr/>
        </p:nvSpPr>
        <p:spPr bwMode="auto">
          <a:xfrm>
            <a:off x="1385888" y="4041775"/>
            <a:ext cx="2155825" cy="647700"/>
          </a:xfrm>
          <a:prstGeom prst="line">
            <a:avLst/>
          </a:prstGeom>
          <a:noFill/>
          <a:ln w="31750">
            <a:solidFill>
              <a:srgbClr val="FF99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0308" name="Line 20"/>
          <p:cNvSpPr>
            <a:spLocks noChangeShapeType="1"/>
          </p:cNvSpPr>
          <p:nvPr/>
        </p:nvSpPr>
        <p:spPr bwMode="auto">
          <a:xfrm>
            <a:off x="3525838" y="4689475"/>
            <a:ext cx="1530350" cy="312738"/>
          </a:xfrm>
          <a:prstGeom prst="line">
            <a:avLst/>
          </a:prstGeom>
          <a:noFill/>
          <a:ln w="31750">
            <a:solidFill>
              <a:srgbClr val="FF99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0309" name="Line 21"/>
          <p:cNvSpPr>
            <a:spLocks noChangeShapeType="1"/>
          </p:cNvSpPr>
          <p:nvPr/>
        </p:nvSpPr>
        <p:spPr bwMode="auto">
          <a:xfrm>
            <a:off x="5064125" y="5002213"/>
            <a:ext cx="457200" cy="419100"/>
          </a:xfrm>
          <a:prstGeom prst="line">
            <a:avLst/>
          </a:prstGeom>
          <a:noFill/>
          <a:ln w="31750">
            <a:solidFill>
              <a:srgbClr val="FF9900"/>
            </a:solidFill>
            <a:round/>
            <a:headEnd/>
            <a:tailEnd/>
          </a:ln>
          <a:extLst>
            <a:ext uri="{909E8E84-426E-40DD-AFC4-6F175D3DCCD1}">
              <a14:hiddenFill xmlns:a14="http://schemas.microsoft.com/office/drawing/2010/main">
                <a:noFill/>
              </a14:hiddenFill>
            </a:ext>
          </a:extLst>
        </p:spPr>
        <p:txBody>
          <a:bodyPr/>
          <a:lstStyle/>
          <a:p>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8D9BF-5348-C914-3F60-6BE4ACCF6707}"/>
            </a:ext>
          </a:extLst>
        </p:cNvPr>
        <p:cNvGrpSpPr/>
        <p:nvPr/>
      </p:nvGrpSpPr>
      <p:grpSpPr>
        <a:xfrm>
          <a:off x="0" y="0"/>
          <a:ext cx="0" cy="0"/>
          <a:chOff x="0" y="0"/>
          <a:chExt cx="0" cy="0"/>
        </a:xfrm>
      </p:grpSpPr>
      <p:sp>
        <p:nvSpPr>
          <p:cNvPr id="125954" name="Rectangle 2">
            <a:extLst>
              <a:ext uri="{FF2B5EF4-FFF2-40B4-BE49-F238E27FC236}">
                <a16:creationId xmlns:a16="http://schemas.microsoft.com/office/drawing/2014/main" id="{1570A732-6007-2768-708D-29F1FCAAC01E}"/>
              </a:ext>
            </a:extLst>
          </p:cNvPr>
          <p:cNvSpPr>
            <a:spLocks noGrp="1" noChangeArrowheads="1"/>
          </p:cNvSpPr>
          <p:nvPr>
            <p:ph type="ctrTitle" idx="4294967295"/>
          </p:nvPr>
        </p:nvSpPr>
        <p:spPr>
          <a:xfrm>
            <a:off x="685800" y="2130425"/>
            <a:ext cx="7772400" cy="1470025"/>
          </a:xfrm>
        </p:spPr>
        <p:txBody>
          <a:bodyPr/>
          <a:lstStyle/>
          <a:p>
            <a:pPr eaLnBrk="1" hangingPunct="1"/>
            <a:r>
              <a:rPr lang="en-US" altLang="it-IT" sz="3600" dirty="0"/>
              <a:t>Transportation, Urban Form and Spatial Structure</a:t>
            </a:r>
          </a:p>
        </p:txBody>
      </p:sp>
      <p:sp>
        <p:nvSpPr>
          <p:cNvPr id="125955" name="Rectangle 3" descr="Rectangle: Click to edit Master text styles&#10;Second level&#10;Third level&#10;Fourth level&#10;Fifth level">
            <a:extLst>
              <a:ext uri="{FF2B5EF4-FFF2-40B4-BE49-F238E27FC236}">
                <a16:creationId xmlns:a16="http://schemas.microsoft.com/office/drawing/2014/main" id="{D42564B3-FC27-E823-34AE-523DBCC0D38F}"/>
              </a:ext>
            </a:extLst>
          </p:cNvPr>
          <p:cNvSpPr>
            <a:spLocks noGrp="1" noChangeArrowheads="1"/>
          </p:cNvSpPr>
          <p:nvPr>
            <p:ph type="subTitle" idx="4294967295"/>
          </p:nvPr>
        </p:nvSpPr>
        <p:spPr>
          <a:xfrm>
            <a:off x="1371600" y="3886200"/>
            <a:ext cx="6400800" cy="1752600"/>
          </a:xfrm>
        </p:spPr>
        <p:txBody>
          <a:bodyPr/>
          <a:lstStyle/>
          <a:p>
            <a:pPr marL="0" indent="0" eaLnBrk="1" hangingPunct="1"/>
            <a:endParaRPr lang="en-US" altLang="it-IT" dirty="0"/>
          </a:p>
        </p:txBody>
      </p:sp>
    </p:spTree>
    <p:extLst>
      <p:ext uri="{BB962C8B-B14F-4D97-AF65-F5344CB8AC3E}">
        <p14:creationId xmlns:p14="http://schemas.microsoft.com/office/powerpoint/2010/main" val="3108940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4"/>
          <p:cNvSpPr>
            <a:spLocks noGrp="1" noChangeArrowheads="1"/>
          </p:cNvSpPr>
          <p:nvPr>
            <p:ph type="title" idx="4294967295"/>
          </p:nvPr>
        </p:nvSpPr>
        <p:spPr>
          <a:xfrm>
            <a:off x="609600" y="304800"/>
            <a:ext cx="7751763" cy="1125538"/>
          </a:xfrm>
        </p:spPr>
        <p:txBody>
          <a:bodyPr anchor="ctr"/>
          <a:lstStyle/>
          <a:p>
            <a:r>
              <a:rPr lang="en-US" altLang="it-IT" dirty="0"/>
              <a:t>Transportation, Urban Form and Spatial Structure</a:t>
            </a:r>
          </a:p>
        </p:txBody>
      </p:sp>
      <p:sp>
        <p:nvSpPr>
          <p:cNvPr id="39" name="Footer Placeholder 2"/>
          <p:cNvSpPr txBox="1">
            <a:spLocks noGrp="1"/>
          </p:cNvSpPr>
          <p:nvPr/>
        </p:nvSpPr>
        <p:spPr bwMode="auto">
          <a:xfrm>
            <a:off x="101600" y="6604000"/>
            <a:ext cx="8961438" cy="246063"/>
          </a:xfrm>
          <a:prstGeom prst="rect">
            <a:avLst/>
          </a:prstGeom>
          <a:noFill/>
          <a:ln>
            <a:miter lim="800000"/>
            <a:headEnd/>
            <a:tailEnd/>
          </a:ln>
        </p:spPr>
        <p:txBody>
          <a:bodyPr lIns="0" tIns="0" rIns="0" bIns="0"/>
          <a:lstStyle/>
          <a:p>
            <a:pPr algn="l">
              <a:spcBef>
                <a:spcPct val="0"/>
              </a:spcBef>
              <a:buClrTx/>
              <a:buFontTx/>
              <a:buNone/>
              <a:defRPr/>
            </a:pPr>
            <a:r>
              <a:rPr lang="en-US" sz="800">
                <a:solidFill>
                  <a:srgbClr val="1C1C1C"/>
                </a:solidFill>
                <a:latin typeface="+mn-lt"/>
              </a:rPr>
              <a:t>Copyright © 1998-2010, Dr. Jean-Paul Rodrigue, Dept. of Global Studies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
        <p:nvSpPr>
          <p:cNvPr id="173060" name="Rectangle 50"/>
          <p:cNvSpPr>
            <a:spLocks noChangeArrowheads="1"/>
          </p:cNvSpPr>
          <p:nvPr/>
        </p:nvSpPr>
        <p:spPr bwMode="auto">
          <a:xfrm>
            <a:off x="711200" y="2911475"/>
            <a:ext cx="1795463" cy="1201738"/>
          </a:xfrm>
          <a:prstGeom prst="rect">
            <a:avLst/>
          </a:prstGeom>
          <a:solidFill>
            <a:srgbClr val="99CCFF"/>
          </a:solidFill>
          <a:ln w="25400">
            <a:solidFill>
              <a:srgbClr val="3366FF"/>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r>
              <a:rPr lang="en-US" altLang="it-IT" sz="2000" i="1">
                <a:latin typeface="Abadi MT Condensed Extra Bold"/>
              </a:rPr>
              <a:t>Infrastructures</a:t>
            </a:r>
          </a:p>
          <a:p>
            <a:pPr>
              <a:spcBef>
                <a:spcPct val="0"/>
              </a:spcBef>
              <a:buClrTx/>
              <a:buFontTx/>
              <a:buNone/>
            </a:pPr>
            <a:r>
              <a:rPr lang="en-US" altLang="it-IT" sz="2000" i="1">
                <a:latin typeface="Abadi MT Condensed Extra Bold"/>
              </a:rPr>
              <a:t>Modes</a:t>
            </a:r>
          </a:p>
          <a:p>
            <a:pPr>
              <a:spcBef>
                <a:spcPct val="0"/>
              </a:spcBef>
              <a:buClrTx/>
              <a:buFontTx/>
              <a:buNone/>
            </a:pPr>
            <a:r>
              <a:rPr lang="en-US" altLang="it-IT" sz="2000" i="1">
                <a:latin typeface="Abadi MT Condensed Extra Bold"/>
              </a:rPr>
              <a:t>Users</a:t>
            </a:r>
          </a:p>
        </p:txBody>
      </p:sp>
      <p:sp>
        <p:nvSpPr>
          <p:cNvPr id="173061" name="Oval 5"/>
          <p:cNvSpPr>
            <a:spLocks noChangeArrowheads="1"/>
          </p:cNvSpPr>
          <p:nvPr/>
        </p:nvSpPr>
        <p:spPr bwMode="auto">
          <a:xfrm>
            <a:off x="2162175" y="3154363"/>
            <a:ext cx="2185988" cy="742950"/>
          </a:xfrm>
          <a:prstGeom prst="ellipse">
            <a:avLst/>
          </a:prstGeom>
          <a:solidFill>
            <a:srgbClr val="000080"/>
          </a:solidFill>
          <a:ln w="38100">
            <a:solidFill>
              <a:srgbClr val="3366FF"/>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r>
              <a:rPr lang="en-US" altLang="it-IT" sz="2000" b="1">
                <a:solidFill>
                  <a:srgbClr val="FFFFFF"/>
                </a:solidFill>
                <a:latin typeface="Arial Rounded MT Bold" pitchFamily="34" charset="0"/>
              </a:rPr>
              <a:t>Transportation</a:t>
            </a:r>
          </a:p>
        </p:txBody>
      </p:sp>
      <p:sp>
        <p:nvSpPr>
          <p:cNvPr id="206860" name="Freeform 12"/>
          <p:cNvSpPr>
            <a:spLocks/>
          </p:cNvSpPr>
          <p:nvPr/>
        </p:nvSpPr>
        <p:spPr bwMode="auto">
          <a:xfrm>
            <a:off x="4384675" y="2246313"/>
            <a:ext cx="3824288" cy="990600"/>
          </a:xfrm>
          <a:custGeom>
            <a:avLst/>
            <a:gdLst/>
            <a:ahLst/>
            <a:cxnLst>
              <a:cxn ang="0">
                <a:pos x="639" y="0"/>
              </a:cxn>
              <a:cxn ang="0">
                <a:pos x="0" y="618"/>
              </a:cxn>
              <a:cxn ang="0">
                <a:pos x="2607" y="624"/>
              </a:cxn>
              <a:cxn ang="0">
                <a:pos x="1983" y="0"/>
              </a:cxn>
              <a:cxn ang="0">
                <a:pos x="639" y="0"/>
              </a:cxn>
            </a:cxnLst>
            <a:rect l="0" t="0" r="r" b="b"/>
            <a:pathLst>
              <a:path w="2607" h="624">
                <a:moveTo>
                  <a:pt x="639" y="0"/>
                </a:moveTo>
                <a:lnTo>
                  <a:pt x="0" y="618"/>
                </a:lnTo>
                <a:lnTo>
                  <a:pt x="2607" y="624"/>
                </a:lnTo>
                <a:lnTo>
                  <a:pt x="1983" y="0"/>
                </a:lnTo>
                <a:lnTo>
                  <a:pt x="639" y="0"/>
                </a:lnTo>
                <a:close/>
              </a:path>
            </a:pathLst>
          </a:custGeom>
          <a:solidFill>
            <a:srgbClr val="FFFFFF"/>
          </a:solidFill>
          <a:ln w="19050">
            <a:solidFill>
              <a:srgbClr val="808080"/>
            </a:solidFill>
            <a:round/>
            <a:headEnd/>
            <a:tailEnd/>
          </a:ln>
          <a:effectLst>
            <a:outerShdw dist="35921" dir="2700000" algn="ctr" rotWithShape="0">
              <a:srgbClr val="4D4D4D"/>
            </a:outerShdw>
          </a:effectLst>
        </p:spPr>
        <p:txBody>
          <a:bodyPr wrap="none" anchor="ctr"/>
          <a:lstStyle/>
          <a:p>
            <a:pPr algn="l">
              <a:spcBef>
                <a:spcPct val="0"/>
              </a:spcBef>
              <a:buClrTx/>
              <a:buFontTx/>
              <a:buNone/>
              <a:defRPr/>
            </a:pPr>
            <a:endParaRPr lang="en-US" sz="2400"/>
          </a:p>
        </p:txBody>
      </p:sp>
      <p:sp>
        <p:nvSpPr>
          <p:cNvPr id="173063" name="Text Box 14"/>
          <p:cNvSpPr txBox="1">
            <a:spLocks noChangeArrowheads="1"/>
          </p:cNvSpPr>
          <p:nvPr/>
        </p:nvSpPr>
        <p:spPr bwMode="auto">
          <a:xfrm>
            <a:off x="5556250" y="3262313"/>
            <a:ext cx="1476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r>
              <a:rPr lang="en-US" altLang="it-IT" sz="2000" b="1">
                <a:latin typeface="Arial Rounded MT Bold" pitchFamily="34" charset="0"/>
              </a:rPr>
              <a:t>Urban Form</a:t>
            </a:r>
          </a:p>
        </p:txBody>
      </p:sp>
      <p:sp>
        <p:nvSpPr>
          <p:cNvPr id="173064" name="Freeform 18"/>
          <p:cNvSpPr>
            <a:spLocks/>
          </p:cNvSpPr>
          <p:nvPr/>
        </p:nvSpPr>
        <p:spPr bwMode="auto">
          <a:xfrm>
            <a:off x="5018088" y="2371725"/>
            <a:ext cx="2397125" cy="766763"/>
          </a:xfrm>
          <a:custGeom>
            <a:avLst/>
            <a:gdLst>
              <a:gd name="T0" fmla="*/ 2147483647 w 1510"/>
              <a:gd name="T1" fmla="*/ 2147483647 h 483"/>
              <a:gd name="T2" fmla="*/ 2147483647 w 1510"/>
              <a:gd name="T3" fmla="*/ 2147483647 h 483"/>
              <a:gd name="T4" fmla="*/ 2147483647 w 1510"/>
              <a:gd name="T5" fmla="*/ 2147483647 h 483"/>
              <a:gd name="T6" fmla="*/ 0 w 1510"/>
              <a:gd name="T7" fmla="*/ 2147483647 h 483"/>
              <a:gd name="T8" fmla="*/ 2147483647 w 1510"/>
              <a:gd name="T9" fmla="*/ 2147483647 h 483"/>
              <a:gd name="T10" fmla="*/ 2147483647 w 1510"/>
              <a:gd name="T11" fmla="*/ 2147483647 h 483"/>
              <a:gd name="T12" fmla="*/ 2147483647 w 1510"/>
              <a:gd name="T13" fmla="*/ 2147483647 h 483"/>
              <a:gd name="T14" fmla="*/ 2147483647 w 1510"/>
              <a:gd name="T15" fmla="*/ 2147483647 h 483"/>
              <a:gd name="T16" fmla="*/ 2147483647 w 1510"/>
              <a:gd name="T17" fmla="*/ 2147483647 h 483"/>
              <a:gd name="T18" fmla="*/ 2147483647 w 1510"/>
              <a:gd name="T19" fmla="*/ 2147483647 h 483"/>
              <a:gd name="T20" fmla="*/ 2147483647 w 1510"/>
              <a:gd name="T21" fmla="*/ 2147483647 h 483"/>
              <a:gd name="T22" fmla="*/ 2147483647 w 1510"/>
              <a:gd name="T23" fmla="*/ 0 h 483"/>
              <a:gd name="T24" fmla="*/ 2147483647 w 1510"/>
              <a:gd name="T25" fmla="*/ 2147483647 h 483"/>
              <a:gd name="T26" fmla="*/ 2147483647 w 1510"/>
              <a:gd name="T27" fmla="*/ 2147483647 h 483"/>
              <a:gd name="T28" fmla="*/ 2147483647 w 1510"/>
              <a:gd name="T29" fmla="*/ 2147483647 h 483"/>
              <a:gd name="T30" fmla="*/ 2147483647 w 1510"/>
              <a:gd name="T31" fmla="*/ 2147483647 h 483"/>
              <a:gd name="T32" fmla="*/ 2147483647 w 1510"/>
              <a:gd name="T33" fmla="*/ 0 h 483"/>
              <a:gd name="T34" fmla="*/ 2147483647 w 1510"/>
              <a:gd name="T35" fmla="*/ 2147483647 h 48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10"/>
              <a:gd name="T55" fmla="*/ 0 h 483"/>
              <a:gd name="T56" fmla="*/ 1510 w 1510"/>
              <a:gd name="T57" fmla="*/ 483 h 48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10" h="483">
                <a:moveTo>
                  <a:pt x="381" y="32"/>
                </a:moveTo>
                <a:lnTo>
                  <a:pt x="350" y="195"/>
                </a:lnTo>
                <a:lnTo>
                  <a:pt x="148" y="187"/>
                </a:lnTo>
                <a:lnTo>
                  <a:pt x="0" y="312"/>
                </a:lnTo>
                <a:lnTo>
                  <a:pt x="124" y="429"/>
                </a:lnTo>
                <a:lnTo>
                  <a:pt x="350" y="436"/>
                </a:lnTo>
                <a:lnTo>
                  <a:pt x="638" y="483"/>
                </a:lnTo>
                <a:lnTo>
                  <a:pt x="1276" y="467"/>
                </a:lnTo>
                <a:lnTo>
                  <a:pt x="1510" y="343"/>
                </a:lnTo>
                <a:lnTo>
                  <a:pt x="1502" y="179"/>
                </a:lnTo>
                <a:lnTo>
                  <a:pt x="1455" y="55"/>
                </a:lnTo>
                <a:lnTo>
                  <a:pt x="1315" y="0"/>
                </a:lnTo>
                <a:lnTo>
                  <a:pt x="1183" y="102"/>
                </a:lnTo>
                <a:lnTo>
                  <a:pt x="1004" y="47"/>
                </a:lnTo>
                <a:lnTo>
                  <a:pt x="747" y="16"/>
                </a:lnTo>
                <a:lnTo>
                  <a:pt x="654" y="70"/>
                </a:lnTo>
                <a:lnTo>
                  <a:pt x="475" y="0"/>
                </a:lnTo>
                <a:lnTo>
                  <a:pt x="381" y="32"/>
                </a:lnTo>
                <a:close/>
              </a:path>
            </a:pathLst>
          </a:custGeom>
          <a:solidFill>
            <a:srgbClr val="EAEAEA"/>
          </a:solidFill>
          <a:ln w="9525">
            <a:solidFill>
              <a:srgbClr val="808080"/>
            </a:solidFill>
            <a:prstDash val="sysDot"/>
            <a:round/>
            <a:headEnd/>
            <a:tailEnd/>
          </a:ln>
        </p:spPr>
        <p:txBody>
          <a:bodyPr/>
          <a:lstStyle/>
          <a:p>
            <a:endParaRPr lang="it-IT"/>
          </a:p>
        </p:txBody>
      </p:sp>
      <p:sp>
        <p:nvSpPr>
          <p:cNvPr id="173065" name="AutoShape 13"/>
          <p:cNvSpPr>
            <a:spLocks noChangeArrowheads="1"/>
          </p:cNvSpPr>
          <p:nvPr/>
        </p:nvSpPr>
        <p:spPr bwMode="auto">
          <a:xfrm>
            <a:off x="3238500" y="2089150"/>
            <a:ext cx="1303338" cy="990600"/>
          </a:xfrm>
          <a:prstGeom prst="rightArrow">
            <a:avLst>
              <a:gd name="adj1" fmla="val 50000"/>
              <a:gd name="adj2" fmla="val 32893"/>
            </a:avLst>
          </a:prstGeom>
          <a:solidFill>
            <a:srgbClr val="FFFF99"/>
          </a:solidFill>
          <a:ln w="38100">
            <a:solidFill>
              <a:srgbClr val="FF9900"/>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nSpc>
                <a:spcPct val="80000"/>
              </a:lnSpc>
              <a:spcBef>
                <a:spcPct val="0"/>
              </a:spcBef>
              <a:buClrTx/>
              <a:buFontTx/>
              <a:buNone/>
            </a:pPr>
            <a:r>
              <a:rPr lang="en-US" altLang="it-IT" sz="1600" b="1">
                <a:latin typeface="Arial Rounded MT Bold" pitchFamily="34" charset="0"/>
              </a:rPr>
              <a:t>Spatial</a:t>
            </a:r>
          </a:p>
          <a:p>
            <a:pPr>
              <a:lnSpc>
                <a:spcPct val="80000"/>
              </a:lnSpc>
              <a:spcBef>
                <a:spcPct val="0"/>
              </a:spcBef>
              <a:buClrTx/>
              <a:buFontTx/>
              <a:buNone/>
            </a:pPr>
            <a:r>
              <a:rPr lang="en-US" altLang="it-IT" sz="1600" b="1">
                <a:latin typeface="Arial Rounded MT Bold" pitchFamily="34" charset="0"/>
              </a:rPr>
              <a:t>imprint</a:t>
            </a:r>
          </a:p>
        </p:txBody>
      </p:sp>
      <p:sp>
        <p:nvSpPr>
          <p:cNvPr id="173066" name="Line 19"/>
          <p:cNvSpPr>
            <a:spLocks noChangeShapeType="1"/>
          </p:cNvSpPr>
          <p:nvPr/>
        </p:nvSpPr>
        <p:spPr bwMode="auto">
          <a:xfrm flipV="1">
            <a:off x="5191125" y="2752725"/>
            <a:ext cx="1087438" cy="122238"/>
          </a:xfrm>
          <a:prstGeom prst="line">
            <a:avLst/>
          </a:prstGeom>
          <a:noFill/>
          <a:ln w="38100">
            <a:solidFill>
              <a:srgbClr val="808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73067" name="Line 20"/>
          <p:cNvSpPr>
            <a:spLocks noChangeShapeType="1"/>
          </p:cNvSpPr>
          <p:nvPr/>
        </p:nvSpPr>
        <p:spPr bwMode="auto">
          <a:xfrm flipH="1" flipV="1">
            <a:off x="6319838" y="2794000"/>
            <a:ext cx="676275" cy="182563"/>
          </a:xfrm>
          <a:prstGeom prst="line">
            <a:avLst/>
          </a:prstGeom>
          <a:noFill/>
          <a:ln w="38100">
            <a:solidFill>
              <a:srgbClr val="808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73068" name="Line 21"/>
          <p:cNvSpPr>
            <a:spLocks noChangeShapeType="1"/>
          </p:cNvSpPr>
          <p:nvPr/>
        </p:nvSpPr>
        <p:spPr bwMode="auto">
          <a:xfrm flipH="1">
            <a:off x="6361113" y="2549525"/>
            <a:ext cx="815975" cy="174625"/>
          </a:xfrm>
          <a:prstGeom prst="line">
            <a:avLst/>
          </a:prstGeom>
          <a:noFill/>
          <a:ln w="38100">
            <a:solidFill>
              <a:srgbClr val="808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73069" name="Line 22"/>
          <p:cNvSpPr>
            <a:spLocks noChangeShapeType="1"/>
          </p:cNvSpPr>
          <p:nvPr/>
        </p:nvSpPr>
        <p:spPr bwMode="auto">
          <a:xfrm flipH="1" flipV="1">
            <a:off x="5800725" y="2506663"/>
            <a:ext cx="458788" cy="246062"/>
          </a:xfrm>
          <a:prstGeom prst="line">
            <a:avLst/>
          </a:prstGeom>
          <a:noFill/>
          <a:ln w="38100">
            <a:solidFill>
              <a:srgbClr val="808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73070" name="Line 23"/>
          <p:cNvSpPr>
            <a:spLocks noChangeShapeType="1"/>
          </p:cNvSpPr>
          <p:nvPr/>
        </p:nvSpPr>
        <p:spPr bwMode="auto">
          <a:xfrm flipV="1">
            <a:off x="6057900" y="2768600"/>
            <a:ext cx="200025" cy="246063"/>
          </a:xfrm>
          <a:prstGeom prst="line">
            <a:avLst/>
          </a:prstGeom>
          <a:noFill/>
          <a:ln w="38100">
            <a:solidFill>
              <a:srgbClr val="808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73071" name="Oval 24"/>
          <p:cNvSpPr>
            <a:spLocks noChangeArrowheads="1"/>
          </p:cNvSpPr>
          <p:nvPr/>
        </p:nvSpPr>
        <p:spPr bwMode="auto">
          <a:xfrm>
            <a:off x="6092825" y="2665413"/>
            <a:ext cx="431800" cy="201612"/>
          </a:xfrm>
          <a:prstGeom prst="ellipse">
            <a:avLst/>
          </a:prstGeom>
          <a:solidFill>
            <a:srgbClr val="FFFF99"/>
          </a:solidFill>
          <a:ln w="19050">
            <a:solidFill>
              <a:srgbClr val="FFCC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72" name="Oval 25"/>
          <p:cNvSpPr>
            <a:spLocks noChangeArrowheads="1"/>
          </p:cNvSpPr>
          <p:nvPr/>
        </p:nvSpPr>
        <p:spPr bwMode="auto">
          <a:xfrm>
            <a:off x="5146675" y="2794000"/>
            <a:ext cx="274638" cy="128588"/>
          </a:xfrm>
          <a:prstGeom prst="ellipse">
            <a:avLst/>
          </a:prstGeom>
          <a:solidFill>
            <a:srgbClr val="FFFF99"/>
          </a:solidFill>
          <a:ln w="19050">
            <a:solidFill>
              <a:srgbClr val="FFCC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73" name="Oval 26"/>
          <p:cNvSpPr>
            <a:spLocks noChangeArrowheads="1"/>
          </p:cNvSpPr>
          <p:nvPr/>
        </p:nvSpPr>
        <p:spPr bwMode="auto">
          <a:xfrm>
            <a:off x="5657850" y="2452688"/>
            <a:ext cx="274638" cy="128587"/>
          </a:xfrm>
          <a:prstGeom prst="ellipse">
            <a:avLst/>
          </a:prstGeom>
          <a:solidFill>
            <a:srgbClr val="FFFF99"/>
          </a:solidFill>
          <a:ln w="19050">
            <a:solidFill>
              <a:srgbClr val="FFCC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74" name="Oval 27"/>
          <p:cNvSpPr>
            <a:spLocks noChangeArrowheads="1"/>
          </p:cNvSpPr>
          <p:nvPr/>
        </p:nvSpPr>
        <p:spPr bwMode="auto">
          <a:xfrm>
            <a:off x="5910263" y="2963863"/>
            <a:ext cx="274637" cy="128587"/>
          </a:xfrm>
          <a:prstGeom prst="ellipse">
            <a:avLst/>
          </a:prstGeom>
          <a:solidFill>
            <a:srgbClr val="FFFF99"/>
          </a:solidFill>
          <a:ln w="19050">
            <a:solidFill>
              <a:srgbClr val="FFCC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75" name="Line 30"/>
          <p:cNvSpPr>
            <a:spLocks noChangeShapeType="1"/>
          </p:cNvSpPr>
          <p:nvPr/>
        </p:nvSpPr>
        <p:spPr bwMode="auto">
          <a:xfrm flipV="1">
            <a:off x="6958013" y="2568575"/>
            <a:ext cx="211137" cy="381000"/>
          </a:xfrm>
          <a:prstGeom prst="line">
            <a:avLst/>
          </a:prstGeom>
          <a:noFill/>
          <a:ln w="38100">
            <a:solidFill>
              <a:srgbClr val="808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73076" name="Oval 28"/>
          <p:cNvSpPr>
            <a:spLocks noChangeArrowheads="1"/>
          </p:cNvSpPr>
          <p:nvPr/>
        </p:nvSpPr>
        <p:spPr bwMode="auto">
          <a:xfrm>
            <a:off x="7040563" y="2498725"/>
            <a:ext cx="274637" cy="128588"/>
          </a:xfrm>
          <a:prstGeom prst="ellipse">
            <a:avLst/>
          </a:prstGeom>
          <a:solidFill>
            <a:srgbClr val="FFFF99"/>
          </a:solidFill>
          <a:ln w="19050">
            <a:solidFill>
              <a:srgbClr val="FFCC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77" name="Oval 29"/>
          <p:cNvSpPr>
            <a:spLocks noChangeArrowheads="1"/>
          </p:cNvSpPr>
          <p:nvPr/>
        </p:nvSpPr>
        <p:spPr bwMode="auto">
          <a:xfrm>
            <a:off x="6848475" y="2911475"/>
            <a:ext cx="274638" cy="128588"/>
          </a:xfrm>
          <a:prstGeom prst="ellipse">
            <a:avLst/>
          </a:prstGeom>
          <a:solidFill>
            <a:srgbClr val="FFFF99"/>
          </a:solidFill>
          <a:ln w="19050">
            <a:solidFill>
              <a:srgbClr val="FFCC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206881" name="Freeform 33"/>
          <p:cNvSpPr>
            <a:spLocks/>
          </p:cNvSpPr>
          <p:nvPr/>
        </p:nvSpPr>
        <p:spPr bwMode="auto">
          <a:xfrm>
            <a:off x="4384675" y="4014788"/>
            <a:ext cx="3824288" cy="990600"/>
          </a:xfrm>
          <a:custGeom>
            <a:avLst/>
            <a:gdLst/>
            <a:ahLst/>
            <a:cxnLst>
              <a:cxn ang="0">
                <a:pos x="639" y="0"/>
              </a:cxn>
              <a:cxn ang="0">
                <a:pos x="0" y="618"/>
              </a:cxn>
              <a:cxn ang="0">
                <a:pos x="2607" y="624"/>
              </a:cxn>
              <a:cxn ang="0">
                <a:pos x="1983" y="0"/>
              </a:cxn>
              <a:cxn ang="0">
                <a:pos x="639" y="0"/>
              </a:cxn>
            </a:cxnLst>
            <a:rect l="0" t="0" r="r" b="b"/>
            <a:pathLst>
              <a:path w="2607" h="624">
                <a:moveTo>
                  <a:pt x="639" y="0"/>
                </a:moveTo>
                <a:lnTo>
                  <a:pt x="0" y="618"/>
                </a:lnTo>
                <a:lnTo>
                  <a:pt x="2607" y="624"/>
                </a:lnTo>
                <a:lnTo>
                  <a:pt x="1983" y="0"/>
                </a:lnTo>
                <a:lnTo>
                  <a:pt x="639" y="0"/>
                </a:lnTo>
                <a:close/>
              </a:path>
            </a:pathLst>
          </a:custGeom>
          <a:solidFill>
            <a:srgbClr val="FFFFFF"/>
          </a:solidFill>
          <a:ln w="19050">
            <a:solidFill>
              <a:srgbClr val="808080"/>
            </a:solidFill>
            <a:round/>
            <a:headEnd/>
            <a:tailEnd/>
          </a:ln>
          <a:effectLst>
            <a:outerShdw dist="35921" dir="2700000" algn="ctr" rotWithShape="0">
              <a:srgbClr val="4D4D4D"/>
            </a:outerShdw>
          </a:effectLst>
        </p:spPr>
        <p:txBody>
          <a:bodyPr wrap="none" anchor="ctr"/>
          <a:lstStyle/>
          <a:p>
            <a:pPr algn="l">
              <a:spcBef>
                <a:spcPct val="0"/>
              </a:spcBef>
              <a:buClrTx/>
              <a:buFontTx/>
              <a:buNone/>
              <a:defRPr/>
            </a:pPr>
            <a:endParaRPr lang="en-US" sz="2400"/>
          </a:p>
        </p:txBody>
      </p:sp>
      <p:sp>
        <p:nvSpPr>
          <p:cNvPr id="173079" name="Text Box 34"/>
          <p:cNvSpPr txBox="1">
            <a:spLocks noChangeArrowheads="1"/>
          </p:cNvSpPr>
          <p:nvPr/>
        </p:nvSpPr>
        <p:spPr bwMode="auto">
          <a:xfrm>
            <a:off x="4838700" y="5030788"/>
            <a:ext cx="29352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r>
              <a:rPr lang="en-US" altLang="it-IT" sz="2000" b="1">
                <a:latin typeface="Arial Rounded MT Bold" pitchFamily="34" charset="0"/>
              </a:rPr>
              <a:t>Urban Spatial Structure</a:t>
            </a:r>
          </a:p>
        </p:txBody>
      </p:sp>
      <p:sp>
        <p:nvSpPr>
          <p:cNvPr id="173080" name="Freeform 35"/>
          <p:cNvSpPr>
            <a:spLocks/>
          </p:cNvSpPr>
          <p:nvPr/>
        </p:nvSpPr>
        <p:spPr bwMode="auto">
          <a:xfrm>
            <a:off x="5018088" y="4140200"/>
            <a:ext cx="2397125" cy="766763"/>
          </a:xfrm>
          <a:custGeom>
            <a:avLst/>
            <a:gdLst>
              <a:gd name="T0" fmla="*/ 2147483647 w 1510"/>
              <a:gd name="T1" fmla="*/ 2147483647 h 483"/>
              <a:gd name="T2" fmla="*/ 2147483647 w 1510"/>
              <a:gd name="T3" fmla="*/ 2147483647 h 483"/>
              <a:gd name="T4" fmla="*/ 2147483647 w 1510"/>
              <a:gd name="T5" fmla="*/ 2147483647 h 483"/>
              <a:gd name="T6" fmla="*/ 0 w 1510"/>
              <a:gd name="T7" fmla="*/ 2147483647 h 483"/>
              <a:gd name="T8" fmla="*/ 2147483647 w 1510"/>
              <a:gd name="T9" fmla="*/ 2147483647 h 483"/>
              <a:gd name="T10" fmla="*/ 2147483647 w 1510"/>
              <a:gd name="T11" fmla="*/ 2147483647 h 483"/>
              <a:gd name="T12" fmla="*/ 2147483647 w 1510"/>
              <a:gd name="T13" fmla="*/ 2147483647 h 483"/>
              <a:gd name="T14" fmla="*/ 2147483647 w 1510"/>
              <a:gd name="T15" fmla="*/ 2147483647 h 483"/>
              <a:gd name="T16" fmla="*/ 2147483647 w 1510"/>
              <a:gd name="T17" fmla="*/ 2147483647 h 483"/>
              <a:gd name="T18" fmla="*/ 2147483647 w 1510"/>
              <a:gd name="T19" fmla="*/ 2147483647 h 483"/>
              <a:gd name="T20" fmla="*/ 2147483647 w 1510"/>
              <a:gd name="T21" fmla="*/ 2147483647 h 483"/>
              <a:gd name="T22" fmla="*/ 2147483647 w 1510"/>
              <a:gd name="T23" fmla="*/ 0 h 483"/>
              <a:gd name="T24" fmla="*/ 2147483647 w 1510"/>
              <a:gd name="T25" fmla="*/ 2147483647 h 483"/>
              <a:gd name="T26" fmla="*/ 2147483647 w 1510"/>
              <a:gd name="T27" fmla="*/ 2147483647 h 483"/>
              <a:gd name="T28" fmla="*/ 2147483647 w 1510"/>
              <a:gd name="T29" fmla="*/ 2147483647 h 483"/>
              <a:gd name="T30" fmla="*/ 2147483647 w 1510"/>
              <a:gd name="T31" fmla="*/ 2147483647 h 483"/>
              <a:gd name="T32" fmla="*/ 2147483647 w 1510"/>
              <a:gd name="T33" fmla="*/ 0 h 483"/>
              <a:gd name="T34" fmla="*/ 2147483647 w 1510"/>
              <a:gd name="T35" fmla="*/ 2147483647 h 48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10"/>
              <a:gd name="T55" fmla="*/ 0 h 483"/>
              <a:gd name="T56" fmla="*/ 1510 w 1510"/>
              <a:gd name="T57" fmla="*/ 483 h 48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10" h="483">
                <a:moveTo>
                  <a:pt x="381" y="32"/>
                </a:moveTo>
                <a:lnTo>
                  <a:pt x="350" y="195"/>
                </a:lnTo>
                <a:lnTo>
                  <a:pt x="148" y="187"/>
                </a:lnTo>
                <a:lnTo>
                  <a:pt x="0" y="312"/>
                </a:lnTo>
                <a:lnTo>
                  <a:pt x="124" y="429"/>
                </a:lnTo>
                <a:lnTo>
                  <a:pt x="350" y="436"/>
                </a:lnTo>
                <a:lnTo>
                  <a:pt x="638" y="483"/>
                </a:lnTo>
                <a:lnTo>
                  <a:pt x="1276" y="467"/>
                </a:lnTo>
                <a:lnTo>
                  <a:pt x="1510" y="343"/>
                </a:lnTo>
                <a:lnTo>
                  <a:pt x="1502" y="179"/>
                </a:lnTo>
                <a:lnTo>
                  <a:pt x="1455" y="55"/>
                </a:lnTo>
                <a:lnTo>
                  <a:pt x="1315" y="0"/>
                </a:lnTo>
                <a:lnTo>
                  <a:pt x="1183" y="102"/>
                </a:lnTo>
                <a:lnTo>
                  <a:pt x="1004" y="47"/>
                </a:lnTo>
                <a:lnTo>
                  <a:pt x="747" y="16"/>
                </a:lnTo>
                <a:lnTo>
                  <a:pt x="654" y="70"/>
                </a:lnTo>
                <a:lnTo>
                  <a:pt x="475" y="0"/>
                </a:lnTo>
                <a:lnTo>
                  <a:pt x="381" y="32"/>
                </a:lnTo>
                <a:close/>
              </a:path>
            </a:pathLst>
          </a:custGeom>
          <a:solidFill>
            <a:srgbClr val="EAEAEA"/>
          </a:solidFill>
          <a:ln w="9525">
            <a:solidFill>
              <a:srgbClr val="808080"/>
            </a:solidFill>
            <a:prstDash val="sysDot"/>
            <a:round/>
            <a:headEnd/>
            <a:tailEnd/>
          </a:ln>
        </p:spPr>
        <p:txBody>
          <a:bodyPr/>
          <a:lstStyle/>
          <a:p>
            <a:endParaRPr lang="it-IT"/>
          </a:p>
        </p:txBody>
      </p:sp>
      <p:sp>
        <p:nvSpPr>
          <p:cNvPr id="173081" name="Line 36"/>
          <p:cNvSpPr>
            <a:spLocks noChangeShapeType="1"/>
          </p:cNvSpPr>
          <p:nvPr/>
        </p:nvSpPr>
        <p:spPr bwMode="auto">
          <a:xfrm flipV="1">
            <a:off x="5513388" y="4554538"/>
            <a:ext cx="528637" cy="55562"/>
          </a:xfrm>
          <a:prstGeom prst="line">
            <a:avLst/>
          </a:prstGeom>
          <a:noFill/>
          <a:ln w="50800">
            <a:solidFill>
              <a:srgbClr val="FFCC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73082" name="Oval 41"/>
          <p:cNvSpPr>
            <a:spLocks noChangeArrowheads="1"/>
          </p:cNvSpPr>
          <p:nvPr/>
        </p:nvSpPr>
        <p:spPr bwMode="auto">
          <a:xfrm>
            <a:off x="6092825" y="4433888"/>
            <a:ext cx="431800" cy="201612"/>
          </a:xfrm>
          <a:prstGeom prst="ellipse">
            <a:avLst/>
          </a:prstGeom>
          <a:solidFill>
            <a:srgbClr val="969696"/>
          </a:solidFill>
          <a:ln w="19050">
            <a:solidFill>
              <a:srgbClr val="000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83" name="Oval 42"/>
          <p:cNvSpPr>
            <a:spLocks noChangeArrowheads="1"/>
          </p:cNvSpPr>
          <p:nvPr/>
        </p:nvSpPr>
        <p:spPr bwMode="auto">
          <a:xfrm>
            <a:off x="5146675" y="4562475"/>
            <a:ext cx="274638" cy="128588"/>
          </a:xfrm>
          <a:prstGeom prst="ellipse">
            <a:avLst/>
          </a:prstGeom>
          <a:solidFill>
            <a:srgbClr val="969696"/>
          </a:solidFill>
          <a:ln w="19050">
            <a:solidFill>
              <a:srgbClr val="000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84" name="Oval 43"/>
          <p:cNvSpPr>
            <a:spLocks noChangeArrowheads="1"/>
          </p:cNvSpPr>
          <p:nvPr/>
        </p:nvSpPr>
        <p:spPr bwMode="auto">
          <a:xfrm>
            <a:off x="5657850" y="4221163"/>
            <a:ext cx="274638" cy="128587"/>
          </a:xfrm>
          <a:prstGeom prst="ellipse">
            <a:avLst/>
          </a:prstGeom>
          <a:solidFill>
            <a:srgbClr val="969696"/>
          </a:solidFill>
          <a:ln w="19050">
            <a:solidFill>
              <a:srgbClr val="000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85" name="Oval 44"/>
          <p:cNvSpPr>
            <a:spLocks noChangeArrowheads="1"/>
          </p:cNvSpPr>
          <p:nvPr/>
        </p:nvSpPr>
        <p:spPr bwMode="auto">
          <a:xfrm>
            <a:off x="5910263" y="4732338"/>
            <a:ext cx="274637" cy="128587"/>
          </a:xfrm>
          <a:prstGeom prst="ellipse">
            <a:avLst/>
          </a:prstGeom>
          <a:solidFill>
            <a:srgbClr val="969696"/>
          </a:solidFill>
          <a:ln w="19050">
            <a:solidFill>
              <a:srgbClr val="000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86" name="Oval 46"/>
          <p:cNvSpPr>
            <a:spLocks noChangeArrowheads="1"/>
          </p:cNvSpPr>
          <p:nvPr/>
        </p:nvSpPr>
        <p:spPr bwMode="auto">
          <a:xfrm>
            <a:off x="7040563" y="4267200"/>
            <a:ext cx="274637" cy="128588"/>
          </a:xfrm>
          <a:prstGeom prst="ellipse">
            <a:avLst/>
          </a:prstGeom>
          <a:solidFill>
            <a:srgbClr val="969696"/>
          </a:solidFill>
          <a:ln w="19050">
            <a:solidFill>
              <a:srgbClr val="000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87" name="Oval 47"/>
          <p:cNvSpPr>
            <a:spLocks noChangeArrowheads="1"/>
          </p:cNvSpPr>
          <p:nvPr/>
        </p:nvSpPr>
        <p:spPr bwMode="auto">
          <a:xfrm>
            <a:off x="6848475" y="4679950"/>
            <a:ext cx="274638" cy="128588"/>
          </a:xfrm>
          <a:prstGeom prst="ellipse">
            <a:avLst/>
          </a:prstGeom>
          <a:solidFill>
            <a:srgbClr val="969696"/>
          </a:solidFill>
          <a:ln w="19050">
            <a:solidFill>
              <a:srgbClr val="000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73088" name="Line 48"/>
          <p:cNvSpPr>
            <a:spLocks noChangeShapeType="1"/>
          </p:cNvSpPr>
          <p:nvPr/>
        </p:nvSpPr>
        <p:spPr bwMode="auto">
          <a:xfrm>
            <a:off x="5937250" y="4338638"/>
            <a:ext cx="196850" cy="98425"/>
          </a:xfrm>
          <a:prstGeom prst="line">
            <a:avLst/>
          </a:prstGeom>
          <a:noFill/>
          <a:ln w="31750">
            <a:solidFill>
              <a:srgbClr val="FFCC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73089" name="AutoShape 49"/>
          <p:cNvSpPr>
            <a:spLocks noChangeArrowheads="1"/>
          </p:cNvSpPr>
          <p:nvPr/>
        </p:nvSpPr>
        <p:spPr bwMode="auto">
          <a:xfrm>
            <a:off x="3238500" y="3922713"/>
            <a:ext cx="1303338" cy="990600"/>
          </a:xfrm>
          <a:prstGeom prst="rightArrow">
            <a:avLst>
              <a:gd name="adj1" fmla="val 50000"/>
              <a:gd name="adj2" fmla="val 32893"/>
            </a:avLst>
          </a:prstGeom>
          <a:solidFill>
            <a:srgbClr val="FFFF99"/>
          </a:solidFill>
          <a:ln w="38100">
            <a:solidFill>
              <a:srgbClr val="FF9900"/>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nSpc>
                <a:spcPct val="80000"/>
              </a:lnSpc>
              <a:spcBef>
                <a:spcPct val="0"/>
              </a:spcBef>
              <a:buClrTx/>
              <a:buFontTx/>
              <a:buNone/>
            </a:pPr>
            <a:r>
              <a:rPr lang="en-US" altLang="it-IT" sz="1600" b="1">
                <a:latin typeface="Arial Rounded MT Bold" pitchFamily="34" charset="0"/>
              </a:rPr>
              <a:t>Spatial</a:t>
            </a:r>
          </a:p>
          <a:p>
            <a:pPr>
              <a:lnSpc>
                <a:spcPct val="80000"/>
              </a:lnSpc>
              <a:spcBef>
                <a:spcPct val="0"/>
              </a:spcBef>
              <a:buClrTx/>
              <a:buFontTx/>
              <a:buNone/>
            </a:pPr>
            <a:r>
              <a:rPr lang="en-US" altLang="it-IT" sz="1600" b="1">
                <a:latin typeface="Arial Rounded MT Bold" pitchFamily="34" charset="0"/>
              </a:rPr>
              <a:t>interaction</a:t>
            </a:r>
          </a:p>
        </p:txBody>
      </p:sp>
      <p:sp>
        <p:nvSpPr>
          <p:cNvPr id="173090" name="Line 51"/>
          <p:cNvSpPr>
            <a:spLocks noChangeShapeType="1"/>
          </p:cNvSpPr>
          <p:nvPr/>
        </p:nvSpPr>
        <p:spPr bwMode="auto">
          <a:xfrm flipV="1">
            <a:off x="6562725" y="4386263"/>
            <a:ext cx="452438" cy="88900"/>
          </a:xfrm>
          <a:prstGeom prst="line">
            <a:avLst/>
          </a:prstGeom>
          <a:noFill/>
          <a:ln w="50800">
            <a:solidFill>
              <a:srgbClr val="FFCC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73091" name="Line 52"/>
          <p:cNvSpPr>
            <a:spLocks noChangeShapeType="1"/>
          </p:cNvSpPr>
          <p:nvPr/>
        </p:nvSpPr>
        <p:spPr bwMode="auto">
          <a:xfrm>
            <a:off x="6513513" y="4610100"/>
            <a:ext cx="306387" cy="98425"/>
          </a:xfrm>
          <a:prstGeom prst="line">
            <a:avLst/>
          </a:prstGeom>
          <a:noFill/>
          <a:ln w="31750">
            <a:solidFill>
              <a:srgbClr val="FFCC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73092" name="Line 53"/>
          <p:cNvSpPr>
            <a:spLocks noChangeShapeType="1"/>
          </p:cNvSpPr>
          <p:nvPr/>
        </p:nvSpPr>
        <p:spPr bwMode="auto">
          <a:xfrm flipV="1">
            <a:off x="6065838" y="4605338"/>
            <a:ext cx="187325" cy="173037"/>
          </a:xfrm>
          <a:prstGeom prst="line">
            <a:avLst/>
          </a:prstGeom>
          <a:noFill/>
          <a:ln w="31750">
            <a:solidFill>
              <a:srgbClr val="FFCC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73093" name="Line 54"/>
          <p:cNvSpPr>
            <a:spLocks noChangeShapeType="1"/>
          </p:cNvSpPr>
          <p:nvPr/>
        </p:nvSpPr>
        <p:spPr bwMode="auto">
          <a:xfrm flipH="1">
            <a:off x="7048500" y="4424363"/>
            <a:ext cx="90488" cy="233362"/>
          </a:xfrm>
          <a:prstGeom prst="line">
            <a:avLst/>
          </a:prstGeom>
          <a:noFill/>
          <a:ln w="31750">
            <a:solidFill>
              <a:srgbClr val="FFCC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t-IT"/>
          </a:p>
        </p:txBody>
      </p:sp>
      <p:cxnSp>
        <p:nvCxnSpPr>
          <p:cNvPr id="173094" name="AutoShape 55"/>
          <p:cNvCxnSpPr>
            <a:cxnSpLocks noChangeShapeType="1"/>
            <a:stCxn id="173060" idx="0"/>
            <a:endCxn id="173065" idx="1"/>
          </p:cNvCxnSpPr>
          <p:nvPr/>
        </p:nvCxnSpPr>
        <p:spPr bwMode="auto">
          <a:xfrm rot="-5400000">
            <a:off x="2257425" y="1936750"/>
            <a:ext cx="314325" cy="1609725"/>
          </a:xfrm>
          <a:prstGeom prst="bentConnector2">
            <a:avLst/>
          </a:prstGeom>
          <a:noFill/>
          <a:ln w="50800">
            <a:solidFill>
              <a:srgbClr val="3366FF"/>
            </a:solidFill>
            <a:miter lim="800000"/>
            <a:headEnd/>
            <a:tailEnd/>
          </a:ln>
          <a:extLst>
            <a:ext uri="{909E8E84-426E-40DD-AFC4-6F175D3DCCD1}">
              <a14:hiddenFill xmlns:a14="http://schemas.microsoft.com/office/drawing/2010/main">
                <a:noFill/>
              </a14:hiddenFill>
            </a:ext>
          </a:extLst>
        </p:spPr>
      </p:cxnSp>
      <p:cxnSp>
        <p:nvCxnSpPr>
          <p:cNvPr id="173095" name="AutoShape 56"/>
          <p:cNvCxnSpPr>
            <a:cxnSpLocks noChangeShapeType="1"/>
            <a:stCxn id="173060" idx="2"/>
            <a:endCxn id="173089" idx="1"/>
          </p:cNvCxnSpPr>
          <p:nvPr/>
        </p:nvCxnSpPr>
        <p:spPr bwMode="auto">
          <a:xfrm rot="16200000" flipH="1">
            <a:off x="2268538" y="3467100"/>
            <a:ext cx="292100" cy="1609725"/>
          </a:xfrm>
          <a:prstGeom prst="bentConnector2">
            <a:avLst/>
          </a:prstGeom>
          <a:noFill/>
          <a:ln w="50800">
            <a:solidFill>
              <a:srgbClr val="3366FF"/>
            </a:solidFill>
            <a:miter lim="800000"/>
            <a:headEnd/>
            <a:tailEnd/>
          </a:ln>
          <a:extLst>
            <a:ext uri="{909E8E84-426E-40DD-AFC4-6F175D3DCCD1}">
              <a14:hiddenFill xmlns:a14="http://schemas.microsoft.com/office/drawing/2010/main">
                <a:noFill/>
              </a14:hiddenFill>
            </a:ext>
          </a:extLst>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title" idx="4294967295"/>
          </p:nvPr>
        </p:nvSpPr>
        <p:spPr>
          <a:xfrm>
            <a:off x="609600" y="304800"/>
            <a:ext cx="7751763" cy="1125538"/>
          </a:xfrm>
        </p:spPr>
        <p:txBody>
          <a:bodyPr anchor="ctr"/>
          <a:lstStyle/>
          <a:p>
            <a:r>
              <a:rPr lang="en-US" altLang="it-IT" sz="3200"/>
              <a:t>One Hour Commuting According to Different Urban Transportation Modes</a:t>
            </a:r>
            <a:br>
              <a:rPr lang="en-US" altLang="it-IT" sz="3200"/>
            </a:br>
            <a:endParaRPr lang="en-US" altLang="it-IT" sz="3200"/>
          </a:p>
        </p:txBody>
      </p:sp>
      <p:sp>
        <p:nvSpPr>
          <p:cNvPr id="38" name="Footer Placeholder 2"/>
          <p:cNvSpPr txBox="1">
            <a:spLocks noGrp="1"/>
          </p:cNvSpPr>
          <p:nvPr/>
        </p:nvSpPr>
        <p:spPr bwMode="auto">
          <a:xfrm>
            <a:off x="101600" y="6604000"/>
            <a:ext cx="8961438" cy="246063"/>
          </a:xfrm>
          <a:prstGeom prst="rect">
            <a:avLst/>
          </a:prstGeom>
          <a:noFill/>
          <a:ln>
            <a:miter lim="800000"/>
            <a:headEnd/>
            <a:tailEnd/>
          </a:ln>
        </p:spPr>
        <p:txBody>
          <a:bodyPr lIns="0" tIns="0" rIns="0" bIns="0"/>
          <a:lstStyle/>
          <a:p>
            <a:pPr algn="l">
              <a:spcBef>
                <a:spcPct val="0"/>
              </a:spcBef>
              <a:buClrTx/>
              <a:buFontTx/>
              <a:buNone/>
              <a:defRPr/>
            </a:pPr>
            <a:r>
              <a:rPr lang="en-US" sz="800">
                <a:solidFill>
                  <a:srgbClr val="1C1C1C"/>
                </a:solidFill>
                <a:latin typeface="+mn-lt"/>
              </a:rPr>
              <a:t>Copyright © 1998-2010, Dr. Jean-Paul Rodrigue, Dept. of Global Studies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
        <p:nvSpPr>
          <p:cNvPr id="160772" name="Freeform 2"/>
          <p:cNvSpPr>
            <a:spLocks/>
          </p:cNvSpPr>
          <p:nvPr/>
        </p:nvSpPr>
        <p:spPr bwMode="auto">
          <a:xfrm>
            <a:off x="1981200" y="1235075"/>
            <a:ext cx="5281613" cy="5270500"/>
          </a:xfrm>
          <a:custGeom>
            <a:avLst/>
            <a:gdLst>
              <a:gd name="T0" fmla="*/ 2147483647 w 3327"/>
              <a:gd name="T1" fmla="*/ 2147483647 h 3320"/>
              <a:gd name="T2" fmla="*/ 2147483647 w 3327"/>
              <a:gd name="T3" fmla="*/ 2147483647 h 3320"/>
              <a:gd name="T4" fmla="*/ 2147483647 w 3327"/>
              <a:gd name="T5" fmla="*/ 2147483647 h 3320"/>
              <a:gd name="T6" fmla="*/ 2147483647 w 3327"/>
              <a:gd name="T7" fmla="*/ 2147483647 h 3320"/>
              <a:gd name="T8" fmla="*/ 0 w 3327"/>
              <a:gd name="T9" fmla="*/ 2147483647 h 3320"/>
              <a:gd name="T10" fmla="*/ 2147483647 w 3327"/>
              <a:gd name="T11" fmla="*/ 2147483647 h 3320"/>
              <a:gd name="T12" fmla="*/ 2147483647 w 3327"/>
              <a:gd name="T13" fmla="*/ 2147483647 h 3320"/>
              <a:gd name="T14" fmla="*/ 2147483647 w 3327"/>
              <a:gd name="T15" fmla="*/ 2147483647 h 3320"/>
              <a:gd name="T16" fmla="*/ 2147483647 w 3327"/>
              <a:gd name="T17" fmla="*/ 0 h 3320"/>
              <a:gd name="T18" fmla="*/ 2147483647 w 3327"/>
              <a:gd name="T19" fmla="*/ 2147483647 h 3320"/>
              <a:gd name="T20" fmla="*/ 2147483647 w 3327"/>
              <a:gd name="T21" fmla="*/ 2147483647 h 3320"/>
              <a:gd name="T22" fmla="*/ 2147483647 w 3327"/>
              <a:gd name="T23" fmla="*/ 2147483647 h 3320"/>
              <a:gd name="T24" fmla="*/ 2147483647 w 3327"/>
              <a:gd name="T25" fmla="*/ 2147483647 h 3320"/>
              <a:gd name="T26" fmla="*/ 2147483647 w 3327"/>
              <a:gd name="T27" fmla="*/ 2147483647 h 3320"/>
              <a:gd name="T28" fmla="*/ 2147483647 w 3327"/>
              <a:gd name="T29" fmla="*/ 2147483647 h 3320"/>
              <a:gd name="T30" fmla="*/ 2147483647 w 3327"/>
              <a:gd name="T31" fmla="*/ 2147483647 h 3320"/>
              <a:gd name="T32" fmla="*/ 2147483647 w 3327"/>
              <a:gd name="T33" fmla="*/ 2147483647 h 332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327"/>
              <a:gd name="T52" fmla="*/ 0 h 3320"/>
              <a:gd name="T53" fmla="*/ 3327 w 3327"/>
              <a:gd name="T54" fmla="*/ 3320 h 332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327" h="3320">
                <a:moveTo>
                  <a:pt x="1638" y="3320"/>
                </a:moveTo>
                <a:lnTo>
                  <a:pt x="1262" y="2609"/>
                </a:lnTo>
                <a:lnTo>
                  <a:pt x="498" y="2932"/>
                </a:lnTo>
                <a:lnTo>
                  <a:pt x="706" y="2065"/>
                </a:lnTo>
                <a:lnTo>
                  <a:pt x="0" y="1657"/>
                </a:lnTo>
                <a:lnTo>
                  <a:pt x="706" y="1262"/>
                </a:lnTo>
                <a:lnTo>
                  <a:pt x="550" y="421"/>
                </a:lnTo>
                <a:lnTo>
                  <a:pt x="1301" y="706"/>
                </a:lnTo>
                <a:lnTo>
                  <a:pt x="1644" y="0"/>
                </a:lnTo>
                <a:lnTo>
                  <a:pt x="2000" y="706"/>
                </a:lnTo>
                <a:lnTo>
                  <a:pt x="2770" y="415"/>
                </a:lnTo>
                <a:lnTo>
                  <a:pt x="2576" y="1217"/>
                </a:lnTo>
                <a:lnTo>
                  <a:pt x="3327" y="1657"/>
                </a:lnTo>
                <a:lnTo>
                  <a:pt x="2595" y="2058"/>
                </a:lnTo>
                <a:lnTo>
                  <a:pt x="2790" y="2945"/>
                </a:lnTo>
                <a:lnTo>
                  <a:pt x="2000" y="2622"/>
                </a:lnTo>
                <a:lnTo>
                  <a:pt x="1638" y="3320"/>
                </a:lnTo>
                <a:close/>
              </a:path>
            </a:pathLst>
          </a:custGeom>
          <a:solidFill>
            <a:srgbClr val="99CC00">
              <a:alpha val="70195"/>
            </a:srgbClr>
          </a:solidFill>
          <a:ln w="25400">
            <a:solidFill>
              <a:srgbClr val="669900"/>
            </a:solidFill>
            <a:round/>
            <a:headEnd/>
            <a:tailEnd/>
          </a:ln>
        </p:spPr>
        <p:txBody>
          <a:bodyPr/>
          <a:lstStyle/>
          <a:p>
            <a:endParaRPr lang="it-IT"/>
          </a:p>
        </p:txBody>
      </p:sp>
      <p:sp>
        <p:nvSpPr>
          <p:cNvPr id="160773" name="Oval 3"/>
          <p:cNvSpPr>
            <a:spLocks noChangeArrowheads="1"/>
          </p:cNvSpPr>
          <p:nvPr/>
        </p:nvSpPr>
        <p:spPr bwMode="auto">
          <a:xfrm>
            <a:off x="2982913" y="2254250"/>
            <a:ext cx="3248025" cy="3248025"/>
          </a:xfrm>
          <a:prstGeom prst="ellipse">
            <a:avLst/>
          </a:prstGeom>
          <a:solidFill>
            <a:srgbClr val="CCFFCC"/>
          </a:solidFill>
          <a:ln w="25400">
            <a:solidFill>
              <a:srgbClr val="6699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74" name="Oval 4"/>
          <p:cNvSpPr>
            <a:spLocks noChangeArrowheads="1"/>
          </p:cNvSpPr>
          <p:nvPr/>
        </p:nvSpPr>
        <p:spPr bwMode="auto">
          <a:xfrm>
            <a:off x="3903663" y="3173413"/>
            <a:ext cx="1408112" cy="1408112"/>
          </a:xfrm>
          <a:prstGeom prst="ellipse">
            <a:avLst/>
          </a:prstGeom>
          <a:solidFill>
            <a:srgbClr val="99CCFF"/>
          </a:solidFill>
          <a:ln w="38100">
            <a:solidFill>
              <a:srgbClr val="66CCFF"/>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75" name="Freeform 5"/>
          <p:cNvSpPr>
            <a:spLocks/>
          </p:cNvSpPr>
          <p:nvPr/>
        </p:nvSpPr>
        <p:spPr bwMode="auto">
          <a:xfrm>
            <a:off x="3898900" y="3179763"/>
            <a:ext cx="1417638" cy="1397000"/>
          </a:xfrm>
          <a:custGeom>
            <a:avLst/>
            <a:gdLst>
              <a:gd name="T0" fmla="*/ 2147483647 w 893"/>
              <a:gd name="T1" fmla="*/ 2147483647 h 880"/>
              <a:gd name="T2" fmla="*/ 2147483647 w 893"/>
              <a:gd name="T3" fmla="*/ 2147483647 h 880"/>
              <a:gd name="T4" fmla="*/ 2147483647 w 893"/>
              <a:gd name="T5" fmla="*/ 2147483647 h 880"/>
              <a:gd name="T6" fmla="*/ 2147483647 w 893"/>
              <a:gd name="T7" fmla="*/ 2147483647 h 880"/>
              <a:gd name="T8" fmla="*/ 2147483647 w 893"/>
              <a:gd name="T9" fmla="*/ 2147483647 h 880"/>
              <a:gd name="T10" fmla="*/ 2147483647 w 893"/>
              <a:gd name="T11" fmla="*/ 2147483647 h 880"/>
              <a:gd name="T12" fmla="*/ 0 w 893"/>
              <a:gd name="T13" fmla="*/ 2147483647 h 880"/>
              <a:gd name="T14" fmla="*/ 2147483647 w 893"/>
              <a:gd name="T15" fmla="*/ 2147483647 h 880"/>
              <a:gd name="T16" fmla="*/ 2147483647 w 893"/>
              <a:gd name="T17" fmla="*/ 2147483647 h 880"/>
              <a:gd name="T18" fmla="*/ 2147483647 w 893"/>
              <a:gd name="T19" fmla="*/ 2147483647 h 880"/>
              <a:gd name="T20" fmla="*/ 2147483647 w 893"/>
              <a:gd name="T21" fmla="*/ 0 h 880"/>
              <a:gd name="T22" fmla="*/ 2147483647 w 893"/>
              <a:gd name="T23" fmla="*/ 2147483647 h 880"/>
              <a:gd name="T24" fmla="*/ 2147483647 w 893"/>
              <a:gd name="T25" fmla="*/ 2147483647 h 880"/>
              <a:gd name="T26" fmla="*/ 2147483647 w 893"/>
              <a:gd name="T27" fmla="*/ 2147483647 h 880"/>
              <a:gd name="T28" fmla="*/ 2147483647 w 893"/>
              <a:gd name="T29" fmla="*/ 2147483647 h 880"/>
              <a:gd name="T30" fmla="*/ 2147483647 w 893"/>
              <a:gd name="T31" fmla="*/ 2147483647 h 880"/>
              <a:gd name="T32" fmla="*/ 2147483647 w 893"/>
              <a:gd name="T33" fmla="*/ 2147483647 h 8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93"/>
              <a:gd name="T52" fmla="*/ 0 h 880"/>
              <a:gd name="T53" fmla="*/ 893 w 893"/>
              <a:gd name="T54" fmla="*/ 880 h 88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93" h="880">
                <a:moveTo>
                  <a:pt x="731" y="776"/>
                </a:moveTo>
                <a:lnTo>
                  <a:pt x="524" y="673"/>
                </a:lnTo>
                <a:lnTo>
                  <a:pt x="440" y="880"/>
                </a:lnTo>
                <a:lnTo>
                  <a:pt x="336" y="666"/>
                </a:lnTo>
                <a:lnTo>
                  <a:pt x="129" y="751"/>
                </a:lnTo>
                <a:lnTo>
                  <a:pt x="220" y="550"/>
                </a:lnTo>
                <a:lnTo>
                  <a:pt x="0" y="440"/>
                </a:lnTo>
                <a:lnTo>
                  <a:pt x="226" y="349"/>
                </a:lnTo>
                <a:lnTo>
                  <a:pt x="142" y="116"/>
                </a:lnTo>
                <a:lnTo>
                  <a:pt x="343" y="220"/>
                </a:lnTo>
                <a:lnTo>
                  <a:pt x="434" y="0"/>
                </a:lnTo>
                <a:lnTo>
                  <a:pt x="518" y="213"/>
                </a:lnTo>
                <a:lnTo>
                  <a:pt x="744" y="123"/>
                </a:lnTo>
                <a:lnTo>
                  <a:pt x="660" y="323"/>
                </a:lnTo>
                <a:lnTo>
                  <a:pt x="893" y="433"/>
                </a:lnTo>
                <a:lnTo>
                  <a:pt x="667" y="543"/>
                </a:lnTo>
                <a:lnTo>
                  <a:pt x="731" y="776"/>
                </a:lnTo>
                <a:close/>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60776" name="Oval 6"/>
          <p:cNvSpPr>
            <a:spLocks noChangeArrowheads="1"/>
          </p:cNvSpPr>
          <p:nvPr/>
        </p:nvSpPr>
        <p:spPr bwMode="auto">
          <a:xfrm>
            <a:off x="4221163" y="3492500"/>
            <a:ext cx="771525" cy="771525"/>
          </a:xfrm>
          <a:prstGeom prst="ellipse">
            <a:avLst/>
          </a:prstGeom>
          <a:solidFill>
            <a:srgbClr val="FFFF99"/>
          </a:solidFill>
          <a:ln w="38100">
            <a:solidFill>
              <a:srgbClr val="FFFF66"/>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77" name="Line 8"/>
          <p:cNvSpPr>
            <a:spLocks noChangeShapeType="1"/>
          </p:cNvSpPr>
          <p:nvPr/>
        </p:nvSpPr>
        <p:spPr bwMode="auto">
          <a:xfrm>
            <a:off x="4600575" y="3187700"/>
            <a:ext cx="0" cy="1417638"/>
          </a:xfrm>
          <a:prstGeom prst="line">
            <a:avLst/>
          </a:prstGeom>
          <a:noFill/>
          <a:ln w="25400">
            <a:solidFill>
              <a:srgbClr val="333333"/>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60778" name="Line 9"/>
          <p:cNvSpPr>
            <a:spLocks noChangeShapeType="1"/>
          </p:cNvSpPr>
          <p:nvPr/>
        </p:nvSpPr>
        <p:spPr bwMode="auto">
          <a:xfrm>
            <a:off x="3902075" y="3886200"/>
            <a:ext cx="1408113" cy="0"/>
          </a:xfrm>
          <a:prstGeom prst="line">
            <a:avLst/>
          </a:prstGeom>
          <a:noFill/>
          <a:ln w="25400">
            <a:solidFill>
              <a:srgbClr val="333333"/>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60779" name="Line 10"/>
          <p:cNvSpPr>
            <a:spLocks noChangeShapeType="1"/>
          </p:cNvSpPr>
          <p:nvPr/>
        </p:nvSpPr>
        <p:spPr bwMode="auto">
          <a:xfrm>
            <a:off x="4127500" y="3371850"/>
            <a:ext cx="946150" cy="1028700"/>
          </a:xfrm>
          <a:prstGeom prst="line">
            <a:avLst/>
          </a:prstGeom>
          <a:noFill/>
          <a:ln w="25400">
            <a:solidFill>
              <a:srgbClr val="333333"/>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60780" name="Line 11"/>
          <p:cNvSpPr>
            <a:spLocks noChangeShapeType="1"/>
          </p:cNvSpPr>
          <p:nvPr/>
        </p:nvSpPr>
        <p:spPr bwMode="auto">
          <a:xfrm flipH="1">
            <a:off x="4108450" y="3382963"/>
            <a:ext cx="974725" cy="985837"/>
          </a:xfrm>
          <a:prstGeom prst="line">
            <a:avLst/>
          </a:prstGeom>
          <a:noFill/>
          <a:ln w="25400">
            <a:solidFill>
              <a:srgbClr val="333333"/>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60781" name="Oval 12"/>
          <p:cNvSpPr>
            <a:spLocks noChangeArrowheads="1"/>
          </p:cNvSpPr>
          <p:nvPr/>
        </p:nvSpPr>
        <p:spPr bwMode="auto">
          <a:xfrm>
            <a:off x="4519613" y="3790950"/>
            <a:ext cx="174625" cy="174625"/>
          </a:xfrm>
          <a:prstGeom prst="ellipse">
            <a:avLst/>
          </a:prstGeom>
          <a:solidFill>
            <a:srgbClr val="FF6600"/>
          </a:solidFill>
          <a:ln w="19050">
            <a:solidFill>
              <a:srgbClr val="800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82" name="Line 13"/>
          <p:cNvSpPr>
            <a:spLocks noChangeShapeType="1"/>
          </p:cNvSpPr>
          <p:nvPr/>
        </p:nvSpPr>
        <p:spPr bwMode="auto">
          <a:xfrm>
            <a:off x="4591050" y="4575175"/>
            <a:ext cx="0" cy="1941513"/>
          </a:xfrm>
          <a:prstGeom prst="line">
            <a:avLst/>
          </a:prstGeom>
          <a:noFill/>
          <a:ln w="25400">
            <a:solidFill>
              <a:srgbClr val="333333"/>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83" name="Line 14"/>
          <p:cNvSpPr>
            <a:spLocks noChangeShapeType="1"/>
          </p:cNvSpPr>
          <p:nvPr/>
        </p:nvSpPr>
        <p:spPr bwMode="auto">
          <a:xfrm>
            <a:off x="4598988" y="1233488"/>
            <a:ext cx="0" cy="1941512"/>
          </a:xfrm>
          <a:prstGeom prst="line">
            <a:avLst/>
          </a:prstGeom>
          <a:noFill/>
          <a:ln w="25400">
            <a:solidFill>
              <a:srgbClr val="333333"/>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84" name="Line 15"/>
          <p:cNvSpPr>
            <a:spLocks noChangeShapeType="1"/>
          </p:cNvSpPr>
          <p:nvPr/>
        </p:nvSpPr>
        <p:spPr bwMode="auto">
          <a:xfrm rot="-5400000">
            <a:off x="2942432" y="2905918"/>
            <a:ext cx="0" cy="1941513"/>
          </a:xfrm>
          <a:prstGeom prst="line">
            <a:avLst/>
          </a:prstGeom>
          <a:noFill/>
          <a:ln w="25400">
            <a:solidFill>
              <a:srgbClr val="333333"/>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85" name="Line 16"/>
          <p:cNvSpPr>
            <a:spLocks noChangeShapeType="1"/>
          </p:cNvSpPr>
          <p:nvPr/>
        </p:nvSpPr>
        <p:spPr bwMode="auto">
          <a:xfrm rot="-5400000">
            <a:off x="6290469" y="2905919"/>
            <a:ext cx="0" cy="1941512"/>
          </a:xfrm>
          <a:prstGeom prst="line">
            <a:avLst/>
          </a:prstGeom>
          <a:noFill/>
          <a:ln w="25400">
            <a:solidFill>
              <a:srgbClr val="333333"/>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86" name="Line 17"/>
          <p:cNvSpPr>
            <a:spLocks noChangeShapeType="1"/>
          </p:cNvSpPr>
          <p:nvPr/>
        </p:nvSpPr>
        <p:spPr bwMode="auto">
          <a:xfrm rot="5400000" flipV="1">
            <a:off x="4980781" y="4480719"/>
            <a:ext cx="1520825" cy="1335088"/>
          </a:xfrm>
          <a:prstGeom prst="line">
            <a:avLst/>
          </a:prstGeom>
          <a:noFill/>
          <a:ln w="25400">
            <a:solidFill>
              <a:srgbClr val="333333"/>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87" name="Line 18"/>
          <p:cNvSpPr>
            <a:spLocks noChangeShapeType="1"/>
          </p:cNvSpPr>
          <p:nvPr/>
        </p:nvSpPr>
        <p:spPr bwMode="auto">
          <a:xfrm rot="5400000" flipV="1">
            <a:off x="2740819" y="1981994"/>
            <a:ext cx="1520825" cy="1335087"/>
          </a:xfrm>
          <a:prstGeom prst="line">
            <a:avLst/>
          </a:prstGeom>
          <a:noFill/>
          <a:ln w="25400">
            <a:solidFill>
              <a:srgbClr val="333333"/>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88" name="Line 19"/>
          <p:cNvSpPr>
            <a:spLocks noChangeShapeType="1"/>
          </p:cNvSpPr>
          <p:nvPr/>
        </p:nvSpPr>
        <p:spPr bwMode="auto">
          <a:xfrm rot="-5400000" flipH="1" flipV="1">
            <a:off x="4955381" y="1985169"/>
            <a:ext cx="1520825" cy="1335088"/>
          </a:xfrm>
          <a:prstGeom prst="line">
            <a:avLst/>
          </a:prstGeom>
          <a:noFill/>
          <a:ln w="25400">
            <a:solidFill>
              <a:srgbClr val="333333"/>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89" name="Line 20"/>
          <p:cNvSpPr>
            <a:spLocks noChangeShapeType="1"/>
          </p:cNvSpPr>
          <p:nvPr/>
        </p:nvSpPr>
        <p:spPr bwMode="auto">
          <a:xfrm rot="-5400000" flipH="1" flipV="1">
            <a:off x="2672556" y="4466432"/>
            <a:ext cx="1520825" cy="1335088"/>
          </a:xfrm>
          <a:prstGeom prst="line">
            <a:avLst/>
          </a:prstGeom>
          <a:noFill/>
          <a:ln w="25400">
            <a:solidFill>
              <a:srgbClr val="333333"/>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90" name="Line 21"/>
          <p:cNvSpPr>
            <a:spLocks noChangeShapeType="1"/>
          </p:cNvSpPr>
          <p:nvPr/>
        </p:nvSpPr>
        <p:spPr bwMode="auto">
          <a:xfrm>
            <a:off x="6432550" y="2708275"/>
            <a:ext cx="328613" cy="0"/>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60791" name="Line 22"/>
          <p:cNvSpPr>
            <a:spLocks noChangeShapeType="1"/>
          </p:cNvSpPr>
          <p:nvPr/>
        </p:nvSpPr>
        <p:spPr bwMode="auto">
          <a:xfrm>
            <a:off x="6432550" y="2994025"/>
            <a:ext cx="328613"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0792" name="Text Box 23"/>
          <p:cNvSpPr txBox="1">
            <a:spLocks noChangeArrowheads="1"/>
          </p:cNvSpPr>
          <p:nvPr/>
        </p:nvSpPr>
        <p:spPr bwMode="auto">
          <a:xfrm>
            <a:off x="6778625" y="2570163"/>
            <a:ext cx="9779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a:latin typeface="Arial Narrow" pitchFamily="34" charset="0"/>
              </a:rPr>
              <a:t>Streetcar line</a:t>
            </a:r>
          </a:p>
        </p:txBody>
      </p:sp>
      <p:sp>
        <p:nvSpPr>
          <p:cNvPr id="160793" name="Text Box 24"/>
          <p:cNvSpPr txBox="1">
            <a:spLocks noChangeArrowheads="1"/>
          </p:cNvSpPr>
          <p:nvPr/>
        </p:nvSpPr>
        <p:spPr bwMode="auto">
          <a:xfrm>
            <a:off x="6797675" y="2855913"/>
            <a:ext cx="6381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a:latin typeface="Arial Narrow" pitchFamily="34" charset="0"/>
              </a:rPr>
              <a:t>Freeway</a:t>
            </a:r>
          </a:p>
        </p:txBody>
      </p:sp>
      <p:sp>
        <p:nvSpPr>
          <p:cNvPr id="160794" name="Rectangle 25"/>
          <p:cNvSpPr>
            <a:spLocks noChangeArrowheads="1"/>
          </p:cNvSpPr>
          <p:nvPr/>
        </p:nvSpPr>
        <p:spPr bwMode="auto">
          <a:xfrm>
            <a:off x="6518275" y="4470400"/>
            <a:ext cx="163513" cy="163513"/>
          </a:xfrm>
          <a:prstGeom prst="rect">
            <a:avLst/>
          </a:prstGeom>
          <a:solidFill>
            <a:srgbClr val="FFFF99"/>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95" name="Rectangle 26"/>
          <p:cNvSpPr>
            <a:spLocks noChangeArrowheads="1"/>
          </p:cNvSpPr>
          <p:nvPr/>
        </p:nvSpPr>
        <p:spPr bwMode="auto">
          <a:xfrm>
            <a:off x="6516688" y="4776788"/>
            <a:ext cx="163512" cy="163512"/>
          </a:xfrm>
          <a:prstGeom prst="rect">
            <a:avLst/>
          </a:prstGeom>
          <a:solidFill>
            <a:srgbClr val="FF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96" name="Rectangle 27"/>
          <p:cNvSpPr>
            <a:spLocks noChangeArrowheads="1"/>
          </p:cNvSpPr>
          <p:nvPr/>
        </p:nvSpPr>
        <p:spPr bwMode="auto">
          <a:xfrm>
            <a:off x="6516688" y="5078413"/>
            <a:ext cx="163512" cy="163512"/>
          </a:xfrm>
          <a:prstGeom prst="rect">
            <a:avLst/>
          </a:prstGeom>
          <a:solidFill>
            <a:srgbClr val="99CCFF"/>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97" name="Rectangle 28"/>
          <p:cNvSpPr>
            <a:spLocks noChangeArrowheads="1"/>
          </p:cNvSpPr>
          <p:nvPr/>
        </p:nvSpPr>
        <p:spPr bwMode="auto">
          <a:xfrm>
            <a:off x="6516688" y="5353050"/>
            <a:ext cx="163512" cy="163513"/>
          </a:xfrm>
          <a:prstGeom prst="rect">
            <a:avLst/>
          </a:prstGeom>
          <a:solidFill>
            <a:srgbClr val="CCFFCC"/>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98" name="Rectangle 29"/>
          <p:cNvSpPr>
            <a:spLocks noChangeArrowheads="1"/>
          </p:cNvSpPr>
          <p:nvPr/>
        </p:nvSpPr>
        <p:spPr bwMode="auto">
          <a:xfrm>
            <a:off x="6516688" y="5637213"/>
            <a:ext cx="163512" cy="163512"/>
          </a:xfrm>
          <a:prstGeom prst="rect">
            <a:avLst/>
          </a:prstGeom>
          <a:solidFill>
            <a:srgbClr val="99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799" name="Text Box 30"/>
          <p:cNvSpPr txBox="1">
            <a:spLocks noChangeArrowheads="1"/>
          </p:cNvSpPr>
          <p:nvPr/>
        </p:nvSpPr>
        <p:spPr bwMode="auto">
          <a:xfrm>
            <a:off x="6723063" y="4411663"/>
            <a:ext cx="5905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a:latin typeface="Arial Narrow" pitchFamily="34" charset="0"/>
              </a:rPr>
              <a:t>Walking</a:t>
            </a:r>
          </a:p>
        </p:txBody>
      </p:sp>
      <p:sp>
        <p:nvSpPr>
          <p:cNvPr id="160800" name="Text Box 31"/>
          <p:cNvSpPr txBox="1">
            <a:spLocks noChangeArrowheads="1"/>
          </p:cNvSpPr>
          <p:nvPr/>
        </p:nvSpPr>
        <p:spPr bwMode="auto">
          <a:xfrm>
            <a:off x="6732588" y="4745038"/>
            <a:ext cx="6746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a:latin typeface="Arial Narrow" pitchFamily="34" charset="0"/>
              </a:rPr>
              <a:t>Streetcar</a:t>
            </a:r>
          </a:p>
        </p:txBody>
      </p:sp>
      <p:sp>
        <p:nvSpPr>
          <p:cNvPr id="160801" name="Text Box 32"/>
          <p:cNvSpPr txBox="1">
            <a:spLocks noChangeArrowheads="1"/>
          </p:cNvSpPr>
          <p:nvPr/>
        </p:nvSpPr>
        <p:spPr bwMode="auto">
          <a:xfrm>
            <a:off x="6723063" y="5040313"/>
            <a:ext cx="5461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a:latin typeface="Arial Narrow" pitchFamily="34" charset="0"/>
              </a:rPr>
              <a:t>Cycling</a:t>
            </a:r>
          </a:p>
        </p:txBody>
      </p:sp>
      <p:sp>
        <p:nvSpPr>
          <p:cNvPr id="160802" name="Text Box 33"/>
          <p:cNvSpPr txBox="1">
            <a:spLocks noChangeArrowheads="1"/>
          </p:cNvSpPr>
          <p:nvPr/>
        </p:nvSpPr>
        <p:spPr bwMode="auto">
          <a:xfrm>
            <a:off x="6723063" y="5307013"/>
            <a:ext cx="8286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a:latin typeface="Arial Narrow" pitchFamily="34" charset="0"/>
              </a:rPr>
              <a:t>Automobile</a:t>
            </a:r>
          </a:p>
        </p:txBody>
      </p:sp>
      <p:sp>
        <p:nvSpPr>
          <p:cNvPr id="160803" name="Text Box 34"/>
          <p:cNvSpPr txBox="1">
            <a:spLocks noChangeArrowheads="1"/>
          </p:cNvSpPr>
          <p:nvPr/>
        </p:nvSpPr>
        <p:spPr bwMode="auto">
          <a:xfrm>
            <a:off x="6713538" y="5592763"/>
            <a:ext cx="1169987"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a:latin typeface="Arial Narrow" pitchFamily="34" charset="0"/>
              </a:rPr>
              <a:t>Automobile with</a:t>
            </a:r>
          </a:p>
          <a:p>
            <a:pPr algn="l">
              <a:spcBef>
                <a:spcPct val="0"/>
              </a:spcBef>
              <a:buClrTx/>
              <a:buFontTx/>
              <a:buNone/>
            </a:pPr>
            <a:r>
              <a:rPr lang="en-US" altLang="it-IT" sz="1600">
                <a:latin typeface="Arial Narrow" pitchFamily="34" charset="0"/>
              </a:rPr>
              <a:t>freeways</a:t>
            </a:r>
          </a:p>
        </p:txBody>
      </p:sp>
      <p:sp>
        <p:nvSpPr>
          <p:cNvPr id="160804" name="Rectangle 35"/>
          <p:cNvSpPr>
            <a:spLocks noChangeArrowheads="1"/>
          </p:cNvSpPr>
          <p:nvPr/>
        </p:nvSpPr>
        <p:spPr bwMode="auto">
          <a:xfrm>
            <a:off x="1960563" y="4668838"/>
            <a:ext cx="379412" cy="88900"/>
          </a:xfrm>
          <a:prstGeom prst="rect">
            <a:avLst/>
          </a:prstGeom>
          <a:solidFill>
            <a:srgbClr val="0000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805" name="Rectangle 36"/>
          <p:cNvSpPr>
            <a:spLocks noChangeArrowheads="1"/>
          </p:cNvSpPr>
          <p:nvPr/>
        </p:nvSpPr>
        <p:spPr bwMode="auto">
          <a:xfrm>
            <a:off x="2341563" y="4668838"/>
            <a:ext cx="379412" cy="88900"/>
          </a:xfrm>
          <a:prstGeom prst="rect">
            <a:avLst/>
          </a:prstGeom>
          <a:solidFill>
            <a:srgbClr val="FFFFFF"/>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0806" name="Text Box 37"/>
          <p:cNvSpPr txBox="1">
            <a:spLocks noChangeArrowheads="1"/>
          </p:cNvSpPr>
          <p:nvPr/>
        </p:nvSpPr>
        <p:spPr bwMode="auto">
          <a:xfrm>
            <a:off x="2017713" y="4716463"/>
            <a:ext cx="6365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a:latin typeface="Arial Narrow" pitchFamily="34" charset="0"/>
              </a:rPr>
              <a:t>10 km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42"/>
          <p:cNvSpPr>
            <a:spLocks noGrp="1" noChangeArrowheads="1"/>
          </p:cNvSpPr>
          <p:nvPr>
            <p:ph type="title" idx="4294967295"/>
          </p:nvPr>
        </p:nvSpPr>
        <p:spPr>
          <a:xfrm>
            <a:off x="609600" y="304800"/>
            <a:ext cx="7751763" cy="1125538"/>
          </a:xfrm>
        </p:spPr>
        <p:txBody>
          <a:bodyPr anchor="ctr"/>
          <a:lstStyle/>
          <a:p>
            <a:r>
              <a:rPr lang="en-US" altLang="it-IT"/>
              <a:t>Evolution of the Spatial Structure of a City </a:t>
            </a:r>
          </a:p>
        </p:txBody>
      </p:sp>
      <p:sp>
        <p:nvSpPr>
          <p:cNvPr id="63" name="Footer Placeholder 2"/>
          <p:cNvSpPr txBox="1">
            <a:spLocks noGrp="1"/>
          </p:cNvSpPr>
          <p:nvPr/>
        </p:nvSpPr>
        <p:spPr bwMode="auto">
          <a:xfrm>
            <a:off x="101600" y="6604000"/>
            <a:ext cx="8961438" cy="246063"/>
          </a:xfrm>
          <a:prstGeom prst="rect">
            <a:avLst/>
          </a:prstGeom>
          <a:noFill/>
          <a:ln>
            <a:miter lim="800000"/>
            <a:headEnd/>
            <a:tailEnd/>
          </a:ln>
        </p:spPr>
        <p:txBody>
          <a:bodyPr lIns="0" tIns="0" rIns="0" bIns="0"/>
          <a:lstStyle/>
          <a:p>
            <a:pPr algn="l">
              <a:spcBef>
                <a:spcPct val="0"/>
              </a:spcBef>
              <a:buClrTx/>
              <a:buFontTx/>
              <a:buNone/>
              <a:defRPr/>
            </a:pPr>
            <a:r>
              <a:rPr lang="en-US" sz="800">
                <a:solidFill>
                  <a:srgbClr val="1C1C1C"/>
                </a:solidFill>
                <a:latin typeface="+mn-lt"/>
              </a:rPr>
              <a:t>Copyright © 1998-2010, Dr. Jean-Paul Rodrigue, Dept. of Global Studies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
        <p:nvSpPr>
          <p:cNvPr id="162820" name="Oval 5"/>
          <p:cNvSpPr>
            <a:spLocks noChangeArrowheads="1"/>
          </p:cNvSpPr>
          <p:nvPr/>
        </p:nvSpPr>
        <p:spPr bwMode="auto">
          <a:xfrm>
            <a:off x="5445125" y="1903413"/>
            <a:ext cx="3051175" cy="2946400"/>
          </a:xfrm>
          <a:prstGeom prst="ellipse">
            <a:avLst/>
          </a:prstGeom>
          <a:solidFill>
            <a:srgbClr val="FFFF99"/>
          </a:solidFill>
          <a:ln w="12700">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21" name="Oval 64"/>
          <p:cNvSpPr>
            <a:spLocks noChangeArrowheads="1"/>
          </p:cNvSpPr>
          <p:nvPr/>
        </p:nvSpPr>
        <p:spPr bwMode="auto">
          <a:xfrm>
            <a:off x="7651750" y="3692525"/>
            <a:ext cx="615950" cy="615950"/>
          </a:xfrm>
          <a:prstGeom prst="ellipse">
            <a:avLst/>
          </a:prstGeom>
          <a:solidFill>
            <a:srgbClr val="FFCC00"/>
          </a:solidFill>
          <a:ln w="25400">
            <a:solidFill>
              <a:schemeClr val="tx1"/>
            </a:solidFill>
            <a:prstDash val="dash"/>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22" name="Oval 62"/>
          <p:cNvSpPr>
            <a:spLocks noChangeArrowheads="1"/>
          </p:cNvSpPr>
          <p:nvPr/>
        </p:nvSpPr>
        <p:spPr bwMode="auto">
          <a:xfrm>
            <a:off x="6515100" y="2835275"/>
            <a:ext cx="965200" cy="965200"/>
          </a:xfrm>
          <a:prstGeom prst="ellipse">
            <a:avLst/>
          </a:prstGeom>
          <a:solidFill>
            <a:srgbClr val="FFCC00"/>
          </a:solidFill>
          <a:ln w="25400">
            <a:solidFill>
              <a:schemeClr val="tx1"/>
            </a:solidFill>
            <a:prstDash val="dash"/>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23" name="Oval 44"/>
          <p:cNvSpPr>
            <a:spLocks noChangeArrowheads="1"/>
          </p:cNvSpPr>
          <p:nvPr/>
        </p:nvSpPr>
        <p:spPr bwMode="auto">
          <a:xfrm>
            <a:off x="2790825" y="2333625"/>
            <a:ext cx="2020888" cy="2020888"/>
          </a:xfrm>
          <a:prstGeom prst="ellipse">
            <a:avLst/>
          </a:prstGeom>
          <a:solidFill>
            <a:srgbClr val="FFFF99"/>
          </a:solidFill>
          <a:ln w="12700">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24" name="Oval 53"/>
          <p:cNvSpPr>
            <a:spLocks noChangeArrowheads="1"/>
          </p:cNvSpPr>
          <p:nvPr/>
        </p:nvSpPr>
        <p:spPr bwMode="auto">
          <a:xfrm>
            <a:off x="3321050" y="2851150"/>
            <a:ext cx="965200" cy="965200"/>
          </a:xfrm>
          <a:prstGeom prst="ellipse">
            <a:avLst/>
          </a:prstGeom>
          <a:solidFill>
            <a:srgbClr val="FFCC00"/>
          </a:solidFill>
          <a:ln w="25400">
            <a:solidFill>
              <a:schemeClr val="tx1"/>
            </a:solidFill>
            <a:prstDash val="dash"/>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25" name="Oval 43"/>
          <p:cNvSpPr>
            <a:spLocks noChangeArrowheads="1"/>
          </p:cNvSpPr>
          <p:nvPr/>
        </p:nvSpPr>
        <p:spPr bwMode="auto">
          <a:xfrm>
            <a:off x="946150" y="2809875"/>
            <a:ext cx="1027113" cy="1027113"/>
          </a:xfrm>
          <a:prstGeom prst="ellipse">
            <a:avLst/>
          </a:prstGeom>
          <a:solidFill>
            <a:srgbClr val="FFFF99"/>
          </a:solidFill>
          <a:ln w="12700">
            <a:solidFill>
              <a:srgbClr val="80808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26" name="Rectangle 2"/>
          <p:cNvSpPr>
            <a:spLocks noChangeArrowheads="1"/>
          </p:cNvSpPr>
          <p:nvPr/>
        </p:nvSpPr>
        <p:spPr bwMode="auto">
          <a:xfrm>
            <a:off x="598488" y="1692275"/>
            <a:ext cx="1682750" cy="3367088"/>
          </a:xfrm>
          <a:prstGeom prst="rect">
            <a:avLst/>
          </a:prstGeom>
          <a:noFill/>
          <a:ln w="25400">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0"/>
              </a:spcBef>
              <a:buClrTx/>
              <a:buFontTx/>
              <a:buNone/>
            </a:pPr>
            <a:endParaRPr lang="en-CA" altLang="it-IT" sz="3200" b="1"/>
          </a:p>
        </p:txBody>
      </p:sp>
      <p:sp>
        <p:nvSpPr>
          <p:cNvPr id="162827" name="Rectangle 3"/>
          <p:cNvSpPr>
            <a:spLocks noChangeArrowheads="1"/>
          </p:cNvSpPr>
          <p:nvPr/>
        </p:nvSpPr>
        <p:spPr bwMode="auto">
          <a:xfrm>
            <a:off x="5332413" y="1692275"/>
            <a:ext cx="3262312" cy="3367088"/>
          </a:xfrm>
          <a:prstGeom prst="rect">
            <a:avLst/>
          </a:prstGeom>
          <a:noFill/>
          <a:ln w="25400">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28" name="Rectangle 4"/>
          <p:cNvSpPr>
            <a:spLocks noChangeArrowheads="1"/>
          </p:cNvSpPr>
          <p:nvPr/>
        </p:nvSpPr>
        <p:spPr bwMode="auto">
          <a:xfrm>
            <a:off x="2387600" y="1692275"/>
            <a:ext cx="2840038" cy="3367088"/>
          </a:xfrm>
          <a:prstGeom prst="rect">
            <a:avLst/>
          </a:prstGeom>
          <a:noFill/>
          <a:ln w="25400">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29" name="Oval 11"/>
          <p:cNvSpPr>
            <a:spLocks noChangeArrowheads="1"/>
          </p:cNvSpPr>
          <p:nvPr/>
        </p:nvSpPr>
        <p:spPr bwMode="auto">
          <a:xfrm>
            <a:off x="1355725" y="3217863"/>
            <a:ext cx="209550" cy="211137"/>
          </a:xfrm>
          <a:prstGeom prst="ellipse">
            <a:avLst/>
          </a:prstGeom>
          <a:solidFill>
            <a:srgbClr val="9933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30" name="Text Box 29"/>
          <p:cNvSpPr txBox="1">
            <a:spLocks noChangeArrowheads="1"/>
          </p:cNvSpPr>
          <p:nvPr/>
        </p:nvSpPr>
        <p:spPr bwMode="auto">
          <a:xfrm>
            <a:off x="654050" y="4608513"/>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2000" b="1">
                <a:latin typeface="AvantGarde Bk BT" pitchFamily="34" charset="0"/>
              </a:rPr>
              <a:t>A</a:t>
            </a:r>
          </a:p>
        </p:txBody>
      </p:sp>
      <p:sp>
        <p:nvSpPr>
          <p:cNvPr id="162831" name="Text Box 34"/>
          <p:cNvSpPr txBox="1">
            <a:spLocks noChangeArrowheads="1"/>
          </p:cNvSpPr>
          <p:nvPr/>
        </p:nvSpPr>
        <p:spPr bwMode="auto">
          <a:xfrm>
            <a:off x="2432050" y="4611688"/>
            <a:ext cx="3143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2000" b="1">
                <a:latin typeface="AvantGarde Bk BT" pitchFamily="34" charset="0"/>
              </a:rPr>
              <a:t>B</a:t>
            </a:r>
          </a:p>
        </p:txBody>
      </p:sp>
      <p:sp>
        <p:nvSpPr>
          <p:cNvPr id="162832" name="Text Box 35"/>
          <p:cNvSpPr txBox="1">
            <a:spLocks noChangeArrowheads="1"/>
          </p:cNvSpPr>
          <p:nvPr/>
        </p:nvSpPr>
        <p:spPr bwMode="auto">
          <a:xfrm>
            <a:off x="5372100" y="4611688"/>
            <a:ext cx="374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2000" b="1">
                <a:latin typeface="AvantGarde Bk BT" pitchFamily="34" charset="0"/>
              </a:rPr>
              <a:t>C</a:t>
            </a:r>
          </a:p>
        </p:txBody>
      </p:sp>
      <p:sp>
        <p:nvSpPr>
          <p:cNvPr id="162833" name="Text Box 37"/>
          <p:cNvSpPr txBox="1">
            <a:spLocks noChangeArrowheads="1"/>
          </p:cNvSpPr>
          <p:nvPr/>
        </p:nvSpPr>
        <p:spPr bwMode="auto">
          <a:xfrm>
            <a:off x="966788" y="5172075"/>
            <a:ext cx="1346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Core activities</a:t>
            </a:r>
          </a:p>
        </p:txBody>
      </p:sp>
      <p:sp>
        <p:nvSpPr>
          <p:cNvPr id="162834" name="Text Box 39"/>
          <p:cNvSpPr txBox="1">
            <a:spLocks noChangeArrowheads="1"/>
          </p:cNvSpPr>
          <p:nvPr/>
        </p:nvSpPr>
        <p:spPr bwMode="auto">
          <a:xfrm>
            <a:off x="966788" y="5516563"/>
            <a:ext cx="15811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Central activities</a:t>
            </a:r>
          </a:p>
        </p:txBody>
      </p:sp>
      <p:sp>
        <p:nvSpPr>
          <p:cNvPr id="162835" name="Text Box 41"/>
          <p:cNvSpPr txBox="1">
            <a:spLocks noChangeArrowheads="1"/>
          </p:cNvSpPr>
          <p:nvPr/>
        </p:nvSpPr>
        <p:spPr bwMode="auto">
          <a:xfrm>
            <a:off x="2984500" y="5173663"/>
            <a:ext cx="18351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Peripheral activities</a:t>
            </a:r>
          </a:p>
        </p:txBody>
      </p:sp>
      <p:sp>
        <p:nvSpPr>
          <p:cNvPr id="162836" name="Oval 45"/>
          <p:cNvSpPr>
            <a:spLocks noChangeArrowheads="1"/>
          </p:cNvSpPr>
          <p:nvPr/>
        </p:nvSpPr>
        <p:spPr bwMode="auto">
          <a:xfrm>
            <a:off x="3625850" y="3155950"/>
            <a:ext cx="358775" cy="361950"/>
          </a:xfrm>
          <a:prstGeom prst="ellipse">
            <a:avLst/>
          </a:prstGeom>
          <a:solidFill>
            <a:srgbClr val="9933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37" name="Oval 46"/>
          <p:cNvSpPr>
            <a:spLocks noChangeArrowheads="1"/>
          </p:cNvSpPr>
          <p:nvPr/>
        </p:nvSpPr>
        <p:spPr bwMode="auto">
          <a:xfrm>
            <a:off x="3692525" y="2879725"/>
            <a:ext cx="239713" cy="23971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38" name="Oval 47"/>
          <p:cNvSpPr>
            <a:spLocks noChangeArrowheads="1"/>
          </p:cNvSpPr>
          <p:nvPr/>
        </p:nvSpPr>
        <p:spPr bwMode="auto">
          <a:xfrm>
            <a:off x="3965575" y="3025775"/>
            <a:ext cx="239713" cy="23971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39" name="Oval 48"/>
          <p:cNvSpPr>
            <a:spLocks noChangeArrowheads="1"/>
          </p:cNvSpPr>
          <p:nvPr/>
        </p:nvSpPr>
        <p:spPr bwMode="auto">
          <a:xfrm>
            <a:off x="4002088" y="3316288"/>
            <a:ext cx="239712" cy="23971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0" name="Oval 49"/>
          <p:cNvSpPr>
            <a:spLocks noChangeArrowheads="1"/>
          </p:cNvSpPr>
          <p:nvPr/>
        </p:nvSpPr>
        <p:spPr bwMode="auto">
          <a:xfrm>
            <a:off x="3806825" y="3530600"/>
            <a:ext cx="239713" cy="23971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1" name="Oval 50"/>
          <p:cNvSpPr>
            <a:spLocks noChangeArrowheads="1"/>
          </p:cNvSpPr>
          <p:nvPr/>
        </p:nvSpPr>
        <p:spPr bwMode="auto">
          <a:xfrm>
            <a:off x="3530600" y="3514725"/>
            <a:ext cx="239713" cy="23971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2" name="Oval 51"/>
          <p:cNvSpPr>
            <a:spLocks noChangeArrowheads="1"/>
          </p:cNvSpPr>
          <p:nvPr/>
        </p:nvSpPr>
        <p:spPr bwMode="auto">
          <a:xfrm>
            <a:off x="3367088" y="3287713"/>
            <a:ext cx="239712" cy="23971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3" name="Oval 52"/>
          <p:cNvSpPr>
            <a:spLocks noChangeArrowheads="1"/>
          </p:cNvSpPr>
          <p:nvPr/>
        </p:nvSpPr>
        <p:spPr bwMode="auto">
          <a:xfrm>
            <a:off x="3429000" y="3005138"/>
            <a:ext cx="239713" cy="23971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4" name="Oval 54"/>
          <p:cNvSpPr>
            <a:spLocks noChangeArrowheads="1"/>
          </p:cNvSpPr>
          <p:nvPr/>
        </p:nvSpPr>
        <p:spPr bwMode="auto">
          <a:xfrm>
            <a:off x="6819900" y="3140075"/>
            <a:ext cx="358775" cy="361950"/>
          </a:xfrm>
          <a:prstGeom prst="ellipse">
            <a:avLst/>
          </a:prstGeom>
          <a:solidFill>
            <a:srgbClr val="9933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5" name="Oval 56"/>
          <p:cNvSpPr>
            <a:spLocks noChangeArrowheads="1"/>
          </p:cNvSpPr>
          <p:nvPr/>
        </p:nvSpPr>
        <p:spPr bwMode="auto">
          <a:xfrm>
            <a:off x="7148513" y="2998788"/>
            <a:ext cx="239712" cy="23971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6" name="Oval 57"/>
          <p:cNvSpPr>
            <a:spLocks noChangeArrowheads="1"/>
          </p:cNvSpPr>
          <p:nvPr/>
        </p:nvSpPr>
        <p:spPr bwMode="auto">
          <a:xfrm>
            <a:off x="7196138" y="3300413"/>
            <a:ext cx="239712" cy="23971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7" name="Oval 58"/>
          <p:cNvSpPr>
            <a:spLocks noChangeArrowheads="1"/>
          </p:cNvSpPr>
          <p:nvPr/>
        </p:nvSpPr>
        <p:spPr bwMode="auto">
          <a:xfrm>
            <a:off x="6978650" y="3514725"/>
            <a:ext cx="239713" cy="23971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8" name="Oval 60"/>
          <p:cNvSpPr>
            <a:spLocks noChangeArrowheads="1"/>
          </p:cNvSpPr>
          <p:nvPr/>
        </p:nvSpPr>
        <p:spPr bwMode="auto">
          <a:xfrm>
            <a:off x="6561138" y="3282950"/>
            <a:ext cx="239712" cy="23971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49" name="Oval 61"/>
          <p:cNvSpPr>
            <a:spLocks noChangeArrowheads="1"/>
          </p:cNvSpPr>
          <p:nvPr/>
        </p:nvSpPr>
        <p:spPr bwMode="auto">
          <a:xfrm>
            <a:off x="6623050" y="2989263"/>
            <a:ext cx="239713" cy="23971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0" name="Oval 65"/>
          <p:cNvSpPr>
            <a:spLocks noChangeArrowheads="1"/>
          </p:cNvSpPr>
          <p:nvPr/>
        </p:nvSpPr>
        <p:spPr bwMode="auto">
          <a:xfrm>
            <a:off x="7881938" y="3706813"/>
            <a:ext cx="157162" cy="15716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1" name="Oval 66"/>
          <p:cNvSpPr>
            <a:spLocks noChangeArrowheads="1"/>
          </p:cNvSpPr>
          <p:nvPr/>
        </p:nvSpPr>
        <p:spPr bwMode="auto">
          <a:xfrm>
            <a:off x="8034338" y="4075113"/>
            <a:ext cx="157162" cy="15716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2" name="Oval 67"/>
          <p:cNvSpPr>
            <a:spLocks noChangeArrowheads="1"/>
          </p:cNvSpPr>
          <p:nvPr/>
        </p:nvSpPr>
        <p:spPr bwMode="auto">
          <a:xfrm>
            <a:off x="7723188" y="4075113"/>
            <a:ext cx="157162" cy="15716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3" name="Oval 68"/>
          <p:cNvSpPr>
            <a:spLocks noChangeArrowheads="1"/>
          </p:cNvSpPr>
          <p:nvPr/>
        </p:nvSpPr>
        <p:spPr bwMode="auto">
          <a:xfrm>
            <a:off x="6697663" y="1944688"/>
            <a:ext cx="615950" cy="615950"/>
          </a:xfrm>
          <a:prstGeom prst="ellipse">
            <a:avLst/>
          </a:prstGeom>
          <a:solidFill>
            <a:srgbClr val="FFCC00"/>
          </a:solidFill>
          <a:ln w="25400">
            <a:solidFill>
              <a:schemeClr val="tx1"/>
            </a:solidFill>
            <a:prstDash val="dash"/>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4" name="Oval 70"/>
          <p:cNvSpPr>
            <a:spLocks noChangeArrowheads="1"/>
          </p:cNvSpPr>
          <p:nvPr/>
        </p:nvSpPr>
        <p:spPr bwMode="auto">
          <a:xfrm>
            <a:off x="6927850" y="1958975"/>
            <a:ext cx="157163" cy="15716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5" name="Oval 71"/>
          <p:cNvSpPr>
            <a:spLocks noChangeArrowheads="1"/>
          </p:cNvSpPr>
          <p:nvPr/>
        </p:nvSpPr>
        <p:spPr bwMode="auto">
          <a:xfrm>
            <a:off x="7080250" y="2327275"/>
            <a:ext cx="157163" cy="15716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6" name="Oval 72"/>
          <p:cNvSpPr>
            <a:spLocks noChangeArrowheads="1"/>
          </p:cNvSpPr>
          <p:nvPr/>
        </p:nvSpPr>
        <p:spPr bwMode="auto">
          <a:xfrm>
            <a:off x="6769100" y="2327275"/>
            <a:ext cx="157163" cy="157163"/>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7" name="Oval 73"/>
          <p:cNvSpPr>
            <a:spLocks noChangeArrowheads="1"/>
          </p:cNvSpPr>
          <p:nvPr/>
        </p:nvSpPr>
        <p:spPr bwMode="auto">
          <a:xfrm>
            <a:off x="5654675" y="3676650"/>
            <a:ext cx="615950" cy="615950"/>
          </a:xfrm>
          <a:prstGeom prst="ellipse">
            <a:avLst/>
          </a:prstGeom>
          <a:solidFill>
            <a:srgbClr val="FFCC00"/>
          </a:solidFill>
          <a:ln w="25400">
            <a:solidFill>
              <a:schemeClr val="tx1"/>
            </a:solidFill>
            <a:prstDash val="dash"/>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8" name="Oval 74"/>
          <p:cNvSpPr>
            <a:spLocks noChangeArrowheads="1"/>
          </p:cNvSpPr>
          <p:nvPr/>
        </p:nvSpPr>
        <p:spPr bwMode="auto">
          <a:xfrm>
            <a:off x="5843588" y="3870325"/>
            <a:ext cx="234950" cy="236538"/>
          </a:xfrm>
          <a:prstGeom prst="ellipse">
            <a:avLst/>
          </a:prstGeom>
          <a:solidFill>
            <a:srgbClr val="9933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59" name="Oval 75"/>
          <p:cNvSpPr>
            <a:spLocks noChangeArrowheads="1"/>
          </p:cNvSpPr>
          <p:nvPr/>
        </p:nvSpPr>
        <p:spPr bwMode="auto">
          <a:xfrm>
            <a:off x="5884863" y="3690938"/>
            <a:ext cx="157162" cy="15716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60" name="Oval 76"/>
          <p:cNvSpPr>
            <a:spLocks noChangeArrowheads="1"/>
          </p:cNvSpPr>
          <p:nvPr/>
        </p:nvSpPr>
        <p:spPr bwMode="auto">
          <a:xfrm>
            <a:off x="6037263" y="4059238"/>
            <a:ext cx="157162" cy="15716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61" name="Oval 77"/>
          <p:cNvSpPr>
            <a:spLocks noChangeArrowheads="1"/>
          </p:cNvSpPr>
          <p:nvPr/>
        </p:nvSpPr>
        <p:spPr bwMode="auto">
          <a:xfrm>
            <a:off x="5726113" y="4059238"/>
            <a:ext cx="157162" cy="157162"/>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62" name="Oval 78"/>
          <p:cNvSpPr>
            <a:spLocks noChangeArrowheads="1"/>
          </p:cNvSpPr>
          <p:nvPr/>
        </p:nvSpPr>
        <p:spPr bwMode="auto">
          <a:xfrm>
            <a:off x="7843838" y="3884613"/>
            <a:ext cx="234950" cy="236537"/>
          </a:xfrm>
          <a:prstGeom prst="ellipse">
            <a:avLst/>
          </a:prstGeom>
          <a:solidFill>
            <a:srgbClr val="9933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63" name="Oval 79"/>
          <p:cNvSpPr>
            <a:spLocks noChangeArrowheads="1"/>
          </p:cNvSpPr>
          <p:nvPr/>
        </p:nvSpPr>
        <p:spPr bwMode="auto">
          <a:xfrm>
            <a:off x="6886575" y="2133600"/>
            <a:ext cx="234950" cy="236538"/>
          </a:xfrm>
          <a:prstGeom prst="ellipse">
            <a:avLst/>
          </a:prstGeom>
          <a:solidFill>
            <a:srgbClr val="9933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64" name="Line 80"/>
          <p:cNvSpPr>
            <a:spLocks noChangeShapeType="1"/>
          </p:cNvSpPr>
          <p:nvPr/>
        </p:nvSpPr>
        <p:spPr bwMode="auto">
          <a:xfrm flipV="1">
            <a:off x="3817938" y="2400300"/>
            <a:ext cx="0" cy="3778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2865" name="Line 81"/>
          <p:cNvSpPr>
            <a:spLocks noChangeShapeType="1"/>
          </p:cNvSpPr>
          <p:nvPr/>
        </p:nvSpPr>
        <p:spPr bwMode="auto">
          <a:xfrm flipH="1" flipV="1">
            <a:off x="4254500" y="3663950"/>
            <a:ext cx="277813" cy="19526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2866" name="Line 82"/>
          <p:cNvSpPr>
            <a:spLocks noChangeShapeType="1"/>
          </p:cNvSpPr>
          <p:nvPr/>
        </p:nvSpPr>
        <p:spPr bwMode="auto">
          <a:xfrm flipV="1">
            <a:off x="3022600" y="3686175"/>
            <a:ext cx="319088" cy="18256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2867" name="Line 83"/>
          <p:cNvSpPr>
            <a:spLocks noChangeShapeType="1"/>
          </p:cNvSpPr>
          <p:nvPr/>
        </p:nvSpPr>
        <p:spPr bwMode="auto">
          <a:xfrm flipH="1" flipV="1">
            <a:off x="6986588" y="2541588"/>
            <a:ext cx="11112" cy="2984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2868" name="Line 84"/>
          <p:cNvSpPr>
            <a:spLocks noChangeShapeType="1"/>
          </p:cNvSpPr>
          <p:nvPr/>
        </p:nvSpPr>
        <p:spPr bwMode="auto">
          <a:xfrm flipH="1" flipV="1">
            <a:off x="7424738" y="3621088"/>
            <a:ext cx="254000" cy="1968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2869" name="Line 85"/>
          <p:cNvSpPr>
            <a:spLocks noChangeShapeType="1"/>
          </p:cNvSpPr>
          <p:nvPr/>
        </p:nvSpPr>
        <p:spPr bwMode="auto">
          <a:xfrm flipV="1">
            <a:off x="6238875" y="3609975"/>
            <a:ext cx="309563" cy="2063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2870" name="Arc 87"/>
          <p:cNvSpPr>
            <a:spLocks/>
          </p:cNvSpPr>
          <p:nvPr/>
        </p:nvSpPr>
        <p:spPr bwMode="auto">
          <a:xfrm rot="1152263">
            <a:off x="7158038" y="2419350"/>
            <a:ext cx="1157287" cy="1179513"/>
          </a:xfrm>
          <a:custGeom>
            <a:avLst/>
            <a:gdLst>
              <a:gd name="T0" fmla="*/ 0 w 21531"/>
              <a:gd name="T1" fmla="*/ 0 h 21600"/>
              <a:gd name="T2" fmla="*/ 2147483647 w 21531"/>
              <a:gd name="T3" fmla="*/ 2147483647 h 21600"/>
              <a:gd name="T4" fmla="*/ 0 w 21531"/>
              <a:gd name="T5" fmla="*/ 2147483647 h 21600"/>
              <a:gd name="T6" fmla="*/ 0 60000 65536"/>
              <a:gd name="T7" fmla="*/ 0 60000 65536"/>
              <a:gd name="T8" fmla="*/ 0 60000 65536"/>
              <a:gd name="T9" fmla="*/ 0 w 21531"/>
              <a:gd name="T10" fmla="*/ 0 h 21600"/>
              <a:gd name="T11" fmla="*/ 21531 w 21531"/>
              <a:gd name="T12" fmla="*/ 21600 h 21600"/>
            </a:gdLst>
            <a:ahLst/>
            <a:cxnLst>
              <a:cxn ang="T6">
                <a:pos x="T0" y="T1"/>
              </a:cxn>
              <a:cxn ang="T7">
                <a:pos x="T2" y="T3"/>
              </a:cxn>
              <a:cxn ang="T8">
                <a:pos x="T4" y="T5"/>
              </a:cxn>
            </a:cxnLst>
            <a:rect l="T9" t="T10" r="T11" b="T12"/>
            <a:pathLst>
              <a:path w="21531" h="21600" fill="none" extrusionOk="0">
                <a:moveTo>
                  <a:pt x="-1" y="0"/>
                </a:moveTo>
                <a:cubicBezTo>
                  <a:pt x="11262" y="0"/>
                  <a:pt x="20635" y="8653"/>
                  <a:pt x="21531" y="19880"/>
                </a:cubicBezTo>
              </a:path>
              <a:path w="21531" h="21600" stroke="0" extrusionOk="0">
                <a:moveTo>
                  <a:pt x="-1" y="0"/>
                </a:moveTo>
                <a:cubicBezTo>
                  <a:pt x="11262" y="0"/>
                  <a:pt x="20635" y="8653"/>
                  <a:pt x="21531" y="19880"/>
                </a:cubicBezTo>
                <a:lnTo>
                  <a:pt x="0" y="21600"/>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t-IT"/>
          </a:p>
        </p:txBody>
      </p:sp>
      <p:sp>
        <p:nvSpPr>
          <p:cNvPr id="162871" name="Arc 88"/>
          <p:cNvSpPr>
            <a:spLocks/>
          </p:cNvSpPr>
          <p:nvPr/>
        </p:nvSpPr>
        <p:spPr bwMode="auto">
          <a:xfrm rot="8100000">
            <a:off x="6373813" y="3665538"/>
            <a:ext cx="1158875" cy="1179512"/>
          </a:xfrm>
          <a:custGeom>
            <a:avLst/>
            <a:gdLst>
              <a:gd name="T0" fmla="*/ 2147483647 w 21558"/>
              <a:gd name="T1" fmla="*/ 0 h 21593"/>
              <a:gd name="T2" fmla="*/ 2147483647 w 21558"/>
              <a:gd name="T3" fmla="*/ 2147483647 h 21593"/>
              <a:gd name="T4" fmla="*/ 0 w 21558"/>
              <a:gd name="T5" fmla="*/ 2147483647 h 21593"/>
              <a:gd name="T6" fmla="*/ 0 60000 65536"/>
              <a:gd name="T7" fmla="*/ 0 60000 65536"/>
              <a:gd name="T8" fmla="*/ 0 60000 65536"/>
              <a:gd name="T9" fmla="*/ 0 w 21558"/>
              <a:gd name="T10" fmla="*/ 0 h 21593"/>
              <a:gd name="T11" fmla="*/ 21558 w 21558"/>
              <a:gd name="T12" fmla="*/ 21593 h 21593"/>
            </a:gdLst>
            <a:ahLst/>
            <a:cxnLst>
              <a:cxn ang="T6">
                <a:pos x="T0" y="T1"/>
              </a:cxn>
              <a:cxn ang="T7">
                <a:pos x="T2" y="T3"/>
              </a:cxn>
              <a:cxn ang="T8">
                <a:pos x="T4" y="T5"/>
              </a:cxn>
            </a:cxnLst>
            <a:rect l="T9" t="T10" r="T11" b="T12"/>
            <a:pathLst>
              <a:path w="21558" h="21593" fill="none" extrusionOk="0">
                <a:moveTo>
                  <a:pt x="566" y="0"/>
                </a:moveTo>
                <a:cubicBezTo>
                  <a:pt x="11753" y="294"/>
                  <a:pt x="20863" y="9082"/>
                  <a:pt x="21558" y="20250"/>
                </a:cubicBezTo>
              </a:path>
              <a:path w="21558" h="21593" stroke="0" extrusionOk="0">
                <a:moveTo>
                  <a:pt x="566" y="0"/>
                </a:moveTo>
                <a:cubicBezTo>
                  <a:pt x="11753" y="294"/>
                  <a:pt x="20863" y="9082"/>
                  <a:pt x="21558" y="20250"/>
                </a:cubicBezTo>
                <a:lnTo>
                  <a:pt x="0" y="21593"/>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t-IT"/>
          </a:p>
        </p:txBody>
      </p:sp>
      <p:sp>
        <p:nvSpPr>
          <p:cNvPr id="162872" name="Arc 89"/>
          <p:cNvSpPr>
            <a:spLocks/>
          </p:cNvSpPr>
          <p:nvPr/>
        </p:nvSpPr>
        <p:spPr bwMode="auto">
          <a:xfrm rot="-6300000">
            <a:off x="5643563" y="2351088"/>
            <a:ext cx="1160462" cy="1192212"/>
          </a:xfrm>
          <a:custGeom>
            <a:avLst/>
            <a:gdLst>
              <a:gd name="T0" fmla="*/ 0 w 21600"/>
              <a:gd name="T1" fmla="*/ 0 h 21842"/>
              <a:gd name="T2" fmla="*/ 2147483647 w 21600"/>
              <a:gd name="T3" fmla="*/ 2147483647 h 21842"/>
              <a:gd name="T4" fmla="*/ 0 w 21600"/>
              <a:gd name="T5" fmla="*/ 2147483647 h 21842"/>
              <a:gd name="T6" fmla="*/ 0 60000 65536"/>
              <a:gd name="T7" fmla="*/ 0 60000 65536"/>
              <a:gd name="T8" fmla="*/ 0 60000 65536"/>
              <a:gd name="T9" fmla="*/ 0 w 21600"/>
              <a:gd name="T10" fmla="*/ 0 h 21842"/>
              <a:gd name="T11" fmla="*/ 21600 w 21600"/>
              <a:gd name="T12" fmla="*/ 21842 h 21842"/>
            </a:gdLst>
            <a:ahLst/>
            <a:cxnLst>
              <a:cxn ang="T6">
                <a:pos x="T0" y="T1"/>
              </a:cxn>
              <a:cxn ang="T7">
                <a:pos x="T2" y="T3"/>
              </a:cxn>
              <a:cxn ang="T8">
                <a:pos x="T4" y="T5"/>
              </a:cxn>
            </a:cxnLst>
            <a:rect l="T9" t="T10" r="T11" b="T12"/>
            <a:pathLst>
              <a:path w="21600" h="21842" fill="none" extrusionOk="0">
                <a:moveTo>
                  <a:pt x="-1" y="0"/>
                </a:moveTo>
                <a:cubicBezTo>
                  <a:pt x="11929" y="0"/>
                  <a:pt x="21600" y="9670"/>
                  <a:pt x="21600" y="21600"/>
                </a:cubicBezTo>
                <a:cubicBezTo>
                  <a:pt x="21600" y="21680"/>
                  <a:pt x="21599" y="21761"/>
                  <a:pt x="21598" y="21841"/>
                </a:cubicBezTo>
              </a:path>
              <a:path w="21600" h="21842" stroke="0" extrusionOk="0">
                <a:moveTo>
                  <a:pt x="-1" y="0"/>
                </a:moveTo>
                <a:cubicBezTo>
                  <a:pt x="11929" y="0"/>
                  <a:pt x="21600" y="9670"/>
                  <a:pt x="21600" y="21600"/>
                </a:cubicBezTo>
                <a:cubicBezTo>
                  <a:pt x="21600" y="21680"/>
                  <a:pt x="21599" y="21761"/>
                  <a:pt x="21598" y="21841"/>
                </a:cubicBezTo>
                <a:lnTo>
                  <a:pt x="0" y="21600"/>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t-IT"/>
          </a:p>
        </p:txBody>
      </p:sp>
      <p:sp>
        <p:nvSpPr>
          <p:cNvPr id="162873" name="Line 91"/>
          <p:cNvSpPr>
            <a:spLocks noChangeShapeType="1"/>
          </p:cNvSpPr>
          <p:nvPr/>
        </p:nvSpPr>
        <p:spPr bwMode="auto">
          <a:xfrm>
            <a:off x="5208588" y="5292725"/>
            <a:ext cx="366712"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2874" name="Oval 92"/>
          <p:cNvSpPr>
            <a:spLocks noChangeArrowheads="1"/>
          </p:cNvSpPr>
          <p:nvPr/>
        </p:nvSpPr>
        <p:spPr bwMode="auto">
          <a:xfrm>
            <a:off x="2695575" y="5495925"/>
            <a:ext cx="266700" cy="266700"/>
          </a:xfrm>
          <a:prstGeom prst="ellipse">
            <a:avLst/>
          </a:prstGeom>
          <a:solidFill>
            <a:srgbClr val="FFCC00"/>
          </a:solidFill>
          <a:ln w="25400">
            <a:solidFill>
              <a:schemeClr val="tx1"/>
            </a:solidFill>
            <a:prstDash val="dash"/>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75" name="Text Box 93"/>
          <p:cNvSpPr txBox="1">
            <a:spLocks noChangeArrowheads="1"/>
          </p:cNvSpPr>
          <p:nvPr/>
        </p:nvSpPr>
        <p:spPr bwMode="auto">
          <a:xfrm>
            <a:off x="2984500" y="5502275"/>
            <a:ext cx="11747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Central area</a:t>
            </a:r>
          </a:p>
        </p:txBody>
      </p:sp>
      <p:sp>
        <p:nvSpPr>
          <p:cNvPr id="162876" name="Text Box 94"/>
          <p:cNvSpPr txBox="1">
            <a:spLocks noChangeArrowheads="1"/>
          </p:cNvSpPr>
          <p:nvPr/>
        </p:nvSpPr>
        <p:spPr bwMode="auto">
          <a:xfrm>
            <a:off x="5611813" y="5167313"/>
            <a:ext cx="19446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600" b="1">
                <a:latin typeface="AvantGarde Bk BT" pitchFamily="34" charset="0"/>
              </a:rPr>
              <a:t>Major transport axis</a:t>
            </a:r>
          </a:p>
        </p:txBody>
      </p:sp>
      <p:sp>
        <p:nvSpPr>
          <p:cNvPr id="162877" name="Oval 95"/>
          <p:cNvSpPr>
            <a:spLocks noChangeArrowheads="1"/>
          </p:cNvSpPr>
          <p:nvPr/>
        </p:nvSpPr>
        <p:spPr bwMode="auto">
          <a:xfrm>
            <a:off x="712788" y="5176838"/>
            <a:ext cx="209550" cy="211137"/>
          </a:xfrm>
          <a:prstGeom prst="ellipse">
            <a:avLst/>
          </a:prstGeom>
          <a:solidFill>
            <a:srgbClr val="993300"/>
          </a:solidFill>
          <a:ln w="254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78" name="Oval 96"/>
          <p:cNvSpPr>
            <a:spLocks noChangeArrowheads="1"/>
          </p:cNvSpPr>
          <p:nvPr/>
        </p:nvSpPr>
        <p:spPr bwMode="auto">
          <a:xfrm>
            <a:off x="709613" y="5527675"/>
            <a:ext cx="217487" cy="217488"/>
          </a:xfrm>
          <a:prstGeom prst="ellipse">
            <a:avLst/>
          </a:prstGeom>
          <a:solidFill>
            <a:srgbClr val="FF9900"/>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2879" name="Oval 97"/>
          <p:cNvSpPr>
            <a:spLocks noChangeArrowheads="1"/>
          </p:cNvSpPr>
          <p:nvPr/>
        </p:nvSpPr>
        <p:spPr bwMode="auto">
          <a:xfrm>
            <a:off x="2719388" y="5187950"/>
            <a:ext cx="217487" cy="217488"/>
          </a:xfrm>
          <a:prstGeom prst="ellipse">
            <a:avLst/>
          </a:prstGeom>
          <a:solidFill>
            <a:srgbClr val="FFFF99"/>
          </a:solidFill>
          <a:ln w="12700">
            <a:solidFill>
              <a:schemeClr val="tx1"/>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8"/>
          <p:cNvSpPr>
            <a:spLocks noGrp="1" noChangeArrowheads="1"/>
          </p:cNvSpPr>
          <p:nvPr>
            <p:ph type="title" idx="4294967295"/>
          </p:nvPr>
        </p:nvSpPr>
        <p:spPr>
          <a:xfrm>
            <a:off x="609600" y="304800"/>
            <a:ext cx="7751763" cy="1125538"/>
          </a:xfrm>
        </p:spPr>
        <p:txBody>
          <a:bodyPr anchor="ctr"/>
          <a:lstStyle/>
          <a:p>
            <a:r>
              <a:rPr lang="en-US" altLang="it-IT" sz="2800" dirty="0"/>
              <a:t>Evolution of Transportation and Urban Form in North American and European Cities</a:t>
            </a:r>
            <a:r>
              <a:rPr lang="en-US" altLang="it-IT" dirty="0"/>
              <a:t> </a:t>
            </a:r>
          </a:p>
        </p:txBody>
      </p:sp>
      <p:sp>
        <p:nvSpPr>
          <p:cNvPr id="53" name="Footer Placeholder 2"/>
          <p:cNvSpPr txBox="1">
            <a:spLocks noGrp="1"/>
          </p:cNvSpPr>
          <p:nvPr/>
        </p:nvSpPr>
        <p:spPr bwMode="auto">
          <a:xfrm>
            <a:off x="101600" y="6604000"/>
            <a:ext cx="8961438" cy="246063"/>
          </a:xfrm>
          <a:prstGeom prst="rect">
            <a:avLst/>
          </a:prstGeom>
          <a:noFill/>
          <a:ln>
            <a:miter lim="800000"/>
            <a:headEnd/>
            <a:tailEnd/>
          </a:ln>
        </p:spPr>
        <p:txBody>
          <a:bodyPr lIns="0" tIns="0" rIns="0" bIns="0"/>
          <a:lstStyle/>
          <a:p>
            <a:pPr algn="l">
              <a:spcBef>
                <a:spcPct val="0"/>
              </a:spcBef>
              <a:buClrTx/>
              <a:buFontTx/>
              <a:buNone/>
              <a:defRPr/>
            </a:pPr>
            <a:r>
              <a:rPr lang="en-US" sz="800">
                <a:solidFill>
                  <a:srgbClr val="1C1C1C"/>
                </a:solidFill>
                <a:latin typeface="+mn-lt"/>
              </a:rPr>
              <a:t>Copyright © 1998-2010, Dr. Jean-Paul Rodrigue, Dept. of Global Studies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
        <p:nvSpPr>
          <p:cNvPr id="164868" name="Oval 32"/>
          <p:cNvSpPr>
            <a:spLocks noChangeArrowheads="1"/>
          </p:cNvSpPr>
          <p:nvPr/>
        </p:nvSpPr>
        <p:spPr bwMode="auto">
          <a:xfrm>
            <a:off x="4968875" y="1546225"/>
            <a:ext cx="3938588" cy="2614613"/>
          </a:xfrm>
          <a:prstGeom prst="ellipse">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69" name="Oval 3"/>
          <p:cNvSpPr>
            <a:spLocks noChangeArrowheads="1"/>
          </p:cNvSpPr>
          <p:nvPr/>
        </p:nvSpPr>
        <p:spPr bwMode="auto">
          <a:xfrm>
            <a:off x="192088" y="1539875"/>
            <a:ext cx="4648200" cy="2614613"/>
          </a:xfrm>
          <a:prstGeom prst="ellipse">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70" name="Oval 4"/>
          <p:cNvSpPr>
            <a:spLocks noChangeArrowheads="1"/>
          </p:cNvSpPr>
          <p:nvPr/>
        </p:nvSpPr>
        <p:spPr bwMode="auto">
          <a:xfrm>
            <a:off x="1354138" y="1714500"/>
            <a:ext cx="2265362" cy="2265363"/>
          </a:xfrm>
          <a:prstGeom prst="ellipse">
            <a:avLst/>
          </a:pr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71" name="Freeform 5"/>
          <p:cNvSpPr>
            <a:spLocks/>
          </p:cNvSpPr>
          <p:nvPr/>
        </p:nvSpPr>
        <p:spPr bwMode="auto">
          <a:xfrm>
            <a:off x="1528763" y="1946275"/>
            <a:ext cx="1587500" cy="1603375"/>
          </a:xfrm>
          <a:custGeom>
            <a:avLst/>
            <a:gdLst>
              <a:gd name="T0" fmla="*/ 2147483647 w 1312"/>
              <a:gd name="T1" fmla="*/ 2147483647 h 1324"/>
              <a:gd name="T2" fmla="*/ 2147483647 w 1312"/>
              <a:gd name="T3" fmla="*/ 2147483647 h 1324"/>
              <a:gd name="T4" fmla="*/ 2147483647 w 1312"/>
              <a:gd name="T5" fmla="*/ 2147483647 h 1324"/>
              <a:gd name="T6" fmla="*/ 2147483647 w 1312"/>
              <a:gd name="T7" fmla="*/ 2147483647 h 1324"/>
              <a:gd name="T8" fmla="*/ 2147483647 w 1312"/>
              <a:gd name="T9" fmla="*/ 2147483647 h 1324"/>
              <a:gd name="T10" fmla="*/ 2147483647 w 1312"/>
              <a:gd name="T11" fmla="*/ 2147483647 h 1324"/>
              <a:gd name="T12" fmla="*/ 2147483647 w 1312"/>
              <a:gd name="T13" fmla="*/ 2147483647 h 1324"/>
              <a:gd name="T14" fmla="*/ 2147483647 w 1312"/>
              <a:gd name="T15" fmla="*/ 2147483647 h 1324"/>
              <a:gd name="T16" fmla="*/ 2147483647 w 1312"/>
              <a:gd name="T17" fmla="*/ 2147483647 h 1324"/>
              <a:gd name="T18" fmla="*/ 2147483647 w 1312"/>
              <a:gd name="T19" fmla="*/ 2147483647 h 1324"/>
              <a:gd name="T20" fmla="*/ 2147483647 w 1312"/>
              <a:gd name="T21" fmla="*/ 2147483647 h 13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12"/>
              <a:gd name="T34" fmla="*/ 0 h 1324"/>
              <a:gd name="T35" fmla="*/ 1312 w 1312"/>
              <a:gd name="T36" fmla="*/ 1324 h 132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12" h="1324">
                <a:moveTo>
                  <a:pt x="323" y="590"/>
                </a:moveTo>
                <a:cubicBezTo>
                  <a:pt x="436" y="525"/>
                  <a:pt x="597" y="474"/>
                  <a:pt x="703" y="383"/>
                </a:cubicBezTo>
                <a:cubicBezTo>
                  <a:pt x="809" y="292"/>
                  <a:pt x="875" y="84"/>
                  <a:pt x="960" y="42"/>
                </a:cubicBezTo>
                <a:cubicBezTo>
                  <a:pt x="1045" y="0"/>
                  <a:pt x="1184" y="34"/>
                  <a:pt x="1213" y="134"/>
                </a:cubicBezTo>
                <a:cubicBezTo>
                  <a:pt x="1242" y="234"/>
                  <a:pt x="1116" y="472"/>
                  <a:pt x="1132" y="642"/>
                </a:cubicBezTo>
                <a:cubicBezTo>
                  <a:pt x="1148" y="812"/>
                  <a:pt x="1308" y="1042"/>
                  <a:pt x="1310" y="1153"/>
                </a:cubicBezTo>
                <a:cubicBezTo>
                  <a:pt x="1312" y="1264"/>
                  <a:pt x="1260" y="1324"/>
                  <a:pt x="1147" y="1309"/>
                </a:cubicBezTo>
                <a:cubicBezTo>
                  <a:pt x="1034" y="1294"/>
                  <a:pt x="794" y="1111"/>
                  <a:pt x="629" y="1064"/>
                </a:cubicBezTo>
                <a:cubicBezTo>
                  <a:pt x="464" y="1017"/>
                  <a:pt x="260" y="1075"/>
                  <a:pt x="160" y="1027"/>
                </a:cubicBezTo>
                <a:cubicBezTo>
                  <a:pt x="60" y="979"/>
                  <a:pt x="0" y="848"/>
                  <a:pt x="27" y="775"/>
                </a:cubicBezTo>
                <a:cubicBezTo>
                  <a:pt x="54" y="702"/>
                  <a:pt x="261" y="629"/>
                  <a:pt x="323" y="590"/>
                </a:cubicBez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64872" name="Line 8"/>
          <p:cNvSpPr>
            <a:spLocks noChangeShapeType="1"/>
          </p:cNvSpPr>
          <p:nvPr/>
        </p:nvSpPr>
        <p:spPr bwMode="auto">
          <a:xfrm flipH="1">
            <a:off x="295275" y="2851150"/>
            <a:ext cx="4429125" cy="0"/>
          </a:xfrm>
          <a:prstGeom prst="line">
            <a:avLst/>
          </a:prstGeom>
          <a:noFill/>
          <a:ln w="31750">
            <a:solidFill>
              <a:srgbClr val="333333"/>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64873" name="Line 11"/>
          <p:cNvSpPr>
            <a:spLocks noChangeShapeType="1"/>
          </p:cNvSpPr>
          <p:nvPr/>
        </p:nvSpPr>
        <p:spPr bwMode="auto">
          <a:xfrm flipH="1">
            <a:off x="1644650" y="2933700"/>
            <a:ext cx="522288" cy="58738"/>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64874" name="Line 12"/>
          <p:cNvSpPr>
            <a:spLocks noChangeShapeType="1"/>
          </p:cNvSpPr>
          <p:nvPr/>
        </p:nvSpPr>
        <p:spPr bwMode="auto">
          <a:xfrm flipH="1" flipV="1">
            <a:off x="2632075" y="3108325"/>
            <a:ext cx="406400" cy="349250"/>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64875" name="Line 13"/>
          <p:cNvSpPr>
            <a:spLocks noChangeShapeType="1"/>
          </p:cNvSpPr>
          <p:nvPr/>
        </p:nvSpPr>
        <p:spPr bwMode="auto">
          <a:xfrm flipH="1">
            <a:off x="2574925" y="2062163"/>
            <a:ext cx="231775" cy="465137"/>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64876" name="Rectangle 14"/>
          <p:cNvSpPr>
            <a:spLocks noChangeArrowheads="1"/>
          </p:cNvSpPr>
          <p:nvPr/>
        </p:nvSpPr>
        <p:spPr bwMode="auto">
          <a:xfrm>
            <a:off x="246063" y="4691063"/>
            <a:ext cx="228600" cy="228600"/>
          </a:xfrm>
          <a:prstGeom prst="rect">
            <a:avLst/>
          </a:prstGeom>
          <a:solidFill>
            <a:srgbClr val="9933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77" name="Text Box 15"/>
          <p:cNvSpPr txBox="1">
            <a:spLocks noChangeArrowheads="1"/>
          </p:cNvSpPr>
          <p:nvPr/>
        </p:nvSpPr>
        <p:spPr bwMode="auto">
          <a:xfrm>
            <a:off x="525463" y="4708525"/>
            <a:ext cx="3022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vantGarde Bk BT" pitchFamily="34" charset="0"/>
              </a:rPr>
              <a:t>I - Walking-horsecar era (1800-1890)</a:t>
            </a:r>
          </a:p>
        </p:txBody>
      </p:sp>
      <p:sp>
        <p:nvSpPr>
          <p:cNvPr id="164878" name="Rectangle 16"/>
          <p:cNvSpPr>
            <a:spLocks noChangeArrowheads="1"/>
          </p:cNvSpPr>
          <p:nvPr/>
        </p:nvSpPr>
        <p:spPr bwMode="auto">
          <a:xfrm>
            <a:off x="246063" y="5029200"/>
            <a:ext cx="228600" cy="228600"/>
          </a:xfrm>
          <a:prstGeom prst="rect">
            <a:avLst/>
          </a:prstGeom>
          <a:solidFill>
            <a:srgbClr val="FF66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79" name="Text Box 17"/>
          <p:cNvSpPr txBox="1">
            <a:spLocks noChangeArrowheads="1"/>
          </p:cNvSpPr>
          <p:nvPr/>
        </p:nvSpPr>
        <p:spPr bwMode="auto">
          <a:xfrm>
            <a:off x="525463" y="5048250"/>
            <a:ext cx="23542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vantGarde Bk BT" pitchFamily="34" charset="0"/>
              </a:rPr>
              <a:t>II - Streetcar era (1890-1920)</a:t>
            </a:r>
          </a:p>
        </p:txBody>
      </p:sp>
      <p:sp>
        <p:nvSpPr>
          <p:cNvPr id="164880" name="Rectangle 18"/>
          <p:cNvSpPr>
            <a:spLocks noChangeArrowheads="1"/>
          </p:cNvSpPr>
          <p:nvPr/>
        </p:nvSpPr>
        <p:spPr bwMode="auto">
          <a:xfrm>
            <a:off x="3813175" y="4691063"/>
            <a:ext cx="228600" cy="228600"/>
          </a:xfrm>
          <a:prstGeom prst="rect">
            <a:avLst/>
          </a:prstGeom>
          <a:solidFill>
            <a:srgbClr val="FF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81" name="Text Box 20"/>
          <p:cNvSpPr txBox="1">
            <a:spLocks noChangeArrowheads="1"/>
          </p:cNvSpPr>
          <p:nvPr/>
        </p:nvSpPr>
        <p:spPr bwMode="auto">
          <a:xfrm>
            <a:off x="4092575" y="4710113"/>
            <a:ext cx="26082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vantGarde Bk BT" pitchFamily="34" charset="0"/>
              </a:rPr>
              <a:t>III - Automobile era (1920-1945)</a:t>
            </a:r>
          </a:p>
        </p:txBody>
      </p:sp>
      <p:grpSp>
        <p:nvGrpSpPr>
          <p:cNvPr id="164882" name="Group 65"/>
          <p:cNvGrpSpPr>
            <a:grpSpLocks/>
          </p:cNvGrpSpPr>
          <p:nvPr/>
        </p:nvGrpSpPr>
        <p:grpSpPr bwMode="auto">
          <a:xfrm>
            <a:off x="3813175" y="5029200"/>
            <a:ext cx="228600" cy="228600"/>
            <a:chOff x="2697" y="3155"/>
            <a:chExt cx="144" cy="144"/>
          </a:xfrm>
        </p:grpSpPr>
        <p:sp>
          <p:nvSpPr>
            <p:cNvPr id="164883" name="Rectangle 19"/>
            <p:cNvSpPr>
              <a:spLocks noChangeArrowheads="1"/>
            </p:cNvSpPr>
            <p:nvPr/>
          </p:nvSpPr>
          <p:spPr bwMode="auto">
            <a:xfrm>
              <a:off x="2697" y="3155"/>
              <a:ext cx="144" cy="76"/>
            </a:xfrm>
            <a:prstGeom prst="rect">
              <a:avLst/>
            </a:prstGeom>
            <a:solidFill>
              <a:srgbClr val="FFFF99"/>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84" name="Rectangle 21"/>
            <p:cNvSpPr>
              <a:spLocks noChangeArrowheads="1"/>
            </p:cNvSpPr>
            <p:nvPr/>
          </p:nvSpPr>
          <p:spPr bwMode="auto">
            <a:xfrm>
              <a:off x="2697" y="3231"/>
              <a:ext cx="144" cy="68"/>
            </a:xfrm>
            <a:prstGeom prst="rect">
              <a:avLst/>
            </a:prstGeom>
            <a:solidFill>
              <a:srgbClr val="99CC00"/>
            </a:solidFill>
            <a:ln w="9525">
              <a:solidFill>
                <a:schemeClr val="tx1"/>
              </a:solidFill>
              <a:miter lim="800000"/>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grpSp>
      <p:sp>
        <p:nvSpPr>
          <p:cNvPr id="164885" name="Text Box 22"/>
          <p:cNvSpPr txBox="1">
            <a:spLocks noChangeArrowheads="1"/>
          </p:cNvSpPr>
          <p:nvPr/>
        </p:nvSpPr>
        <p:spPr bwMode="auto">
          <a:xfrm>
            <a:off x="4092575" y="5048250"/>
            <a:ext cx="19891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vantGarde Bk BT" pitchFamily="34" charset="0"/>
              </a:rPr>
              <a:t>IV - Highway era (1945-)</a:t>
            </a:r>
          </a:p>
        </p:txBody>
      </p:sp>
      <p:sp>
        <p:nvSpPr>
          <p:cNvPr id="164886" name="Text Box 24"/>
          <p:cNvSpPr txBox="1">
            <a:spLocks noChangeArrowheads="1"/>
          </p:cNvSpPr>
          <p:nvPr/>
        </p:nvSpPr>
        <p:spPr bwMode="auto">
          <a:xfrm>
            <a:off x="2697163" y="293211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latin typeface="AvantGarde Bk BT" pitchFamily="34" charset="0"/>
              </a:rPr>
              <a:t>II</a:t>
            </a:r>
          </a:p>
        </p:txBody>
      </p:sp>
      <p:sp>
        <p:nvSpPr>
          <p:cNvPr id="164887" name="Text Box 25"/>
          <p:cNvSpPr txBox="1">
            <a:spLocks noChangeArrowheads="1"/>
          </p:cNvSpPr>
          <p:nvPr/>
        </p:nvSpPr>
        <p:spPr bwMode="auto">
          <a:xfrm>
            <a:off x="3078163" y="2994025"/>
            <a:ext cx="374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latin typeface="AvantGarde Bk BT" pitchFamily="34" charset="0"/>
              </a:rPr>
              <a:t>III</a:t>
            </a:r>
          </a:p>
        </p:txBody>
      </p:sp>
      <p:sp>
        <p:nvSpPr>
          <p:cNvPr id="164888" name="Text Box 26"/>
          <p:cNvSpPr txBox="1">
            <a:spLocks noChangeArrowheads="1"/>
          </p:cNvSpPr>
          <p:nvPr/>
        </p:nvSpPr>
        <p:spPr bwMode="auto">
          <a:xfrm>
            <a:off x="4175125" y="2955925"/>
            <a:ext cx="400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latin typeface="AvantGarde Bk BT" pitchFamily="34" charset="0"/>
              </a:rPr>
              <a:t>IV</a:t>
            </a:r>
          </a:p>
        </p:txBody>
      </p:sp>
      <p:sp>
        <p:nvSpPr>
          <p:cNvPr id="164889" name="Oval 31"/>
          <p:cNvSpPr>
            <a:spLocks noChangeArrowheads="1"/>
          </p:cNvSpPr>
          <p:nvPr/>
        </p:nvSpPr>
        <p:spPr bwMode="auto">
          <a:xfrm>
            <a:off x="1019175" y="1647825"/>
            <a:ext cx="2936875" cy="2389188"/>
          </a:xfrm>
          <a:prstGeom prst="ellipse">
            <a:avLst/>
          </a:prstGeom>
          <a:noFill/>
          <a:ln w="31750">
            <a:solidFill>
              <a:srgbClr val="3333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90" name="Oval 9"/>
          <p:cNvSpPr>
            <a:spLocks noChangeArrowheads="1"/>
          </p:cNvSpPr>
          <p:nvPr/>
        </p:nvSpPr>
        <p:spPr bwMode="auto">
          <a:xfrm>
            <a:off x="831850" y="2676525"/>
            <a:ext cx="347663" cy="349250"/>
          </a:xfrm>
          <a:prstGeom prst="ellipse">
            <a:avLst/>
          </a:prstGeom>
          <a:solidFill>
            <a:srgbClr val="99CC00"/>
          </a:solidFill>
          <a:ln w="19050">
            <a:solidFill>
              <a:srgbClr val="808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91" name="Oval 10"/>
          <p:cNvSpPr>
            <a:spLocks noChangeArrowheads="1"/>
          </p:cNvSpPr>
          <p:nvPr/>
        </p:nvSpPr>
        <p:spPr bwMode="auto">
          <a:xfrm>
            <a:off x="3778250" y="2676525"/>
            <a:ext cx="349250" cy="349250"/>
          </a:xfrm>
          <a:prstGeom prst="ellipse">
            <a:avLst/>
          </a:prstGeom>
          <a:solidFill>
            <a:srgbClr val="99CC00"/>
          </a:solidFill>
          <a:ln w="19050">
            <a:solidFill>
              <a:srgbClr val="808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92" name="Oval 33"/>
          <p:cNvSpPr>
            <a:spLocks noChangeArrowheads="1"/>
          </p:cNvSpPr>
          <p:nvPr/>
        </p:nvSpPr>
        <p:spPr bwMode="auto">
          <a:xfrm>
            <a:off x="5810250" y="1720850"/>
            <a:ext cx="2265363" cy="2265363"/>
          </a:xfrm>
          <a:prstGeom prst="ellipse">
            <a:avLst/>
          </a:pr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93" name="Freeform 34"/>
          <p:cNvSpPr>
            <a:spLocks/>
          </p:cNvSpPr>
          <p:nvPr/>
        </p:nvSpPr>
        <p:spPr bwMode="auto">
          <a:xfrm>
            <a:off x="5788025" y="2406650"/>
            <a:ext cx="2274888" cy="830263"/>
          </a:xfrm>
          <a:custGeom>
            <a:avLst/>
            <a:gdLst>
              <a:gd name="T0" fmla="*/ 2147483647 w 1433"/>
              <a:gd name="T1" fmla="*/ 2147483647 h 523"/>
              <a:gd name="T2" fmla="*/ 2147483647 w 1433"/>
              <a:gd name="T3" fmla="*/ 2147483647 h 523"/>
              <a:gd name="T4" fmla="*/ 2147483647 w 1433"/>
              <a:gd name="T5" fmla="*/ 2147483647 h 523"/>
              <a:gd name="T6" fmla="*/ 2147483647 w 1433"/>
              <a:gd name="T7" fmla="*/ 2147483647 h 523"/>
              <a:gd name="T8" fmla="*/ 2147483647 w 1433"/>
              <a:gd name="T9" fmla="*/ 2147483647 h 523"/>
              <a:gd name="T10" fmla="*/ 2147483647 w 1433"/>
              <a:gd name="T11" fmla="*/ 2147483647 h 523"/>
              <a:gd name="T12" fmla="*/ 2147483647 w 1433"/>
              <a:gd name="T13" fmla="*/ 2147483647 h 523"/>
              <a:gd name="T14" fmla="*/ 2147483647 w 1433"/>
              <a:gd name="T15" fmla="*/ 2147483647 h 523"/>
              <a:gd name="T16" fmla="*/ 2147483647 w 1433"/>
              <a:gd name="T17" fmla="*/ 2147483647 h 523"/>
              <a:gd name="T18" fmla="*/ 2147483647 w 1433"/>
              <a:gd name="T19" fmla="*/ 2147483647 h 523"/>
              <a:gd name="T20" fmla="*/ 2147483647 w 1433"/>
              <a:gd name="T21" fmla="*/ 2147483647 h 5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33"/>
              <a:gd name="T34" fmla="*/ 0 h 523"/>
              <a:gd name="T35" fmla="*/ 1433 w 1433"/>
              <a:gd name="T36" fmla="*/ 523 h 52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33" h="523">
                <a:moveTo>
                  <a:pt x="455" y="132"/>
                </a:moveTo>
                <a:cubicBezTo>
                  <a:pt x="558" y="103"/>
                  <a:pt x="610" y="8"/>
                  <a:pt x="706" y="4"/>
                </a:cubicBezTo>
                <a:cubicBezTo>
                  <a:pt x="802" y="0"/>
                  <a:pt x="918" y="78"/>
                  <a:pt x="1031" y="110"/>
                </a:cubicBezTo>
                <a:cubicBezTo>
                  <a:pt x="1144" y="142"/>
                  <a:pt x="1335" y="146"/>
                  <a:pt x="1384" y="197"/>
                </a:cubicBezTo>
                <a:cubicBezTo>
                  <a:pt x="1433" y="248"/>
                  <a:pt x="1386" y="375"/>
                  <a:pt x="1326" y="413"/>
                </a:cubicBezTo>
                <a:cubicBezTo>
                  <a:pt x="1266" y="451"/>
                  <a:pt x="1119" y="409"/>
                  <a:pt x="1024" y="427"/>
                </a:cubicBezTo>
                <a:cubicBezTo>
                  <a:pt x="929" y="445"/>
                  <a:pt x="849" y="519"/>
                  <a:pt x="757" y="521"/>
                </a:cubicBezTo>
                <a:cubicBezTo>
                  <a:pt x="665" y="523"/>
                  <a:pt x="585" y="470"/>
                  <a:pt x="469" y="442"/>
                </a:cubicBezTo>
                <a:cubicBezTo>
                  <a:pt x="353" y="414"/>
                  <a:pt x="118" y="400"/>
                  <a:pt x="59" y="355"/>
                </a:cubicBezTo>
                <a:cubicBezTo>
                  <a:pt x="0" y="310"/>
                  <a:pt x="48" y="212"/>
                  <a:pt x="114" y="175"/>
                </a:cubicBezTo>
                <a:cubicBezTo>
                  <a:pt x="180" y="138"/>
                  <a:pt x="384" y="141"/>
                  <a:pt x="455" y="132"/>
                </a:cubicBez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t-IT"/>
          </a:p>
        </p:txBody>
      </p:sp>
      <p:sp>
        <p:nvSpPr>
          <p:cNvPr id="164894" name="Line 37"/>
          <p:cNvSpPr>
            <a:spLocks noChangeShapeType="1"/>
          </p:cNvSpPr>
          <p:nvPr/>
        </p:nvSpPr>
        <p:spPr bwMode="auto">
          <a:xfrm flipH="1">
            <a:off x="5013325" y="2857500"/>
            <a:ext cx="3846513" cy="0"/>
          </a:xfrm>
          <a:prstGeom prst="line">
            <a:avLst/>
          </a:prstGeom>
          <a:noFill/>
          <a:ln w="31750">
            <a:solidFill>
              <a:srgbClr val="333333"/>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64895" name="Text Box 42"/>
          <p:cNvSpPr txBox="1">
            <a:spLocks noChangeArrowheads="1"/>
          </p:cNvSpPr>
          <p:nvPr/>
        </p:nvSpPr>
        <p:spPr bwMode="auto">
          <a:xfrm>
            <a:off x="7142163" y="245903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latin typeface="AvantGarde Bk BT" pitchFamily="34" charset="0"/>
              </a:rPr>
              <a:t>II</a:t>
            </a:r>
          </a:p>
        </p:txBody>
      </p:sp>
      <p:sp>
        <p:nvSpPr>
          <p:cNvPr id="164896" name="Text Box 43"/>
          <p:cNvSpPr txBox="1">
            <a:spLocks noChangeArrowheads="1"/>
          </p:cNvSpPr>
          <p:nvPr/>
        </p:nvSpPr>
        <p:spPr bwMode="auto">
          <a:xfrm>
            <a:off x="6699250" y="3411538"/>
            <a:ext cx="374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latin typeface="AvantGarde Bk BT" pitchFamily="34" charset="0"/>
              </a:rPr>
              <a:t>III</a:t>
            </a:r>
          </a:p>
        </p:txBody>
      </p:sp>
      <p:sp>
        <p:nvSpPr>
          <p:cNvPr id="164897" name="Text Box 44"/>
          <p:cNvSpPr txBox="1">
            <a:spLocks noChangeArrowheads="1"/>
          </p:cNvSpPr>
          <p:nvPr/>
        </p:nvSpPr>
        <p:spPr bwMode="auto">
          <a:xfrm>
            <a:off x="8415338" y="2276475"/>
            <a:ext cx="400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latin typeface="AvantGarde Bk BT" pitchFamily="34" charset="0"/>
              </a:rPr>
              <a:t>IV</a:t>
            </a:r>
          </a:p>
        </p:txBody>
      </p:sp>
      <p:sp>
        <p:nvSpPr>
          <p:cNvPr id="164898" name="Oval 46"/>
          <p:cNvSpPr>
            <a:spLocks noChangeArrowheads="1"/>
          </p:cNvSpPr>
          <p:nvPr/>
        </p:nvSpPr>
        <p:spPr bwMode="auto">
          <a:xfrm>
            <a:off x="5878513" y="2751138"/>
            <a:ext cx="234950" cy="236537"/>
          </a:xfrm>
          <a:prstGeom prst="ellipse">
            <a:avLst/>
          </a:prstGeom>
          <a:solidFill>
            <a:srgbClr val="800000"/>
          </a:solidFill>
          <a:ln w="19050">
            <a:solidFill>
              <a:srgbClr val="FF99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899" name="Oval 50"/>
          <p:cNvSpPr>
            <a:spLocks noChangeArrowheads="1"/>
          </p:cNvSpPr>
          <p:nvPr/>
        </p:nvSpPr>
        <p:spPr bwMode="auto">
          <a:xfrm>
            <a:off x="7720013" y="2743200"/>
            <a:ext cx="234950" cy="236538"/>
          </a:xfrm>
          <a:prstGeom prst="ellipse">
            <a:avLst/>
          </a:prstGeom>
          <a:solidFill>
            <a:srgbClr val="800000"/>
          </a:solidFill>
          <a:ln w="19050">
            <a:solidFill>
              <a:srgbClr val="FF99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900" name="Freeform 51"/>
          <p:cNvSpPr>
            <a:spLocks/>
          </p:cNvSpPr>
          <p:nvPr/>
        </p:nvSpPr>
        <p:spPr bwMode="auto">
          <a:xfrm>
            <a:off x="6145213" y="2913063"/>
            <a:ext cx="422275" cy="1587"/>
          </a:xfrm>
          <a:custGeom>
            <a:avLst/>
            <a:gdLst>
              <a:gd name="T0" fmla="*/ 0 w 266"/>
              <a:gd name="T1" fmla="*/ 0 h 1"/>
              <a:gd name="T2" fmla="*/ 2147483647 w 266"/>
              <a:gd name="T3" fmla="*/ 2147483647 h 1"/>
              <a:gd name="T4" fmla="*/ 0 60000 65536"/>
              <a:gd name="T5" fmla="*/ 0 60000 65536"/>
              <a:gd name="T6" fmla="*/ 0 w 266"/>
              <a:gd name="T7" fmla="*/ 0 h 1"/>
              <a:gd name="T8" fmla="*/ 266 w 266"/>
              <a:gd name="T9" fmla="*/ 1 h 1"/>
            </a:gdLst>
            <a:ahLst/>
            <a:cxnLst>
              <a:cxn ang="T4">
                <a:pos x="T0" y="T1"/>
              </a:cxn>
              <a:cxn ang="T5">
                <a:pos x="T2" y="T3"/>
              </a:cxn>
            </a:cxnLst>
            <a:rect l="T6" t="T7" r="T8" b="T9"/>
            <a:pathLst>
              <a:path w="266" h="1">
                <a:moveTo>
                  <a:pt x="0" y="0"/>
                </a:moveTo>
                <a:lnTo>
                  <a:pt x="266" y="1"/>
                </a:lnTo>
              </a:path>
            </a:pathLst>
          </a:custGeom>
          <a:noFill/>
          <a:ln w="25400">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64901" name="Oval 52"/>
          <p:cNvSpPr>
            <a:spLocks noChangeArrowheads="1"/>
          </p:cNvSpPr>
          <p:nvPr/>
        </p:nvSpPr>
        <p:spPr bwMode="auto">
          <a:xfrm>
            <a:off x="5473700" y="1665288"/>
            <a:ext cx="2936875" cy="2389187"/>
          </a:xfrm>
          <a:prstGeom prst="ellipse">
            <a:avLst/>
          </a:prstGeom>
          <a:noFill/>
          <a:ln w="31750">
            <a:solidFill>
              <a:srgbClr val="3333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902" name="Freeform 53"/>
          <p:cNvSpPr>
            <a:spLocks/>
          </p:cNvSpPr>
          <p:nvPr/>
        </p:nvSpPr>
        <p:spPr bwMode="auto">
          <a:xfrm>
            <a:off x="7258050" y="2917825"/>
            <a:ext cx="422275" cy="1588"/>
          </a:xfrm>
          <a:custGeom>
            <a:avLst/>
            <a:gdLst>
              <a:gd name="T0" fmla="*/ 0 w 266"/>
              <a:gd name="T1" fmla="*/ 0 h 1"/>
              <a:gd name="T2" fmla="*/ 2147483647 w 266"/>
              <a:gd name="T3" fmla="*/ 2147483647 h 1"/>
              <a:gd name="T4" fmla="*/ 0 60000 65536"/>
              <a:gd name="T5" fmla="*/ 0 60000 65536"/>
              <a:gd name="T6" fmla="*/ 0 w 266"/>
              <a:gd name="T7" fmla="*/ 0 h 1"/>
              <a:gd name="T8" fmla="*/ 266 w 266"/>
              <a:gd name="T9" fmla="*/ 1 h 1"/>
            </a:gdLst>
            <a:ahLst/>
            <a:cxnLst>
              <a:cxn ang="T4">
                <a:pos x="T0" y="T1"/>
              </a:cxn>
              <a:cxn ang="T5">
                <a:pos x="T2" y="T3"/>
              </a:cxn>
            </a:cxnLst>
            <a:rect l="T6" t="T7" r="T8" b="T9"/>
            <a:pathLst>
              <a:path w="266" h="1">
                <a:moveTo>
                  <a:pt x="0" y="0"/>
                </a:moveTo>
                <a:lnTo>
                  <a:pt x="266" y="1"/>
                </a:lnTo>
              </a:path>
            </a:pathLst>
          </a:custGeom>
          <a:noFill/>
          <a:ln w="25400">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64903" name="Oval 54"/>
          <p:cNvSpPr>
            <a:spLocks noChangeArrowheads="1"/>
          </p:cNvSpPr>
          <p:nvPr/>
        </p:nvSpPr>
        <p:spPr bwMode="auto">
          <a:xfrm>
            <a:off x="5341938" y="2727325"/>
            <a:ext cx="279400" cy="280988"/>
          </a:xfrm>
          <a:prstGeom prst="ellipse">
            <a:avLst/>
          </a:prstGeom>
          <a:solidFill>
            <a:srgbClr val="99CC00"/>
          </a:solidFill>
          <a:ln w="19050">
            <a:solidFill>
              <a:srgbClr val="808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904" name="Oval 56"/>
          <p:cNvSpPr>
            <a:spLocks noChangeArrowheads="1"/>
          </p:cNvSpPr>
          <p:nvPr/>
        </p:nvSpPr>
        <p:spPr bwMode="auto">
          <a:xfrm>
            <a:off x="8264525" y="2719388"/>
            <a:ext cx="279400" cy="280987"/>
          </a:xfrm>
          <a:prstGeom prst="ellipse">
            <a:avLst/>
          </a:prstGeom>
          <a:solidFill>
            <a:srgbClr val="99CC00"/>
          </a:solidFill>
          <a:ln w="19050">
            <a:solidFill>
              <a:srgbClr val="8080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905" name="Oval 6"/>
          <p:cNvSpPr>
            <a:spLocks noChangeArrowheads="1"/>
          </p:cNvSpPr>
          <p:nvPr/>
        </p:nvSpPr>
        <p:spPr bwMode="auto">
          <a:xfrm>
            <a:off x="2166938" y="2557463"/>
            <a:ext cx="581025" cy="581025"/>
          </a:xfrm>
          <a:prstGeom prst="ellipse">
            <a:avLst/>
          </a:prstGeom>
          <a:solidFill>
            <a:srgbClr val="993300"/>
          </a:solidFill>
          <a:ln w="19050">
            <a:solidFill>
              <a:srgbClr val="FF99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906" name="Text Box 23"/>
          <p:cNvSpPr txBox="1">
            <a:spLocks noChangeArrowheads="1"/>
          </p:cNvSpPr>
          <p:nvPr/>
        </p:nvSpPr>
        <p:spPr bwMode="auto">
          <a:xfrm>
            <a:off x="2336800" y="2682875"/>
            <a:ext cx="247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latin typeface="AvantGarde Bk BT" pitchFamily="34" charset="0"/>
              </a:rPr>
              <a:t>I</a:t>
            </a:r>
          </a:p>
        </p:txBody>
      </p:sp>
      <p:sp>
        <p:nvSpPr>
          <p:cNvPr id="164907" name="Oval 35"/>
          <p:cNvSpPr>
            <a:spLocks noChangeArrowheads="1"/>
          </p:cNvSpPr>
          <p:nvPr/>
        </p:nvSpPr>
        <p:spPr bwMode="auto">
          <a:xfrm>
            <a:off x="6623050" y="2563813"/>
            <a:ext cx="581025" cy="581025"/>
          </a:xfrm>
          <a:prstGeom prst="ellipse">
            <a:avLst/>
          </a:prstGeom>
          <a:solidFill>
            <a:srgbClr val="993300"/>
          </a:solidFill>
          <a:ln w="19050">
            <a:solidFill>
              <a:srgbClr val="FF9900"/>
            </a:solidFill>
            <a:round/>
            <a:headEnd/>
            <a:tailEnd/>
          </a:ln>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908" name="Text Box 41"/>
          <p:cNvSpPr txBox="1">
            <a:spLocks noChangeArrowheads="1"/>
          </p:cNvSpPr>
          <p:nvPr/>
        </p:nvSpPr>
        <p:spPr bwMode="auto">
          <a:xfrm>
            <a:off x="6792913" y="2689225"/>
            <a:ext cx="247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i="1">
                <a:latin typeface="AvantGarde Bk BT" pitchFamily="34" charset="0"/>
              </a:rPr>
              <a:t>I</a:t>
            </a:r>
          </a:p>
        </p:txBody>
      </p:sp>
      <p:sp>
        <p:nvSpPr>
          <p:cNvPr id="164909" name="Freeform 57"/>
          <p:cNvSpPr>
            <a:spLocks/>
          </p:cNvSpPr>
          <p:nvPr/>
        </p:nvSpPr>
        <p:spPr bwMode="auto">
          <a:xfrm>
            <a:off x="7073900" y="4846638"/>
            <a:ext cx="431800" cy="3175"/>
          </a:xfrm>
          <a:custGeom>
            <a:avLst/>
            <a:gdLst>
              <a:gd name="T0" fmla="*/ 0 w 272"/>
              <a:gd name="T1" fmla="*/ 2147483647 h 2"/>
              <a:gd name="T2" fmla="*/ 2147483647 w 272"/>
              <a:gd name="T3" fmla="*/ 0 h 2"/>
              <a:gd name="T4" fmla="*/ 0 60000 65536"/>
              <a:gd name="T5" fmla="*/ 0 60000 65536"/>
              <a:gd name="T6" fmla="*/ 0 w 272"/>
              <a:gd name="T7" fmla="*/ 0 h 2"/>
              <a:gd name="T8" fmla="*/ 272 w 272"/>
              <a:gd name="T9" fmla="*/ 2 h 2"/>
            </a:gdLst>
            <a:ahLst/>
            <a:cxnLst>
              <a:cxn ang="T4">
                <a:pos x="T0" y="T1"/>
              </a:cxn>
              <a:cxn ang="T5">
                <a:pos x="T2" y="T3"/>
              </a:cxn>
            </a:cxnLst>
            <a:rect l="T6" t="T7" r="T8" b="T9"/>
            <a:pathLst>
              <a:path w="272" h="2">
                <a:moveTo>
                  <a:pt x="0" y="2"/>
                </a:moveTo>
                <a:lnTo>
                  <a:pt x="272" y="0"/>
                </a:lnTo>
              </a:path>
            </a:pathLst>
          </a:custGeom>
          <a:noFill/>
          <a:ln w="25400">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164910" name="Line 58"/>
          <p:cNvSpPr>
            <a:spLocks noChangeShapeType="1"/>
          </p:cNvSpPr>
          <p:nvPr/>
        </p:nvSpPr>
        <p:spPr bwMode="auto">
          <a:xfrm flipH="1">
            <a:off x="7077075" y="5127625"/>
            <a:ext cx="43973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64911" name="Text Box 59"/>
          <p:cNvSpPr txBox="1">
            <a:spLocks noChangeArrowheads="1"/>
          </p:cNvSpPr>
          <p:nvPr/>
        </p:nvSpPr>
        <p:spPr bwMode="auto">
          <a:xfrm>
            <a:off x="7556500" y="4730750"/>
            <a:ext cx="11239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vantGarde Bk BT" pitchFamily="34" charset="0"/>
              </a:rPr>
              <a:t>Streetcar line</a:t>
            </a:r>
          </a:p>
        </p:txBody>
      </p:sp>
      <p:sp>
        <p:nvSpPr>
          <p:cNvPr id="164912" name="Text Box 60"/>
          <p:cNvSpPr txBox="1">
            <a:spLocks noChangeArrowheads="1"/>
          </p:cNvSpPr>
          <p:nvPr/>
        </p:nvSpPr>
        <p:spPr bwMode="auto">
          <a:xfrm>
            <a:off x="7553325" y="5016500"/>
            <a:ext cx="7286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400" b="1">
                <a:latin typeface="AvantGarde Bk BT" pitchFamily="34" charset="0"/>
              </a:rPr>
              <a:t>Highway</a:t>
            </a:r>
          </a:p>
        </p:txBody>
      </p:sp>
      <p:sp>
        <p:nvSpPr>
          <p:cNvPr id="164913" name="Rectangle 61"/>
          <p:cNvSpPr>
            <a:spLocks noChangeArrowheads="1"/>
          </p:cNvSpPr>
          <p:nvPr/>
        </p:nvSpPr>
        <p:spPr bwMode="auto">
          <a:xfrm>
            <a:off x="1555750" y="4159250"/>
            <a:ext cx="1809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solidFill>
                  <a:srgbClr val="000000"/>
                </a:solidFill>
                <a:latin typeface="Arial Rounded MT Bold" pitchFamily="34" charset="0"/>
              </a:rPr>
              <a:t>North America</a:t>
            </a:r>
          </a:p>
        </p:txBody>
      </p:sp>
      <p:sp>
        <p:nvSpPr>
          <p:cNvPr id="164914" name="Rectangle 62"/>
          <p:cNvSpPr>
            <a:spLocks noChangeArrowheads="1"/>
          </p:cNvSpPr>
          <p:nvPr/>
        </p:nvSpPr>
        <p:spPr bwMode="auto">
          <a:xfrm>
            <a:off x="6437313" y="4162425"/>
            <a:ext cx="9921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en-US" altLang="it-IT" sz="1800" b="1">
                <a:solidFill>
                  <a:srgbClr val="000000"/>
                </a:solidFill>
                <a:latin typeface="Arial Rounded MT Bold" pitchFamily="34" charset="0"/>
              </a:rPr>
              <a:t>Europe</a:t>
            </a:r>
          </a:p>
        </p:txBody>
      </p:sp>
      <p:sp>
        <p:nvSpPr>
          <p:cNvPr id="164915" name="Rectangle 63"/>
          <p:cNvSpPr>
            <a:spLocks noChangeArrowheads="1"/>
          </p:cNvSpPr>
          <p:nvPr/>
        </p:nvSpPr>
        <p:spPr bwMode="auto">
          <a:xfrm>
            <a:off x="128588" y="1473200"/>
            <a:ext cx="4740275" cy="3073400"/>
          </a:xfrm>
          <a:prstGeom prst="rect">
            <a:avLst/>
          </a:prstGeom>
          <a:noFill/>
          <a:ln w="19050">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916" name="Rectangle 64"/>
          <p:cNvSpPr>
            <a:spLocks noChangeArrowheads="1"/>
          </p:cNvSpPr>
          <p:nvPr/>
        </p:nvSpPr>
        <p:spPr bwMode="auto">
          <a:xfrm>
            <a:off x="4913313" y="1473200"/>
            <a:ext cx="4046537" cy="3073400"/>
          </a:xfrm>
          <a:prstGeom prst="rect">
            <a:avLst/>
          </a:prstGeom>
          <a:noFill/>
          <a:ln w="19050">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
        <p:nvSpPr>
          <p:cNvPr id="164917" name="Rectangle 66"/>
          <p:cNvSpPr>
            <a:spLocks noChangeArrowheads="1"/>
          </p:cNvSpPr>
          <p:nvPr/>
        </p:nvSpPr>
        <p:spPr bwMode="auto">
          <a:xfrm>
            <a:off x="130175" y="4595813"/>
            <a:ext cx="8831263" cy="777875"/>
          </a:xfrm>
          <a:prstGeom prst="rect">
            <a:avLst/>
          </a:prstGeom>
          <a:noFill/>
          <a:ln w="19050">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endParaRPr lang="it-IT" altLang="it-IT"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B8DC8B-8D11-B0A5-F7E8-5DDFB6D07A3C}"/>
              </a:ext>
            </a:extLst>
          </p:cNvPr>
          <p:cNvSpPr>
            <a:spLocks noGrp="1"/>
          </p:cNvSpPr>
          <p:nvPr>
            <p:ph type="ctrTitle"/>
          </p:nvPr>
        </p:nvSpPr>
        <p:spPr/>
        <p:txBody>
          <a:bodyPr/>
          <a:lstStyle/>
          <a:p>
            <a:endParaRPr lang="it-IT" dirty="0"/>
          </a:p>
        </p:txBody>
      </p:sp>
      <p:pic>
        <p:nvPicPr>
          <p:cNvPr id="5" name="Immagine 4" descr="Immagine che contiene schizzo, testo, disegno, Carattere&#10;&#10;Il contenuto generato dall'IA potrebbe non essere corretto.">
            <a:extLst>
              <a:ext uri="{FF2B5EF4-FFF2-40B4-BE49-F238E27FC236}">
                <a16:creationId xmlns:a16="http://schemas.microsoft.com/office/drawing/2014/main" id="{F26D6CB0-B3AF-6A02-6F59-316876C560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34020"/>
            <a:ext cx="9144000" cy="3911204"/>
          </a:xfrm>
          <a:prstGeom prst="rect">
            <a:avLst/>
          </a:prstGeom>
        </p:spPr>
      </p:pic>
      <p:sp>
        <p:nvSpPr>
          <p:cNvPr id="6" name="Rectangle 28">
            <a:extLst>
              <a:ext uri="{FF2B5EF4-FFF2-40B4-BE49-F238E27FC236}">
                <a16:creationId xmlns:a16="http://schemas.microsoft.com/office/drawing/2014/main" id="{F3DC82F8-7EC7-E56C-F937-B108505E5C49}"/>
              </a:ext>
            </a:extLst>
          </p:cNvPr>
          <p:cNvSpPr txBox="1">
            <a:spLocks noChangeArrowheads="1"/>
          </p:cNvSpPr>
          <p:nvPr/>
        </p:nvSpPr>
        <p:spPr bwMode="auto">
          <a:xfrm>
            <a:off x="609600" y="304800"/>
            <a:ext cx="7751763"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pitchFamily="34" charset="0"/>
              </a:defRPr>
            </a:lvl2pPr>
            <a:lvl3pPr algn="l" rtl="0" eaLnBrk="0" fontAlgn="base" hangingPunct="0">
              <a:spcBef>
                <a:spcPct val="0"/>
              </a:spcBef>
              <a:spcAft>
                <a:spcPct val="0"/>
              </a:spcAft>
              <a:defRPr sz="4400">
                <a:solidFill>
                  <a:schemeClr val="tx2"/>
                </a:solidFill>
                <a:latin typeface="Arial" pitchFamily="34" charset="0"/>
              </a:defRPr>
            </a:lvl3pPr>
            <a:lvl4pPr algn="l" rtl="0" eaLnBrk="0" fontAlgn="base" hangingPunct="0">
              <a:spcBef>
                <a:spcPct val="0"/>
              </a:spcBef>
              <a:spcAft>
                <a:spcPct val="0"/>
              </a:spcAft>
              <a:defRPr sz="4400">
                <a:solidFill>
                  <a:schemeClr val="tx2"/>
                </a:solidFill>
                <a:latin typeface="Arial" pitchFamily="34" charset="0"/>
              </a:defRPr>
            </a:lvl4pPr>
            <a:lvl5pPr algn="l" rtl="0" eaLnBrk="0" fontAlgn="base" hangingPunct="0">
              <a:spcBef>
                <a:spcPct val="0"/>
              </a:spcBef>
              <a:spcAft>
                <a:spcPct val="0"/>
              </a:spcAft>
              <a:defRPr sz="4400">
                <a:solidFill>
                  <a:schemeClr val="tx2"/>
                </a:solidFill>
                <a:latin typeface="Arial"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buClrTx/>
              <a:buFontTx/>
              <a:buNone/>
            </a:pPr>
            <a:r>
              <a:rPr lang="en-US" altLang="it-IT" sz="2800" kern="0" dirty="0"/>
              <a:t>The city as an egg</a:t>
            </a:r>
            <a:endParaRPr lang="en-US" altLang="it-IT" kern="0" dirty="0"/>
          </a:p>
        </p:txBody>
      </p:sp>
      <p:sp>
        <p:nvSpPr>
          <p:cNvPr id="8" name="CasellaDiTesto 7">
            <a:extLst>
              <a:ext uri="{FF2B5EF4-FFF2-40B4-BE49-F238E27FC236}">
                <a16:creationId xmlns:a16="http://schemas.microsoft.com/office/drawing/2014/main" id="{5DECCCBE-7BB9-A0BF-8020-0841231BE6E2}"/>
              </a:ext>
            </a:extLst>
          </p:cNvPr>
          <p:cNvSpPr txBox="1"/>
          <p:nvPr/>
        </p:nvSpPr>
        <p:spPr>
          <a:xfrm>
            <a:off x="107504" y="5891384"/>
            <a:ext cx="8928992" cy="954107"/>
          </a:xfrm>
          <a:prstGeom prst="rect">
            <a:avLst/>
          </a:prstGeom>
          <a:noFill/>
        </p:spPr>
        <p:txBody>
          <a:bodyPr wrap="square">
            <a:spAutoFit/>
          </a:bodyPr>
          <a:lstStyle/>
          <a:p>
            <a:r>
              <a:rPr lang="it-IT" dirty="0"/>
              <a:t>https://bigthink.com/strange-maps/534-the-eggs-of-price-an-ovo-urban-analogy/</a:t>
            </a:r>
          </a:p>
        </p:txBody>
      </p:sp>
    </p:spTree>
    <p:extLst>
      <p:ext uri="{BB962C8B-B14F-4D97-AF65-F5344CB8AC3E}">
        <p14:creationId xmlns:p14="http://schemas.microsoft.com/office/powerpoint/2010/main" val="486045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8E204-DA83-BD79-6441-04BBB9D207A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A6314FB-90B9-CF76-1129-F4A8C475F973}"/>
              </a:ext>
            </a:extLst>
          </p:cNvPr>
          <p:cNvSpPr>
            <a:spLocks noGrp="1"/>
          </p:cNvSpPr>
          <p:nvPr>
            <p:ph type="ctrTitle"/>
          </p:nvPr>
        </p:nvSpPr>
        <p:spPr/>
        <p:txBody>
          <a:bodyPr/>
          <a:lstStyle/>
          <a:p>
            <a:endParaRPr lang="it-IT" dirty="0"/>
          </a:p>
        </p:txBody>
      </p:sp>
      <p:sp>
        <p:nvSpPr>
          <p:cNvPr id="6" name="Rectangle 28">
            <a:extLst>
              <a:ext uri="{FF2B5EF4-FFF2-40B4-BE49-F238E27FC236}">
                <a16:creationId xmlns:a16="http://schemas.microsoft.com/office/drawing/2014/main" id="{73F1C0C8-041B-06B8-7467-C7D21AD11AAA}"/>
              </a:ext>
            </a:extLst>
          </p:cNvPr>
          <p:cNvSpPr txBox="1">
            <a:spLocks noChangeArrowheads="1"/>
          </p:cNvSpPr>
          <p:nvPr/>
        </p:nvSpPr>
        <p:spPr bwMode="auto">
          <a:xfrm>
            <a:off x="609600" y="304800"/>
            <a:ext cx="7751763"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pitchFamily="34" charset="0"/>
              </a:defRPr>
            </a:lvl2pPr>
            <a:lvl3pPr algn="l" rtl="0" eaLnBrk="0" fontAlgn="base" hangingPunct="0">
              <a:spcBef>
                <a:spcPct val="0"/>
              </a:spcBef>
              <a:spcAft>
                <a:spcPct val="0"/>
              </a:spcAft>
              <a:defRPr sz="4400">
                <a:solidFill>
                  <a:schemeClr val="tx2"/>
                </a:solidFill>
                <a:latin typeface="Arial" pitchFamily="34" charset="0"/>
              </a:defRPr>
            </a:lvl3pPr>
            <a:lvl4pPr algn="l" rtl="0" eaLnBrk="0" fontAlgn="base" hangingPunct="0">
              <a:spcBef>
                <a:spcPct val="0"/>
              </a:spcBef>
              <a:spcAft>
                <a:spcPct val="0"/>
              </a:spcAft>
              <a:defRPr sz="4400">
                <a:solidFill>
                  <a:schemeClr val="tx2"/>
                </a:solidFill>
                <a:latin typeface="Arial" pitchFamily="34" charset="0"/>
              </a:defRPr>
            </a:lvl4pPr>
            <a:lvl5pPr algn="l" rtl="0" eaLnBrk="0" fontAlgn="base" hangingPunct="0">
              <a:spcBef>
                <a:spcPct val="0"/>
              </a:spcBef>
              <a:spcAft>
                <a:spcPct val="0"/>
              </a:spcAft>
              <a:defRPr sz="4400">
                <a:solidFill>
                  <a:schemeClr val="tx2"/>
                </a:solidFill>
                <a:latin typeface="Arial"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buClrTx/>
              <a:buFontTx/>
              <a:buNone/>
            </a:pPr>
            <a:r>
              <a:rPr lang="en-US" altLang="it-IT" sz="2800" kern="0" dirty="0"/>
              <a:t>The city as an egg</a:t>
            </a:r>
            <a:endParaRPr lang="en-US" altLang="it-IT" kern="0" dirty="0"/>
          </a:p>
        </p:txBody>
      </p:sp>
      <p:sp>
        <p:nvSpPr>
          <p:cNvPr id="8" name="CasellaDiTesto 7">
            <a:extLst>
              <a:ext uri="{FF2B5EF4-FFF2-40B4-BE49-F238E27FC236}">
                <a16:creationId xmlns:a16="http://schemas.microsoft.com/office/drawing/2014/main" id="{78EE2B10-E4AA-CDB7-4F21-2BD1C2FA3497}"/>
              </a:ext>
            </a:extLst>
          </p:cNvPr>
          <p:cNvSpPr txBox="1"/>
          <p:nvPr/>
        </p:nvSpPr>
        <p:spPr>
          <a:xfrm>
            <a:off x="107503" y="5619620"/>
            <a:ext cx="8928992" cy="1384995"/>
          </a:xfrm>
          <a:prstGeom prst="rect">
            <a:avLst/>
          </a:prstGeom>
          <a:noFill/>
        </p:spPr>
        <p:txBody>
          <a:bodyPr wrap="square">
            <a:spAutoFit/>
          </a:bodyPr>
          <a:lstStyle/>
          <a:p>
            <a:r>
              <a:rPr lang="it-IT" dirty="0"/>
              <a:t>https://www.researchgate.net/figure/The-Form-of-the-City-Vancutsem-2010-adapted-from-The-City-as-an-Egg-Source-Price_fig2_255717111</a:t>
            </a:r>
          </a:p>
        </p:txBody>
      </p:sp>
      <p:pic>
        <p:nvPicPr>
          <p:cNvPr id="1026" name="Picture 2" descr="2: The Form of the City, Vancutsem (2010) adapted from &quot;The City as an Egg&quot;, Source: Price (1970)">
            <a:extLst>
              <a:ext uri="{FF2B5EF4-FFF2-40B4-BE49-F238E27FC236}">
                <a16:creationId xmlns:a16="http://schemas.microsoft.com/office/drawing/2014/main" id="{6DD64B90-98DF-0768-022C-1B607B3BEA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23053"/>
            <a:ext cx="9143999" cy="44118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719319"/>
      </p:ext>
    </p:extLst>
  </p:cSld>
  <p:clrMapOvr>
    <a:masterClrMapping/>
  </p:clrMapOvr>
</p:sld>
</file>

<file path=ppt/theme/theme1.xml><?xml version="1.0" encoding="utf-8"?>
<a:theme xmlns:a="http://schemas.openxmlformats.org/drawingml/2006/main" name="4_AV2_1">
  <a:themeElements>
    <a:clrScheme name="AV2_1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4_AV2_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rgbClr val="333333"/>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defRPr kumimoji="0" lang="it-IT"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9050" cap="flat" cmpd="sng" algn="ctr">
          <a:solidFill>
            <a:srgbClr val="333333"/>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defRPr kumimoji="0" lang="it-IT"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V2_1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AV2_1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AV2_1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AV2_1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AV2_1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AV2_1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AV2_1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AV2_1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C:\Dati\Documenti\Lezioni\AV2_1.ppt</Template>
  <TotalTime>23461</TotalTime>
  <Words>1898</Words>
  <Application>Microsoft Office PowerPoint</Application>
  <PresentationFormat>Presentazione su schermo (4:3)</PresentationFormat>
  <Paragraphs>350</Paragraphs>
  <Slides>27</Slides>
  <Notes>16</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27</vt:i4>
      </vt:variant>
    </vt:vector>
  </HeadingPairs>
  <TitlesOfParts>
    <vt:vector size="39" baseType="lpstr">
      <vt:lpstr>Abadi MT Condensed Extra Bold</vt:lpstr>
      <vt:lpstr>Arial</vt:lpstr>
      <vt:lpstr>Arial Narrow</vt:lpstr>
      <vt:lpstr>Arial Rounded MT Bold</vt:lpstr>
      <vt:lpstr>AvantGarde Bk BT</vt:lpstr>
      <vt:lpstr>Courier</vt:lpstr>
      <vt:lpstr>Impact</vt:lpstr>
      <vt:lpstr>Monotype Sorts</vt:lpstr>
      <vt:lpstr>Tahoma</vt:lpstr>
      <vt:lpstr>Times New Roman</vt:lpstr>
      <vt:lpstr>Wingdings</vt:lpstr>
      <vt:lpstr>4_AV2_1</vt:lpstr>
      <vt:lpstr>Sustainable Cities 2 – Urban form and urban structure</vt:lpstr>
      <vt:lpstr>Topics</vt:lpstr>
      <vt:lpstr>Transportation, Urban Form and Spatial Structure</vt:lpstr>
      <vt:lpstr>Transportation, Urban Form and Spatial Structure</vt:lpstr>
      <vt:lpstr>One Hour Commuting According to Different Urban Transportation Modes </vt:lpstr>
      <vt:lpstr>Evolution of the Spatial Structure of a City </vt:lpstr>
      <vt:lpstr>Evolution of Transportation and Urban Form in North American and European Cities </vt:lpstr>
      <vt:lpstr>Presentazione standard di PowerPoint</vt:lpstr>
      <vt:lpstr>Presentazione standard di PowerPoint</vt:lpstr>
      <vt:lpstr>The analysis of urban structure</vt:lpstr>
      <vt:lpstr>The analysis of urban structure</vt:lpstr>
      <vt:lpstr>Global models</vt:lpstr>
      <vt:lpstr>Bugess’ model of land use </vt:lpstr>
      <vt:lpstr>Models: ‘sectors’ (Hoyt) and  ‘nuclei’ (Harris and Ullman)</vt:lpstr>
      <vt:lpstr>Urban density</vt:lpstr>
      <vt:lpstr>Profiles of urban density  </vt:lpstr>
      <vt:lpstr>Evolution of urban densities in North America and Europe</vt:lpstr>
      <vt:lpstr>The bid-rent (I)</vt:lpstr>
      <vt:lpstr>The bid-rent (II)</vt:lpstr>
      <vt:lpstr>The bid-rent (III)</vt:lpstr>
      <vt:lpstr>The bid-rent (IV)</vt:lpstr>
      <vt:lpstr>Von Thunen’s model of land use </vt:lpstr>
      <vt:lpstr>Bid rent and land use  </vt:lpstr>
      <vt:lpstr>Bid-rent</vt:lpstr>
      <vt:lpstr>Bid rent</vt:lpstr>
      <vt:lpstr>Variations to bid-rent theory </vt:lpstr>
      <vt:lpstr>Land use value for activity sector according to the distance from the CBD</vt:lpstr>
    </vt:vector>
  </TitlesOfParts>
  <Company>DSGS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Geografia Economica II modulo</dc:title>
  <dc:creator>9373 - Giuseppe  Borruso</dc:creator>
  <cp:lastModifiedBy>Giuseppe Borruso</cp:lastModifiedBy>
  <cp:revision>457</cp:revision>
  <cp:lastPrinted>2001-12-11T18:28:57Z</cp:lastPrinted>
  <dcterms:created xsi:type="dcterms:W3CDTF">2000-04-10T11:43:56Z</dcterms:created>
  <dcterms:modified xsi:type="dcterms:W3CDTF">2025-10-16T04:05:00Z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giuseppeb@econ.univ.trieste.it</vt:lpwstr>
  </property>
  <property fmtid="{D5CDD505-2E9C-101B-9397-08002B2CF9AE}" pid="8" name="HomePage">
    <vt:lpwstr/>
  </property>
  <property fmtid="{D5CDD505-2E9C-101B-9397-08002B2CF9AE}" pid="9" name="Other">
    <vt:lpwstr>Seminari introduttivi ai GIS_x000d_
Incontri tenuti dal Dott. Giuseppe Borruso</vt:lpwstr>
  </property>
  <property fmtid="{D5CDD505-2E9C-101B-9397-08002B2CF9AE}" pid="10" name="DownloadOriginal">
    <vt:bool>false</vt:bool>
  </property>
  <property fmtid="{D5CDD505-2E9C-101B-9397-08002B2CF9AE}" pid="11" name="DownloadIEButton">
    <vt:bool>true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C:\Dati\Documenti\Varie</vt:lpwstr>
  </property>
</Properties>
</file>