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4" r:id="rId23"/>
    <p:sldId id="279" r:id="rId24"/>
    <p:sldId id="285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AD7D-F295-43C6-BA87-67A0200D3C36}" type="datetimeFigureOut">
              <a:rPr lang="it-IT" smtClean="0"/>
              <a:pPr/>
              <a:t>16/10/2025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7E38F-3BA1-4C01-877B-84BC49B9159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229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C748-6110-495D-82E4-A352E0A24456}" type="datetimeFigureOut">
              <a:rPr lang="it-IT" smtClean="0"/>
              <a:pPr/>
              <a:t>16/10/2025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9A9F0-15F3-43FD-A34E-DB71226D0F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006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-99392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Blanchard O.,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Amighini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Giavazzi F.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, «</a:t>
            </a:r>
            <a:r>
              <a:rPr lang="it-IT" sz="1200" dirty="0">
                <a:latin typeface="+mn-lt"/>
              </a:rPr>
              <a:t>Macroeconomia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» Il Mulino, 2024</a:t>
            </a:r>
            <a:b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Capitolo V. Il mercato dei beni e i mercati finanziari: il modello IS-LM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11DAC1-6809-4254-93DD-D75C212C9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Capitolo V.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B938121-1169-4C90-A2E0-52224A4B4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356992"/>
            <a:ext cx="9144000" cy="1752600"/>
          </a:xfrm>
        </p:spPr>
        <p:txBody>
          <a:bodyPr/>
          <a:lstStyle/>
          <a:p>
            <a:r>
              <a:rPr lang="it-IT" dirty="0"/>
              <a:t>Il mercato dei beni e i mercati finanziari: </a:t>
            </a:r>
          </a:p>
          <a:p>
            <a:r>
              <a:rPr lang="it-IT" dirty="0"/>
              <a:t>il modello IS-LM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5B91F88-9C03-4CC2-89ED-A6F37CFB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518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 I mercati finanziari e la curva LM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13D31E-6CE2-4B51-9A48-B7AB5FA84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64487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it-IT" sz="2600" dirty="0"/>
              <a:t>Abbiamo visto che il tasso di interesse è determinato dall’uguaglianza tra domanda e offerta di moneta</a:t>
            </a:r>
            <a:endParaRPr lang="it-IT" sz="2600" b="1" dirty="0">
              <a:latin typeface="Verdana" pitchFamily="34" charset="0"/>
            </a:endParaRPr>
          </a:p>
          <a:p>
            <a:pPr marL="0" indent="0" algn="ctr">
              <a:buNone/>
              <a:defRPr/>
            </a:pPr>
            <a:endParaRPr lang="it-IT" sz="2600" dirty="0"/>
          </a:p>
          <a:p>
            <a:pPr marL="0" indent="0" algn="ctr">
              <a:buNone/>
              <a:defRPr/>
            </a:pPr>
            <a:r>
              <a:rPr lang="it-IT" sz="2600" i="1" dirty="0"/>
              <a:t>M= € YL(i)</a:t>
            </a:r>
          </a:p>
          <a:p>
            <a:pPr>
              <a:defRPr/>
            </a:pPr>
            <a:endParaRPr lang="it-IT" sz="2600" dirty="0"/>
          </a:p>
          <a:p>
            <a:pPr marL="0" indent="0">
              <a:buNone/>
              <a:defRPr/>
            </a:pPr>
            <a:r>
              <a:rPr lang="it-IT" sz="2600" dirty="0"/>
              <a:t>La variabile M sul lato sinistro è lo stock nominale di moneta. Il lato destro rappresenta la domanda di moneta, funzione del reddito nominale, €Y, e del tasso di interesse nominale, i.</a:t>
            </a:r>
          </a:p>
          <a:p>
            <a:pPr>
              <a:defRPr/>
            </a:pPr>
            <a:endParaRPr lang="it-IT" sz="2600" dirty="0"/>
          </a:p>
          <a:p>
            <a:pPr marL="0" indent="0">
              <a:buNone/>
              <a:defRPr/>
            </a:pPr>
            <a:r>
              <a:rPr lang="it-IT" sz="2600" b="1" dirty="0"/>
              <a:t>Tale equazione stabilisce una relazione tra moneta, reddito nominale e tasso di interesse</a:t>
            </a:r>
            <a:r>
              <a:rPr lang="it-IT" sz="2600" dirty="0"/>
              <a:t>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8115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100" dirty="0"/>
              <a:t>2.1 Moneta reale, reddito reale e tasso di interesse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13D31E-6CE2-4B51-9A48-B7AB5FA84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64488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it-IT" sz="2800" dirty="0"/>
              <a:t>Dividendo entrambi i lati per il livello dei prezzi, P, si ottiene:</a:t>
            </a:r>
          </a:p>
          <a:p>
            <a:pPr>
              <a:defRPr/>
            </a:pPr>
            <a:endParaRPr lang="it-IT" sz="2800" dirty="0"/>
          </a:p>
          <a:p>
            <a:pPr>
              <a:defRPr/>
            </a:pPr>
            <a:endParaRPr lang="it-IT" sz="2800" dirty="0"/>
          </a:p>
          <a:p>
            <a:pPr>
              <a:defRPr/>
            </a:pPr>
            <a:endParaRPr lang="it-IT" sz="2800" dirty="0"/>
          </a:p>
          <a:p>
            <a:pPr marL="0" indent="0">
              <a:buNone/>
              <a:defRPr/>
            </a:pPr>
            <a:r>
              <a:rPr lang="it-IT" sz="2800" dirty="0"/>
              <a:t>In tal modo, </a:t>
            </a:r>
            <a:r>
              <a:rPr lang="it-IT" sz="2800" b="1" dirty="0"/>
              <a:t>la condizione di equilibrio è data dall’uguaglianza tra offerta </a:t>
            </a:r>
            <a:r>
              <a:rPr lang="it-IT" sz="2800" b="1" dirty="0">
                <a:solidFill>
                  <a:srgbClr val="FF0000"/>
                </a:solidFill>
              </a:rPr>
              <a:t>reale</a:t>
            </a:r>
            <a:r>
              <a:rPr lang="it-IT" sz="2800" b="1" dirty="0"/>
              <a:t> di moneta – cioè lo stock di moneta in termini di beni e non di euro – e domanda </a:t>
            </a:r>
            <a:r>
              <a:rPr lang="it-IT" sz="2800" b="1" dirty="0">
                <a:solidFill>
                  <a:srgbClr val="FF0000"/>
                </a:solidFill>
              </a:rPr>
              <a:t>reale</a:t>
            </a:r>
            <a:r>
              <a:rPr lang="it-IT" sz="2800" b="1" dirty="0"/>
              <a:t> di moneta, che a sua volta dipende dal reddito </a:t>
            </a:r>
            <a:r>
              <a:rPr lang="it-IT" sz="2800" b="1" dirty="0">
                <a:solidFill>
                  <a:srgbClr val="FF0000"/>
                </a:solidFill>
              </a:rPr>
              <a:t>reale</a:t>
            </a:r>
            <a:r>
              <a:rPr lang="it-IT" sz="2800" b="1" dirty="0"/>
              <a:t> Y e dal tasso di interesse i</a:t>
            </a:r>
            <a:r>
              <a:rPr lang="it-IT" sz="2800" dirty="0"/>
              <a:t>.</a:t>
            </a:r>
          </a:p>
          <a:p>
            <a:pPr>
              <a:defRPr/>
            </a:pPr>
            <a:endParaRPr lang="it-IT" sz="2800" dirty="0"/>
          </a:p>
          <a:p>
            <a:pPr marL="0" indent="0">
              <a:buNone/>
              <a:defRPr/>
            </a:pPr>
            <a:r>
              <a:rPr lang="it-IT" sz="2800" dirty="0"/>
              <a:t>Questa equazione descrive l’equilibrio nel mercato della moneta, ed è utilizzata per derivare la curva LM quando la banca centrale stabilisce una certa offerta di moneta.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53089059-15A7-4E00-AE13-27B0A3223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48" y="1700808"/>
            <a:ext cx="1215321" cy="69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68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100" dirty="0"/>
              <a:t>2.2 La curva LM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13D31E-6CE2-4B51-9A48-B7AB5FA84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012949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Tuttavia, le banche centrali moderne decidono il tasso di interesse, e aggiustano l’offerta di moneta concordemente.</a:t>
            </a:r>
          </a:p>
          <a:p>
            <a:pPr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Questa considerazione ci porta a una versione semplificata della curva LM: una retta orizzontale in corrispondenza del tasso di interesse stabilito dalla banca centrale</a:t>
            </a:r>
          </a:p>
        </p:txBody>
      </p:sp>
    </p:spTree>
    <p:extLst>
      <p:ext uri="{BB962C8B-B14F-4D97-AF65-F5344CB8AC3E}">
        <p14:creationId xmlns:p14="http://schemas.microsoft.com/office/powerpoint/2010/main" val="1005837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100" dirty="0"/>
              <a:t>2.2 La curva LM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6" name="Immagine 5" descr="Immagine che contiene testo, schermata, linea, diagramma&#10;&#10;Descrizione generata automaticamente">
            <a:extLst>
              <a:ext uri="{FF2B5EF4-FFF2-40B4-BE49-F238E27FC236}">
                <a16:creationId xmlns:a16="http://schemas.microsoft.com/office/drawing/2014/main" id="{856F8BE1-E3D4-E59A-C9C9-67EEA5D32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51" y="1615707"/>
            <a:ext cx="7583498" cy="362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88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100" dirty="0"/>
              <a:t>3 Il modello IS-LM: l’equilibrio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14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5">
                <a:extLst>
                  <a:ext uri="{FF2B5EF4-FFF2-40B4-BE49-F238E27FC236}">
                    <a16:creationId xmlns:a16="http://schemas.microsoft.com/office/drawing/2014/main" id="{B413D31E-6CE2-4B51-9A48-B7AB5FA84E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512" y="1340768"/>
                <a:ext cx="89644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defRPr/>
                </a:pPr>
                <a:r>
                  <a:rPr lang="it-IT" sz="2400" dirty="0"/>
                  <a:t>Ogni punto della curva IS corrisponde a un possibile equilibrio nel mercato dei beni.</a:t>
                </a:r>
              </a:p>
              <a:p>
                <a:pPr>
                  <a:defRPr/>
                </a:pPr>
                <a:endParaRPr lang="it-IT" sz="2400" dirty="0"/>
              </a:p>
              <a:p>
                <a:pPr marL="0" indent="0">
                  <a:buNone/>
                  <a:defRPr/>
                </a:pPr>
                <a:r>
                  <a:rPr lang="it-IT" sz="2400" dirty="0"/>
                  <a:t>Ogni punto della curva LM corrisponde a un possibile equilibrio nei mercati finanziari.</a:t>
                </a:r>
              </a:p>
              <a:p>
                <a:pPr>
                  <a:defRPr/>
                </a:pPr>
                <a:endParaRPr lang="it-IT" sz="2400" dirty="0"/>
              </a:p>
              <a:p>
                <a:pPr marL="0" indent="0">
                  <a:buNone/>
                  <a:defRPr/>
                </a:pPr>
                <a:r>
                  <a:rPr lang="it-IT" sz="2400" i="1" dirty="0"/>
                  <a:t>Relazione IS</a:t>
                </a:r>
                <a:r>
                  <a:rPr lang="it-IT" sz="2400" dirty="0"/>
                  <a:t>: 		</a:t>
                </a:r>
                <a:r>
                  <a:rPr lang="it-IT" sz="2400" i="1" dirty="0"/>
                  <a:t>Y </a:t>
                </a:r>
                <a:r>
                  <a:rPr lang="it-IT" sz="2400" dirty="0"/>
                  <a:t>=</a:t>
                </a:r>
                <a:r>
                  <a:rPr lang="it-IT" sz="2400" i="1" dirty="0"/>
                  <a:t> C(Y – T) </a:t>
                </a:r>
                <a:r>
                  <a:rPr lang="it-IT" sz="2400" dirty="0"/>
                  <a:t>+</a:t>
                </a:r>
                <a:r>
                  <a:rPr lang="it-IT" sz="2400" i="1" dirty="0"/>
                  <a:t> I(Y, i) </a:t>
                </a:r>
                <a:r>
                  <a:rPr lang="it-IT" sz="2400" dirty="0"/>
                  <a:t>+</a:t>
                </a:r>
                <a:r>
                  <a:rPr lang="it-IT" sz="2400" i="1" dirty="0"/>
                  <a:t> G</a:t>
                </a:r>
              </a:p>
              <a:p>
                <a:pPr marL="0" indent="0">
                  <a:buNone/>
                  <a:defRPr/>
                </a:pPr>
                <a:r>
                  <a:rPr lang="it-IT" sz="2400" i="1" dirty="0"/>
                  <a:t>Relazione LM</a:t>
                </a:r>
                <a:r>
                  <a:rPr lang="it-IT" sz="2400" dirty="0"/>
                  <a:t>: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4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it-IT" sz="2400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endParaRPr lang="it-IT" sz="2400" i="1" dirty="0"/>
              </a:p>
            </p:txBody>
          </p:sp>
        </mc:Choice>
        <mc:Fallback xmlns="">
          <p:sp>
            <p:nvSpPr>
              <p:cNvPr id="6" name="Segnaposto contenuto 5">
                <a:extLst>
                  <a:ext uri="{FF2B5EF4-FFF2-40B4-BE49-F238E27FC236}">
                    <a16:creationId xmlns:a16="http://schemas.microsoft.com/office/drawing/2014/main" id="{B413D31E-6CE2-4B51-9A48-B7AB5FA84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340768"/>
                <a:ext cx="8964488" cy="4525963"/>
              </a:xfrm>
              <a:blipFill>
                <a:blip r:embed="rId2"/>
                <a:stretch>
                  <a:fillRect l="-1020" t="-10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839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100" dirty="0"/>
              <a:t>3 Il modello IS-LM: l’equilibrio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6" name="Immagine 5" descr="Immagine che contiene linea, diagramma, testo, Diagramma&#10;&#10;Descrizione generata automaticamente">
            <a:extLst>
              <a:ext uri="{FF2B5EF4-FFF2-40B4-BE49-F238E27FC236}">
                <a16:creationId xmlns:a16="http://schemas.microsoft.com/office/drawing/2014/main" id="{1754055A-634D-E2F1-B9C0-50F85ADD4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9" y="1267346"/>
            <a:ext cx="8064201" cy="432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82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100" dirty="0"/>
              <a:t>3.1 La politica fiscale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13D31E-6CE2-4B51-9A48-B7AB5FA84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518457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Le conseguenze di una politica fiscale posta in essere dal governo possono essere:</a:t>
            </a:r>
          </a:p>
          <a:p>
            <a:pPr>
              <a:defRPr/>
            </a:pPr>
            <a:r>
              <a:rPr lang="it-IT" sz="2400" b="1" dirty="0">
                <a:solidFill>
                  <a:srgbClr val="FF0000"/>
                </a:solidFill>
              </a:rPr>
              <a:t>consolidamento fiscale</a:t>
            </a:r>
            <a:r>
              <a:rPr lang="it-IT" sz="2400" dirty="0">
                <a:solidFill>
                  <a:srgbClr val="FF0000"/>
                </a:solidFill>
              </a:rPr>
              <a:t>: riduzione di (G-T)</a:t>
            </a:r>
          </a:p>
          <a:p>
            <a:pPr>
              <a:defRPr/>
            </a:pPr>
            <a:r>
              <a:rPr lang="it-IT" sz="2400" dirty="0">
                <a:solidFill>
                  <a:srgbClr val="FF0000"/>
                </a:solidFill>
              </a:rPr>
              <a:t>espansione fiscale: aumento di (G-T)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Per capire gli effetti delle misure di politica economica,  si possono seguire questi tre passi: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sz="2400" dirty="0"/>
              <a:t>chiedersi quale curva è influenzata dalla variazione e in che modo.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sz="2400" dirty="0"/>
              <a:t>chiedersi quali sono gli effetti degli spostamenti sull’equilibrio, come cambia Y ed i.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sz="2400" dirty="0"/>
              <a:t>descrivere a parole ciò che è successo.</a:t>
            </a:r>
          </a:p>
        </p:txBody>
      </p:sp>
    </p:spTree>
    <p:extLst>
      <p:ext uri="{BB962C8B-B14F-4D97-AF65-F5344CB8AC3E}">
        <p14:creationId xmlns:p14="http://schemas.microsoft.com/office/powerpoint/2010/main" val="1292593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100" dirty="0"/>
              <a:t>3.1 La politica fiscale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7" name="Immagine 6" descr="Immagine che contiene linea, diagramma, Diagramma, Parallelo">
            <a:extLst>
              <a:ext uri="{FF2B5EF4-FFF2-40B4-BE49-F238E27FC236}">
                <a16:creationId xmlns:a16="http://schemas.microsoft.com/office/drawing/2014/main" id="{E892CE6F-B2F2-17DB-CF68-ECF0495B1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606218" cy="40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9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100" dirty="0"/>
              <a:t>3.2 Politica monetaria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13D31E-6CE2-4B51-9A48-B7AB5FA84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Consideriamo:</a:t>
            </a:r>
          </a:p>
          <a:p>
            <a:pPr>
              <a:defRPr/>
            </a:pPr>
            <a:r>
              <a:rPr lang="it-IT" sz="2400" b="1" dirty="0">
                <a:solidFill>
                  <a:srgbClr val="FF0000"/>
                </a:solidFill>
              </a:rPr>
              <a:t>Espansione monetaria</a:t>
            </a:r>
            <a:r>
              <a:rPr lang="it-IT" sz="2400" dirty="0">
                <a:solidFill>
                  <a:srgbClr val="FF0000"/>
                </a:solidFill>
              </a:rPr>
              <a:t>: aumento di M</a:t>
            </a:r>
          </a:p>
          <a:p>
            <a:pPr>
              <a:defRPr/>
            </a:pPr>
            <a:r>
              <a:rPr lang="it-IT" sz="2400" dirty="0">
                <a:solidFill>
                  <a:srgbClr val="FF0000"/>
                </a:solidFill>
              </a:rPr>
              <a:t>Contrazione monetaria: riduzione di M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La prima causa uno spostamento verso il basso di LM.</a:t>
            </a:r>
          </a:p>
          <a:p>
            <a:pPr marL="0" indent="0">
              <a:buNone/>
              <a:defRPr/>
            </a:pPr>
            <a:r>
              <a:rPr lang="it-IT" sz="2400" dirty="0"/>
              <a:t>La seconda causa uno spostamento verso l’alto di LM.</a:t>
            </a:r>
          </a:p>
        </p:txBody>
      </p:sp>
    </p:spTree>
    <p:extLst>
      <p:ext uri="{BB962C8B-B14F-4D97-AF65-F5344CB8AC3E}">
        <p14:creationId xmlns:p14="http://schemas.microsoft.com/office/powerpoint/2010/main" val="1164067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100" dirty="0"/>
              <a:t>3.2 Politica monetaria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6" name="Immagine 5" descr="Immagine che contiene linea, diagramma, Diagramma, Parallelo&#10;&#10;Descrizione generata automaticamente">
            <a:extLst>
              <a:ext uri="{FF2B5EF4-FFF2-40B4-BE49-F238E27FC236}">
                <a16:creationId xmlns:a16="http://schemas.microsoft.com/office/drawing/2014/main" id="{12281C8A-FE43-286A-75A1-FF22C80D1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8661249" cy="414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1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 Il mercato dei beni e la curva IS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6A93F4-304A-40CA-86FF-32F251B07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82042"/>
            <a:ext cx="8352928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it-IT" sz="2400" dirty="0"/>
              <a:t>L’equilibrio nel mercato dei beni attraverso la condizione di uguaglianza tra produzione, Y, e domanda, Z, è definito dalla relazione IS.</a:t>
            </a:r>
          </a:p>
          <a:p>
            <a:pPr marL="0" indent="0">
              <a:buFontTx/>
              <a:buNone/>
              <a:defRPr/>
            </a:pPr>
            <a:r>
              <a:rPr lang="it-IT" sz="2400" dirty="0"/>
              <a:t>Assumendo che il consumo sia funzione del reddito disponibile e considerando investimento, spesa pubblica e imposte variabili esogene, si ha che la condizione di equilibrio è data da:</a:t>
            </a:r>
          </a:p>
          <a:p>
            <a:pPr>
              <a:buFontTx/>
              <a:buNone/>
              <a:defRPr/>
            </a:pPr>
            <a:endParaRPr lang="it-IT" sz="2400" dirty="0"/>
          </a:p>
          <a:p>
            <a:pPr>
              <a:buFontTx/>
              <a:buNone/>
              <a:defRPr/>
            </a:pPr>
            <a:endParaRPr lang="it-IT" sz="2400" dirty="0"/>
          </a:p>
          <a:p>
            <a:pPr>
              <a:buFontTx/>
              <a:buNone/>
              <a:defRPr/>
            </a:pPr>
            <a:r>
              <a:rPr lang="it-IT" sz="2400" dirty="0"/>
              <a:t>Si noti che il tasso di interesse non influenza la domanda di beni.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/>
          </a:p>
        </p:txBody>
      </p:sp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9AB0AE2A-1E01-4757-9F90-392A310432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810064"/>
              </p:ext>
            </p:extLst>
          </p:nvPr>
        </p:nvGraphicFramePr>
        <p:xfrm>
          <a:off x="3153317" y="3861048"/>
          <a:ext cx="2837365" cy="482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3" imgW="1346200" imgH="228600" progId="Equation.COEE2">
                  <p:embed/>
                </p:oleObj>
              </mc:Choice>
              <mc:Fallback>
                <p:oleObj name="Equation" r:id="rId3" imgW="1346200" imgH="228600" progId="Equation.COEE2">
                  <p:embed/>
                  <p:pic>
                    <p:nvPicPr>
                      <p:cNvPr id="3079" name="Object 7">
                        <a:extLst>
                          <a:ext uri="{FF2B5EF4-FFF2-40B4-BE49-F238E27FC236}">
                            <a16:creationId xmlns:a16="http://schemas.microsoft.com/office/drawing/2014/main" id="{DBF411FF-954A-464D-B800-2F63E790C3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3317" y="3861048"/>
                        <a:ext cx="2837365" cy="482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58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100" dirty="0"/>
              <a:t>4. Un mix di politica economica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13D31E-6CE2-4B51-9A48-B7AB5FA84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Nella pratica, politica fiscale e monetaria sono utilizzate insieme. </a:t>
            </a:r>
            <a:r>
              <a:rPr lang="it-IT" sz="2400" dirty="0">
                <a:solidFill>
                  <a:srgbClr val="FF0000"/>
                </a:solidFill>
              </a:rPr>
              <a:t>La combinazione delle due politiche è detto mix di politica economica</a:t>
            </a:r>
            <a:r>
              <a:rPr lang="it-IT" sz="2400" dirty="0"/>
              <a:t>.</a:t>
            </a:r>
          </a:p>
          <a:p>
            <a:pPr marL="0" indent="0">
              <a:buNone/>
              <a:defRPr/>
            </a:pP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>Talvolta le due politiche andranno nella stessa direzione, qualora vi sia, ad esempio, bisogno di aumentare la produzione.</a:t>
            </a:r>
            <a:br>
              <a:rPr lang="it-IT" sz="2400" dirty="0"/>
            </a:b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Altre volte, il giusto mix richiede che vadano in direzione opposta.</a:t>
            </a:r>
          </a:p>
        </p:txBody>
      </p:sp>
    </p:spTree>
    <p:extLst>
      <p:ext uri="{BB962C8B-B14F-4D97-AF65-F5344CB8AC3E}">
        <p14:creationId xmlns:p14="http://schemas.microsoft.com/office/powerpoint/2010/main" val="4287294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100" dirty="0"/>
              <a:t>4. Un mix di politica economica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6" name="Immagine 5" descr="Immagine che contiene diagramma, linea, Diagramma, Parallelo&#10;&#10;Descrizione generata automaticamente">
            <a:extLst>
              <a:ext uri="{FF2B5EF4-FFF2-40B4-BE49-F238E27FC236}">
                <a16:creationId xmlns:a16="http://schemas.microsoft.com/office/drawing/2014/main" id="{A1D35856-ADED-9F5E-15B4-2F0D91CED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32" y="1124744"/>
            <a:ext cx="8800936" cy="420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39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100" dirty="0"/>
              <a:t>4. Un mix di politica economica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13D31E-6CE2-4B51-9A48-B7AB5FA84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La politica monetaria e la politica fiscale hanno effetti diversi sulla composizione della produzione:</a:t>
            </a:r>
          </a:p>
          <a:p>
            <a:pPr>
              <a:defRPr/>
            </a:pPr>
            <a:r>
              <a:rPr lang="it-IT" sz="2400" dirty="0"/>
              <a:t>una riduzione delle imposte agisce più sul consumo che sull’investimento, facendo aumentare il primo più del secondo</a:t>
            </a:r>
          </a:p>
          <a:p>
            <a:pPr>
              <a:defRPr/>
            </a:pPr>
            <a:r>
              <a:rPr lang="it-IT" sz="2400" dirty="0"/>
              <a:t>una riduzione del tasso di interesse agisce più sull’investimento che sul consumo, facendo aumentare più il primo del secondo</a:t>
            </a:r>
          </a:p>
          <a:p>
            <a:pPr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Sia la politica monetaria sia la politica fiscale potrebbero non funzionare perfettamente. Nell’evenienza che una politica economica non funzioni come sperato, è preferibile ricorrere a entrambe.</a:t>
            </a:r>
          </a:p>
        </p:txBody>
      </p:sp>
    </p:spTree>
    <p:extLst>
      <p:ext uri="{BB962C8B-B14F-4D97-AF65-F5344CB8AC3E}">
        <p14:creationId xmlns:p14="http://schemas.microsoft.com/office/powerpoint/2010/main" val="3129494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100" dirty="0"/>
              <a:t>4. Un mix di politica economica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13D31E-6CE2-4B51-9A48-B7AB5FA84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Sono svariate le ragioni per cui i policy-maker potrebbero voler utilizzare mix in cui le due politiche vanno in direzioni diverse:</a:t>
            </a:r>
          </a:p>
          <a:p>
            <a:pPr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 smtClean="0"/>
              <a:t>Ad es. quando </a:t>
            </a:r>
            <a:r>
              <a:rPr lang="it-IT" sz="2400" dirty="0"/>
              <a:t>il governo vuole ridurre la spesa e/o aumentare le imposte per migliorare il saldo di bilancio e la banca centrale riduce il tasso di interesse per evitare una recessione</a:t>
            </a:r>
          </a:p>
        </p:txBody>
      </p:sp>
    </p:spTree>
    <p:extLst>
      <p:ext uri="{BB962C8B-B14F-4D97-AF65-F5344CB8AC3E}">
        <p14:creationId xmlns:p14="http://schemas.microsoft.com/office/powerpoint/2010/main" val="3677810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100" dirty="0"/>
              <a:t>4. Un mix di politica economica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196752"/>
            <a:ext cx="5700002" cy="451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79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100" dirty="0"/>
              <a:t>5. Il modello IS-LM descrive davvero</a:t>
            </a:r>
            <a:br>
              <a:rPr lang="it-IT" sz="3100" dirty="0"/>
            </a:br>
            <a:r>
              <a:rPr lang="it-IT" sz="3100" dirty="0"/>
              <a:t>quello che succede nella realtà?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13D31E-6CE2-4B51-9A48-B7AB5FA84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2228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Finora abbiamo ignorato la dinamica di aggiustamento, immaginando che il movimento fosse istantaneo.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Descrivere con precisione il processo di aggiustamento è complesso. L’implicazione principale è però immediata: ci vuole tempo prima che la produzione si aggiusti in seguito a variazioni di politica fiscale e/o monetaria.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Quanto? Per rispondere a ciò si procede con analisi econometriche.</a:t>
            </a:r>
          </a:p>
        </p:txBody>
      </p:sp>
    </p:spTree>
    <p:extLst>
      <p:ext uri="{BB962C8B-B14F-4D97-AF65-F5344CB8AC3E}">
        <p14:creationId xmlns:p14="http://schemas.microsoft.com/office/powerpoint/2010/main" val="1289935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2550" dirty="0"/>
              <a:t>5. Il modello IS-LM descrive davvero quello che succede nella realtà?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47AD113-48BD-4E05-82AE-97D53BA7C3BB}"/>
              </a:ext>
            </a:extLst>
          </p:cNvPr>
          <p:cNvSpPr txBox="1"/>
          <p:nvPr/>
        </p:nvSpPr>
        <p:spPr>
          <a:xfrm>
            <a:off x="107504" y="1124744"/>
            <a:ext cx="25202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Gli effetti di un aumento del tasso di interesse nell’Eurozona e Stati Uniti</a:t>
            </a:r>
          </a:p>
          <a:p>
            <a:endParaRPr lang="it-IT" sz="1400" dirty="0"/>
          </a:p>
          <a:p>
            <a:r>
              <a:rPr lang="it-IT" sz="1400" dirty="0"/>
              <a:t>Fonte: G. </a:t>
            </a:r>
            <a:r>
              <a:rPr lang="it-IT" sz="1400" dirty="0" err="1"/>
              <a:t>Peersman</a:t>
            </a:r>
            <a:r>
              <a:rPr lang="it-IT" sz="1400" dirty="0"/>
              <a:t> e F. </a:t>
            </a:r>
            <a:r>
              <a:rPr lang="it-IT" sz="1400" dirty="0" err="1"/>
              <a:t>Smets</a:t>
            </a:r>
            <a:r>
              <a:rPr lang="it-IT" sz="1400" dirty="0"/>
              <a:t>, The </a:t>
            </a:r>
            <a:r>
              <a:rPr lang="it-IT" sz="1400" dirty="0" err="1"/>
              <a:t>Monetary</a:t>
            </a:r>
            <a:r>
              <a:rPr lang="it-IT" sz="1400" dirty="0"/>
              <a:t> Transmission </a:t>
            </a:r>
            <a:r>
              <a:rPr lang="it-IT" sz="1400" dirty="0" err="1"/>
              <a:t>Mechanism</a:t>
            </a:r>
            <a:r>
              <a:rPr lang="it-IT" sz="1400" dirty="0"/>
              <a:t> in the Euro Area: More </a:t>
            </a:r>
            <a:r>
              <a:rPr lang="it-IT" sz="1400" dirty="0" err="1"/>
              <a:t>Evidence</a:t>
            </a:r>
            <a:r>
              <a:rPr lang="it-IT" sz="1400" dirty="0"/>
              <a:t> from </a:t>
            </a:r>
            <a:r>
              <a:rPr lang="it-IT" sz="1400" dirty="0" err="1"/>
              <a:t>Var</a:t>
            </a:r>
            <a:r>
              <a:rPr lang="it-IT" sz="1400" dirty="0"/>
              <a:t> Analysis, </a:t>
            </a:r>
            <a:r>
              <a:rPr lang="it-IT" sz="1400" dirty="0" err="1"/>
              <a:t>Working</a:t>
            </a:r>
            <a:r>
              <a:rPr lang="it-IT" sz="1400" dirty="0"/>
              <a:t> Paper n. 91, dicembre 2001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E029BB8-CD2A-66C3-EE6E-B5B7E1B7C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88360"/>
            <a:ext cx="4549309" cy="53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43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13D31E-6CE2-4B51-9A48-B7AB5FA84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420888"/>
            <a:ext cx="8964488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900" dirty="0">
                <a:latin typeface="+mj-lt"/>
              </a:rPr>
              <a:t>Il punto fondamentale di questo capitolo è:</a:t>
            </a:r>
            <a:br>
              <a:rPr lang="it-IT" sz="2900" dirty="0">
                <a:latin typeface="+mj-lt"/>
              </a:rPr>
            </a:br>
            <a:r>
              <a:rPr lang="it-IT" sz="2900" dirty="0">
                <a:latin typeface="+mj-lt"/>
              </a:rPr>
              <a:t>nel breve periodo, la produzione è determinata dall’equilibrio nel mercato dei beni e nei mercati finanziari.</a:t>
            </a:r>
          </a:p>
        </p:txBody>
      </p:sp>
    </p:spTree>
    <p:extLst>
      <p:ext uri="{BB962C8B-B14F-4D97-AF65-F5344CB8AC3E}">
        <p14:creationId xmlns:p14="http://schemas.microsoft.com/office/powerpoint/2010/main" val="300928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1.1 Investimento, vendite e tasso di interesse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6A93F4-304A-40CA-86FF-32F251B07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60" y="1382042"/>
            <a:ext cx="865084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altLang="it-IT" sz="2400" dirty="0"/>
              <a:t>Finora, abbiamo considerato l’investimento esogeno, per semplicità. In realtà, esso dipende principalmente da due fattori:</a:t>
            </a:r>
          </a:p>
          <a:p>
            <a:r>
              <a:rPr lang="it-IT" altLang="it-IT" sz="2400" i="1" dirty="0"/>
              <a:t>il livello delle vendite</a:t>
            </a:r>
          </a:p>
          <a:p>
            <a:r>
              <a:rPr lang="it-IT" altLang="it-IT" sz="2400" i="1" dirty="0"/>
              <a:t>il tasso di interesse</a:t>
            </a:r>
          </a:p>
          <a:p>
            <a:pPr>
              <a:buFontTx/>
              <a:buNone/>
            </a:pPr>
            <a:r>
              <a:rPr lang="it-IT" altLang="it-IT" sz="2400" dirty="0"/>
              <a:t>Ipotizzeremo quindi la seguente funzione per l’investimento:</a:t>
            </a:r>
          </a:p>
          <a:p>
            <a:pPr>
              <a:buFontTx/>
              <a:buNone/>
            </a:pPr>
            <a:endParaRPr lang="it-IT" altLang="it-IT" sz="2400" dirty="0"/>
          </a:p>
          <a:p>
            <a:pPr>
              <a:buFontTx/>
              <a:buNone/>
            </a:pPr>
            <a:endParaRPr lang="it-IT" altLang="it-IT" sz="2400" dirty="0"/>
          </a:p>
          <a:p>
            <a:pPr>
              <a:buFontTx/>
              <a:buNone/>
            </a:pPr>
            <a:endParaRPr lang="it-IT" altLang="it-IT" sz="2400" dirty="0"/>
          </a:p>
          <a:p>
            <a:r>
              <a:rPr lang="it-IT" altLang="it-IT" sz="2400" dirty="0">
                <a:solidFill>
                  <a:srgbClr val="FF0000"/>
                </a:solidFill>
                <a:sym typeface="Symbol" panose="05050102010706020507" pitchFamily="18" charset="2"/>
              </a:rPr>
              <a:t>u</a:t>
            </a:r>
            <a:r>
              <a:rPr lang="it-IT" altLang="it-IT" sz="2400" dirty="0">
                <a:solidFill>
                  <a:srgbClr val="FF0000"/>
                </a:solidFill>
              </a:rPr>
              <a:t>n </a:t>
            </a:r>
            <a:r>
              <a:rPr lang="it-IT" altLang="it-IT" sz="2400" dirty="0">
                <a:solidFill>
                  <a:srgbClr val="FF0000"/>
                </a:solidFill>
                <a:sym typeface="Symbol" panose="05050102010706020507" pitchFamily="18" charset="2"/>
              </a:rPr>
              <a:t>aumento</a:t>
            </a:r>
            <a:r>
              <a:rPr lang="it-IT" altLang="it-IT" sz="2400" dirty="0">
                <a:solidFill>
                  <a:srgbClr val="FF0000"/>
                </a:solidFill>
              </a:rPr>
              <a:t> della produzione provoca un </a:t>
            </a:r>
            <a:r>
              <a:rPr lang="it-IT" altLang="it-IT" sz="2400" dirty="0">
                <a:solidFill>
                  <a:srgbClr val="FF0000"/>
                </a:solidFill>
                <a:sym typeface="Symbol" panose="05050102010706020507" pitchFamily="18" charset="2"/>
              </a:rPr>
              <a:t>aumento di I</a:t>
            </a:r>
          </a:p>
          <a:p>
            <a:r>
              <a:rPr lang="it-IT" altLang="it-IT" sz="2400" dirty="0">
                <a:solidFill>
                  <a:srgbClr val="FF0000"/>
                </a:solidFill>
                <a:sym typeface="Symbol" panose="05050102010706020507" pitchFamily="18" charset="2"/>
              </a:rPr>
              <a:t>un aumento del tasso di interesse provoca una riduzione di I </a:t>
            </a:r>
            <a:endParaRPr lang="it-IT" altLang="it-IT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4B96DE6E-97C4-4839-BEE0-BE99C6473C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554513"/>
              </p:ext>
            </p:extLst>
          </p:nvPr>
        </p:nvGraphicFramePr>
        <p:xfrm>
          <a:off x="3970337" y="3717032"/>
          <a:ext cx="120332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3" imgW="660113" imgH="190417" progId="Equation.COEE2">
                  <p:embed/>
                </p:oleObj>
              </mc:Choice>
              <mc:Fallback>
                <p:oleObj name="Equation" r:id="rId3" imgW="660113" imgH="190417" progId="Equation.COEE2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DCE6501A-6E53-41F9-A03E-D30705FC8F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337" y="3717032"/>
                        <a:ext cx="1203325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DB1CE2BA-0942-4D5A-B0E8-867768D7B4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0007"/>
              </p:ext>
            </p:extLst>
          </p:nvPr>
        </p:nvGraphicFramePr>
        <p:xfrm>
          <a:off x="4418725" y="4064064"/>
          <a:ext cx="790376" cy="327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5" imgW="368300" imgH="190500" progId="Equation.COEE2">
                  <p:embed/>
                </p:oleObj>
              </mc:Choice>
              <mc:Fallback>
                <p:oleObj name="Equation" r:id="rId5" imgW="368300" imgH="190500" progId="Equation.COEE2">
                  <p:embed/>
                  <p:pic>
                    <p:nvPicPr>
                      <p:cNvPr id="2051" name="Object 4">
                        <a:extLst>
                          <a:ext uri="{FF2B5EF4-FFF2-40B4-BE49-F238E27FC236}">
                            <a16:creationId xmlns:a16="http://schemas.microsoft.com/office/drawing/2014/main" id="{D49B2DD7-BCE4-4BE7-9481-483D7EE448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725" y="4064064"/>
                        <a:ext cx="790376" cy="327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120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1.2 La determinazione della produzione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6A93F4-304A-40CA-86FF-32F251B07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82042"/>
            <a:ext cx="8964488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altLang="it-IT" sz="2400" dirty="0"/>
              <a:t>La condizione di equilibrio nel mercato dei beni diventa:</a:t>
            </a:r>
          </a:p>
          <a:p>
            <a:pPr>
              <a:buFontTx/>
              <a:buNone/>
            </a:pPr>
            <a:endParaRPr lang="it-IT" altLang="it-IT" sz="2400" dirty="0"/>
          </a:p>
          <a:p>
            <a:pPr>
              <a:buFontTx/>
              <a:buNone/>
            </a:pPr>
            <a:endParaRPr lang="it-IT" altLang="it-IT" sz="2400" dirty="0"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it-IT" altLang="it-IT" sz="2400" dirty="0">
                <a:sym typeface="Symbol" panose="05050102010706020507" pitchFamily="18" charset="2"/>
              </a:rPr>
              <a:t> u</a:t>
            </a:r>
            <a:r>
              <a:rPr lang="it-IT" altLang="it-IT" sz="2400" dirty="0"/>
              <a:t>n </a:t>
            </a:r>
            <a:r>
              <a:rPr lang="it-IT" altLang="it-IT" sz="2400" dirty="0">
                <a:sym typeface="Symbol" panose="05050102010706020507" pitchFamily="18" charset="2"/>
              </a:rPr>
              <a:t></a:t>
            </a:r>
            <a:r>
              <a:rPr lang="it-IT" altLang="it-IT" sz="2400" dirty="0"/>
              <a:t> della produzione fa </a:t>
            </a:r>
            <a:r>
              <a:rPr lang="it-IT" altLang="it-IT" sz="2400" dirty="0">
                <a:sym typeface="Symbol" panose="05050102010706020507" pitchFamily="18" charset="2"/>
              </a:rPr>
              <a:t> il reddito e quindi il reddito disponibile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it-IT" altLang="it-IT" sz="2400" dirty="0">
                <a:sym typeface="Symbol" panose="05050102010706020507" pitchFamily="18" charset="2"/>
              </a:rPr>
              <a:t>un   della produzione fa  l’investimento</a:t>
            </a:r>
          </a:p>
          <a:p>
            <a:pPr>
              <a:buFontTx/>
              <a:buNone/>
            </a:pPr>
            <a:endParaRPr lang="it-IT" altLang="it-IT" sz="2400" dirty="0"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it-IT" altLang="it-IT" sz="2400" dirty="0">
                <a:sym typeface="Symbol" panose="05050102010706020507" pitchFamily="18" charset="2"/>
              </a:rPr>
              <a:t>In sintesi, un aumento della produzione fa aumentare la domanda di beni: questa relazione tra domanda e produzione è rappresentata dalla </a:t>
            </a:r>
            <a:r>
              <a:rPr lang="it-IT" altLang="it-IT" sz="2400" i="1" dirty="0">
                <a:sym typeface="Symbol" panose="05050102010706020507" pitchFamily="18" charset="2"/>
              </a:rPr>
              <a:t>curva ZZ</a:t>
            </a:r>
            <a:r>
              <a:rPr lang="it-IT" altLang="it-IT" sz="2400" dirty="0">
                <a:sym typeface="Symbol" panose="05050102010706020507" pitchFamily="18" charset="2"/>
              </a:rPr>
              <a:t>, positivamente inclinata.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</a:t>
            </a:fld>
            <a:endParaRPr lang="it-IT"/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11D40B6D-FE88-4E3C-B6F9-92E01C95A0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763662"/>
              </p:ext>
            </p:extLst>
          </p:nvPr>
        </p:nvGraphicFramePr>
        <p:xfrm>
          <a:off x="3059745" y="1988840"/>
          <a:ext cx="3024510" cy="351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3" imgW="1638300" imgH="190500" progId="Equation.COEE2">
                  <p:embed/>
                </p:oleObj>
              </mc:Choice>
              <mc:Fallback>
                <p:oleObj name="Equation" r:id="rId3" imgW="1638300" imgH="190500" progId="Equation.COEE2">
                  <p:embed/>
                  <p:pic>
                    <p:nvPicPr>
                      <p:cNvPr id="38916" name="Object 4">
                        <a:extLst>
                          <a:ext uri="{FF2B5EF4-FFF2-40B4-BE49-F238E27FC236}">
                            <a16:creationId xmlns:a16="http://schemas.microsoft.com/office/drawing/2014/main" id="{2FD41604-994C-49AC-A64F-5A0B4B1EF4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745" y="1988840"/>
                        <a:ext cx="3024510" cy="351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592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1.2 La determinazione della produzione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30096C5-296C-8EE8-13DE-DF61969E6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56" y="1383804"/>
            <a:ext cx="7916888" cy="40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83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1.2 La determinazione della produzione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13D31E-6CE2-4B51-9A48-B7AB5FA84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45259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it-IT" altLang="it-IT" sz="2600" dirty="0"/>
              <a:t>La curva ZZ ha due caratteristiche:</a:t>
            </a:r>
          </a:p>
          <a:p>
            <a:r>
              <a:rPr lang="it-IT" altLang="it-IT" sz="2600" dirty="0"/>
              <a:t>Non avendo assunto che le equazioni del consumo e investimento siano lineari, la ZZ sarà una curva e non una retta;</a:t>
            </a:r>
          </a:p>
          <a:p>
            <a:r>
              <a:rPr lang="it-IT" altLang="it-IT" sz="2600" dirty="0"/>
              <a:t>Assumendo che un aumento della produzione conduca a un incremento </a:t>
            </a:r>
            <a:r>
              <a:rPr lang="it-IT" altLang="it-IT" sz="2600" b="1" dirty="0"/>
              <a:t>meno che proporzionale</a:t>
            </a:r>
            <a:r>
              <a:rPr lang="it-IT" altLang="it-IT" sz="2600" dirty="0"/>
              <a:t> della domanda, la ZZ sarà più piatta della retta a 45°.</a:t>
            </a:r>
          </a:p>
          <a:p>
            <a:endParaRPr lang="it-IT" altLang="it-IT" sz="2600" dirty="0"/>
          </a:p>
          <a:p>
            <a:pPr marL="0">
              <a:buFontTx/>
              <a:buNone/>
            </a:pPr>
            <a:r>
              <a:rPr lang="it-IT" altLang="it-IT" sz="2600" dirty="0" smtClean="0"/>
              <a:t>Finora abbiamo considerato l’equilibrio nel mercato dei beni fissato il tasso di interesse. </a:t>
            </a:r>
            <a:r>
              <a:rPr lang="it-IT" altLang="it-IT" sz="2600" b="1" dirty="0" smtClean="0">
                <a:solidFill>
                  <a:srgbClr val="FF0000"/>
                </a:solidFill>
              </a:rPr>
              <a:t>La curva IS ci dice come varia la produzione di equilibrio al variare del tasso di interesse</a:t>
            </a:r>
            <a:r>
              <a:rPr lang="it-IT" altLang="it-IT" sz="2600" dirty="0" smtClean="0"/>
              <a:t>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9590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1.3 La curva IS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13D31E-6CE2-4B51-9A48-B7AB5FA84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altLang="it-IT" sz="2400" dirty="0"/>
              <a:t>Vediamo ora cosa succede quando il tasso di interesse cambia.</a:t>
            </a:r>
          </a:p>
          <a:p>
            <a:pPr>
              <a:buFontTx/>
              <a:buNone/>
            </a:pPr>
            <a:endParaRPr lang="it-IT" altLang="it-IT" sz="2600" dirty="0"/>
          </a:p>
          <a:p>
            <a:pPr>
              <a:buFontTx/>
              <a:buNone/>
            </a:pPr>
            <a:endParaRPr lang="it-IT" altLang="it-IT" sz="2600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697A3B7-AF71-A751-3FAF-DCD666974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11" y="1426474"/>
            <a:ext cx="5036377" cy="465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09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1.4 Spostamenti della curva IS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13D31E-6CE2-4B51-9A48-B7AB5FA84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altLang="it-IT" sz="2400" dirty="0"/>
              <a:t>Un aumento delle imposte sposta la curva IS verso sinistra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9E7BA80-396C-91AF-0D0D-FFB3D90AB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01" y="1502545"/>
            <a:ext cx="7117997" cy="442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5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1.4 Spostamenti della curva IS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13D31E-6CE2-4B51-9A48-B7AB5FA84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64487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it-IT" sz="2800" dirty="0"/>
              <a:t>Riassumiamo quanto abbiamo appena visto:</a:t>
            </a:r>
          </a:p>
          <a:p>
            <a:pPr>
              <a:buFont typeface="Wingdings" pitchFamily="2" charset="2"/>
              <a:buChar char="ü"/>
              <a:defRPr/>
            </a:pPr>
            <a:endParaRPr lang="it-IT" sz="2800" dirty="0"/>
          </a:p>
          <a:p>
            <a:pPr>
              <a:defRPr/>
            </a:pPr>
            <a:r>
              <a:rPr lang="it-IT" sz="2800" dirty="0"/>
              <a:t>l’equilibrio del mercato dei beni richiede che un aumento del tasso di interesse sia associato a una riduzione della produzione</a:t>
            </a:r>
          </a:p>
          <a:p>
            <a:pPr>
              <a:defRPr/>
            </a:pPr>
            <a:endParaRPr lang="it-IT" sz="2800" dirty="0"/>
          </a:p>
          <a:p>
            <a:pPr>
              <a:defRPr/>
            </a:pPr>
            <a:r>
              <a:rPr lang="it-IT" sz="2800" dirty="0"/>
              <a:t>questa relazione è rappresentata dalla curva decrescente IS</a:t>
            </a:r>
          </a:p>
          <a:p>
            <a:pPr>
              <a:defRPr/>
            </a:pPr>
            <a:endParaRPr lang="it-IT" sz="2800" dirty="0"/>
          </a:p>
          <a:p>
            <a:pPr>
              <a:defRPr/>
            </a:pPr>
            <a:r>
              <a:rPr lang="it-IT" sz="2800" dirty="0"/>
              <a:t>ogni fattore che </a:t>
            </a:r>
            <a:r>
              <a:rPr lang="it-IT" sz="2800" b="1" dirty="0">
                <a:solidFill>
                  <a:srgbClr val="FF0000"/>
                </a:solidFill>
              </a:rPr>
              <a:t>diminuisce la domanda di beni</a:t>
            </a:r>
            <a:r>
              <a:rPr lang="it-IT" sz="2800" dirty="0"/>
              <a:t>, dato il tasso di interesse, </a:t>
            </a:r>
            <a:r>
              <a:rPr lang="it-IT" sz="2800" b="1" dirty="0">
                <a:solidFill>
                  <a:srgbClr val="FF0000"/>
                </a:solidFill>
              </a:rPr>
              <a:t>sposta la IS verso sinistra</a:t>
            </a:r>
            <a:r>
              <a:rPr lang="it-IT" sz="2800" dirty="0"/>
              <a:t>. Ogni fattore che </a:t>
            </a:r>
            <a:r>
              <a:rPr lang="it-IT" sz="2800" b="1" dirty="0">
                <a:solidFill>
                  <a:srgbClr val="FF0000"/>
                </a:solidFill>
              </a:rPr>
              <a:t>aumenta la domanda di beni</a:t>
            </a:r>
            <a:r>
              <a:rPr lang="it-IT" sz="2800" dirty="0"/>
              <a:t>, dato il tasso di interesse, </a:t>
            </a:r>
            <a:r>
              <a:rPr lang="it-IT" sz="2800" b="1" dirty="0">
                <a:solidFill>
                  <a:srgbClr val="FF0000"/>
                </a:solidFill>
              </a:rPr>
              <a:t>sposta la IS verso </a:t>
            </a:r>
            <a:r>
              <a:rPr lang="it-IT" sz="2800" b="1" dirty="0" smtClean="0">
                <a:solidFill>
                  <a:srgbClr val="FF0000"/>
                </a:solidFill>
              </a:rPr>
              <a:t>destra</a:t>
            </a:r>
            <a:r>
              <a:rPr lang="it-IT" sz="2800" dirty="0" smtClean="0"/>
              <a:t>.</a:t>
            </a:r>
            <a:endParaRPr lang="it-IT" sz="2800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40992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1209</Words>
  <Application>Microsoft Office PowerPoint</Application>
  <PresentationFormat>Presentazione su schermo (4:3)</PresentationFormat>
  <Paragraphs>148</Paragraphs>
  <Slides>27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Symbol</vt:lpstr>
      <vt:lpstr>Verdana</vt:lpstr>
      <vt:lpstr>Wingdings</vt:lpstr>
      <vt:lpstr>Tema di Office</vt:lpstr>
      <vt:lpstr>Equation</vt:lpstr>
      <vt:lpstr>Capitolo V.</vt:lpstr>
      <vt:lpstr>1. Il mercato dei beni e la curva IS</vt:lpstr>
      <vt:lpstr>1.1 Investimento, vendite e tasso di interesse</vt:lpstr>
      <vt:lpstr>1.2 La determinazione della produzione</vt:lpstr>
      <vt:lpstr>1.2 La determinazione della produzione</vt:lpstr>
      <vt:lpstr>1.2 La determinazione della produzione</vt:lpstr>
      <vt:lpstr>1.3 La curva IS</vt:lpstr>
      <vt:lpstr>1.4 Spostamenti della curva IS</vt:lpstr>
      <vt:lpstr>1.4 Spostamenti della curva IS</vt:lpstr>
      <vt:lpstr>2. I mercati finanziari e la curva LM</vt:lpstr>
      <vt:lpstr>2.1 Moneta reale, reddito reale e tasso di interesse</vt:lpstr>
      <vt:lpstr>2.2 La curva LM</vt:lpstr>
      <vt:lpstr>2.2 La curva LM</vt:lpstr>
      <vt:lpstr>3 Il modello IS-LM: l’equilibrio</vt:lpstr>
      <vt:lpstr>3 Il modello IS-LM: l’equilibrio</vt:lpstr>
      <vt:lpstr>3.1 La politica fiscale</vt:lpstr>
      <vt:lpstr>3.1 La politica fiscale</vt:lpstr>
      <vt:lpstr>3.2 Politica monetaria</vt:lpstr>
      <vt:lpstr>3.2 Politica monetaria</vt:lpstr>
      <vt:lpstr>4. Un mix di politica economica</vt:lpstr>
      <vt:lpstr>4. Un mix di politica economica</vt:lpstr>
      <vt:lpstr>4. Un mix di politica economica</vt:lpstr>
      <vt:lpstr>4. Un mix di politica economica</vt:lpstr>
      <vt:lpstr>4. Un mix di politica economica</vt:lpstr>
      <vt:lpstr>5. Il modello IS-LM descrive davvero quello che succede nella realtà?</vt:lpstr>
      <vt:lpstr>5. Il modello IS-LM descrive davvero quello che succede nella realtà?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ILARIA MARTINI</dc:creator>
  <cp:lastModifiedBy>Marco Giansoldati</cp:lastModifiedBy>
  <cp:revision>63</cp:revision>
  <dcterms:created xsi:type="dcterms:W3CDTF">2014-07-28T14:21:47Z</dcterms:created>
  <dcterms:modified xsi:type="dcterms:W3CDTF">2025-10-16T07:45:24Z</dcterms:modified>
</cp:coreProperties>
</file>