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8"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5" r:id="rId26"/>
    <p:sldId id="286" r:id="rId27"/>
    <p:sldId id="287" r:id="rId28"/>
    <p:sldId id="288" r:id="rId29"/>
    <p:sldId id="289" r:id="rId30"/>
    <p:sldId id="290" r:id="rId3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23" autoAdjust="0"/>
  </p:normalViewPr>
  <p:slideViewPr>
    <p:cSldViewPr>
      <p:cViewPr varScale="1">
        <p:scale>
          <a:sx n="60" d="100"/>
          <a:sy n="60" d="100"/>
        </p:scale>
        <p:origin x="1388"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F8AD7D-F295-43C6-BA87-67A0200D3C36}" type="datetimeFigureOut">
              <a:rPr lang="it-IT" smtClean="0"/>
              <a:pPr/>
              <a:t>16/10/2025</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B7E38F-3BA1-4C01-877B-84BC49B91593}" type="slidenum">
              <a:rPr lang="it-IT" smtClean="0"/>
              <a:pPr/>
              <a:t>‹N›</a:t>
            </a:fld>
            <a:endParaRPr lang="it-IT"/>
          </a:p>
        </p:txBody>
      </p:sp>
    </p:spTree>
    <p:extLst>
      <p:ext uri="{BB962C8B-B14F-4D97-AF65-F5344CB8AC3E}">
        <p14:creationId xmlns:p14="http://schemas.microsoft.com/office/powerpoint/2010/main" val="30102297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FC748-6110-495D-82E4-A352E0A24456}" type="datetimeFigureOut">
              <a:rPr lang="it-IT" smtClean="0"/>
              <a:pPr/>
              <a:t>16/10/2025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29A9F0-15F3-43FD-A34E-DB71226D0F5D}" type="slidenum">
              <a:rPr lang="it-IT" smtClean="0"/>
              <a:pPr/>
              <a:t>‹N›</a:t>
            </a:fld>
            <a:endParaRPr lang="it-IT"/>
          </a:p>
        </p:txBody>
      </p:sp>
    </p:spTree>
    <p:extLst>
      <p:ext uri="{BB962C8B-B14F-4D97-AF65-F5344CB8AC3E}">
        <p14:creationId xmlns:p14="http://schemas.microsoft.com/office/powerpoint/2010/main" val="28120060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Consideriamo due</a:t>
            </a:r>
            <a:r>
              <a:rPr lang="it-IT" baseline="0" dirty="0" smtClean="0"/>
              <a:t> situazioni. Nella prima, l’inflazione è uguale al 4% e il vostro salario aumenta dell’1% in termini nominali. Nella seconda, l’inflazione è uguale allo 0% e il vostro salario diminuisce del 3% in termini nominali. In entrambi i casi si verifica la stessa riduzione del salario reale, pari al 3%. Tuttavia, l’evidenza empirica mostra che molti accetterebbero più facilmente una riduzione del salario reale nel primo caso.</a:t>
            </a:r>
          </a:p>
          <a:p>
            <a:r>
              <a:rPr lang="it-IT" baseline="0" dirty="0" smtClean="0"/>
              <a:t>Questo è rilevante perché il costante processo di cambiamento che caratterizza le economie moderne spesso comporta che alcuni lavoratori debbano subire tagli salariali in termini reali. </a:t>
            </a:r>
            <a:r>
              <a:rPr lang="it-IT" b="1" baseline="0" dirty="0" smtClean="0">
                <a:solidFill>
                  <a:srgbClr val="FF0000"/>
                </a:solidFill>
              </a:rPr>
              <a:t>Un’inflazione positiva facilita l’aggiustamento al ribasso dei salari rispetto al caso di inflazione nulla</a:t>
            </a:r>
            <a:r>
              <a:rPr lang="it-IT" baseline="0" dirty="0" smtClean="0"/>
              <a:t>.</a:t>
            </a:r>
            <a:endParaRPr lang="it-IT" dirty="0" smtClean="0"/>
          </a:p>
          <a:p>
            <a:endParaRPr lang="it-IT" dirty="0"/>
          </a:p>
        </p:txBody>
      </p:sp>
      <p:sp>
        <p:nvSpPr>
          <p:cNvPr id="4" name="Segnaposto numero diapositiva 3"/>
          <p:cNvSpPr>
            <a:spLocks noGrp="1"/>
          </p:cNvSpPr>
          <p:nvPr>
            <p:ph type="sldNum" sz="quarter" idx="10"/>
          </p:nvPr>
        </p:nvSpPr>
        <p:spPr/>
        <p:txBody>
          <a:bodyPr/>
          <a:lstStyle/>
          <a:p>
            <a:fld id="{0729A9F0-15F3-43FD-A34E-DB71226D0F5D}" type="slidenum">
              <a:rPr lang="it-IT" smtClean="0"/>
              <a:pPr/>
              <a:t>20</a:t>
            </a:fld>
            <a:endParaRPr lang="it-IT"/>
          </a:p>
        </p:txBody>
      </p:sp>
    </p:spTree>
    <p:extLst>
      <p:ext uri="{BB962C8B-B14F-4D97-AF65-F5344CB8AC3E}">
        <p14:creationId xmlns:p14="http://schemas.microsoft.com/office/powerpoint/2010/main" val="875050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a:xfrm>
            <a:off x="457200" y="6356350"/>
            <a:ext cx="2133600" cy="365125"/>
          </a:xfrm>
          <a:prstGeom prst="rect">
            <a:avLst/>
          </a:prstGeom>
        </p:spPr>
        <p:txBody>
          <a:bodyPr/>
          <a:lstStyle/>
          <a:p>
            <a:endParaRPr lang="it-IT"/>
          </a:p>
        </p:txBody>
      </p:sp>
      <p:sp>
        <p:nvSpPr>
          <p:cNvPr id="8" name="Segnaposto piè di pagina 7"/>
          <p:cNvSpPr>
            <a:spLocks noGrp="1"/>
          </p:cNvSpPr>
          <p:nvPr>
            <p:ph type="ftr" sz="quarter" idx="11"/>
          </p:nvPr>
        </p:nvSpPr>
        <p:spPr>
          <a:xfrm>
            <a:off x="3124200" y="6356350"/>
            <a:ext cx="2895600" cy="365125"/>
          </a:xfrm>
          <a:prstGeom prst="rect">
            <a:avLst/>
          </a:prstGeom>
        </p:spPr>
        <p:txBody>
          <a:bodyPr/>
          <a:lstStyle/>
          <a:p>
            <a:endParaRPr lang="it-IT"/>
          </a:p>
        </p:txBody>
      </p:sp>
      <p:sp>
        <p:nvSpPr>
          <p:cNvPr id="9" name="Segnaposto numero diapositiva 8"/>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data 2"/>
          <p:cNvSpPr>
            <a:spLocks noGrp="1"/>
          </p:cNvSpPr>
          <p:nvPr>
            <p:ph type="dt" sz="half" idx="10"/>
          </p:nvPr>
        </p:nvSpPr>
        <p:spPr>
          <a:xfrm>
            <a:off x="457200" y="6356350"/>
            <a:ext cx="2133600" cy="365125"/>
          </a:xfrm>
          <a:prstGeom prst="rect">
            <a:avLst/>
          </a:prstGeom>
        </p:spPr>
        <p:txBody>
          <a:bodyPr/>
          <a:lstStyle/>
          <a:p>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a:lstStyle/>
          <a:p>
            <a:endParaRPr lang="it-IT"/>
          </a:p>
        </p:txBody>
      </p:sp>
      <p:sp>
        <p:nvSpPr>
          <p:cNvPr id="5" name="Segnaposto numero diapositiva 4"/>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457200" y="6356350"/>
            <a:ext cx="2133600" cy="365125"/>
          </a:xfrm>
          <a:prstGeom prst="rect">
            <a:avLst/>
          </a:prstGeom>
        </p:spPr>
        <p:txBody>
          <a:bodyPr/>
          <a:lstStyle/>
          <a:p>
            <a:endParaRPr lang="it-IT"/>
          </a:p>
        </p:txBody>
      </p:sp>
      <p:sp>
        <p:nvSpPr>
          <p:cNvPr id="3" name="Segnaposto piè di pagina 2"/>
          <p:cNvSpPr>
            <a:spLocks noGrp="1"/>
          </p:cNvSpPr>
          <p:nvPr>
            <p:ph type="ftr" sz="quarter" idx="11"/>
          </p:nvPr>
        </p:nvSpPr>
        <p:spPr>
          <a:xfrm>
            <a:off x="3124200" y="6356350"/>
            <a:ext cx="2895600" cy="365125"/>
          </a:xfrm>
          <a:prstGeom prst="rect">
            <a:avLst/>
          </a:prstGeom>
        </p:spPr>
        <p:txBody>
          <a:bodyPr/>
          <a:lstStyle/>
          <a:p>
            <a:endParaRPr lang="it-IT"/>
          </a:p>
        </p:txBody>
      </p:sp>
      <p:sp>
        <p:nvSpPr>
          <p:cNvPr id="4" name="Segnaposto numero diapositiva 3"/>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57200" y="980728"/>
            <a:ext cx="8229600" cy="4525963"/>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AEEB7-370C-4CD1-84ED-44A96922B98A}" type="slidenum">
              <a:rPr lang="it-IT" smtClean="0"/>
              <a:pPr/>
              <a:t>‹N›</a:t>
            </a:fld>
            <a:endParaRPr lang="it-IT"/>
          </a:p>
        </p:txBody>
      </p:sp>
      <p:sp>
        <p:nvSpPr>
          <p:cNvPr id="8" name="Rectangle 8"/>
          <p:cNvSpPr>
            <a:spLocks noChangeArrowheads="1"/>
          </p:cNvSpPr>
          <p:nvPr userDrawn="1"/>
        </p:nvSpPr>
        <p:spPr bwMode="auto">
          <a:xfrm>
            <a:off x="0" y="-99392"/>
            <a:ext cx="9144000" cy="792163"/>
          </a:xfrm>
          <a:prstGeom prst="rect">
            <a:avLst/>
          </a:prstGeom>
          <a:noFill/>
          <a:ln w="9525">
            <a:noFill/>
            <a:miter lim="800000"/>
            <a:headEnd/>
            <a:tailEnd/>
          </a:ln>
          <a:effectLst/>
        </p:spPr>
        <p:txBody>
          <a:bodyPr anchor="ctr"/>
          <a:lstStyle/>
          <a:p>
            <a:pPr algn="ctr"/>
            <a:r>
              <a:rPr lang="it-IT" sz="1200" b="0" i="0" kern="1200" dirty="0">
                <a:solidFill>
                  <a:schemeClr val="tx1"/>
                </a:solidFill>
                <a:effectLst/>
                <a:latin typeface="+mn-lt"/>
                <a:ea typeface="+mn-ea"/>
                <a:cs typeface="+mn-cs"/>
              </a:rPr>
              <a:t>Blanchard O., </a:t>
            </a:r>
            <a:r>
              <a:rPr lang="it-IT" sz="1200" b="0" i="0" kern="1200" dirty="0" err="1">
                <a:solidFill>
                  <a:schemeClr val="tx1"/>
                </a:solidFill>
                <a:effectLst/>
                <a:latin typeface="+mn-lt"/>
                <a:ea typeface="+mn-ea"/>
                <a:cs typeface="+mn-cs"/>
              </a:rPr>
              <a:t>Amighini</a:t>
            </a:r>
            <a:r>
              <a:rPr lang="it-IT" sz="1200" b="0" i="0" kern="1200" dirty="0">
                <a:solidFill>
                  <a:schemeClr val="tx1"/>
                </a:solidFill>
                <a:effectLst/>
                <a:latin typeface="+mn-lt"/>
                <a:ea typeface="+mn-ea"/>
                <a:cs typeface="+mn-cs"/>
              </a:rPr>
              <a:t> A., Giavazzi F.</a:t>
            </a:r>
            <a:r>
              <a:rPr kumimoji="0" lang="it-IT" sz="1200" b="0" i="0" u="none" strike="noStrike" kern="0" cap="none" spc="0" normalizeH="0" baseline="0" noProof="0" dirty="0">
                <a:ln>
                  <a:noFill/>
                </a:ln>
                <a:solidFill>
                  <a:sysClr val="windowText" lastClr="000000"/>
                </a:solidFill>
                <a:effectLst/>
                <a:uLnTx/>
                <a:uFillTx/>
                <a:latin typeface="+mn-lt"/>
              </a:rPr>
              <a:t>, «</a:t>
            </a:r>
            <a:r>
              <a:rPr lang="it-IT" sz="1200" dirty="0">
                <a:latin typeface="+mn-lt"/>
              </a:rPr>
              <a:t>Macroeconomia</a:t>
            </a:r>
            <a:r>
              <a:rPr kumimoji="0" lang="it-IT" sz="1200" b="0" i="0" u="none" strike="noStrike" kern="0" cap="none" spc="0" normalizeH="0" baseline="0" noProof="0" dirty="0">
                <a:ln>
                  <a:noFill/>
                </a:ln>
                <a:solidFill>
                  <a:sysClr val="windowText" lastClr="000000"/>
                </a:solidFill>
                <a:effectLst/>
                <a:uLnTx/>
                <a:uFillTx/>
                <a:latin typeface="+mn-lt"/>
              </a:rPr>
              <a:t>» Il Mulino, 2024</a:t>
            </a:r>
            <a:br>
              <a:rPr kumimoji="0" lang="it-IT" sz="1200" b="0" i="0" u="none" strike="noStrike" kern="0" cap="none" spc="0" normalizeH="0" baseline="0" noProof="0" dirty="0">
                <a:ln>
                  <a:noFill/>
                </a:ln>
                <a:solidFill>
                  <a:sysClr val="windowText" lastClr="000000"/>
                </a:solidFill>
                <a:effectLst/>
                <a:uLnTx/>
                <a:uFillTx/>
                <a:latin typeface="+mn-lt"/>
              </a:rPr>
            </a:br>
            <a:r>
              <a:rPr kumimoji="0" lang="it-IT" sz="1200" b="0" i="0" u="none" strike="noStrike" kern="0" cap="none" spc="0" normalizeH="0" baseline="0" noProof="0" dirty="0">
                <a:ln>
                  <a:noFill/>
                </a:ln>
                <a:solidFill>
                  <a:sysClr val="windowText" lastClr="000000"/>
                </a:solidFill>
                <a:effectLst/>
                <a:uLnTx/>
                <a:uFillTx/>
                <a:latin typeface="+mn-lt"/>
              </a:rPr>
              <a:t>Capitolo XXIII. La politica monetaria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EA2E41-F466-45C9-8810-64C02F890EF4}"/>
              </a:ext>
            </a:extLst>
          </p:cNvPr>
          <p:cNvSpPr>
            <a:spLocks noGrp="1"/>
          </p:cNvSpPr>
          <p:nvPr>
            <p:ph type="ctrTitle"/>
          </p:nvPr>
        </p:nvSpPr>
        <p:spPr/>
        <p:txBody>
          <a:bodyPr/>
          <a:lstStyle/>
          <a:p>
            <a:r>
              <a:rPr lang="it-IT" dirty="0"/>
              <a:t>Capitolo XXIII</a:t>
            </a:r>
          </a:p>
        </p:txBody>
      </p:sp>
      <p:sp>
        <p:nvSpPr>
          <p:cNvPr id="3" name="Sottotitolo 2">
            <a:extLst>
              <a:ext uri="{FF2B5EF4-FFF2-40B4-BE49-F238E27FC236}">
                <a16:creationId xmlns:a16="http://schemas.microsoft.com/office/drawing/2014/main" id="{0DF76653-733A-4C01-8C11-057B8BF8FD0A}"/>
              </a:ext>
            </a:extLst>
          </p:cNvPr>
          <p:cNvSpPr>
            <a:spLocks noGrp="1"/>
          </p:cNvSpPr>
          <p:nvPr>
            <p:ph type="subTitle" idx="1"/>
          </p:nvPr>
        </p:nvSpPr>
        <p:spPr/>
        <p:txBody>
          <a:bodyPr/>
          <a:lstStyle/>
          <a:p>
            <a:r>
              <a:rPr lang="it-IT" dirty="0"/>
              <a:t>La politica monetaria</a:t>
            </a:r>
          </a:p>
        </p:txBody>
      </p:sp>
      <p:sp>
        <p:nvSpPr>
          <p:cNvPr id="4" name="Segnaposto numero diapositiva 3">
            <a:extLst>
              <a:ext uri="{FF2B5EF4-FFF2-40B4-BE49-F238E27FC236}">
                <a16:creationId xmlns:a16="http://schemas.microsoft.com/office/drawing/2014/main" id="{39081CFA-D95A-4BDC-B6DA-CD8E5DCEA03A}"/>
              </a:ext>
            </a:extLst>
          </p:cNvPr>
          <p:cNvSpPr>
            <a:spLocks noGrp="1"/>
          </p:cNvSpPr>
          <p:nvPr>
            <p:ph type="sldNum" sz="quarter" idx="12"/>
          </p:nvPr>
        </p:nvSpPr>
        <p:spPr/>
        <p:txBody>
          <a:bodyPr/>
          <a:lstStyle/>
          <a:p>
            <a:fld id="{E3AAEEB7-370C-4CD1-84ED-44A96922B98A}" type="slidenum">
              <a:rPr lang="it-IT" smtClean="0"/>
              <a:pPr/>
              <a:t>1</a:t>
            </a:fld>
            <a:endParaRPr lang="it-IT"/>
          </a:p>
        </p:txBody>
      </p:sp>
    </p:spTree>
    <p:extLst>
      <p:ext uri="{BB962C8B-B14F-4D97-AF65-F5344CB8AC3E}">
        <p14:creationId xmlns:p14="http://schemas.microsoft.com/office/powerpoint/2010/main" val="2619124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2.3 Regole sul tasso di interesse</a:t>
            </a:r>
          </a:p>
        </p:txBody>
      </p:sp>
      <mc:AlternateContent xmlns:mc="http://schemas.openxmlformats.org/markup-compatibility/2006" xmlns:a14="http://schemas.microsoft.com/office/drawing/2010/main">
        <mc:Choice Requires="a14">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07504" y="1052736"/>
                <a:ext cx="8964487" cy="5040560"/>
              </a:xfrm>
            </p:spPr>
            <p:txBody>
              <a:bodyPr>
                <a:normAutofit fontScale="92500" lnSpcReduction="20000"/>
              </a:bodyPr>
              <a:lstStyle/>
              <a:p>
                <a:pPr marL="0" indent="0">
                  <a:buNone/>
                </a:pPr>
                <a:r>
                  <a:rPr lang="it-IT" altLang="it-IT" sz="2300" dirty="0"/>
                  <a:t>Partendo da ciò, John Taylor sviluppò la </a:t>
                </a:r>
                <a:r>
                  <a:rPr lang="it-IT" altLang="it-IT" sz="2300" i="1" dirty="0"/>
                  <a:t>regola di Taylor</a:t>
                </a:r>
                <a:r>
                  <a:rPr lang="it-IT" altLang="it-IT" sz="2300" dirty="0"/>
                  <a:t>, la quale indica che per ogni periodo la banca centrale sceglie il tasso di interesse seguendo la seguente equazione:</a:t>
                </a:r>
              </a:p>
              <a:p>
                <a:pPr marL="0" indent="0">
                  <a:buNone/>
                </a:pPr>
                <a:endParaRPr lang="it-IT" altLang="it-IT" sz="2300" dirty="0"/>
              </a:p>
              <a:p>
                <a:pPr marL="0" indent="0">
                  <a:buNone/>
                </a:pPr>
                <a14:m>
                  <m:oMathPara xmlns:m="http://schemas.openxmlformats.org/officeDocument/2006/math">
                    <m:oMathParaPr>
                      <m:jc m:val="centerGroup"/>
                    </m:oMathParaPr>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𝑖</m:t>
                          </m:r>
                        </m:e>
                        <m:sub>
                          <m:r>
                            <a:rPr lang="it-IT" altLang="it-IT" sz="2300" i="1">
                              <a:latin typeface="Cambria Math" panose="02040503050406030204" pitchFamily="18" charset="0"/>
                            </a:rPr>
                            <m:t>𝑡</m:t>
                          </m:r>
                        </m:sub>
                      </m:sSub>
                      <m:r>
                        <a:rPr lang="it-IT" altLang="it-IT" sz="2300" i="1">
                          <a:latin typeface="Cambria Math" panose="02040503050406030204" pitchFamily="18" charset="0"/>
                        </a:rPr>
                        <m:t>=</m:t>
                      </m:r>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rPr>
                            <m:t>𝑖</m:t>
                          </m:r>
                        </m:e>
                      </m:acc>
                      <m:r>
                        <a:rPr lang="it-IT" altLang="it-IT" sz="2300" i="1">
                          <a:latin typeface="Cambria Math" panose="02040503050406030204" pitchFamily="18" charset="0"/>
                        </a:rPr>
                        <m:t>+</m:t>
                      </m:r>
                      <m:r>
                        <a:rPr lang="it-IT" altLang="it-IT" sz="2300" i="1">
                          <a:latin typeface="Cambria Math" panose="02040503050406030204" pitchFamily="18" charset="0"/>
                        </a:rPr>
                        <m:t>𝑎</m:t>
                      </m:r>
                      <m:d>
                        <m:dPr>
                          <m:ctrlPr>
                            <a:rPr lang="it-IT" altLang="it-IT" sz="2300" i="1">
                              <a:latin typeface="Cambria Math" panose="02040503050406030204" pitchFamily="18" charset="0"/>
                            </a:rPr>
                          </m:ctrlPr>
                        </m:dPr>
                        <m:e>
                          <m:sSub>
                            <m:sSubPr>
                              <m:ctrlPr>
                                <a:rPr lang="it-IT" altLang="it-IT" sz="2300" i="1">
                                  <a:latin typeface="Cambria Math" panose="02040503050406030204" pitchFamily="18" charset="0"/>
                                </a:rPr>
                              </m:ctrlPr>
                            </m:sSubPr>
                            <m:e>
                              <m:r>
                                <a:rPr lang="it-IT" altLang="it-IT" sz="2300" i="1">
                                  <a:latin typeface="Cambria Math" panose="02040503050406030204" pitchFamily="18" charset="0"/>
                                  <a:ea typeface="Cambria Math" panose="02040503050406030204" pitchFamily="18" charset="0"/>
                                </a:rPr>
                                <m:t>𝜋</m:t>
                              </m:r>
                            </m:e>
                            <m:sub>
                              <m:r>
                                <a:rPr lang="it-IT" altLang="it-IT" sz="2300" i="1">
                                  <a:latin typeface="Cambria Math" panose="02040503050406030204" pitchFamily="18" charset="0"/>
                                </a:rPr>
                                <m:t>𝑡</m:t>
                              </m:r>
                            </m:sub>
                          </m:sSub>
                          <m:r>
                            <a:rPr lang="it-IT" altLang="it-IT" sz="2300" i="1">
                              <a:latin typeface="Cambria Math" panose="02040503050406030204" pitchFamily="18" charset="0"/>
                            </a:rPr>
                            <m:t>−</m:t>
                          </m:r>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ea typeface="Cambria Math" panose="02040503050406030204" pitchFamily="18" charset="0"/>
                                </a:rPr>
                                <m:t>𝜋</m:t>
                              </m:r>
                            </m:e>
                          </m:acc>
                        </m:e>
                      </m:d>
                      <m:r>
                        <a:rPr lang="it-IT" altLang="it-IT" sz="2300" i="1">
                          <a:latin typeface="Cambria Math" panose="02040503050406030204" pitchFamily="18" charset="0"/>
                        </a:rPr>
                        <m:t>−</m:t>
                      </m:r>
                      <m:r>
                        <a:rPr lang="it-IT" altLang="it-IT" sz="2300" i="1">
                          <a:latin typeface="Cambria Math" panose="02040503050406030204" pitchFamily="18" charset="0"/>
                        </a:rPr>
                        <m:t>𝑏</m:t>
                      </m:r>
                      <m:r>
                        <a:rPr lang="it-IT" altLang="it-IT" sz="2300" i="1">
                          <a:latin typeface="Cambria Math" panose="02040503050406030204" pitchFamily="18" charset="0"/>
                        </a:rPr>
                        <m:t>(</m:t>
                      </m:r>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𝑢</m:t>
                          </m:r>
                        </m:e>
                        <m:sub>
                          <m:r>
                            <a:rPr lang="it-IT" altLang="it-IT" sz="2300" i="1">
                              <a:latin typeface="Cambria Math" panose="02040503050406030204" pitchFamily="18" charset="0"/>
                            </a:rPr>
                            <m:t>𝑡</m:t>
                          </m:r>
                        </m:sub>
                      </m:sSub>
                      <m:r>
                        <a:rPr lang="it-IT" altLang="it-IT" sz="2300" i="1">
                          <a:latin typeface="Cambria Math" panose="02040503050406030204" pitchFamily="18" charset="0"/>
                        </a:rPr>
                        <m:t>−</m:t>
                      </m:r>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𝑢</m:t>
                          </m:r>
                        </m:e>
                        <m:sub>
                          <m:r>
                            <a:rPr lang="it-IT" altLang="it-IT" sz="2300" i="1">
                              <a:latin typeface="Cambria Math" panose="02040503050406030204" pitchFamily="18" charset="0"/>
                            </a:rPr>
                            <m:t>𝑛</m:t>
                          </m:r>
                        </m:sub>
                      </m:sSub>
                      <m:r>
                        <a:rPr lang="it-IT" altLang="it-IT" sz="2300" i="1">
                          <a:latin typeface="Cambria Math" panose="02040503050406030204" pitchFamily="18" charset="0"/>
                        </a:rPr>
                        <m:t>)</m:t>
                      </m:r>
                    </m:oMath>
                  </m:oMathPara>
                </a14:m>
                <a:endParaRPr lang="it-IT" altLang="it-IT" sz="2300" dirty="0"/>
              </a:p>
              <a:p>
                <a:pPr marL="0" indent="0">
                  <a:buNone/>
                </a:pPr>
                <a:endParaRPr lang="it-IT" altLang="it-IT" sz="2300" dirty="0"/>
              </a:p>
              <a:p>
                <a14:m>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𝑖</m:t>
                        </m:r>
                      </m:e>
                      <m:sub>
                        <m:r>
                          <a:rPr lang="it-IT" altLang="it-IT" sz="2300" i="1">
                            <a:latin typeface="Cambria Math" panose="02040503050406030204" pitchFamily="18" charset="0"/>
                          </a:rPr>
                          <m:t>𝑡</m:t>
                        </m:r>
                      </m:sub>
                    </m:sSub>
                  </m:oMath>
                </a14:m>
                <a:r>
                  <a:rPr lang="it-IT" altLang="it-IT" sz="2300" dirty="0"/>
                  <a:t> = tasso di interesse nominale fissato dalla banca centrale: </a:t>
                </a:r>
              </a:p>
              <a:p>
                <a14:m>
                  <m:oMath xmlns:m="http://schemas.openxmlformats.org/officeDocument/2006/math">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rPr>
                          <m:t>𝑖</m:t>
                        </m:r>
                      </m:e>
                    </m:acc>
                  </m:oMath>
                </a14:m>
                <a:r>
                  <a:rPr lang="it-IT" altLang="it-IT" sz="2300" dirty="0"/>
                  <a:t>  = tasso di interesse nominale obiettivo, per cui </a:t>
                </a:r>
                <a14:m>
                  <m:oMath xmlns:m="http://schemas.openxmlformats.org/officeDocument/2006/math">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rPr>
                          <m:t>𝑖</m:t>
                        </m:r>
                      </m:e>
                    </m:acc>
                    <m:r>
                      <a:rPr lang="it-IT" altLang="it-IT" sz="2300" i="1">
                        <a:latin typeface="Cambria Math"/>
                      </a:rPr>
                      <m:t>=</m:t>
                    </m:r>
                    <m:sSub>
                      <m:sSubPr>
                        <m:ctrlPr>
                          <a:rPr lang="it-IT" altLang="it-IT" sz="2300" i="1">
                            <a:latin typeface="Cambria Math" panose="02040503050406030204" pitchFamily="18" charset="0"/>
                          </a:rPr>
                        </m:ctrlPr>
                      </m:sSubPr>
                      <m:e>
                        <m:r>
                          <a:rPr lang="it-IT" altLang="it-IT" sz="2300" i="1">
                            <a:latin typeface="Cambria Math"/>
                          </a:rPr>
                          <m:t>𝑟</m:t>
                        </m:r>
                      </m:e>
                      <m:sub>
                        <m:r>
                          <a:rPr lang="it-IT" altLang="it-IT" sz="2300" i="1">
                            <a:latin typeface="Cambria Math"/>
                          </a:rPr>
                          <m:t>𝑛</m:t>
                        </m:r>
                      </m:sub>
                    </m:sSub>
                  </m:oMath>
                </a14:m>
                <a:r>
                  <a:rPr lang="it-IT" altLang="it-IT" sz="2300" dirty="0"/>
                  <a:t>+ </a:t>
                </a:r>
                <a14:m>
                  <m:oMath xmlns:m="http://schemas.openxmlformats.org/officeDocument/2006/math">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ea typeface="Cambria Math" panose="02040503050406030204" pitchFamily="18" charset="0"/>
                          </a:rPr>
                          <m:t>𝜋</m:t>
                        </m:r>
                      </m:e>
                    </m:acc>
                  </m:oMath>
                </a14:m>
                <a:r>
                  <a:rPr lang="it-IT" altLang="it-IT" sz="2300" dirty="0"/>
                  <a:t>;</a:t>
                </a:r>
              </a:p>
              <a:p>
                <a14:m>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𝑢</m:t>
                        </m:r>
                      </m:e>
                      <m:sub>
                        <m:r>
                          <a:rPr lang="it-IT" altLang="it-IT" sz="2300" i="1">
                            <a:latin typeface="Cambria Math" panose="02040503050406030204" pitchFamily="18" charset="0"/>
                          </a:rPr>
                          <m:t>𝑡</m:t>
                        </m:r>
                      </m:sub>
                    </m:sSub>
                  </m:oMath>
                </a14:m>
                <a:r>
                  <a:rPr lang="it-IT" altLang="it-IT" sz="2300" dirty="0"/>
                  <a:t> = tasso di disoccupazione</a:t>
                </a:r>
              </a:p>
              <a:p>
                <a14:m>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rPr>
                          <m:t>𝑢</m:t>
                        </m:r>
                      </m:e>
                      <m:sub>
                        <m:r>
                          <a:rPr lang="it-IT" altLang="it-IT" sz="2300" i="1">
                            <a:latin typeface="Cambria Math" panose="02040503050406030204" pitchFamily="18" charset="0"/>
                          </a:rPr>
                          <m:t>𝑛</m:t>
                        </m:r>
                      </m:sub>
                    </m:sSub>
                  </m:oMath>
                </a14:m>
                <a:r>
                  <a:rPr lang="it-IT" altLang="it-IT" sz="2300" dirty="0"/>
                  <a:t> = tasso di disoccupazione naturale</a:t>
                </a:r>
              </a:p>
              <a:p>
                <a:pPr marL="0" indent="0">
                  <a:buNone/>
                </a:pPr>
                <a:endParaRPr lang="it-IT" altLang="it-IT" sz="2300" dirty="0"/>
              </a:p>
              <a:p>
                <a:pPr marL="0" indent="0">
                  <a:buNone/>
                </a:pPr>
                <a:r>
                  <a:rPr lang="it-IT" sz="2300" i="1" dirty="0"/>
                  <a:t>a</a:t>
                </a:r>
                <a:r>
                  <a:rPr lang="it-IT" sz="2300" dirty="0"/>
                  <a:t> e </a:t>
                </a:r>
                <a:r>
                  <a:rPr lang="it-IT" sz="2300" i="1" dirty="0"/>
                  <a:t>b</a:t>
                </a:r>
                <a:r>
                  <a:rPr lang="it-IT" sz="2300" dirty="0"/>
                  <a:t> sono coefficienti positivi scelti dalla banca centrale. </a:t>
                </a:r>
                <a:r>
                  <a:rPr lang="it-IT" sz="2300" dirty="0">
                    <a:solidFill>
                      <a:srgbClr val="FF0000"/>
                    </a:solidFill>
                  </a:rPr>
                  <a:t>Taylor sostiene che </a:t>
                </a:r>
                <a:r>
                  <a:rPr lang="it-IT" sz="2300" i="1" dirty="0">
                    <a:solidFill>
                      <a:srgbClr val="FF0000"/>
                    </a:solidFill>
                  </a:rPr>
                  <a:t>a</a:t>
                </a:r>
                <a:r>
                  <a:rPr lang="it-IT" sz="2300" dirty="0">
                    <a:solidFill>
                      <a:srgbClr val="FF0000"/>
                    </a:solidFill>
                  </a:rPr>
                  <a:t> dovrebbe essere maggiore di 1: quello che conta è il tasso di interesse reale e se l’inflazione aumenta, la banca centrale deve aumentare il tasso reale per ridurre la spesa e la produzione</a:t>
                </a:r>
                <a:r>
                  <a:rPr lang="it-IT" sz="2300" dirty="0"/>
                  <a:t>. </a:t>
                </a:r>
                <a:r>
                  <a:rPr lang="it-IT" sz="2300" dirty="0">
                    <a:solidFill>
                      <a:srgbClr val="FF0000"/>
                    </a:solidFill>
                  </a:rPr>
                  <a:t>La banca centrale deve aumentare il tasso di interesse nominale più che proporzionalmente rispetto all’inflazione</a:t>
                </a:r>
                <a:r>
                  <a:rPr lang="it-IT" sz="2300" dirty="0"/>
                  <a:t>.</a:t>
                </a:r>
                <a:endParaRPr lang="it-IT" altLang="it-IT" sz="2400" dirty="0"/>
              </a:p>
              <a:p>
                <a:pPr marL="0" indent="0">
                  <a:buNone/>
                </a:pPr>
                <a:endParaRPr lang="it-IT" altLang="it-IT" sz="2400" dirty="0"/>
              </a:p>
              <a:p>
                <a:pPr marL="0" indent="0">
                  <a:buNone/>
                </a:pPr>
                <a:endParaRPr lang="it-IT" altLang="it-IT" sz="2400" dirty="0"/>
              </a:p>
            </p:txBody>
          </p:sp>
        </mc:Choice>
        <mc:Fallback xmlns="">
          <p:sp>
            <p:nvSpPr>
              <p:cNvPr id="3" name="Segnaposto contenuto 2">
                <a:extLst>
                  <a:ext uri="{FF2B5EF4-FFF2-40B4-BE49-F238E27FC236}">
                    <a16:creationId xmlns:a16="http://schemas.microsoft.com/office/drawing/2014/main" id="{9FB2D8A8-741B-42A2-85FD-BA66726B820A}"/>
                  </a:ext>
                </a:extLst>
              </p:cNvPr>
              <p:cNvSpPr>
                <a:spLocks noGrp="1" noRot="1" noChangeAspect="1" noMove="1" noResize="1" noEditPoints="1" noAdjustHandles="1" noChangeArrowheads="1" noChangeShapeType="1" noTextEdit="1"/>
              </p:cNvSpPr>
              <p:nvPr>
                <p:ph idx="1"/>
              </p:nvPr>
            </p:nvSpPr>
            <p:spPr>
              <a:xfrm>
                <a:off x="107504" y="1052736"/>
                <a:ext cx="8964487" cy="5040560"/>
              </a:xfrm>
              <a:blipFill>
                <a:blip r:embed="rId2"/>
                <a:stretch>
                  <a:fillRect l="-816" t="-1935" r="-136"/>
                </a:stretch>
              </a:blipFill>
            </p:spPr>
            <p:txBody>
              <a:bodyPr/>
              <a:lstStyle/>
              <a:p>
                <a:r>
                  <a:rPr lang="it-IT">
                    <a:noFill/>
                  </a:rPr>
                  <a:t> </a:t>
                </a:r>
              </a:p>
            </p:txBody>
          </p:sp>
        </mc:Fallback>
      </mc:AlternateContent>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10</a:t>
            </a:fld>
            <a:endParaRPr lang="it-IT"/>
          </a:p>
        </p:txBody>
      </p:sp>
    </p:spTree>
    <p:extLst>
      <p:ext uri="{BB962C8B-B14F-4D97-AF65-F5344CB8AC3E}">
        <p14:creationId xmlns:p14="http://schemas.microsoft.com/office/powerpoint/2010/main" val="3537100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 Il tasso ottimale di 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864096"/>
          </a:xfrm>
        </p:spPr>
        <p:txBody>
          <a:bodyPr>
            <a:normAutofit/>
          </a:bodyPr>
          <a:lstStyle/>
          <a:p>
            <a:pPr marL="0" indent="0">
              <a:buNone/>
            </a:pPr>
            <a:r>
              <a:rPr lang="it-IT" altLang="it-IT" sz="2200" dirty="0"/>
              <a:t>Come potete osservare dai seguenti dati, l’inflazione nei paesi avanzati ha subito una costante diminuzione dagli anni Ottanta.</a:t>
            </a:r>
          </a:p>
          <a:p>
            <a:pPr marL="0" indent="0">
              <a:buNone/>
            </a:pPr>
            <a:endParaRPr lang="it-IT" sz="2400" dirty="0"/>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11</a:t>
            </a:fld>
            <a:endParaRPr lang="it-IT"/>
          </a:p>
        </p:txBody>
      </p:sp>
      <p:pic>
        <p:nvPicPr>
          <p:cNvPr id="7" name="Immagine 6">
            <a:extLst>
              <a:ext uri="{FF2B5EF4-FFF2-40B4-BE49-F238E27FC236}">
                <a16:creationId xmlns:a16="http://schemas.microsoft.com/office/drawing/2014/main" id="{0800E823-09BA-64F3-A6EE-181EC341CC5F}"/>
              </a:ext>
            </a:extLst>
          </p:cNvPr>
          <p:cNvPicPr>
            <a:picLocks noChangeAspect="1"/>
          </p:cNvPicPr>
          <p:nvPr/>
        </p:nvPicPr>
        <p:blipFill rotWithShape="1">
          <a:blip r:embed="rId2"/>
          <a:srcRect l="12201" t="29001" r="9051" b="17800"/>
          <a:stretch/>
        </p:blipFill>
        <p:spPr>
          <a:xfrm>
            <a:off x="403116" y="2195736"/>
            <a:ext cx="8337768" cy="3168352"/>
          </a:xfrm>
          <a:prstGeom prst="rect">
            <a:avLst/>
          </a:prstGeom>
        </p:spPr>
      </p:pic>
    </p:spTree>
    <p:extLst>
      <p:ext uri="{BB962C8B-B14F-4D97-AF65-F5344CB8AC3E}">
        <p14:creationId xmlns:p14="http://schemas.microsoft.com/office/powerpoint/2010/main" val="157595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412776"/>
            <a:ext cx="8964488" cy="3456384"/>
          </a:xfrm>
        </p:spPr>
        <p:txBody>
          <a:bodyPr>
            <a:normAutofit/>
          </a:bodyPr>
          <a:lstStyle/>
          <a:p>
            <a:pPr marL="0" indent="0">
              <a:buNone/>
            </a:pPr>
            <a:r>
              <a:rPr lang="it-IT" altLang="it-IT" sz="2400" dirty="0"/>
              <a:t>Come abbiamo già visto, un tasso di inflazione molto elevato può danneggiare l’attività economica.</a:t>
            </a:r>
          </a:p>
          <a:p>
            <a:pPr marL="0" indent="0">
              <a:buNone/>
            </a:pPr>
            <a:endParaRPr lang="it-IT" sz="2400" dirty="0"/>
          </a:p>
          <a:p>
            <a:pPr marL="0" indent="0">
              <a:buNone/>
            </a:pPr>
            <a:r>
              <a:rPr lang="it-IT" sz="2400" dirty="0"/>
              <a:t>Tuttavia, il dibattito oggi verte sui vantaggi che un tasso dello 0% può avere rispetto, ad esempio, a un tasso del 4%.</a:t>
            </a:r>
          </a:p>
          <a:p>
            <a:pPr marL="0" indent="0">
              <a:buNone/>
            </a:pPr>
            <a:endParaRPr lang="it-IT" sz="2400" dirty="0"/>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12</a:t>
            </a:fld>
            <a:endParaRPr lang="it-IT"/>
          </a:p>
        </p:txBody>
      </p:sp>
    </p:spTree>
    <p:extLst>
      <p:ext uri="{BB962C8B-B14F-4D97-AF65-F5344CB8AC3E}">
        <p14:creationId xmlns:p14="http://schemas.microsoft.com/office/powerpoint/2010/main" val="2750672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3" y="1052736"/>
            <a:ext cx="8712968" cy="4536504"/>
          </a:xfrm>
        </p:spPr>
        <p:txBody>
          <a:bodyPr>
            <a:normAutofit/>
          </a:bodyPr>
          <a:lstStyle/>
          <a:p>
            <a:pPr marL="0" indent="0">
              <a:buNone/>
            </a:pPr>
            <a:endParaRPr lang="it-IT" sz="2400" dirty="0"/>
          </a:p>
          <a:p>
            <a:pPr marL="0" indent="0">
              <a:buNone/>
            </a:pPr>
            <a:r>
              <a:rPr lang="it-IT" sz="2400" dirty="0"/>
              <a:t>In intervalli di questo tipo, gli economisti riconoscono la presenza di 4 principali costi dell’inflazione:</a:t>
            </a:r>
          </a:p>
          <a:p>
            <a:pPr marL="0" indent="0">
              <a:buNone/>
            </a:pPr>
            <a:endParaRPr lang="it-IT" sz="2400" dirty="0"/>
          </a:p>
          <a:p>
            <a:r>
              <a:rPr lang="it-IT" sz="2400" dirty="0"/>
              <a:t>il costo delle suole;</a:t>
            </a:r>
          </a:p>
          <a:p>
            <a:r>
              <a:rPr lang="it-IT" sz="2400" dirty="0"/>
              <a:t>le distorsioni fiscali;</a:t>
            </a:r>
          </a:p>
          <a:p>
            <a:r>
              <a:rPr lang="it-IT" sz="2400" dirty="0"/>
              <a:t>l’illusione monetaria;</a:t>
            </a:r>
          </a:p>
          <a:p>
            <a:r>
              <a:rPr lang="it-IT" sz="2400" dirty="0"/>
              <a:t>la volatilità dell’inflazione.</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13</a:t>
            </a:fld>
            <a:endParaRPr lang="it-IT"/>
          </a:p>
        </p:txBody>
      </p:sp>
    </p:spTree>
    <p:extLst>
      <p:ext uri="{BB962C8B-B14F-4D97-AF65-F5344CB8AC3E}">
        <p14:creationId xmlns:p14="http://schemas.microsoft.com/office/powerpoint/2010/main" val="3817471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sz="2300" i="1" dirty="0"/>
              <a:t>Il costo delle suole</a:t>
            </a:r>
          </a:p>
          <a:p>
            <a:pPr marL="0" indent="0">
              <a:buNone/>
            </a:pPr>
            <a:endParaRPr lang="it-IT" sz="2300" dirty="0"/>
          </a:p>
          <a:p>
            <a:pPr marL="0">
              <a:buFontTx/>
              <a:buNone/>
              <a:defRPr/>
            </a:pPr>
            <a:r>
              <a:rPr lang="it-IT" sz="2300" dirty="0"/>
              <a:t>Nel lungo periodo, un maggiore tasso di inflazione comporta maggiori tassi di interesse nominali e quindi un maggior costo-opportunità della moneta.</a:t>
            </a:r>
          </a:p>
          <a:p>
            <a:pPr>
              <a:buFontTx/>
              <a:buNone/>
              <a:defRPr/>
            </a:pPr>
            <a:endParaRPr lang="it-IT" sz="2300" dirty="0"/>
          </a:p>
          <a:p>
            <a:pPr marL="0">
              <a:buFontTx/>
              <a:buNone/>
              <a:defRPr/>
            </a:pPr>
            <a:r>
              <a:rPr lang="it-IT" sz="2300" dirty="0"/>
              <a:t>Le persone riducono i saldi monetari e si recano più spesso a prelevare.</a:t>
            </a:r>
            <a:endParaRPr lang="it-IT" sz="2300" dirty="0">
              <a:latin typeface="Times New Roman" pitchFamily="18" charset="0"/>
            </a:endParaRP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14</a:t>
            </a:fld>
            <a:endParaRPr lang="it-IT"/>
          </a:p>
        </p:txBody>
      </p:sp>
    </p:spTree>
    <p:extLst>
      <p:ext uri="{BB962C8B-B14F-4D97-AF65-F5344CB8AC3E}">
        <p14:creationId xmlns:p14="http://schemas.microsoft.com/office/powerpoint/2010/main" val="1397621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251520" y="1052736"/>
            <a:ext cx="8892479" cy="4536504"/>
          </a:xfrm>
        </p:spPr>
        <p:txBody>
          <a:bodyPr>
            <a:normAutofit/>
          </a:bodyPr>
          <a:lstStyle/>
          <a:p>
            <a:pPr marL="0" indent="0">
              <a:buNone/>
            </a:pPr>
            <a:r>
              <a:rPr lang="it-IT" sz="2300" i="1" dirty="0"/>
              <a:t>Le distorsioni fiscali</a:t>
            </a:r>
          </a:p>
          <a:p>
            <a:pPr marL="0" indent="0">
              <a:buNone/>
            </a:pPr>
            <a:endParaRPr lang="it-IT" sz="2300" dirty="0"/>
          </a:p>
          <a:p>
            <a:pPr marL="0" indent="0">
              <a:buFontTx/>
              <a:buNone/>
              <a:defRPr/>
            </a:pPr>
            <a:r>
              <a:rPr lang="it-IT" sz="2300" dirty="0"/>
              <a:t>Il reddito imponibile è espresso in termini nominali e non in termini reali. </a:t>
            </a:r>
          </a:p>
          <a:p>
            <a:pPr marL="0" indent="0">
              <a:buFontTx/>
              <a:buNone/>
              <a:defRPr/>
            </a:pPr>
            <a:endParaRPr lang="it-IT" sz="2300" dirty="0"/>
          </a:p>
          <a:p>
            <a:pPr marL="0" indent="0">
              <a:buFontTx/>
              <a:buNone/>
              <a:defRPr/>
            </a:pPr>
            <a:r>
              <a:rPr lang="it-IT" sz="2300" dirty="0"/>
              <a:t>In presenza di elevata inflazione, i contribuenti passano a fasce di reddito superiori, in quanto il reddito nominale, ma non necessariamente il reddito reale, aumenta di valore</a:t>
            </a:r>
            <a:r>
              <a:rPr lang="it-IT" sz="2300" dirty="0">
                <a:latin typeface="Times New Roman" pitchFamily="18" charset="0"/>
              </a:rPr>
              <a:t>.</a:t>
            </a:r>
            <a:endParaRPr lang="it-IT" sz="2300" dirty="0"/>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15</a:t>
            </a:fld>
            <a:endParaRPr lang="it-IT"/>
          </a:p>
        </p:txBody>
      </p:sp>
    </p:spTree>
    <p:extLst>
      <p:ext uri="{BB962C8B-B14F-4D97-AF65-F5344CB8AC3E}">
        <p14:creationId xmlns:p14="http://schemas.microsoft.com/office/powerpoint/2010/main" val="897426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sz="2300" i="1" dirty="0"/>
              <a:t>L’illusione monetaria</a:t>
            </a:r>
          </a:p>
          <a:p>
            <a:pPr marL="0" indent="0">
              <a:buNone/>
            </a:pPr>
            <a:endParaRPr lang="it-IT" sz="2300" dirty="0"/>
          </a:p>
          <a:p>
            <a:pPr marL="0" indent="0">
              <a:buFontTx/>
              <a:buNone/>
              <a:defRPr/>
            </a:pPr>
            <a:r>
              <a:rPr lang="it-IT" sz="2300" dirty="0">
                <a:solidFill>
                  <a:srgbClr val="FF0000"/>
                </a:solidFill>
              </a:rPr>
              <a:t>Le persone sembrano commettere errori sistematici nel distinguere tra grandezze di tipo nominale e reale.</a:t>
            </a:r>
          </a:p>
          <a:p>
            <a:pPr marL="0" indent="0">
              <a:buFontTx/>
              <a:buNone/>
              <a:defRPr/>
            </a:pPr>
            <a:endParaRPr lang="it-IT" sz="2300" dirty="0"/>
          </a:p>
          <a:p>
            <a:pPr marL="0" indent="0">
              <a:buFontTx/>
              <a:buNone/>
              <a:defRPr/>
            </a:pPr>
            <a:r>
              <a:rPr lang="it-IT" sz="2300" dirty="0"/>
              <a:t>A questo proposito, è stato notato da economisti e psicologi che l’inflazione induce le persone e le imprese a prendere decisioni sbagliate.</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16</a:t>
            </a:fld>
            <a:endParaRPr lang="it-IT"/>
          </a:p>
        </p:txBody>
      </p:sp>
    </p:spTree>
    <p:extLst>
      <p:ext uri="{BB962C8B-B14F-4D97-AF65-F5344CB8AC3E}">
        <p14:creationId xmlns:p14="http://schemas.microsoft.com/office/powerpoint/2010/main" val="2678535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3.1 I costi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251520" y="1052736"/>
            <a:ext cx="8892479" cy="4536504"/>
          </a:xfrm>
        </p:spPr>
        <p:txBody>
          <a:bodyPr>
            <a:normAutofit/>
          </a:bodyPr>
          <a:lstStyle/>
          <a:p>
            <a:pPr marL="0" indent="0">
              <a:buNone/>
            </a:pPr>
            <a:r>
              <a:rPr lang="it-IT" sz="2300" i="1" dirty="0"/>
              <a:t>La volatilità dell’inflazione</a:t>
            </a:r>
          </a:p>
          <a:p>
            <a:pPr marL="0" indent="0">
              <a:buNone/>
            </a:pPr>
            <a:endParaRPr lang="it-IT" sz="2300" dirty="0"/>
          </a:p>
          <a:p>
            <a:pPr marL="0" indent="0">
              <a:buFontTx/>
              <a:buNone/>
              <a:defRPr/>
            </a:pPr>
            <a:r>
              <a:rPr lang="it-IT" sz="2300" dirty="0"/>
              <a:t>Una maggiore inflazione è solitamente associata a un’inflazione più variabile.</a:t>
            </a:r>
          </a:p>
          <a:p>
            <a:pPr marL="0" indent="0">
              <a:buFontTx/>
              <a:buNone/>
              <a:defRPr/>
            </a:pPr>
            <a:endParaRPr lang="it-IT" sz="2300" dirty="0"/>
          </a:p>
          <a:p>
            <a:pPr marL="0" indent="0">
              <a:buFontTx/>
              <a:buNone/>
              <a:defRPr/>
            </a:pPr>
            <a:r>
              <a:rPr lang="it-IT" sz="2300" dirty="0"/>
              <a:t>Le attività finanziarie che promettono pagamenti futuri </a:t>
            </a:r>
            <a:r>
              <a:rPr lang="it-IT" sz="2300" dirty="0">
                <a:solidFill>
                  <a:srgbClr val="FF0000"/>
                </a:solidFill>
              </a:rPr>
              <a:t>fissati in termini nominali</a:t>
            </a:r>
            <a:r>
              <a:rPr lang="it-IT" sz="2300" dirty="0"/>
              <a:t> diventano più rischiose.</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17</a:t>
            </a:fld>
            <a:endParaRPr lang="it-IT"/>
          </a:p>
        </p:txBody>
      </p:sp>
    </p:spTree>
    <p:extLst>
      <p:ext uri="{BB962C8B-B14F-4D97-AF65-F5344CB8AC3E}">
        <p14:creationId xmlns:p14="http://schemas.microsoft.com/office/powerpoint/2010/main" val="2988151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3.2 I benefici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sz="2400" dirty="0"/>
              <a:t>Potrà essere una sorpresa per molti, ma l’inflazione comporta anche dei benefici all’economia.</a:t>
            </a:r>
          </a:p>
          <a:p>
            <a:pPr marL="0" indent="0">
              <a:buNone/>
            </a:pPr>
            <a:endParaRPr lang="it-IT" altLang="it-IT" sz="2400" dirty="0"/>
          </a:p>
          <a:p>
            <a:pPr marL="0" indent="0">
              <a:buNone/>
            </a:pPr>
            <a:r>
              <a:rPr lang="it-IT" altLang="it-IT" sz="2400" dirty="0"/>
              <a:t>Ne possiamo individuare almeno tre:</a:t>
            </a:r>
          </a:p>
          <a:p>
            <a:pPr marL="0" indent="0">
              <a:buNone/>
            </a:pPr>
            <a:endParaRPr lang="it-IT" altLang="it-IT" sz="2400" dirty="0"/>
          </a:p>
          <a:p>
            <a:r>
              <a:rPr lang="it-IT" altLang="it-IT" sz="2400" dirty="0"/>
              <a:t>il signoraggio;</a:t>
            </a:r>
          </a:p>
          <a:p>
            <a:r>
              <a:rPr lang="it-IT" altLang="it-IT" sz="2400" dirty="0"/>
              <a:t>un riesame dell’illusione monetaria;</a:t>
            </a:r>
          </a:p>
          <a:p>
            <a:r>
              <a:rPr lang="it-IT" altLang="it-IT" sz="2400" dirty="0"/>
              <a:t>la possibilità di ottenere tassi di interesse negativi.</a:t>
            </a:r>
          </a:p>
          <a:p>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18</a:t>
            </a:fld>
            <a:endParaRPr lang="it-IT"/>
          </a:p>
        </p:txBody>
      </p:sp>
    </p:spTree>
    <p:extLst>
      <p:ext uri="{BB962C8B-B14F-4D97-AF65-F5344CB8AC3E}">
        <p14:creationId xmlns:p14="http://schemas.microsoft.com/office/powerpoint/2010/main" val="2730763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3.2 I benefici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251520" y="1052736"/>
            <a:ext cx="8892479" cy="4536504"/>
          </a:xfrm>
        </p:spPr>
        <p:txBody>
          <a:bodyPr>
            <a:normAutofit/>
          </a:bodyPr>
          <a:lstStyle/>
          <a:p>
            <a:pPr marL="0" indent="0">
              <a:buNone/>
            </a:pPr>
            <a:r>
              <a:rPr lang="it-IT" sz="2600" i="1" dirty="0"/>
              <a:t>Il signoraggio</a:t>
            </a:r>
          </a:p>
          <a:p>
            <a:pPr marL="0" indent="0">
              <a:buNone/>
            </a:pPr>
            <a:endParaRPr lang="it-IT" sz="2400" dirty="0"/>
          </a:p>
          <a:p>
            <a:pPr marL="0" indent="0">
              <a:buFontTx/>
              <a:buNone/>
              <a:defRPr/>
            </a:pPr>
            <a:r>
              <a:rPr lang="it-IT" sz="2400" dirty="0"/>
              <a:t>La creazione di moneta è uno dei modi in cui il governo può finanziare la sua spesa. </a:t>
            </a:r>
          </a:p>
          <a:p>
            <a:pPr marL="0" indent="0">
              <a:buFontTx/>
              <a:buNone/>
              <a:defRPr/>
            </a:pPr>
            <a:endParaRPr lang="it-IT" sz="2400" dirty="0"/>
          </a:p>
          <a:p>
            <a:pPr marL="0" indent="0">
              <a:buFontTx/>
              <a:buNone/>
              <a:defRPr/>
            </a:pPr>
            <a:r>
              <a:rPr lang="it-IT" sz="2400" dirty="0"/>
              <a:t>Ciò avviene se i titoli emessi dal governo vengono acquistati dalla banca centrale che crea moneta per pagarli.</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19</a:t>
            </a:fld>
            <a:endParaRPr lang="it-IT"/>
          </a:p>
        </p:txBody>
      </p:sp>
    </p:spTree>
    <p:extLst>
      <p:ext uri="{BB962C8B-B14F-4D97-AF65-F5344CB8AC3E}">
        <p14:creationId xmlns:p14="http://schemas.microsoft.com/office/powerpoint/2010/main" val="37089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 Dal money targeting all’</a:t>
            </a:r>
            <a:r>
              <a:rPr lang="it-IT" sz="3200" dirty="0" err="1"/>
              <a:t>inflation</a:t>
            </a:r>
            <a:r>
              <a:rPr lang="it-IT" sz="3200" dirty="0"/>
              <a:t>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2123729"/>
            <a:ext cx="8964487" cy="2088232"/>
          </a:xfrm>
        </p:spPr>
        <p:txBody>
          <a:bodyPr>
            <a:normAutofit/>
          </a:bodyPr>
          <a:lstStyle/>
          <a:p>
            <a:pPr marL="0" indent="0">
              <a:buNone/>
            </a:pPr>
            <a:r>
              <a:rPr lang="it-IT" sz="2300" dirty="0"/>
              <a:t>La politica monetaria persegue un duplice obiettivo:</a:t>
            </a:r>
          </a:p>
          <a:p>
            <a:r>
              <a:rPr lang="it-IT" sz="2300" dirty="0"/>
              <a:t>mantenere l’inflazione bassa e stabile</a:t>
            </a:r>
          </a:p>
          <a:p>
            <a:r>
              <a:rPr lang="it-IT" sz="2300" dirty="0"/>
              <a:t>stabilizzare la produzione intorno al suo livello potenziale, per limitare recessioni e boom economici. </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a:t>
            </a:fld>
            <a:endParaRPr lang="it-IT"/>
          </a:p>
        </p:txBody>
      </p:sp>
    </p:spTree>
    <p:extLst>
      <p:ext uri="{BB962C8B-B14F-4D97-AF65-F5344CB8AC3E}">
        <p14:creationId xmlns:p14="http://schemas.microsoft.com/office/powerpoint/2010/main" val="2066145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3.2 I benefici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sz="2600" i="1" dirty="0"/>
              <a:t>Un riesame dell’illusione monetaria</a:t>
            </a:r>
          </a:p>
          <a:p>
            <a:pPr marL="0" indent="0">
              <a:buNone/>
            </a:pPr>
            <a:endParaRPr lang="it-IT" sz="2400" dirty="0"/>
          </a:p>
          <a:p>
            <a:pPr marL="0" indent="0">
              <a:buFontTx/>
              <a:buNone/>
              <a:defRPr/>
            </a:pPr>
            <a:r>
              <a:rPr lang="it-IT" sz="2400" dirty="0"/>
              <a:t>Il fenomeno dell’illusione monetaria può costituire un’argomentazione a favore di un tasso d’inflazione positivo.</a:t>
            </a:r>
          </a:p>
          <a:p>
            <a:pPr marL="0" indent="0">
              <a:buFontTx/>
              <a:buNone/>
              <a:defRPr/>
            </a:pPr>
            <a:endParaRPr lang="it-IT" sz="2400" dirty="0"/>
          </a:p>
          <a:p>
            <a:pPr marL="0" indent="0">
              <a:buFontTx/>
              <a:buNone/>
              <a:defRPr/>
            </a:pPr>
            <a:r>
              <a:rPr lang="it-IT" sz="2400" dirty="0"/>
              <a:t>Il processo di cambiamento che caratterizza le economie moderne comporta che alcuni lavoratori debbano subire tagli salariali in termini reali. In questo caso, un’inflazione positiva facilita l’aggiustamento, poiché una riduzione del salario reale non esclude un aumento del salario nominale, che verrebbe ben accolto dai lavoratori.</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20</a:t>
            </a:fld>
            <a:endParaRPr lang="it-IT"/>
          </a:p>
        </p:txBody>
      </p:sp>
    </p:spTree>
    <p:extLst>
      <p:ext uri="{BB962C8B-B14F-4D97-AF65-F5344CB8AC3E}">
        <p14:creationId xmlns:p14="http://schemas.microsoft.com/office/powerpoint/2010/main" val="1184421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3.2 I benefici dell’inflazione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sz="2300" i="1" dirty="0"/>
              <a:t>Tassi di interesse reali negativi</a:t>
            </a:r>
          </a:p>
          <a:p>
            <a:pPr marL="0" indent="0">
              <a:buNone/>
            </a:pPr>
            <a:endParaRPr lang="it-IT" sz="2300" dirty="0"/>
          </a:p>
          <a:p>
            <a:pPr marL="0">
              <a:spcBef>
                <a:spcPct val="50000"/>
              </a:spcBef>
              <a:buFontTx/>
              <a:buNone/>
              <a:defRPr/>
            </a:pPr>
            <a:r>
              <a:rPr lang="it-IT" sz="2300" dirty="0">
                <a:solidFill>
                  <a:srgbClr val="FF0000"/>
                </a:solidFill>
              </a:rPr>
              <a:t>Un’economia con un maggior tasso di inflazione ha più regime di manovra nell’uso della politica monetaria per combattere una recessione.</a:t>
            </a:r>
          </a:p>
          <a:p>
            <a:pPr marL="0">
              <a:spcBef>
                <a:spcPct val="50000"/>
              </a:spcBef>
              <a:buFontTx/>
              <a:buNone/>
              <a:defRPr/>
            </a:pPr>
            <a:r>
              <a:rPr lang="it-IT" sz="2300" dirty="0"/>
              <a:t>Un’economia con un basso tasso di inflazione potrebbe non essere in grado di usare la politica monetaria per far tornare la produzione al suo livello naturale.</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21</a:t>
            </a:fld>
            <a:endParaRPr lang="it-IT"/>
          </a:p>
        </p:txBody>
      </p:sp>
    </p:spTree>
    <p:extLst>
      <p:ext uri="{BB962C8B-B14F-4D97-AF65-F5344CB8AC3E}">
        <p14:creationId xmlns:p14="http://schemas.microsoft.com/office/powerpoint/2010/main" val="4050534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4. Politica monetaria non convenzionale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196752"/>
            <a:ext cx="8964487" cy="4392488"/>
          </a:xfrm>
        </p:spPr>
        <p:txBody>
          <a:bodyPr>
            <a:normAutofit/>
          </a:bodyPr>
          <a:lstStyle/>
          <a:p>
            <a:pPr marL="0" indent="0">
              <a:buFontTx/>
              <a:buNone/>
            </a:pPr>
            <a:r>
              <a:rPr lang="it-IT" altLang="it-IT" sz="2400" dirty="0"/>
              <a:t>Quando all’inizio della crisi finanziaria del 2008 il tasso di interesse ha raggiunto lo zero </a:t>
            </a:r>
            <a:r>
              <a:rPr lang="it-IT" altLang="it-IT" sz="2400" dirty="0" err="1"/>
              <a:t>lower</a:t>
            </a:r>
            <a:r>
              <a:rPr lang="it-IT" altLang="it-IT" sz="2400" dirty="0"/>
              <a:t> </a:t>
            </a:r>
            <a:r>
              <a:rPr lang="it-IT" altLang="it-IT" sz="2400" dirty="0" err="1"/>
              <a:t>bound</a:t>
            </a:r>
            <a:r>
              <a:rPr lang="it-IT" altLang="it-IT" sz="2400" dirty="0"/>
              <a:t>, le banche centrali hanno perso la possibilità di utilizzare la </a:t>
            </a:r>
            <a:r>
              <a:rPr lang="it-IT" altLang="it-IT" sz="2400" i="1" dirty="0"/>
              <a:t>politica monetaria convenzionale.</a:t>
            </a:r>
          </a:p>
          <a:p>
            <a:pPr marL="0" indent="0">
              <a:buFontTx/>
              <a:buNone/>
            </a:pPr>
            <a:endParaRPr lang="it-IT" altLang="it-IT" sz="2400" dirty="0"/>
          </a:p>
          <a:p>
            <a:pPr marL="0" indent="0">
              <a:buFontTx/>
              <a:buNone/>
            </a:pPr>
            <a:r>
              <a:rPr lang="it-IT" altLang="it-IT" sz="2400" dirty="0">
                <a:solidFill>
                  <a:srgbClr val="FF0000"/>
                </a:solidFill>
              </a:rPr>
              <a:t>Tuttavia, le banche centrali hanno la possibilità di influenzare l’attività economica attraverso la </a:t>
            </a:r>
            <a:r>
              <a:rPr lang="it-IT" altLang="it-IT" sz="2400" i="1" dirty="0">
                <a:solidFill>
                  <a:srgbClr val="FF0000"/>
                </a:solidFill>
              </a:rPr>
              <a:t>politica monetaria non convenzionale.</a:t>
            </a:r>
          </a:p>
          <a:p>
            <a:pPr marL="0" indent="0">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22</a:t>
            </a:fld>
            <a:endParaRPr lang="it-IT"/>
          </a:p>
        </p:txBody>
      </p:sp>
    </p:spTree>
    <p:extLst>
      <p:ext uri="{BB962C8B-B14F-4D97-AF65-F5344CB8AC3E}">
        <p14:creationId xmlns:p14="http://schemas.microsoft.com/office/powerpoint/2010/main" val="1124119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4. Politica monetaria non convenzionale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196752"/>
            <a:ext cx="8964487" cy="4392488"/>
          </a:xfrm>
        </p:spPr>
        <p:txBody>
          <a:bodyPr>
            <a:normAutofit/>
          </a:bodyPr>
          <a:lstStyle/>
          <a:p>
            <a:pPr marL="0" indent="0">
              <a:buFontTx/>
              <a:buNone/>
            </a:pPr>
            <a:r>
              <a:rPr lang="it-IT" altLang="it-IT" sz="2300" b="1" dirty="0">
                <a:solidFill>
                  <a:srgbClr val="FF0000"/>
                </a:solidFill>
              </a:rPr>
              <a:t>L’idea è semplice: anche quando il tasso di policy è pari a zero, altri tassi di interesse rimangono positivi a causa dei vari premi per il rischio.</a:t>
            </a:r>
          </a:p>
          <a:p>
            <a:pPr marL="0" indent="0">
              <a:buFontTx/>
              <a:buNone/>
            </a:pPr>
            <a:endParaRPr lang="it-IT" altLang="it-IT" sz="2300" dirty="0"/>
          </a:p>
          <a:p>
            <a:pPr marL="0" indent="0">
              <a:buFontTx/>
              <a:buNone/>
            </a:pPr>
            <a:r>
              <a:rPr lang="it-IT" altLang="it-IT" sz="2300" dirty="0">
                <a:solidFill>
                  <a:srgbClr val="FF0000"/>
                </a:solidFill>
              </a:rPr>
              <a:t>La banca centrale può ridurre tali tassi di interesse influenzando la domanda di tali attività finanziarie. Se acquista tale attività, la domanda aumenterà e il tasso di interesse diminuirà. Se venderà tale attività, il tasso di interesse aumenterà.</a:t>
            </a:r>
          </a:p>
          <a:p>
            <a:pPr marL="0" indent="0">
              <a:buFontTx/>
              <a:buNone/>
            </a:pPr>
            <a:endParaRPr lang="it-IT" altLang="it-IT" sz="2300" dirty="0"/>
          </a:p>
          <a:p>
            <a:pPr marL="0" indent="0">
              <a:buFontTx/>
              <a:buNone/>
            </a:pPr>
            <a:r>
              <a:rPr lang="it-IT" altLang="it-IT" sz="2300" dirty="0"/>
              <a:t>Tali programmi di acquisto di attività finanziarie da parte della banca centrale sono chiamati </a:t>
            </a:r>
            <a:r>
              <a:rPr lang="it-IT" altLang="it-IT" sz="2300" i="1" dirty="0"/>
              <a:t>quantitative </a:t>
            </a:r>
            <a:r>
              <a:rPr lang="it-IT" altLang="it-IT" sz="2300" i="1" dirty="0" err="1"/>
              <a:t>easing</a:t>
            </a:r>
            <a:r>
              <a:rPr lang="it-IT" altLang="it-IT" sz="2300" i="1" dirty="0"/>
              <a:t> o credit </a:t>
            </a:r>
            <a:r>
              <a:rPr lang="it-IT" altLang="it-IT" sz="2300" i="1" dirty="0" err="1"/>
              <a:t>easing</a:t>
            </a:r>
            <a:r>
              <a:rPr lang="it-IT" altLang="it-IT" sz="2300" i="1" dirty="0"/>
              <a:t>.</a:t>
            </a:r>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23</a:t>
            </a:fld>
            <a:endParaRPr lang="it-IT"/>
          </a:p>
        </p:txBody>
      </p:sp>
    </p:spTree>
    <p:extLst>
      <p:ext uri="{BB962C8B-B14F-4D97-AF65-F5344CB8AC3E}">
        <p14:creationId xmlns:p14="http://schemas.microsoft.com/office/powerpoint/2010/main" val="3695798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4. Politica monetaria non convenzionale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196752"/>
            <a:ext cx="8928991" cy="4392488"/>
          </a:xfrm>
        </p:spPr>
        <p:txBody>
          <a:bodyPr>
            <a:normAutofit lnSpcReduction="10000"/>
          </a:bodyPr>
          <a:lstStyle/>
          <a:p>
            <a:pPr marL="0" indent="0">
              <a:buFontTx/>
              <a:buNone/>
            </a:pPr>
            <a:r>
              <a:rPr lang="it-IT" altLang="it-IT" sz="2400" dirty="0"/>
              <a:t>Ci sono state diverse manovre di questo tipo.</a:t>
            </a:r>
          </a:p>
          <a:p>
            <a:pPr marL="0" indent="0">
              <a:buFontTx/>
              <a:buNone/>
            </a:pPr>
            <a:endParaRPr lang="it-IT" altLang="it-IT" sz="2400" dirty="0"/>
          </a:p>
          <a:p>
            <a:pPr marL="0" indent="0">
              <a:buFontTx/>
              <a:buNone/>
            </a:pPr>
            <a:r>
              <a:rPr lang="it-IT" altLang="it-IT" sz="2400" dirty="0"/>
              <a:t>Negli USA la </a:t>
            </a:r>
            <a:r>
              <a:rPr lang="it-IT" altLang="it-IT" sz="2400" i="1" dirty="0"/>
              <a:t>Fed</a:t>
            </a:r>
            <a:r>
              <a:rPr lang="it-IT" altLang="it-IT" sz="2400" dirty="0"/>
              <a:t> ha iniziato con un primo quantitative </a:t>
            </a:r>
            <a:r>
              <a:rPr lang="it-IT" altLang="it-IT" sz="2400" dirty="0" err="1"/>
              <a:t>easing</a:t>
            </a:r>
            <a:r>
              <a:rPr lang="it-IT" altLang="it-IT" sz="2400" dirty="0"/>
              <a:t> (QE1) nel 2008 con l’acquisto di </a:t>
            </a:r>
            <a:r>
              <a:rPr lang="it-IT" altLang="it-IT" sz="2400" dirty="0" err="1"/>
              <a:t>mortage-backed</a:t>
            </a:r>
            <a:r>
              <a:rPr lang="it-IT" altLang="it-IT" sz="2400" dirty="0"/>
              <a:t> securities (MBS). Manovra ripetuta nel 2010 con l’acquisto di buoni del tesoro a lungo termine e nel 2012, di nuovo con le MBS.</a:t>
            </a:r>
          </a:p>
          <a:p>
            <a:pPr marL="0" indent="0">
              <a:buNone/>
            </a:pPr>
            <a:endParaRPr lang="it-IT" altLang="it-IT" sz="2400" dirty="0"/>
          </a:p>
          <a:p>
            <a:pPr marL="0" indent="0">
              <a:buNone/>
            </a:pPr>
            <a:r>
              <a:rPr lang="it-IT" altLang="it-IT" sz="2400" dirty="0"/>
              <a:t>In Europa la </a:t>
            </a:r>
            <a:r>
              <a:rPr lang="it-IT" altLang="it-IT" sz="2400" i="1" dirty="0"/>
              <a:t>Bce</a:t>
            </a:r>
            <a:r>
              <a:rPr lang="it-IT" altLang="it-IT" sz="2400" dirty="0"/>
              <a:t> ha iniziato nel 2011-2012 con due operazioni </a:t>
            </a:r>
            <a:r>
              <a:rPr lang="it-IT" altLang="it-IT" sz="2400" dirty="0" err="1"/>
              <a:t>Ltro</a:t>
            </a:r>
            <a:r>
              <a:rPr lang="it-IT" altLang="it-IT" sz="2400" dirty="0"/>
              <a:t>, ripetendosi nel 2014 con la manovra detta </a:t>
            </a:r>
            <a:r>
              <a:rPr lang="it-IT" altLang="it-IT" sz="2400" dirty="0" err="1"/>
              <a:t>Tltro</a:t>
            </a:r>
            <a:r>
              <a:rPr lang="it-IT" altLang="it-IT" sz="2400" dirty="0"/>
              <a:t>. Nel 2015, annunciando l’inizio di un vero quantitative </a:t>
            </a:r>
            <a:r>
              <a:rPr lang="it-IT" altLang="it-IT" sz="2400" dirty="0" err="1"/>
              <a:t>easing</a:t>
            </a:r>
            <a:r>
              <a:rPr lang="it-IT" altLang="it-IT" sz="2400" dirty="0"/>
              <a:t>, ha adottato una politica non convenzionale con il programma </a:t>
            </a:r>
            <a:r>
              <a:rPr lang="it-IT" altLang="it-IT" sz="2400" dirty="0" err="1"/>
              <a:t>Pspp</a:t>
            </a:r>
            <a:r>
              <a:rPr lang="it-IT" altLang="it-IT" sz="2400" dirty="0"/>
              <a:t> e </a:t>
            </a:r>
            <a:r>
              <a:rPr lang="it-IT" altLang="it-IT" sz="2400" dirty="0" err="1"/>
              <a:t>Cspp</a:t>
            </a:r>
            <a:r>
              <a:rPr lang="it-IT" altLang="it-IT" sz="2400" dirty="0"/>
              <a:t>.</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24</a:t>
            </a:fld>
            <a:endParaRPr lang="it-IT"/>
          </a:p>
        </p:txBody>
      </p:sp>
    </p:spTree>
    <p:extLst>
      <p:ext uri="{BB962C8B-B14F-4D97-AF65-F5344CB8AC3E}">
        <p14:creationId xmlns:p14="http://schemas.microsoft.com/office/powerpoint/2010/main" val="3895470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4. Politica monetaria non convenzionale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988840"/>
            <a:ext cx="8928992" cy="1800200"/>
          </a:xfrm>
        </p:spPr>
        <p:txBody>
          <a:bodyPr>
            <a:normAutofit/>
          </a:bodyPr>
          <a:lstStyle/>
          <a:p>
            <a:pPr marL="0" indent="0">
              <a:buFontTx/>
              <a:buNone/>
            </a:pPr>
            <a:r>
              <a:rPr lang="it-IT" altLang="it-IT" sz="2300" dirty="0"/>
              <a:t>La politica monetaria è quindi in continua evoluzione. La crisi finanziaria del 2008-2009 ha costretto le banche centrali a mettere in discussione l’attenzione per l’inflazione ed esplorare nuovi strumenti diversi dal tasso di policy.</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25</a:t>
            </a:fld>
            <a:endParaRPr lang="it-IT"/>
          </a:p>
        </p:txBody>
      </p:sp>
    </p:spTree>
    <p:extLst>
      <p:ext uri="{BB962C8B-B14F-4D97-AF65-F5344CB8AC3E}">
        <p14:creationId xmlns:p14="http://schemas.microsoft.com/office/powerpoint/2010/main" val="1583900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5. Politica monetaria e stabilità finanziaria</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196752"/>
            <a:ext cx="8964487" cy="4680520"/>
          </a:xfrm>
        </p:spPr>
        <p:txBody>
          <a:bodyPr>
            <a:normAutofit/>
          </a:bodyPr>
          <a:lstStyle/>
          <a:p>
            <a:pPr marL="0" indent="0">
              <a:buFontTx/>
              <a:buNone/>
            </a:pPr>
            <a:r>
              <a:rPr lang="it-IT" altLang="it-IT" sz="2300" dirty="0"/>
              <a:t>Quando è cominciata la crisi, non si è verificato solo un crollo della domanda, ma sono anche emersi seri problemi all’interno del sistema finanziario.</a:t>
            </a:r>
          </a:p>
          <a:p>
            <a:pPr marL="0" indent="0">
              <a:buFontTx/>
              <a:buNone/>
            </a:pPr>
            <a:endParaRPr lang="it-IT" altLang="it-IT" sz="2300" dirty="0"/>
          </a:p>
          <a:p>
            <a:pPr marL="0" indent="0">
              <a:buFontTx/>
              <a:buNone/>
            </a:pPr>
            <a:r>
              <a:rPr lang="it-IT" altLang="it-IT" sz="2300" dirty="0"/>
              <a:t>La </a:t>
            </a:r>
            <a:r>
              <a:rPr lang="it-IT" altLang="it-IT" sz="2300" dirty="0">
                <a:solidFill>
                  <a:srgbClr val="FF0000"/>
                </a:solidFill>
              </a:rPr>
              <a:t>prima</a:t>
            </a:r>
            <a:r>
              <a:rPr lang="it-IT" altLang="it-IT" sz="2300" dirty="0"/>
              <a:t> questione che le banche centrali si sono ritrovate ad affrontare riguardava quali misure adottare per far fronte a questa circostanza.</a:t>
            </a:r>
          </a:p>
          <a:p>
            <a:pPr marL="0" indent="0">
              <a:buFontTx/>
              <a:buNone/>
            </a:pPr>
            <a:endParaRPr lang="it-IT" altLang="it-IT" sz="2300" dirty="0"/>
          </a:p>
          <a:p>
            <a:pPr marL="0" indent="0">
              <a:buFontTx/>
              <a:buNone/>
            </a:pPr>
            <a:r>
              <a:rPr lang="it-IT" altLang="it-IT" sz="2300" dirty="0"/>
              <a:t>La </a:t>
            </a:r>
            <a:r>
              <a:rPr lang="it-IT" altLang="it-IT" sz="2300" dirty="0">
                <a:solidFill>
                  <a:srgbClr val="FF0000"/>
                </a:solidFill>
              </a:rPr>
              <a:t>seconda</a:t>
            </a:r>
            <a:r>
              <a:rPr lang="it-IT" altLang="it-IT" sz="2300" dirty="0"/>
              <a:t> questione era se e come la politica monetaria avrebbe dovuto cercare di ridurre la probabilità di un’altra crisi finanziaria.</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26</a:t>
            </a:fld>
            <a:endParaRPr lang="it-IT"/>
          </a:p>
        </p:txBody>
      </p:sp>
    </p:spTree>
    <p:extLst>
      <p:ext uri="{BB962C8B-B14F-4D97-AF65-F5344CB8AC3E}">
        <p14:creationId xmlns:p14="http://schemas.microsoft.com/office/powerpoint/2010/main" val="36020955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0" y="385713"/>
            <a:ext cx="9108503" cy="1143000"/>
          </a:xfrm>
        </p:spPr>
        <p:txBody>
          <a:bodyPr/>
          <a:lstStyle/>
          <a:p>
            <a:r>
              <a:rPr lang="it-IT" sz="3200" dirty="0"/>
              <a:t>5.1 Programmi di offerta di liquidità e prestatore</a:t>
            </a:r>
            <a:br>
              <a:rPr lang="it-IT" sz="3200" dirty="0"/>
            </a:br>
            <a:r>
              <a:rPr lang="it-IT" sz="3200" dirty="0"/>
              <a:t>di ultima istanza</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495181"/>
            <a:ext cx="8964487" cy="4680520"/>
          </a:xfrm>
        </p:spPr>
        <p:txBody>
          <a:bodyPr>
            <a:normAutofit/>
          </a:bodyPr>
          <a:lstStyle/>
          <a:p>
            <a:pPr marL="0" indent="0">
              <a:buFontTx/>
              <a:buNone/>
            </a:pPr>
            <a:r>
              <a:rPr lang="it-IT" altLang="it-IT" sz="2400" dirty="0"/>
              <a:t>Nella maggior parte dei paesi sono state tradizionalmente adottate due misure per limitare le corse agli sportelli:</a:t>
            </a:r>
          </a:p>
          <a:p>
            <a:r>
              <a:rPr lang="it-IT" altLang="it-IT" sz="2400" dirty="0"/>
              <a:t>un’</a:t>
            </a:r>
            <a:r>
              <a:rPr lang="it-IT" altLang="it-IT" sz="2400" i="1" dirty="0">
                <a:solidFill>
                  <a:srgbClr val="FF0000"/>
                </a:solidFill>
              </a:rPr>
              <a:t>assicurazione</a:t>
            </a:r>
            <a:r>
              <a:rPr lang="it-IT" altLang="it-IT" sz="2400" i="1" dirty="0"/>
              <a:t> </a:t>
            </a:r>
            <a:r>
              <a:rPr lang="it-IT" altLang="it-IT" sz="2400" i="1" dirty="0">
                <a:solidFill>
                  <a:srgbClr val="FF0000"/>
                </a:solidFill>
              </a:rPr>
              <a:t>sui depositi</a:t>
            </a:r>
            <a:r>
              <a:rPr lang="it-IT" altLang="it-IT" sz="2400" i="1" dirty="0"/>
              <a:t>;</a:t>
            </a:r>
          </a:p>
          <a:p>
            <a:r>
              <a:rPr lang="it-IT" altLang="it-IT" sz="2400" i="1" dirty="0">
                <a:solidFill>
                  <a:srgbClr val="FF0000"/>
                </a:solidFill>
              </a:rPr>
              <a:t>programmi di offerta di liquidità</a:t>
            </a:r>
            <a:r>
              <a:rPr lang="it-IT" altLang="it-IT" sz="2400" dirty="0">
                <a:solidFill>
                  <a:srgbClr val="FF0000"/>
                </a:solidFill>
              </a:rPr>
              <a:t> </a:t>
            </a:r>
            <a:r>
              <a:rPr lang="it-IT" altLang="it-IT" sz="2400" dirty="0"/>
              <a:t>da parte della banca </a:t>
            </a:r>
            <a:r>
              <a:rPr lang="it-IT" altLang="it-IT" sz="2400" dirty="0" smtClean="0"/>
              <a:t>centrale </a:t>
            </a:r>
            <a:r>
              <a:rPr lang="it-IT" altLang="it-IT" sz="2400" dirty="0"/>
              <a:t>a beneficio delle singole banche in cambio di collaterale. La banca svolge così la funzione di </a:t>
            </a:r>
            <a:r>
              <a:rPr lang="it-IT" altLang="it-IT" sz="2400" i="1" dirty="0">
                <a:solidFill>
                  <a:srgbClr val="FF0000"/>
                </a:solidFill>
              </a:rPr>
              <a:t>prestatore di ultima istanza</a:t>
            </a:r>
            <a:r>
              <a:rPr lang="it-IT" altLang="it-IT" sz="2400" dirty="0"/>
              <a:t>.</a:t>
            </a:r>
          </a:p>
          <a:p>
            <a:pPr marL="0" indent="0">
              <a:buNone/>
            </a:pPr>
            <a:endParaRPr lang="it-IT" altLang="it-IT" sz="2400" dirty="0"/>
          </a:p>
          <a:p>
            <a:pPr marL="0" indent="0">
              <a:buFontTx/>
              <a:buNone/>
            </a:pPr>
            <a:r>
              <a:rPr lang="it-IT" altLang="it-IT" sz="2400" dirty="0"/>
              <a:t>La crisi ha però mostrato che non solo le banche possono essere soggette a corse agli sportelli. Qualsiasi istituzione finanziaria le cui attività sono meno liquide delle passività è esposta a tale rischio. </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27</a:t>
            </a:fld>
            <a:endParaRPr lang="it-IT" dirty="0"/>
          </a:p>
        </p:txBody>
      </p:sp>
    </p:spTree>
    <p:extLst>
      <p:ext uri="{BB962C8B-B14F-4D97-AF65-F5344CB8AC3E}">
        <p14:creationId xmlns:p14="http://schemas.microsoft.com/office/powerpoint/2010/main" val="12675705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5.2 Regolamentazione macroprudenziale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980728"/>
            <a:ext cx="8964488" cy="4824536"/>
          </a:xfrm>
        </p:spPr>
        <p:txBody>
          <a:bodyPr>
            <a:noAutofit/>
          </a:bodyPr>
          <a:lstStyle/>
          <a:p>
            <a:pPr marL="0" indent="0">
              <a:buNone/>
            </a:pPr>
            <a:r>
              <a:rPr lang="it-IT" altLang="it-IT" sz="2300" dirty="0"/>
              <a:t>Per affrontare bolle speculative, un eccessivo aumento del credito o comportamenti pericolosi all’interno del sistema finanziario, il tasso di interesse non è lo strumento corretto.</a:t>
            </a:r>
          </a:p>
          <a:p>
            <a:pPr marL="0" indent="0">
              <a:buNone/>
            </a:pPr>
            <a:r>
              <a:rPr lang="it-IT" altLang="it-IT" sz="2300" dirty="0"/>
              <a:t>E’ uno strumento </a:t>
            </a:r>
            <a:r>
              <a:rPr lang="it-IT" altLang="it-IT" sz="2300" dirty="0">
                <a:solidFill>
                  <a:srgbClr val="FF0000"/>
                </a:solidFill>
              </a:rPr>
              <a:t>troppo potente </a:t>
            </a:r>
            <a:r>
              <a:rPr lang="it-IT" altLang="it-IT" sz="2300" dirty="0"/>
              <a:t>e produce effetti sull’intera economia piuttosto che risolvere problemi circoscritti.</a:t>
            </a:r>
          </a:p>
          <a:p>
            <a:pPr marL="0" indent="0">
              <a:buNone/>
            </a:pPr>
            <a:endParaRPr lang="it-IT" altLang="it-IT" sz="2300" dirty="0"/>
          </a:p>
          <a:p>
            <a:pPr marL="0" indent="0">
              <a:buNone/>
            </a:pPr>
            <a:r>
              <a:rPr lang="it-IT" altLang="it-IT" sz="2300" dirty="0"/>
              <a:t>Gli strumenti corretti sono gli </a:t>
            </a:r>
            <a:r>
              <a:rPr lang="it-IT" altLang="it-IT" sz="2300" i="1" dirty="0">
                <a:solidFill>
                  <a:srgbClr val="FF0000"/>
                </a:solidFill>
              </a:rPr>
              <a:t>strumenti macroprudenziali</a:t>
            </a:r>
            <a:r>
              <a:rPr lang="it-IT" altLang="it-IT" sz="2300" dirty="0">
                <a:solidFill>
                  <a:srgbClr val="FF0000"/>
                </a:solidFill>
              </a:rPr>
              <a:t>: essi sono regole che mirano direttamente a chi presta o prende a prestito, o alle banche o ad altre istituzioni finanziarie</a:t>
            </a:r>
            <a:r>
              <a:rPr lang="it-IT" altLang="it-IT" sz="2300" dirty="0"/>
              <a:t>.</a:t>
            </a:r>
          </a:p>
          <a:p>
            <a:pPr marL="0" indent="0">
              <a:buNone/>
            </a:pPr>
            <a:r>
              <a:rPr lang="it-IT" altLang="it-IT" sz="2300" dirty="0"/>
              <a:t>Nell’ambito del settore immobiliare, un tale strumento è il </a:t>
            </a:r>
            <a:r>
              <a:rPr lang="it-IT" altLang="it-IT" sz="2300" i="1" dirty="0"/>
              <a:t>rapporto </a:t>
            </a:r>
            <a:r>
              <a:rPr lang="it-IT" altLang="it-IT" sz="2300" i="1" dirty="0" err="1"/>
              <a:t>Ltv</a:t>
            </a:r>
            <a:r>
              <a:rPr lang="it-IT" altLang="it-IT" sz="2300" dirty="0"/>
              <a:t>, che limita il massimo prestito ottenibile per finanziarie l’acquisto di un immobile.</a:t>
            </a:r>
          </a:p>
          <a:p>
            <a:pPr marL="0" indent="0" algn="just">
              <a:buFontTx/>
              <a:buNone/>
            </a:pPr>
            <a:r>
              <a:rPr lang="it-IT" altLang="it-IT" sz="2400" dirty="0"/>
              <a:t> </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28</a:t>
            </a:fld>
            <a:endParaRPr lang="it-IT"/>
          </a:p>
        </p:txBody>
      </p:sp>
    </p:spTree>
    <p:extLst>
      <p:ext uri="{BB962C8B-B14F-4D97-AF65-F5344CB8AC3E}">
        <p14:creationId xmlns:p14="http://schemas.microsoft.com/office/powerpoint/2010/main" val="2445097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5.2 Regolamentazione macroprudenziale</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981742"/>
            <a:ext cx="8928992" cy="1143000"/>
          </a:xfrm>
        </p:spPr>
        <p:txBody>
          <a:bodyPr>
            <a:noAutofit/>
          </a:bodyPr>
          <a:lstStyle/>
          <a:p>
            <a:pPr marL="0" indent="0" algn="just">
              <a:buNone/>
            </a:pPr>
            <a:r>
              <a:rPr lang="it-IT" altLang="it-IT" sz="2200" dirty="0"/>
              <a:t>Rapporto LTV e aumenti dei prezzi immobiliari.</a:t>
            </a:r>
          </a:p>
          <a:p>
            <a:pPr marL="0" indent="0">
              <a:buNone/>
            </a:pPr>
            <a:r>
              <a:rPr lang="it-IT" altLang="it-IT" sz="1600" dirty="0"/>
              <a:t>Fonte: </a:t>
            </a:r>
            <a:r>
              <a:rPr lang="it-IT" altLang="it-IT" sz="1600" dirty="0" err="1"/>
              <a:t>Ch</a:t>
            </a:r>
            <a:r>
              <a:rPr lang="it-IT" altLang="it-IT" sz="1600" dirty="0"/>
              <a:t>. </a:t>
            </a:r>
            <a:r>
              <a:rPr lang="en-US" sz="1600" dirty="0"/>
              <a:t>Crowe, G. </a:t>
            </a:r>
            <a:r>
              <a:rPr lang="en-US" sz="1600" dirty="0" err="1"/>
              <a:t>Dell’Ariccia</a:t>
            </a:r>
            <a:r>
              <a:rPr lang="en-US" sz="1600" dirty="0"/>
              <a:t>, D. </a:t>
            </a:r>
            <a:r>
              <a:rPr lang="en-US" sz="1600" dirty="0" err="1"/>
              <a:t>Igan</a:t>
            </a:r>
            <a:r>
              <a:rPr lang="en-US" sz="1600" dirty="0"/>
              <a:t> e P. </a:t>
            </a:r>
            <a:r>
              <a:rPr lang="en-US" sz="1600" dirty="0" err="1"/>
              <a:t>Rabanal</a:t>
            </a:r>
            <a:r>
              <a:rPr lang="en-US" sz="1600" dirty="0"/>
              <a:t>, </a:t>
            </a:r>
            <a:r>
              <a:rPr lang="en-US" sz="1600" i="1" dirty="0"/>
              <a:t>Policies for </a:t>
            </a:r>
            <a:r>
              <a:rPr lang="en-US" sz="1600" i="1" dirty="0" err="1"/>
              <a:t>Macrofinancial</a:t>
            </a:r>
            <a:r>
              <a:rPr lang="en-US" sz="1600" i="1" dirty="0"/>
              <a:t> Stability: Options to Deal with Real </a:t>
            </a:r>
            <a:r>
              <a:rPr lang="it-IT" sz="1600" i="1" dirty="0"/>
              <a:t>Estate Booms</a:t>
            </a:r>
            <a:r>
              <a:rPr lang="it-IT" sz="1600" dirty="0"/>
              <a:t>, Staff </a:t>
            </a:r>
            <a:r>
              <a:rPr lang="it-IT" sz="1600" dirty="0" err="1"/>
              <a:t>Discussion</a:t>
            </a:r>
            <a:r>
              <a:rPr lang="it-IT" sz="1600" dirty="0"/>
              <a:t> Note, Fondo Monetario Internazionale, febbraio 2011.</a:t>
            </a:r>
            <a:endParaRPr lang="it-IT" altLang="it-IT" sz="1600" dirty="0"/>
          </a:p>
          <a:p>
            <a:pPr marL="0" indent="0" algn="just">
              <a:buFontTx/>
              <a:buNone/>
            </a:pPr>
            <a:r>
              <a:rPr lang="it-IT" altLang="it-IT" sz="2400" dirty="0"/>
              <a:t> </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29</a:t>
            </a:fld>
            <a:endParaRPr lang="it-IT"/>
          </a:p>
        </p:txBody>
      </p:sp>
      <p:pic>
        <p:nvPicPr>
          <p:cNvPr id="13" name="Immagine 12">
            <a:extLst>
              <a:ext uri="{FF2B5EF4-FFF2-40B4-BE49-F238E27FC236}">
                <a16:creationId xmlns:a16="http://schemas.microsoft.com/office/drawing/2014/main" id="{3A76DE29-773F-7B1D-EF26-45434EC16BC2}"/>
              </a:ext>
            </a:extLst>
          </p:cNvPr>
          <p:cNvPicPr>
            <a:picLocks noChangeAspect="1"/>
          </p:cNvPicPr>
          <p:nvPr/>
        </p:nvPicPr>
        <p:blipFill rotWithShape="1">
          <a:blip r:embed="rId2"/>
          <a:srcRect l="15351" t="24643" r="28333" b="13600"/>
          <a:stretch/>
        </p:blipFill>
        <p:spPr>
          <a:xfrm>
            <a:off x="1439652" y="2011923"/>
            <a:ext cx="6264696" cy="3864335"/>
          </a:xfrm>
          <a:prstGeom prst="rect">
            <a:avLst/>
          </a:prstGeom>
        </p:spPr>
      </p:pic>
    </p:spTree>
    <p:extLst>
      <p:ext uri="{BB962C8B-B14F-4D97-AF65-F5344CB8AC3E}">
        <p14:creationId xmlns:p14="http://schemas.microsoft.com/office/powerpoint/2010/main" val="97205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2.1 «Money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None/>
            </a:pPr>
            <a:r>
              <a:rPr lang="it-IT" altLang="it-IT" sz="2400" dirty="0"/>
              <a:t>Fino agli anni Ottanta la strategia adottata dalle banche centrali era stata quella di scegliere un tasso di crescita obiettivo della moneta nominale e di consentire deviazioni da quel tasso obiettivo in risposta a variazioni dell’attività economica.</a:t>
            </a:r>
          </a:p>
          <a:p>
            <a:pPr marL="0" indent="0">
              <a:buNone/>
            </a:pPr>
            <a:r>
              <a:rPr lang="it-IT" altLang="it-IT" sz="2400" dirty="0"/>
              <a:t>In altre parole, </a:t>
            </a:r>
            <a:r>
              <a:rPr lang="it-IT" altLang="it-IT" sz="2400" dirty="0">
                <a:solidFill>
                  <a:srgbClr val="FF0000"/>
                </a:solidFill>
              </a:rPr>
              <a:t>la banca centrale aveva come variabile obiettivo la quantità di moneta, da cui il termine </a:t>
            </a:r>
            <a:r>
              <a:rPr lang="it-IT" altLang="it-IT" sz="2400" i="1" dirty="0">
                <a:solidFill>
                  <a:srgbClr val="FF0000"/>
                </a:solidFill>
              </a:rPr>
              <a:t>money targeting</a:t>
            </a:r>
            <a:r>
              <a:rPr lang="it-IT" altLang="it-IT" sz="2400" dirty="0">
                <a:solidFill>
                  <a:srgbClr val="FF0000"/>
                </a:solidFill>
              </a:rPr>
              <a:t>, basandosi sull’ipotesi di stretta relazione tra inflazione e crescita nominale della moneta</a:t>
            </a:r>
            <a:r>
              <a:rPr lang="it-IT" altLang="it-IT" sz="2400" dirty="0"/>
              <a:t>.</a:t>
            </a:r>
          </a:p>
          <a:p>
            <a:pPr marL="0" indent="0">
              <a:buNone/>
            </a:pPr>
            <a:endParaRPr lang="it-IT" altLang="it-IT" sz="2400" dirty="0"/>
          </a:p>
          <a:p>
            <a:pPr marL="0" indent="0">
              <a:buNone/>
            </a:pPr>
            <a:r>
              <a:rPr lang="it-IT" sz="2400" dirty="0"/>
              <a:t>Il problema è che questa relazione si è rivelata essere piuttosto debole, persino nel </a:t>
            </a:r>
            <a:r>
              <a:rPr lang="it-IT" sz="2400" i="1" dirty="0"/>
              <a:t>medio periodo</a:t>
            </a:r>
            <a:r>
              <a:rPr lang="it-IT" sz="2400" dirty="0"/>
              <a:t>.</a:t>
            </a:r>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3</a:t>
            </a:fld>
            <a:endParaRPr lang="it-IT"/>
          </a:p>
        </p:txBody>
      </p:sp>
    </p:spTree>
    <p:extLst>
      <p:ext uri="{BB962C8B-B14F-4D97-AF65-F5344CB8AC3E}">
        <p14:creationId xmlns:p14="http://schemas.microsoft.com/office/powerpoint/2010/main" val="3828800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664804"/>
            <a:ext cx="8964488" cy="3528392"/>
          </a:xfrm>
        </p:spPr>
        <p:txBody>
          <a:bodyPr>
            <a:noAutofit/>
          </a:bodyPr>
          <a:lstStyle/>
          <a:p>
            <a:pPr marL="0" indent="0">
              <a:buNone/>
            </a:pPr>
            <a:r>
              <a:rPr lang="it-IT" sz="3200" dirty="0">
                <a:latin typeface="Calibri Light" panose="020F0302020204030204" pitchFamily="34" charset="0"/>
                <a:cs typeface="Calibri Light" panose="020F0302020204030204" pitchFamily="34" charset="0"/>
              </a:rPr>
              <a:t>Il punto principale di questo capitolo è</a:t>
            </a:r>
            <a:r>
              <a:rPr lang="it-IT" sz="3200" dirty="0">
                <a:latin typeface="+mj-lt"/>
              </a:rPr>
              <a:t>:</a:t>
            </a:r>
          </a:p>
          <a:p>
            <a:pPr marL="0" indent="0">
              <a:buNone/>
            </a:pPr>
            <a:r>
              <a:rPr lang="it-IT" dirty="0">
                <a:latin typeface="+mj-lt"/>
              </a:rPr>
              <a:t>prima della crisi del 2008-2009, la politica monetaria convergeva verso l’</a:t>
            </a:r>
            <a:r>
              <a:rPr lang="it-IT" i="1" dirty="0" err="1">
                <a:latin typeface="+mj-lt"/>
              </a:rPr>
              <a:t>inflation</a:t>
            </a:r>
            <a:r>
              <a:rPr lang="it-IT" i="1" dirty="0">
                <a:latin typeface="+mj-lt"/>
              </a:rPr>
              <a:t> targeting</a:t>
            </a:r>
            <a:r>
              <a:rPr lang="it-IT" dirty="0">
                <a:latin typeface="+mj-lt"/>
              </a:rPr>
              <a:t>. La crisi ha costretto un ripensamento, sia del mandato, sia degli strumenti, un ripensamento che è tuttora in corso.</a:t>
            </a:r>
            <a:r>
              <a:rPr lang="it-IT" altLang="it-IT" dirty="0">
                <a:latin typeface="+mj-lt"/>
              </a:rPr>
              <a:t> </a:t>
            </a:r>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30</a:t>
            </a:fld>
            <a:endParaRPr lang="it-IT"/>
          </a:p>
        </p:txBody>
      </p:sp>
    </p:spTree>
    <p:extLst>
      <p:ext uri="{BB962C8B-B14F-4D97-AF65-F5344CB8AC3E}">
        <p14:creationId xmlns:p14="http://schemas.microsoft.com/office/powerpoint/2010/main" val="307656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2.1 «Money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251520" y="1052736"/>
            <a:ext cx="8892479" cy="4536504"/>
          </a:xfrm>
        </p:spPr>
        <p:txBody>
          <a:bodyPr>
            <a:normAutofit/>
          </a:bodyPr>
          <a:lstStyle/>
          <a:p>
            <a:pPr marL="0" indent="0">
              <a:buNone/>
            </a:pPr>
            <a:r>
              <a:rPr lang="it-IT" altLang="it-IT" sz="2300" dirty="0">
                <a:solidFill>
                  <a:srgbClr val="FF0000"/>
                </a:solidFill>
              </a:rPr>
              <a:t>Inoltre, la relazione tra offerta di moneta e tasso di interesse nel </a:t>
            </a:r>
            <a:r>
              <a:rPr lang="it-IT" altLang="it-IT" sz="2300" i="1" dirty="0">
                <a:solidFill>
                  <a:srgbClr val="FF0000"/>
                </a:solidFill>
              </a:rPr>
              <a:t>breve periodo </a:t>
            </a:r>
            <a:r>
              <a:rPr lang="it-IT" altLang="it-IT" sz="2300" dirty="0">
                <a:solidFill>
                  <a:srgbClr val="FF0000"/>
                </a:solidFill>
              </a:rPr>
              <a:t>si è rivelata non essere così forte come si pensava.</a:t>
            </a:r>
          </a:p>
          <a:p>
            <a:pPr marL="0" indent="0">
              <a:buNone/>
            </a:pPr>
            <a:r>
              <a:rPr lang="it-IT" altLang="it-IT" sz="2300" dirty="0">
                <a:solidFill>
                  <a:srgbClr val="FF0000"/>
                </a:solidFill>
              </a:rPr>
              <a:t>Questo rende la crescita della moneta uno strumento inaffidabile per influenzare la domanda e la produzione</a:t>
            </a:r>
            <a:r>
              <a:rPr lang="it-IT" altLang="it-IT" sz="2300" dirty="0"/>
              <a:t>.</a:t>
            </a:r>
          </a:p>
          <a:p>
            <a:pPr marL="0" indent="0">
              <a:buNone/>
            </a:pPr>
            <a:endParaRPr lang="it-IT" altLang="it-IT" sz="2300" dirty="0"/>
          </a:p>
          <a:p>
            <a:pPr marL="0" indent="0">
              <a:buNone/>
            </a:pPr>
            <a:r>
              <a:rPr lang="it-IT" altLang="it-IT" sz="2300" dirty="0"/>
              <a:t>Entrambi questi problemi (la debole relazione tra crescita della moneta e inflazione nel medio periodo e la debole relazione tra tasso di interesse e offerta di moneta nel breve periodo) hanno un’origine comune: </a:t>
            </a:r>
            <a:r>
              <a:rPr lang="it-IT" altLang="it-IT" sz="2300" i="1" dirty="0"/>
              <a:t>spostamenti della domanda di moneta</a:t>
            </a:r>
            <a:r>
              <a:rPr lang="it-IT" altLang="it-IT" sz="2300" dirty="0"/>
              <a:t>.</a:t>
            </a:r>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4</a:t>
            </a:fld>
            <a:endParaRPr lang="it-IT"/>
          </a:p>
        </p:txBody>
      </p:sp>
    </p:spTree>
    <p:extLst>
      <p:ext uri="{BB962C8B-B14F-4D97-AF65-F5344CB8AC3E}">
        <p14:creationId xmlns:p14="http://schemas.microsoft.com/office/powerpoint/2010/main" val="309774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2.2 «</a:t>
            </a:r>
            <a:r>
              <a:rPr lang="it-IT" sz="3200" dirty="0" err="1"/>
              <a:t>Inflation</a:t>
            </a:r>
            <a:r>
              <a:rPr lang="it-IT" sz="3200" dirty="0"/>
              <a:t>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FontTx/>
              <a:buNone/>
            </a:pPr>
            <a:r>
              <a:rPr lang="it-IT" altLang="it-IT" sz="2300" dirty="0"/>
              <a:t>Uno degli obiettivi principali della banca centrale è quello di conseguire un’inflazione bassa e stabile e il modo per influenzare l’attività economica nel breve periodo è attraverso l’effetto del tasso di interesse sulla spesa.</a:t>
            </a:r>
          </a:p>
          <a:p>
            <a:pPr marL="0" indent="0">
              <a:buFontTx/>
              <a:buNone/>
            </a:pPr>
            <a:endParaRPr lang="it-IT" altLang="it-IT" sz="2300" dirty="0"/>
          </a:p>
          <a:p>
            <a:pPr marL="0" indent="0">
              <a:buFontTx/>
              <a:buNone/>
            </a:pPr>
            <a:r>
              <a:rPr lang="it-IT" altLang="it-IT" sz="2300" dirty="0">
                <a:solidFill>
                  <a:srgbClr val="FF0000"/>
                </a:solidFill>
              </a:rPr>
              <a:t>Questo ragionamento ha portato all’elaborazione dell’</a:t>
            </a:r>
            <a:r>
              <a:rPr lang="it-IT" altLang="it-IT" sz="2300" i="1" dirty="0" err="1">
                <a:solidFill>
                  <a:srgbClr val="FF0000"/>
                </a:solidFill>
              </a:rPr>
              <a:t>inflation</a:t>
            </a:r>
            <a:r>
              <a:rPr lang="it-IT" altLang="it-IT" sz="2300" i="1" dirty="0">
                <a:solidFill>
                  <a:srgbClr val="FF0000"/>
                </a:solidFill>
              </a:rPr>
              <a:t> targeting</a:t>
            </a:r>
            <a:r>
              <a:rPr lang="it-IT" altLang="it-IT" sz="2300" dirty="0">
                <a:solidFill>
                  <a:srgbClr val="FF0000"/>
                </a:solidFill>
              </a:rPr>
              <a:t>, secondo cui la banca centrale definisce come obiettivo principale un certo tasso di inflazione e utilizza il tasso di interesse come strumento per raggiungere tale obiettivo</a:t>
            </a:r>
            <a:r>
              <a:rPr lang="it-IT" altLang="it-IT" sz="2300" dirty="0"/>
              <a:t>.</a:t>
            </a:r>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5</a:t>
            </a:fld>
            <a:endParaRPr lang="it-IT"/>
          </a:p>
        </p:txBody>
      </p:sp>
    </p:spTree>
    <p:extLst>
      <p:ext uri="{BB962C8B-B14F-4D97-AF65-F5344CB8AC3E}">
        <p14:creationId xmlns:p14="http://schemas.microsoft.com/office/powerpoint/2010/main" val="2658107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2.2 «</a:t>
            </a:r>
            <a:r>
              <a:rPr lang="it-IT" sz="3200" dirty="0" err="1"/>
              <a:t>Inflation</a:t>
            </a:r>
            <a:r>
              <a:rPr lang="it-IT" sz="3200" dirty="0"/>
              <a:t> targeting»</a:t>
            </a:r>
          </a:p>
        </p:txBody>
      </p:sp>
      <mc:AlternateContent xmlns:mc="http://schemas.openxmlformats.org/markup-compatibility/2006" xmlns:a14="http://schemas.microsoft.com/office/drawing/2010/main">
        <mc:Choice Requires="a14">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251520" y="1052736"/>
                <a:ext cx="8892479" cy="4536504"/>
              </a:xfrm>
            </p:spPr>
            <p:txBody>
              <a:bodyPr>
                <a:normAutofit/>
              </a:bodyPr>
              <a:lstStyle/>
              <a:p>
                <a:pPr marL="0" indent="0">
                  <a:buFontTx/>
                  <a:buNone/>
                </a:pPr>
                <a:r>
                  <a:rPr lang="it-IT" altLang="it-IT" sz="2200" dirty="0"/>
                  <a:t>Cercare di raggiungere un dato obiettivo di inflazione nel medio periodo è ragionevole.  Torniamo alla curva di Phillips:</a:t>
                </a:r>
              </a:p>
              <a:p>
                <a:pPr marL="0" indent="0">
                  <a:buFontTx/>
                  <a:buNone/>
                </a:pPr>
                <a:endParaRPr lang="it-IT" altLang="it-IT" sz="2200" i="1" dirty="0">
                  <a:latin typeface="Cambria Math" panose="02040503050406030204" pitchFamily="18" charset="0"/>
                </a:endParaRPr>
              </a:p>
              <a:p>
                <a:pPr marL="0" indent="0">
                  <a:buFontTx/>
                  <a:buNone/>
                </a:pPr>
                <a14:m>
                  <m:oMathPara xmlns:m="http://schemas.openxmlformats.org/officeDocument/2006/math">
                    <m:oMathParaPr>
                      <m:jc m:val="centerGroup"/>
                    </m:oMathParaPr>
                    <m:oMath xmlns:m="http://schemas.openxmlformats.org/officeDocument/2006/math">
                      <m:sSub>
                        <m:sSubPr>
                          <m:ctrlPr>
                            <a:rPr lang="it-IT" altLang="it-IT" sz="2200" i="1" smtClean="0">
                              <a:latin typeface="Cambria Math" panose="02040503050406030204" pitchFamily="18" charset="0"/>
                            </a:rPr>
                          </m:ctrlPr>
                        </m:sSubPr>
                        <m:e>
                          <m:r>
                            <a:rPr lang="it-IT" altLang="it-IT" sz="2200" i="1" smtClean="0">
                              <a:latin typeface="Cambria Math" panose="02040503050406030204" pitchFamily="18" charset="0"/>
                              <a:ea typeface="Cambria Math" panose="02040503050406030204" pitchFamily="18" charset="0"/>
                            </a:rPr>
                            <m:t>𝜋</m:t>
                          </m:r>
                        </m:e>
                        <m:sub>
                          <m:r>
                            <a:rPr lang="it-IT" altLang="it-IT" sz="2200" b="0" i="1" smtClean="0">
                              <a:latin typeface="Cambria Math" panose="02040503050406030204" pitchFamily="18" charset="0"/>
                            </a:rPr>
                            <m:t>𝑡</m:t>
                          </m:r>
                        </m:sub>
                      </m:sSub>
                      <m:r>
                        <a:rPr lang="it-IT" altLang="it-IT" sz="2200" b="0" i="1" smtClean="0">
                          <a:latin typeface="Cambria Math" panose="02040503050406030204" pitchFamily="18" charset="0"/>
                        </a:rPr>
                        <m:t>=</m:t>
                      </m:r>
                      <m:sSubSup>
                        <m:sSubSupPr>
                          <m:ctrlPr>
                            <a:rPr lang="it-IT" altLang="it-IT" sz="2200" b="0" i="1" smtClean="0">
                              <a:latin typeface="Cambria Math" panose="02040503050406030204" pitchFamily="18" charset="0"/>
                            </a:rPr>
                          </m:ctrlPr>
                        </m:sSubSupPr>
                        <m:e>
                          <m:r>
                            <a:rPr lang="it-IT" altLang="it-IT" sz="2200" b="0" i="1" smtClean="0">
                              <a:latin typeface="Cambria Math" panose="02040503050406030204" pitchFamily="18" charset="0"/>
                              <a:ea typeface="Cambria Math" panose="02040503050406030204" pitchFamily="18" charset="0"/>
                            </a:rPr>
                            <m:t>𝜋</m:t>
                          </m:r>
                        </m:e>
                        <m:sub>
                          <m:r>
                            <a:rPr lang="it-IT" altLang="it-IT" sz="2200" b="0" i="1" smtClean="0">
                              <a:latin typeface="Cambria Math" panose="02040503050406030204" pitchFamily="18" charset="0"/>
                            </a:rPr>
                            <m:t>𝑡</m:t>
                          </m:r>
                        </m:sub>
                        <m:sup>
                          <m:r>
                            <a:rPr lang="it-IT" altLang="it-IT" sz="2200" b="0" i="1" smtClean="0">
                              <a:latin typeface="Cambria Math" panose="02040503050406030204" pitchFamily="18" charset="0"/>
                            </a:rPr>
                            <m:t>𝑒</m:t>
                          </m:r>
                        </m:sup>
                      </m:sSubSup>
                      <m:r>
                        <a:rPr lang="it-IT" altLang="it-IT" sz="2200" b="0" i="1" smtClean="0">
                          <a:latin typeface="Cambria Math" panose="02040503050406030204" pitchFamily="18" charset="0"/>
                        </a:rPr>
                        <m:t>−</m:t>
                      </m:r>
                      <m:r>
                        <a:rPr lang="it-IT" altLang="it-IT" sz="2200" b="0" i="1" smtClean="0">
                          <a:latin typeface="Cambria Math" panose="02040503050406030204" pitchFamily="18" charset="0"/>
                          <a:ea typeface="Cambria Math" panose="02040503050406030204" pitchFamily="18" charset="0"/>
                        </a:rPr>
                        <m:t>𝛼</m:t>
                      </m:r>
                      <m:r>
                        <a:rPr lang="it-IT" altLang="it-IT" sz="2200" b="0" i="1" smtClean="0">
                          <a:latin typeface="Cambria Math" panose="02040503050406030204" pitchFamily="18" charset="0"/>
                          <a:ea typeface="Cambria Math" panose="02040503050406030204" pitchFamily="18" charset="0"/>
                        </a:rPr>
                        <m:t>(</m:t>
                      </m:r>
                      <m:sSub>
                        <m:sSubPr>
                          <m:ctrlPr>
                            <a:rPr lang="it-IT" altLang="it-IT" sz="2200" b="0" i="1" smtClean="0">
                              <a:latin typeface="Cambria Math" panose="02040503050406030204" pitchFamily="18" charset="0"/>
                              <a:ea typeface="Cambria Math" panose="02040503050406030204" pitchFamily="18" charset="0"/>
                            </a:rPr>
                          </m:ctrlPr>
                        </m:sSubPr>
                        <m:e>
                          <m:r>
                            <a:rPr lang="it-IT" altLang="it-IT" sz="2200" b="0" i="1" smtClean="0">
                              <a:latin typeface="Cambria Math" panose="02040503050406030204" pitchFamily="18" charset="0"/>
                              <a:ea typeface="Cambria Math" panose="02040503050406030204" pitchFamily="18" charset="0"/>
                            </a:rPr>
                            <m:t>𝑢</m:t>
                          </m:r>
                        </m:e>
                        <m:sub>
                          <m:r>
                            <a:rPr lang="it-IT" altLang="it-IT" sz="2200" b="0" i="1" smtClean="0">
                              <a:latin typeface="Cambria Math" panose="02040503050406030204" pitchFamily="18" charset="0"/>
                              <a:ea typeface="Cambria Math" panose="02040503050406030204" pitchFamily="18" charset="0"/>
                            </a:rPr>
                            <m:t>𝑡</m:t>
                          </m:r>
                        </m:sub>
                      </m:sSub>
                      <m:r>
                        <a:rPr lang="it-IT" altLang="it-IT" sz="2200" b="0" i="1" smtClean="0">
                          <a:latin typeface="Cambria Math" panose="02040503050406030204" pitchFamily="18" charset="0"/>
                          <a:ea typeface="Cambria Math" panose="02040503050406030204" pitchFamily="18" charset="0"/>
                        </a:rPr>
                        <m:t>−</m:t>
                      </m:r>
                      <m:sSub>
                        <m:sSubPr>
                          <m:ctrlPr>
                            <a:rPr lang="it-IT" altLang="it-IT" sz="2200" b="0" i="1" smtClean="0">
                              <a:latin typeface="Cambria Math" panose="02040503050406030204" pitchFamily="18" charset="0"/>
                              <a:ea typeface="Cambria Math" panose="02040503050406030204" pitchFamily="18" charset="0"/>
                            </a:rPr>
                          </m:ctrlPr>
                        </m:sSubPr>
                        <m:e>
                          <m:r>
                            <a:rPr lang="it-IT" altLang="it-IT" sz="2200" b="0" i="1" smtClean="0">
                              <a:latin typeface="Cambria Math" panose="02040503050406030204" pitchFamily="18" charset="0"/>
                              <a:ea typeface="Cambria Math" panose="02040503050406030204" pitchFamily="18" charset="0"/>
                            </a:rPr>
                            <m:t>𝑢</m:t>
                          </m:r>
                        </m:e>
                        <m:sub>
                          <m:r>
                            <a:rPr lang="it-IT" altLang="it-IT" sz="2200" b="0" i="1" smtClean="0">
                              <a:latin typeface="Cambria Math" panose="02040503050406030204" pitchFamily="18" charset="0"/>
                              <a:ea typeface="Cambria Math" panose="02040503050406030204" pitchFamily="18" charset="0"/>
                            </a:rPr>
                            <m:t>𝑛</m:t>
                          </m:r>
                        </m:sub>
                      </m:sSub>
                      <m:r>
                        <a:rPr lang="it-IT" altLang="it-IT" sz="2200" b="0" i="1" smtClean="0">
                          <a:latin typeface="Cambria Math" panose="02040503050406030204" pitchFamily="18" charset="0"/>
                          <a:ea typeface="Cambria Math" panose="02040503050406030204" pitchFamily="18" charset="0"/>
                        </a:rPr>
                        <m:t>)</m:t>
                      </m:r>
                    </m:oMath>
                  </m:oMathPara>
                </a14:m>
                <a:endParaRPr lang="it-IT" altLang="it-IT" sz="2200" dirty="0"/>
              </a:p>
              <a:p>
                <a:pPr marL="0" indent="0">
                  <a:buFontTx/>
                  <a:buNone/>
                </a:pPr>
                <a:r>
                  <a:rPr lang="it-IT" altLang="it-IT" sz="2200" dirty="0"/>
                  <a:t>Se l’obiettivo di inflazione della banca centrale fosse credibile (cioè </a:t>
                </a:r>
                <a14:m>
                  <m:oMath xmlns:m="http://schemas.openxmlformats.org/officeDocument/2006/math">
                    <m:sSub>
                      <m:sSubPr>
                        <m:ctrlPr>
                          <a:rPr lang="it-IT" altLang="it-IT" sz="2200" i="1" smtClean="0">
                            <a:latin typeface="Cambria Math" panose="02040503050406030204" pitchFamily="18" charset="0"/>
                          </a:rPr>
                        </m:ctrlPr>
                      </m:sSubPr>
                      <m:e>
                        <m:r>
                          <a:rPr lang="it-IT" altLang="it-IT" sz="2200" i="1" smtClean="0">
                            <a:latin typeface="Cambria Math" panose="02040503050406030204" pitchFamily="18" charset="0"/>
                            <a:ea typeface="Cambria Math" panose="02040503050406030204" pitchFamily="18" charset="0"/>
                          </a:rPr>
                          <m:t>𝜋</m:t>
                        </m:r>
                      </m:e>
                      <m:sub>
                        <m:r>
                          <a:rPr lang="it-IT" altLang="it-IT" sz="2200" b="0" i="1" smtClean="0">
                            <a:latin typeface="Cambria Math" panose="02040503050406030204" pitchFamily="18" charset="0"/>
                          </a:rPr>
                          <m:t>𝑒</m:t>
                        </m:r>
                      </m:sub>
                    </m:sSub>
                    <m:r>
                      <a:rPr lang="it-IT" altLang="it-IT" sz="2200" b="0" i="1" smtClean="0">
                        <a:latin typeface="Cambria Math" panose="02040503050406030204" pitchFamily="18" charset="0"/>
                      </a:rPr>
                      <m:t>=</m:t>
                    </m:r>
                    <m:acc>
                      <m:accPr>
                        <m:chr m:val="̅"/>
                        <m:ctrlPr>
                          <a:rPr lang="it-IT" altLang="it-IT" sz="2200" b="0" i="1" smtClean="0">
                            <a:latin typeface="Cambria Math" panose="02040503050406030204" pitchFamily="18" charset="0"/>
                          </a:rPr>
                        </m:ctrlPr>
                      </m:accPr>
                      <m:e>
                        <m:r>
                          <a:rPr lang="it-IT" altLang="it-IT" sz="2200" b="0" i="1" smtClean="0">
                            <a:latin typeface="Cambria Math" panose="02040503050406030204" pitchFamily="18" charset="0"/>
                            <a:ea typeface="Cambria Math" panose="02040503050406030204" pitchFamily="18" charset="0"/>
                          </a:rPr>
                          <m:t>𝜋</m:t>
                        </m:r>
                      </m:e>
                    </m:acc>
                    <m:r>
                      <a:rPr lang="it-IT" altLang="it-IT" sz="2200" b="0" i="1" smtClean="0">
                        <a:latin typeface="Cambria Math" panose="02040503050406030204" pitchFamily="18" charset="0"/>
                      </a:rPr>
                      <m:t>)</m:t>
                    </m:r>
                  </m:oMath>
                </a14:m>
                <a:r>
                  <a:rPr lang="it-IT" altLang="it-IT" sz="2200" dirty="0"/>
                  <a:t> e se la banca centrale fosse in grado di conseguire esattamente il suo tasso di inflazione obiettivo, la produzione sarebbe sempre uguale al suo livello potenziale.</a:t>
                </a:r>
              </a:p>
              <a:p>
                <a:pPr marL="0" indent="0">
                  <a:buFontTx/>
                  <a:buNone/>
                </a:pPr>
                <a:endParaRPr lang="it-IT" altLang="it-IT" sz="2200" dirty="0"/>
              </a:p>
              <a:p>
                <a:pPr marL="0" indent="0">
                  <a:buFontTx/>
                  <a:buNone/>
                </a:pPr>
                <a:r>
                  <a:rPr lang="it-IT" altLang="it-IT" sz="2200" dirty="0"/>
                  <a:t>Preoccuparsi dell’inflazione è quindi un modo per mantenere la produzione al suo livello potenziale. </a:t>
                </a:r>
              </a:p>
              <a:p>
                <a:pPr marL="0" indent="0">
                  <a:buNone/>
                </a:pPr>
                <a:endParaRPr lang="it-IT" altLang="it-IT" sz="2400" dirty="0"/>
              </a:p>
            </p:txBody>
          </p:sp>
        </mc:Choice>
        <mc:Fallback xmlns="">
          <p:sp>
            <p:nvSpPr>
              <p:cNvPr id="3" name="Segnaposto contenuto 2">
                <a:extLst>
                  <a:ext uri="{FF2B5EF4-FFF2-40B4-BE49-F238E27FC236}">
                    <a16:creationId xmlns:a16="http://schemas.microsoft.com/office/drawing/2014/main" id="{9FB2D8A8-741B-42A2-85FD-BA66726B820A}"/>
                  </a:ext>
                </a:extLst>
              </p:cNvPr>
              <p:cNvSpPr>
                <a:spLocks noGrp="1" noRot="1" noChangeAspect="1" noMove="1" noResize="1" noEditPoints="1" noAdjustHandles="1" noChangeArrowheads="1" noChangeShapeType="1" noTextEdit="1"/>
              </p:cNvSpPr>
              <p:nvPr>
                <p:ph idx="1"/>
              </p:nvPr>
            </p:nvSpPr>
            <p:spPr>
              <a:xfrm>
                <a:off x="251520" y="1052736"/>
                <a:ext cx="8892479" cy="4536504"/>
              </a:xfrm>
              <a:blipFill>
                <a:blip r:embed="rId2"/>
                <a:stretch>
                  <a:fillRect l="-891" t="-941"/>
                </a:stretch>
              </a:blipFill>
            </p:spPr>
            <p:txBody>
              <a:bodyPr/>
              <a:lstStyle/>
              <a:p>
                <a:r>
                  <a:rPr lang="it-IT">
                    <a:noFill/>
                  </a:rPr>
                  <a:t> </a:t>
                </a:r>
              </a:p>
            </p:txBody>
          </p:sp>
        </mc:Fallback>
      </mc:AlternateContent>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6</a:t>
            </a:fld>
            <a:endParaRPr lang="it-IT"/>
          </a:p>
        </p:txBody>
      </p:sp>
    </p:spTree>
    <p:extLst>
      <p:ext uri="{BB962C8B-B14F-4D97-AF65-F5344CB8AC3E}">
        <p14:creationId xmlns:p14="http://schemas.microsoft.com/office/powerpoint/2010/main" val="4018337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2.2 «</a:t>
            </a:r>
            <a:r>
              <a:rPr lang="it-IT" sz="3200" dirty="0" err="1"/>
              <a:t>Inflation</a:t>
            </a:r>
            <a:r>
              <a:rPr lang="it-IT" sz="3200" dirty="0"/>
              <a:t>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FontTx/>
              <a:buNone/>
            </a:pPr>
            <a:r>
              <a:rPr lang="it-IT" altLang="it-IT" sz="2400" dirty="0"/>
              <a:t>Questo risultato, detto </a:t>
            </a:r>
            <a:r>
              <a:rPr lang="it-IT" altLang="it-IT" sz="2400" i="1" dirty="0"/>
              <a:t>coincidenza divina</a:t>
            </a:r>
            <a:r>
              <a:rPr lang="it-IT" altLang="it-IT" sz="2400" dirty="0"/>
              <a:t>. È un punto di riferimento.</a:t>
            </a:r>
          </a:p>
          <a:p>
            <a:pPr marL="0" indent="0">
              <a:buNone/>
              <a:defRPr/>
            </a:pPr>
            <a:r>
              <a:rPr lang="it-IT" altLang="it-IT" sz="2400" dirty="0">
                <a:solidFill>
                  <a:srgbClr val="FF0000"/>
                </a:solidFill>
              </a:rPr>
              <a:t>La realtà è però più complessa:</a:t>
            </a:r>
            <a:r>
              <a:rPr lang="it-IT" sz="2400" dirty="0">
                <a:solidFill>
                  <a:srgbClr val="FF0000"/>
                </a:solidFill>
              </a:rPr>
              <a:t> la curva di Phillips </a:t>
            </a:r>
            <a:r>
              <a:rPr lang="it-IT" sz="2400" i="1" dirty="0">
                <a:solidFill>
                  <a:srgbClr val="FF0000"/>
                </a:solidFill>
              </a:rPr>
              <a:t>non vale esattamente</a:t>
            </a:r>
            <a:r>
              <a:rPr lang="it-IT" sz="2400" dirty="0">
                <a:solidFill>
                  <a:srgbClr val="FF0000"/>
                </a:solidFill>
              </a:rPr>
              <a:t>; può darsi, infatti, che l’inflazione aumenti anche quando la disoccupazione </a:t>
            </a:r>
            <a:r>
              <a:rPr lang="it-IT" sz="2400" dirty="0" smtClean="0">
                <a:solidFill>
                  <a:srgbClr val="FF0000"/>
                </a:solidFill>
              </a:rPr>
              <a:t>è al </a:t>
            </a:r>
            <a:r>
              <a:rPr lang="it-IT" sz="2400" dirty="0">
                <a:solidFill>
                  <a:srgbClr val="FF0000"/>
                </a:solidFill>
              </a:rPr>
              <a:t>suo livello naturale.</a:t>
            </a:r>
          </a:p>
          <a:p>
            <a:pPr marL="0" indent="0">
              <a:buNone/>
              <a:defRPr/>
            </a:pPr>
            <a:endParaRPr lang="it-IT" sz="2400" dirty="0"/>
          </a:p>
          <a:p>
            <a:pPr marL="0" indent="0">
              <a:buNone/>
              <a:defRPr/>
            </a:pPr>
            <a:r>
              <a:rPr lang="it-IT" sz="2400" dirty="0"/>
              <a:t>In questo caso la banca centrale dovrà affrontare una decisione difficile: mantenere la disoccupazione stabile e consentire a un aumento dell’inflazione, oppure mantenere l’inflazione sotto controllo facendo però aumentare la disoccupazione sopra al suo tasso naturale.</a:t>
            </a:r>
          </a:p>
          <a:p>
            <a:pPr marL="0" indent="0" algn="just">
              <a:buFontTx/>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7</a:t>
            </a:fld>
            <a:endParaRPr lang="it-IT"/>
          </a:p>
        </p:txBody>
      </p:sp>
    </p:spTree>
    <p:extLst>
      <p:ext uri="{BB962C8B-B14F-4D97-AF65-F5344CB8AC3E}">
        <p14:creationId xmlns:p14="http://schemas.microsoft.com/office/powerpoint/2010/main" val="2074100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2.2 «</a:t>
            </a:r>
            <a:r>
              <a:rPr lang="it-IT" sz="3200" dirty="0" err="1"/>
              <a:t>Inflation</a:t>
            </a:r>
            <a:r>
              <a:rPr lang="it-IT" sz="3200" dirty="0"/>
              <a:t> targeting»</a:t>
            </a:r>
          </a:p>
        </p:txBody>
      </p:sp>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7" cy="4536504"/>
          </a:xfrm>
        </p:spPr>
        <p:txBody>
          <a:bodyPr>
            <a:normAutofit/>
          </a:bodyPr>
          <a:lstStyle/>
          <a:p>
            <a:pPr marL="0" indent="0">
              <a:buFontTx/>
              <a:buNone/>
              <a:defRPr/>
            </a:pPr>
            <a:r>
              <a:rPr lang="it-IT" sz="2300" dirty="0"/>
              <a:t>È per questa ragione che molte banche centrali, tra cui la Fed, hanno un </a:t>
            </a:r>
            <a:r>
              <a:rPr lang="it-IT" sz="2300" i="1" dirty="0"/>
              <a:t>duplice mandato</a:t>
            </a:r>
            <a:r>
              <a:rPr lang="it-IT" sz="2300" dirty="0"/>
              <a:t>: conseguire un’inflazione bassa e stabile e mantenere la produzione vicina al suo livello potenziale.</a:t>
            </a:r>
          </a:p>
          <a:p>
            <a:pPr marL="0" indent="0">
              <a:buFontTx/>
              <a:buNone/>
              <a:defRPr/>
            </a:pPr>
            <a:endParaRPr lang="it-IT" sz="2300" dirty="0"/>
          </a:p>
          <a:p>
            <a:pPr marL="0" indent="0">
              <a:buFontTx/>
              <a:buNone/>
              <a:defRPr/>
            </a:pPr>
            <a:r>
              <a:rPr lang="it-IT" sz="2300" dirty="0">
                <a:solidFill>
                  <a:srgbClr val="FF0000"/>
                </a:solidFill>
              </a:rPr>
              <a:t>Inoltre, tutte le banche centrali hanno adottato un </a:t>
            </a:r>
            <a:r>
              <a:rPr lang="it-IT" sz="2300" i="1" dirty="0" err="1">
                <a:solidFill>
                  <a:srgbClr val="FF0000"/>
                </a:solidFill>
              </a:rPr>
              <a:t>inflation</a:t>
            </a:r>
            <a:r>
              <a:rPr lang="it-IT" sz="2300" i="1" dirty="0">
                <a:solidFill>
                  <a:srgbClr val="FF0000"/>
                </a:solidFill>
              </a:rPr>
              <a:t> targeting flessibile</a:t>
            </a:r>
            <a:r>
              <a:rPr lang="it-IT" sz="2300" dirty="0">
                <a:solidFill>
                  <a:srgbClr val="FF0000"/>
                </a:solidFill>
              </a:rPr>
              <a:t>: a causa dell’incertezza circa gli effetti di variazioni dei tassi di interesse sulla produzione e sull’inflazione, in seguito a uno shock le banche centrali non cercano di ritornare immediatamente al tasso di inflazione obiettivo</a:t>
            </a:r>
            <a:r>
              <a:rPr lang="it-IT" sz="2300" dirty="0"/>
              <a:t>.</a:t>
            </a:r>
          </a:p>
          <a:p>
            <a:pPr marL="0" indent="0" algn="just">
              <a:buFontTx/>
              <a:buNone/>
            </a:pPr>
            <a:endParaRPr lang="it-IT" altLang="it-IT" sz="2400" dirty="0"/>
          </a:p>
          <a:p>
            <a:pPr marL="0" indent="0">
              <a:buNone/>
            </a:pPr>
            <a:endParaRPr lang="it-IT" altLang="it-IT" sz="2400" dirty="0"/>
          </a:p>
        </p:txBody>
      </p:sp>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8</a:t>
            </a:fld>
            <a:endParaRPr lang="it-IT"/>
          </a:p>
        </p:txBody>
      </p:sp>
    </p:spTree>
    <p:extLst>
      <p:ext uri="{BB962C8B-B14F-4D97-AF65-F5344CB8AC3E}">
        <p14:creationId xmlns:p14="http://schemas.microsoft.com/office/powerpoint/2010/main" val="3068041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27F8-7A99-474E-8BAE-E1CAF316289A}"/>
              </a:ext>
            </a:extLst>
          </p:cNvPr>
          <p:cNvSpPr>
            <a:spLocks noGrp="1"/>
          </p:cNvSpPr>
          <p:nvPr>
            <p:ph type="title"/>
          </p:nvPr>
        </p:nvSpPr>
        <p:spPr>
          <a:xfrm>
            <a:off x="457200" y="409228"/>
            <a:ext cx="8229600" cy="1143000"/>
          </a:xfrm>
        </p:spPr>
        <p:txBody>
          <a:bodyPr/>
          <a:lstStyle/>
          <a:p>
            <a:r>
              <a:rPr lang="it-IT" sz="3200" dirty="0"/>
              <a:t>2.3 Regole sul tasso di interesse</a:t>
            </a:r>
          </a:p>
        </p:txBody>
      </p:sp>
      <mc:AlternateContent xmlns:mc="http://schemas.openxmlformats.org/markup-compatibility/2006" xmlns:a14="http://schemas.microsoft.com/office/drawing/2010/main">
        <mc:Choice Requires="a14">
          <p:sp>
            <p:nvSpPr>
              <p:cNvPr id="3" name="Segnaposto contenuto 2">
                <a:extLst>
                  <a:ext uri="{FF2B5EF4-FFF2-40B4-BE49-F238E27FC236}">
                    <a16:creationId xmlns:a16="http://schemas.microsoft.com/office/drawing/2014/main" id="{9FB2D8A8-741B-42A2-85FD-BA66726B820A}"/>
                  </a:ext>
                </a:extLst>
              </p:cNvPr>
              <p:cNvSpPr>
                <a:spLocks noGrp="1"/>
              </p:cNvSpPr>
              <p:nvPr>
                <p:ph idx="1"/>
              </p:nvPr>
            </p:nvSpPr>
            <p:spPr>
              <a:xfrm>
                <a:off x="179512" y="1052736"/>
                <a:ext cx="8964488" cy="4536504"/>
              </a:xfrm>
            </p:spPr>
            <p:txBody>
              <a:bodyPr>
                <a:normAutofit/>
              </a:bodyPr>
              <a:lstStyle/>
              <a:p>
                <a:pPr marL="0" indent="0">
                  <a:buFontTx/>
                  <a:buNone/>
                  <a:defRPr/>
                </a:pPr>
                <a:r>
                  <a:rPr lang="it-IT" sz="2300" dirty="0"/>
                  <a:t>La banca centrale non controlla direttamente l’inflazione, controlla il tasso di interesse a breve termine.</a:t>
                </a:r>
              </a:p>
              <a:p>
                <a:pPr marL="0" indent="0">
                  <a:buFontTx/>
                  <a:buNone/>
                  <a:defRPr/>
                </a:pPr>
                <a:r>
                  <a:rPr lang="it-IT" sz="2300" dirty="0"/>
                  <a:t>Bisogna dunque chiedersi come scegliere al meglio il tasso di interesse a breve termine in modo tale da conseguire il tasso di inflazione obiettivo.</a:t>
                </a:r>
              </a:p>
              <a:p>
                <a:pPr marL="0" indent="0">
                  <a:buFontTx/>
                  <a:buNone/>
                  <a:defRPr/>
                </a:pPr>
                <a:endParaRPr lang="it-IT" altLang="it-IT" sz="2300" dirty="0"/>
              </a:p>
              <a:p>
                <a:pPr marL="0" indent="0">
                  <a:buFontTx/>
                  <a:buNone/>
                  <a:defRPr/>
                </a:pPr>
                <a:r>
                  <a:rPr lang="it-IT" altLang="it-IT" sz="2300" dirty="0"/>
                  <a:t>Una prima risposta è semplice:</a:t>
                </a:r>
              </a:p>
              <a:p>
                <a:pPr>
                  <a:defRPr/>
                </a:pPr>
                <a:r>
                  <a:rPr lang="it-IT" altLang="it-IT" sz="2300" dirty="0"/>
                  <a:t>se il tasso di inflazione </a:t>
                </a:r>
                <a14:m>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ea typeface="Cambria Math" panose="02040503050406030204" pitchFamily="18" charset="0"/>
                          </a:rPr>
                          <m:t>𝜋</m:t>
                        </m:r>
                      </m:e>
                      <m:sub>
                        <m:r>
                          <a:rPr lang="it-IT" altLang="it-IT" sz="2300" i="1">
                            <a:latin typeface="Cambria Math" panose="02040503050406030204" pitchFamily="18" charset="0"/>
                          </a:rPr>
                          <m:t>𝑡</m:t>
                        </m:r>
                      </m:sub>
                    </m:sSub>
                  </m:oMath>
                </a14:m>
                <a:r>
                  <a:rPr lang="it-IT" altLang="it-IT" sz="2300" dirty="0"/>
                  <a:t> è superiore all’obiettivo </a:t>
                </a:r>
                <a14:m>
                  <m:oMath xmlns:m="http://schemas.openxmlformats.org/officeDocument/2006/math">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ea typeface="Cambria Math" panose="02040503050406030204" pitchFamily="18" charset="0"/>
                          </a:rPr>
                          <m:t>𝜋</m:t>
                        </m:r>
                      </m:e>
                    </m:acc>
                  </m:oMath>
                </a14:m>
                <a:r>
                  <a:rPr lang="it-IT" altLang="it-IT" sz="2300" dirty="0"/>
                  <a:t>, si aumenta il tasso di interesse.</a:t>
                </a:r>
              </a:p>
              <a:p>
                <a:r>
                  <a:rPr lang="it-IT" altLang="it-IT" sz="2300" dirty="0"/>
                  <a:t>se il tasso di inflazione </a:t>
                </a:r>
                <a14:m>
                  <m:oMath xmlns:m="http://schemas.openxmlformats.org/officeDocument/2006/math">
                    <m:sSub>
                      <m:sSubPr>
                        <m:ctrlPr>
                          <a:rPr lang="it-IT" altLang="it-IT" sz="2300" i="1">
                            <a:latin typeface="Cambria Math" panose="02040503050406030204" pitchFamily="18" charset="0"/>
                          </a:rPr>
                        </m:ctrlPr>
                      </m:sSubPr>
                      <m:e>
                        <m:r>
                          <a:rPr lang="it-IT" altLang="it-IT" sz="2300" i="1">
                            <a:latin typeface="Cambria Math" panose="02040503050406030204" pitchFamily="18" charset="0"/>
                            <a:ea typeface="Cambria Math" panose="02040503050406030204" pitchFamily="18" charset="0"/>
                          </a:rPr>
                          <m:t>𝜋</m:t>
                        </m:r>
                      </m:e>
                      <m:sub>
                        <m:r>
                          <a:rPr lang="it-IT" altLang="it-IT" sz="2300" i="1">
                            <a:latin typeface="Cambria Math" panose="02040503050406030204" pitchFamily="18" charset="0"/>
                          </a:rPr>
                          <m:t>𝑡</m:t>
                        </m:r>
                      </m:sub>
                    </m:sSub>
                    <m:r>
                      <a:rPr lang="it-IT" altLang="it-IT" sz="2300" i="1">
                        <a:latin typeface="Cambria Math"/>
                      </a:rPr>
                      <m:t> </m:t>
                    </m:r>
                  </m:oMath>
                </a14:m>
                <a:r>
                  <a:rPr lang="it-IT" altLang="it-IT" sz="2300" dirty="0"/>
                  <a:t>è inferiore all’obiettivo </a:t>
                </a:r>
                <a14:m>
                  <m:oMath xmlns:m="http://schemas.openxmlformats.org/officeDocument/2006/math">
                    <m:acc>
                      <m:accPr>
                        <m:chr m:val="̅"/>
                        <m:ctrlPr>
                          <a:rPr lang="it-IT" altLang="it-IT" sz="2300" i="1">
                            <a:latin typeface="Cambria Math" panose="02040503050406030204" pitchFamily="18" charset="0"/>
                          </a:rPr>
                        </m:ctrlPr>
                      </m:accPr>
                      <m:e>
                        <m:r>
                          <a:rPr lang="it-IT" altLang="it-IT" sz="2300" i="1">
                            <a:latin typeface="Cambria Math" panose="02040503050406030204" pitchFamily="18" charset="0"/>
                            <a:ea typeface="Cambria Math" panose="02040503050406030204" pitchFamily="18" charset="0"/>
                          </a:rPr>
                          <m:t>𝜋</m:t>
                        </m:r>
                      </m:e>
                    </m:acc>
                  </m:oMath>
                </a14:m>
                <a:r>
                  <a:rPr lang="it-IT" altLang="it-IT" sz="2300" dirty="0"/>
                  <a:t>, si riduce il tasso di interesse.</a:t>
                </a:r>
              </a:p>
              <a:p>
                <a:pPr marL="0" indent="0">
                  <a:buNone/>
                </a:pPr>
                <a:endParaRPr lang="it-IT" altLang="it-IT" sz="2400" dirty="0"/>
              </a:p>
            </p:txBody>
          </p:sp>
        </mc:Choice>
        <mc:Fallback xmlns="">
          <p:sp>
            <p:nvSpPr>
              <p:cNvPr id="3" name="Segnaposto contenuto 2">
                <a:extLst>
                  <a:ext uri="{FF2B5EF4-FFF2-40B4-BE49-F238E27FC236}">
                    <a16:creationId xmlns:a16="http://schemas.microsoft.com/office/drawing/2014/main" id="{9FB2D8A8-741B-42A2-85FD-BA66726B820A}"/>
                  </a:ext>
                </a:extLst>
              </p:cNvPr>
              <p:cNvSpPr>
                <a:spLocks noGrp="1" noRot="1" noChangeAspect="1" noMove="1" noResize="1" noEditPoints="1" noAdjustHandles="1" noChangeArrowheads="1" noChangeShapeType="1" noTextEdit="1"/>
              </p:cNvSpPr>
              <p:nvPr>
                <p:ph idx="1"/>
              </p:nvPr>
            </p:nvSpPr>
            <p:spPr>
              <a:xfrm>
                <a:off x="179512" y="1052736"/>
                <a:ext cx="8964488" cy="4536504"/>
              </a:xfrm>
              <a:blipFill>
                <a:blip r:embed="rId2"/>
                <a:stretch>
                  <a:fillRect l="-952" t="-1075" r="-1700"/>
                </a:stretch>
              </a:blipFill>
            </p:spPr>
            <p:txBody>
              <a:bodyPr/>
              <a:lstStyle/>
              <a:p>
                <a:r>
                  <a:rPr lang="it-IT">
                    <a:noFill/>
                  </a:rPr>
                  <a:t> </a:t>
                </a:r>
              </a:p>
            </p:txBody>
          </p:sp>
        </mc:Fallback>
      </mc:AlternateContent>
      <p:sp>
        <p:nvSpPr>
          <p:cNvPr id="4" name="Segnaposto numero diapositiva 3">
            <a:extLst>
              <a:ext uri="{FF2B5EF4-FFF2-40B4-BE49-F238E27FC236}">
                <a16:creationId xmlns:a16="http://schemas.microsoft.com/office/drawing/2014/main" id="{8196B5E7-0CF1-47FE-B76D-C091F6BCBAEC}"/>
              </a:ext>
            </a:extLst>
          </p:cNvPr>
          <p:cNvSpPr>
            <a:spLocks noGrp="1"/>
          </p:cNvSpPr>
          <p:nvPr>
            <p:ph type="sldNum" sz="quarter" idx="12"/>
          </p:nvPr>
        </p:nvSpPr>
        <p:spPr/>
        <p:txBody>
          <a:bodyPr/>
          <a:lstStyle/>
          <a:p>
            <a:fld id="{E3AAEEB7-370C-4CD1-84ED-44A96922B98A}" type="slidenum">
              <a:rPr lang="it-IT" smtClean="0"/>
              <a:pPr/>
              <a:t>9</a:t>
            </a:fld>
            <a:endParaRPr lang="it-IT"/>
          </a:p>
        </p:txBody>
      </p:sp>
    </p:spTree>
    <p:extLst>
      <p:ext uri="{BB962C8B-B14F-4D97-AF65-F5344CB8AC3E}">
        <p14:creationId xmlns:p14="http://schemas.microsoft.com/office/powerpoint/2010/main" val="374320249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574</TotalTime>
  <Words>1947</Words>
  <Application>Microsoft Office PowerPoint</Application>
  <PresentationFormat>Presentazione su schermo (4:3)</PresentationFormat>
  <Paragraphs>195</Paragraphs>
  <Slides>30</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Arial</vt:lpstr>
      <vt:lpstr>Calibri</vt:lpstr>
      <vt:lpstr>Calibri Light</vt:lpstr>
      <vt:lpstr>Cambria Math</vt:lpstr>
      <vt:lpstr>Times New Roman</vt:lpstr>
      <vt:lpstr>Tema di Office</vt:lpstr>
      <vt:lpstr>Capitolo XXIII</vt:lpstr>
      <vt:lpstr>2. Dal money targeting all’inflation targeting</vt:lpstr>
      <vt:lpstr>2.1 «Money targeting»</vt:lpstr>
      <vt:lpstr>2.1 «Money targeting»</vt:lpstr>
      <vt:lpstr>2.2 «Inflation targeting»</vt:lpstr>
      <vt:lpstr>2.2 «Inflation targeting»</vt:lpstr>
      <vt:lpstr>2.2 «Inflation targeting»</vt:lpstr>
      <vt:lpstr>2.2 «Inflation targeting»</vt:lpstr>
      <vt:lpstr>2.3 Regole sul tasso di interesse</vt:lpstr>
      <vt:lpstr>2.3 Regole sul tasso di interesse</vt:lpstr>
      <vt:lpstr>3 Il tasso ottimale di inflazione</vt:lpstr>
      <vt:lpstr>3.1 I costi dell’inflazione</vt:lpstr>
      <vt:lpstr>3.1 I costi dell’inflazione</vt:lpstr>
      <vt:lpstr>3.1 I costi dell’inflazione</vt:lpstr>
      <vt:lpstr>3.1 I costi dell’inflazione</vt:lpstr>
      <vt:lpstr>3.1 I costi dell’inflazione</vt:lpstr>
      <vt:lpstr>3.1 I costi dell’inflazione</vt:lpstr>
      <vt:lpstr>3.2 I benefici dell’inflazione</vt:lpstr>
      <vt:lpstr>3.2 I benefici dell’inflazione</vt:lpstr>
      <vt:lpstr>3.2 I benefici dell’inflazione</vt:lpstr>
      <vt:lpstr>3.2 I benefici dell’inflazione</vt:lpstr>
      <vt:lpstr>4. Politica monetaria non convenzionale</vt:lpstr>
      <vt:lpstr>4. Politica monetaria non convenzionale</vt:lpstr>
      <vt:lpstr>4. Politica monetaria non convenzionale</vt:lpstr>
      <vt:lpstr>4. Politica monetaria non convenzionale</vt:lpstr>
      <vt:lpstr>5. Politica monetaria e stabilità finanziaria</vt:lpstr>
      <vt:lpstr>5.1 Programmi di offerta di liquidità e prestatore di ultima istanza</vt:lpstr>
      <vt:lpstr>5.2 Regolamentazione macroprudenziale</vt:lpstr>
      <vt:lpstr>5.2 Regolamentazione macroprudenziale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ILARIA MARTINI</dc:creator>
  <cp:lastModifiedBy>Marco Giansoldati</cp:lastModifiedBy>
  <cp:revision>78</cp:revision>
  <dcterms:created xsi:type="dcterms:W3CDTF">2014-07-28T14:21:47Z</dcterms:created>
  <dcterms:modified xsi:type="dcterms:W3CDTF">2025-10-16T08:07:42Z</dcterms:modified>
</cp:coreProperties>
</file>