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Lst>
  <p:notesMasterIdLst>
    <p:notesMasterId r:id="rId27"/>
  </p:notesMasterIdLst>
  <p:sldIdLst>
    <p:sldId id="256" r:id="rId2"/>
    <p:sldId id="258"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28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73FB79"/>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53"/>
    <p:restoredTop sz="94715"/>
  </p:normalViewPr>
  <p:slideViewPr>
    <p:cSldViewPr snapToGrid="0">
      <p:cViewPr varScale="1">
        <p:scale>
          <a:sx n="122" d="100"/>
          <a:sy n="122" d="100"/>
        </p:scale>
        <p:origin x="712"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C61FA-A606-C14B-A05C-4F4D84C3DC80}" type="datetimeFigureOut">
              <a:rPr lang="it-IT" smtClean="0"/>
              <a:t>01/04/25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EC15B-8F10-A74F-B401-0200B82D58E2}" type="slidenum">
              <a:rPr lang="it-IT" smtClean="0"/>
              <a:t>‹N›</a:t>
            </a:fld>
            <a:endParaRPr lang="it-IT"/>
          </a:p>
        </p:txBody>
      </p:sp>
    </p:spTree>
    <p:extLst>
      <p:ext uri="{BB962C8B-B14F-4D97-AF65-F5344CB8AC3E}">
        <p14:creationId xmlns:p14="http://schemas.microsoft.com/office/powerpoint/2010/main" val="19983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B3EC15B-8F10-A74F-B401-0200B82D58E2}" type="slidenum">
              <a:rPr lang="it-IT" smtClean="0"/>
              <a:t>3</a:t>
            </a:fld>
            <a:endParaRPr lang="it-IT"/>
          </a:p>
        </p:txBody>
      </p:sp>
    </p:spTree>
    <p:extLst>
      <p:ext uri="{BB962C8B-B14F-4D97-AF65-F5344CB8AC3E}">
        <p14:creationId xmlns:p14="http://schemas.microsoft.com/office/powerpoint/2010/main" val="38702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B3EC15B-8F10-A74F-B401-0200B82D58E2}" type="slidenum">
              <a:rPr lang="it-IT" smtClean="0"/>
              <a:t>13</a:t>
            </a:fld>
            <a:endParaRPr lang="it-IT"/>
          </a:p>
        </p:txBody>
      </p:sp>
    </p:spTree>
    <p:extLst>
      <p:ext uri="{BB962C8B-B14F-4D97-AF65-F5344CB8AC3E}">
        <p14:creationId xmlns:p14="http://schemas.microsoft.com/office/powerpoint/2010/main" val="232162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C1121B-8B3E-174F-A48F-6B2A03276660}" type="datetime1">
              <a:rPr lang="it-IT" smtClean="0"/>
              <a:t>01/04/25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AB05B24-D5AA-854E-9EFB-678EB2D192E4}" type="datetime1">
              <a:rPr lang="it-IT" smtClean="0"/>
              <a:t>01/04/25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2180EC2-DA75-7348-9521-40692CD3038A}"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E01B172-6913-9843-B46C-36640B97336D}"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3BA9ACC-3192-DE45-B9DA-5CA25B574A65}"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A5337B2-2647-864D-BC7F-4799B82997AE}"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738762B-100B-4043-87E2-791C12080CCC}"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5EE1BA6-3C9F-1544-AB64-0D191EE578F3}"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8A7BB7B-8029-5A4D-9A57-FBFF58D2D536}"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4F07F86-900F-BE46-8835-A4B960C5BD37}"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6642E85-7007-C84C-AB79-8208214A5814}" type="datetime1">
              <a:rPr lang="it-IT" smtClean="0"/>
              <a:t>01/04/25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5270A45-CE6E-9744-8273-BC8D5332FB89}" type="datetime1">
              <a:rPr lang="it-IT" smtClean="0"/>
              <a:t>01/04/25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B4261C1-0C74-A649-918F-1C99F6094C45}" type="datetime1">
              <a:rPr lang="it-IT" smtClean="0"/>
              <a:t>01/04/25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F1FF725-1D0B-4747-80F9-BF90822D8754}" type="datetime1">
              <a:rPr lang="it-IT" smtClean="0"/>
              <a:t>01/04/25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A4213-FEE8-444D-977C-320FBC621444}" type="datetime1">
              <a:rPr lang="it-IT" smtClean="0"/>
              <a:t>01/04/25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82FFA80-52D2-6D4C-9C3D-3C0790DC930D}" type="datetime1">
              <a:rPr lang="it-IT" smtClean="0"/>
              <a:t>01/04/25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FD08D37-8A5C-2345-A1FA-64B2DB1FAA67}" type="datetime1">
              <a:rPr lang="it-IT" smtClean="0"/>
              <a:t>01/04/25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217A44-5D8F-744E-9883-63003C1BD4B0}" type="datetime1">
              <a:rPr lang="it-IT" smtClean="0"/>
              <a:t>01/04/25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file:////Users/michelab/Library/Group%20Containers/UBF8T346G9.ms/WebArchiveCopyPasteTempFiles/com.microsoft.Word/page5image4837617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file:////Users/michela/Library/Group%20Containers/UBF8T346G9.ms/WebArchiveCopyPasteTempFiles/com.microsoft.Word/page1image4694806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http://www.syllogismos.it/libristorici/bombelli_file/image008.gi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file:////Users/michelab/Library/Group%20Containers/UBF8T346G9.ms/WebArchiveCopyPasteTempFiles/com.microsoft.Word/page1image48740368"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file:////Users/michelab/Library/Group%20Containers/UBF8T346G9.ms/WebArchiveCopyPasteTempFiles/com.microsoft.Word/page2image4868248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file:////Users/michelab/Library/Group%20Containers/UBF8T346G9.ms/WebArchiveCopyPasteTempFiles/com.microsoft.Word/page4image4858376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CD911F-CF75-DAB8-1A10-14458C9BCA98}"/>
              </a:ext>
            </a:extLst>
          </p:cNvPr>
          <p:cNvSpPr>
            <a:spLocks noGrp="1"/>
          </p:cNvSpPr>
          <p:nvPr>
            <p:ph type="ctrTitle"/>
          </p:nvPr>
        </p:nvSpPr>
        <p:spPr/>
        <p:txBody>
          <a:bodyPr/>
          <a:lstStyle/>
          <a:p>
            <a:r>
              <a:rPr lang="it-IT" dirty="0"/>
              <a:t>Storia della Matematica</a:t>
            </a:r>
          </a:p>
        </p:txBody>
      </p:sp>
      <p:sp>
        <p:nvSpPr>
          <p:cNvPr id="3" name="Sottotitolo 2">
            <a:extLst>
              <a:ext uri="{FF2B5EF4-FFF2-40B4-BE49-F238E27FC236}">
                <a16:creationId xmlns:a16="http://schemas.microsoft.com/office/drawing/2014/main" id="{28AAC8CC-3A3C-1698-3A98-6DD18F8FF5F3}"/>
              </a:ext>
            </a:extLst>
          </p:cNvPr>
          <p:cNvSpPr>
            <a:spLocks noGrp="1"/>
          </p:cNvSpPr>
          <p:nvPr>
            <p:ph type="subTitle" idx="1"/>
          </p:nvPr>
        </p:nvSpPr>
        <p:spPr/>
        <p:txBody>
          <a:bodyPr/>
          <a:lstStyle/>
          <a:p>
            <a:r>
              <a:rPr lang="it-IT" dirty="0"/>
              <a:t> PF60CFU </a:t>
            </a:r>
          </a:p>
          <a:p>
            <a:r>
              <a:rPr lang="it-IT" dirty="0"/>
              <a:t>Classe A026</a:t>
            </a:r>
          </a:p>
        </p:txBody>
      </p:sp>
    </p:spTree>
    <p:extLst>
      <p:ext uri="{BB962C8B-B14F-4D97-AF65-F5344CB8AC3E}">
        <p14:creationId xmlns:p14="http://schemas.microsoft.com/office/powerpoint/2010/main" val="72870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FE2661-8D14-80F0-6470-A61019AE7D23}"/>
              </a:ext>
            </a:extLst>
          </p:cNvPr>
          <p:cNvSpPr>
            <a:spLocks noGrp="1"/>
          </p:cNvSpPr>
          <p:nvPr>
            <p:ph type="title"/>
          </p:nvPr>
        </p:nvSpPr>
        <p:spPr/>
        <p:txBody>
          <a:bodyPr>
            <a:normAutofit/>
          </a:bodyPr>
          <a:lstStyle/>
          <a:p>
            <a:r>
              <a:rPr lang="it-IT" sz="4400" b="1" kern="0" dirty="0">
                <a:solidFill>
                  <a:srgbClr val="0432FF"/>
                </a:solidFill>
                <a:effectLst/>
                <a:latin typeface="Garamond" panose="02020404030301010803" pitchFamily="18" charset="0"/>
                <a:ea typeface="Times New Roman" panose="02020603050405020304" pitchFamily="18" charset="0"/>
                <a:cs typeface="Times New Roman" panose="02020603050405020304" pitchFamily="18" charset="0"/>
              </a:rPr>
              <a:t>Cardano</a:t>
            </a:r>
            <a: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t> indaga e scopre che...</a:t>
            </a:r>
            <a:endParaRPr lang="it-IT" dirty="0"/>
          </a:p>
        </p:txBody>
      </p:sp>
      <p:sp>
        <p:nvSpPr>
          <p:cNvPr id="3" name="Segnaposto contenuto 2">
            <a:extLst>
              <a:ext uri="{FF2B5EF4-FFF2-40B4-BE49-F238E27FC236}">
                <a16:creationId xmlns:a16="http://schemas.microsoft.com/office/drawing/2014/main" id="{CB6F8116-55FB-8EC2-E5B3-5D6E0A0FA736}"/>
              </a:ext>
            </a:extLst>
          </p:cNvPr>
          <p:cNvSpPr>
            <a:spLocks noGrp="1"/>
          </p:cNvSpPr>
          <p:nvPr>
            <p:ph idx="1"/>
          </p:nvPr>
        </p:nvSpPr>
        <p:spPr/>
        <p:txBody>
          <a:bodyPr>
            <a:normAutofit lnSpcReduction="10000"/>
          </a:bodyPr>
          <a:lstStyle/>
          <a:p>
            <a:pPr>
              <a:lnSpc>
                <a:spcPct val="115000"/>
              </a:lnSpc>
              <a:spcAft>
                <a:spcPts val="800"/>
              </a:spcAft>
            </a:pP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Il procedimento risolutivo individuato </a:t>
            </a:r>
            <a:r>
              <a:rPr lang="it-IT" sz="1800" b="1" kern="0" dirty="0">
                <a:solidFill>
                  <a:srgbClr val="C00000"/>
                </a:solidFill>
                <a:effectLst/>
                <a:latin typeface="Garamond" panose="02020404030301010803" pitchFamily="18" charset="0"/>
                <a:ea typeface="Times New Roman" panose="02020603050405020304" pitchFamily="18" charset="0"/>
                <a:cs typeface="Times New Roman" panose="02020603050405020304" pitchFamily="18" charset="0"/>
              </a:rPr>
              <a:t>Ferrari</a:t>
            </a: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 richiedeva però la soluzione dell’equazione di terzo grado scoperta da </a:t>
            </a:r>
            <a:r>
              <a:rPr lang="it-IT" sz="1800" b="1" kern="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rPr>
              <a:t>Tartaglia</a:t>
            </a: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 e che non poteva essere pubblicata a causa della promessa fatta da </a:t>
            </a:r>
            <a:r>
              <a:rPr lang="it-IT" sz="1800" b="1" kern="0" dirty="0">
                <a:solidFill>
                  <a:srgbClr val="0432FF"/>
                </a:solidFill>
                <a:effectLst/>
                <a:latin typeface="Garamond" panose="02020404030301010803" pitchFamily="18" charset="0"/>
                <a:ea typeface="Times New Roman" panose="02020603050405020304" pitchFamily="18" charset="0"/>
                <a:cs typeface="Times New Roman" panose="02020603050405020304" pitchFamily="18" charset="0"/>
              </a:rPr>
              <a:t>Cardano</a:t>
            </a: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Dopo qualche tempo, tuttavia, quest’ultimo venne a sapere delle precedenti deduzioni di Scipione del Ferro e si recò quindi presso </a:t>
            </a:r>
            <a:r>
              <a:rPr lang="it-IT" sz="1800" b="1" kern="0" dirty="0">
                <a:effectLst/>
                <a:latin typeface="Garamond" panose="02020404030301010803" pitchFamily="18" charset="0"/>
                <a:ea typeface="Times New Roman" panose="02020603050405020304" pitchFamily="18" charset="0"/>
                <a:cs typeface="Times New Roman" panose="02020603050405020304" pitchFamily="18" charset="0"/>
              </a:rPr>
              <a:t>Annibale della Nave</a:t>
            </a: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 genero di del Ferro e suo successore alla cattedra di matematica dell’Università di Bologna, nella speranza di carpire le informazioni di cui aveva bisogno.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Il della Nave mostrò a Cardano il manoscritto sul quale il suocero aveva annotato la soluzione dell’equazione, la stessa trovata da Tartaglia; fu così che Cardano, </a:t>
            </a:r>
            <a:r>
              <a:rPr lang="it-IT" sz="1800" b="1" kern="0" dirty="0">
                <a:solidFill>
                  <a:srgbClr val="00B0F0"/>
                </a:solidFill>
                <a:effectLst/>
                <a:latin typeface="Garamond" panose="02020404030301010803" pitchFamily="18" charset="0"/>
                <a:ea typeface="Times New Roman" panose="02020603050405020304" pitchFamily="18" charset="0"/>
                <a:cs typeface="Times New Roman" panose="02020603050405020304" pitchFamily="18" charset="0"/>
              </a:rPr>
              <a:t>sentendosi svincolato dalla promessa fatta</a:t>
            </a: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 pubblicò il risultato noto come </a:t>
            </a:r>
            <a:r>
              <a:rPr lang="it-IT" sz="1800" b="1" i="1" kern="0" dirty="0">
                <a:solidFill>
                  <a:srgbClr val="0432FF"/>
                </a:solidFill>
                <a:effectLst/>
                <a:latin typeface="Garamond" panose="02020404030301010803" pitchFamily="18" charset="0"/>
                <a:ea typeface="Times New Roman" panose="02020603050405020304" pitchFamily="18" charset="0"/>
                <a:cs typeface="Times New Roman" panose="02020603050405020304" pitchFamily="18" charset="0"/>
              </a:rPr>
              <a:t>formula di Cardano</a:t>
            </a:r>
            <a:r>
              <a:rPr lang="it-IT" sz="1800" kern="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pic>
        <p:nvPicPr>
          <p:cNvPr id="6" name="Immagine 5" descr="Lente di ingrandimento">
            <a:extLst>
              <a:ext uri="{FF2B5EF4-FFF2-40B4-BE49-F238E27FC236}">
                <a16:creationId xmlns:a16="http://schemas.microsoft.com/office/drawing/2014/main" id="{415C00E2-FF32-7384-E33D-53E3D002E7D1}"/>
              </a:ext>
            </a:extLst>
          </p:cNvPr>
          <p:cNvPicPr>
            <a:picLocks noChangeAspect="1"/>
          </p:cNvPicPr>
          <p:nvPr/>
        </p:nvPicPr>
        <p:blipFill>
          <a:blip r:embed="rId2"/>
          <a:stretch>
            <a:fillRect/>
          </a:stretch>
        </p:blipFill>
        <p:spPr>
          <a:xfrm>
            <a:off x="9853108" y="869824"/>
            <a:ext cx="1528482" cy="1528482"/>
          </a:xfrm>
          <a:prstGeom prst="rect">
            <a:avLst/>
          </a:prstGeom>
        </p:spPr>
      </p:pic>
      <p:sp>
        <p:nvSpPr>
          <p:cNvPr id="4" name="Segnaposto numero diapositiva 3">
            <a:extLst>
              <a:ext uri="{FF2B5EF4-FFF2-40B4-BE49-F238E27FC236}">
                <a16:creationId xmlns:a16="http://schemas.microsoft.com/office/drawing/2014/main" id="{37E657AB-234F-EAEA-17DF-213BE7118DE8}"/>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123285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ssolve">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dissolv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dissolve">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5BB0C9-3F49-E0A0-7CF3-D9134D7A3B59}"/>
              </a:ext>
            </a:extLst>
          </p:cNvPr>
          <p:cNvSpPr>
            <a:spLocks noGrp="1"/>
          </p:cNvSpPr>
          <p:nvPr>
            <p:ph type="title"/>
          </p:nvPr>
        </p:nvSpPr>
        <p:spPr/>
        <p:txBody>
          <a:bodyPr>
            <a:normAutofit/>
          </a:bodyPr>
          <a:lstStyle/>
          <a:p>
            <a:pPr>
              <a:lnSpc>
                <a:spcPct val="115000"/>
              </a:lnSpc>
              <a:spcAft>
                <a:spcPts val="800"/>
              </a:spcAft>
            </a:pPr>
            <a: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t>Scontro fra </a:t>
            </a:r>
            <a:r>
              <a:rPr lang="it-IT" sz="4400" b="1" kern="0" dirty="0">
                <a:solidFill>
                  <a:srgbClr val="C00000"/>
                </a:solidFill>
                <a:effectLst/>
                <a:latin typeface="Garamond" panose="02020404030301010803" pitchFamily="18" charset="0"/>
                <a:ea typeface="Times New Roman" panose="02020603050405020304" pitchFamily="18" charset="0"/>
                <a:cs typeface="Times New Roman" panose="02020603050405020304" pitchFamily="18" charset="0"/>
              </a:rPr>
              <a:t>Ferrari</a:t>
            </a:r>
            <a: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t> e </a:t>
            </a:r>
            <a:r>
              <a:rPr lang="it-IT" sz="4400" b="1" kern="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rPr>
              <a:t>Tartaglia</a:t>
            </a:r>
            <a:endParaRPr lang="it-IT" dirty="0">
              <a:solidFill>
                <a:srgbClr val="FF0000"/>
              </a:solidFill>
            </a:endParaRPr>
          </a:p>
        </p:txBody>
      </p:sp>
      <p:sp>
        <p:nvSpPr>
          <p:cNvPr id="3" name="Segnaposto contenuto 2">
            <a:extLst>
              <a:ext uri="{FF2B5EF4-FFF2-40B4-BE49-F238E27FC236}">
                <a16:creationId xmlns:a16="http://schemas.microsoft.com/office/drawing/2014/main" id="{F51E7569-F02A-B268-98D3-716BF875BF16}"/>
              </a:ext>
            </a:extLst>
          </p:cNvPr>
          <p:cNvSpPr>
            <a:spLocks noGrp="1"/>
          </p:cNvSpPr>
          <p:nvPr>
            <p:ph idx="1"/>
          </p:nvPr>
        </p:nvSpPr>
        <p:spPr/>
        <p:txBody>
          <a:bodyPr>
            <a:noAutofit/>
          </a:bodyPr>
          <a:lstStyle/>
          <a:p>
            <a:pPr>
              <a:lnSpc>
                <a:spcPct val="115000"/>
              </a:lnSpc>
              <a:spcAft>
                <a:spcPts val="800"/>
              </a:spcAft>
            </a:pPr>
            <a:r>
              <a:rPr lang="it-IT" sz="2000" kern="0" dirty="0">
                <a:effectLst/>
                <a:ea typeface="Times New Roman" panose="02020603050405020304" pitchFamily="18" charset="0"/>
                <a:cs typeface="Times New Roman" panose="02020603050405020304" pitchFamily="18" charset="0"/>
              </a:rPr>
              <a:t>Con l’uscita dell’</a:t>
            </a:r>
            <a:r>
              <a:rPr lang="it-IT" sz="2000" i="1" kern="0" dirty="0" err="1">
                <a:effectLst/>
                <a:ea typeface="Times New Roman" panose="02020603050405020304" pitchFamily="18" charset="0"/>
                <a:cs typeface="Times New Roman" panose="02020603050405020304" pitchFamily="18" charset="0"/>
              </a:rPr>
              <a:t>Artis</a:t>
            </a:r>
            <a:r>
              <a:rPr lang="it-IT" sz="2000" i="1" kern="0" dirty="0">
                <a:effectLst/>
                <a:ea typeface="Times New Roman" panose="02020603050405020304" pitchFamily="18" charset="0"/>
                <a:cs typeface="Times New Roman" panose="02020603050405020304" pitchFamily="18" charset="0"/>
              </a:rPr>
              <a:t> </a:t>
            </a:r>
            <a:r>
              <a:rPr lang="it-IT" sz="2000" i="1" kern="0" dirty="0" err="1">
                <a:effectLst/>
                <a:ea typeface="Times New Roman" panose="02020603050405020304" pitchFamily="18" charset="0"/>
                <a:cs typeface="Times New Roman" panose="02020603050405020304" pitchFamily="18" charset="0"/>
              </a:rPr>
              <a:t>Magnae</a:t>
            </a:r>
            <a:r>
              <a:rPr lang="it-IT" sz="2000" i="1" kern="0" dirty="0">
                <a:effectLst/>
                <a:ea typeface="Times New Roman" panose="02020603050405020304" pitchFamily="18" charset="0"/>
                <a:cs typeface="Times New Roman" panose="02020603050405020304" pitchFamily="18" charset="0"/>
              </a:rPr>
              <a:t> </a:t>
            </a:r>
            <a:r>
              <a:rPr lang="it-IT" sz="2000" i="1" kern="0" dirty="0" err="1">
                <a:effectLst/>
                <a:ea typeface="Times New Roman" panose="02020603050405020304" pitchFamily="18" charset="0"/>
                <a:cs typeface="Times New Roman" panose="02020603050405020304" pitchFamily="18" charset="0"/>
              </a:rPr>
              <a:t>sive</a:t>
            </a:r>
            <a:r>
              <a:rPr lang="it-IT" sz="2000" i="1" kern="0" dirty="0">
                <a:effectLst/>
                <a:ea typeface="Times New Roman" panose="02020603050405020304" pitchFamily="18" charset="0"/>
                <a:cs typeface="Times New Roman" panose="02020603050405020304" pitchFamily="18" charset="0"/>
              </a:rPr>
              <a:t> de </a:t>
            </a:r>
            <a:r>
              <a:rPr lang="it-IT" sz="2000" i="1" kern="0" dirty="0" err="1">
                <a:effectLst/>
                <a:ea typeface="Times New Roman" panose="02020603050405020304" pitchFamily="18" charset="0"/>
                <a:cs typeface="Times New Roman" panose="02020603050405020304" pitchFamily="18" charset="0"/>
              </a:rPr>
              <a:t>regulis</a:t>
            </a:r>
            <a:r>
              <a:rPr lang="it-IT" sz="2000" i="1" kern="0" dirty="0">
                <a:effectLst/>
                <a:ea typeface="Times New Roman" panose="02020603050405020304" pitchFamily="18" charset="0"/>
                <a:cs typeface="Times New Roman" panose="02020603050405020304" pitchFamily="18" charset="0"/>
              </a:rPr>
              <a:t> </a:t>
            </a:r>
            <a:r>
              <a:rPr lang="it-IT" sz="2000" i="1" kern="0" dirty="0" err="1">
                <a:effectLst/>
                <a:ea typeface="Times New Roman" panose="02020603050405020304" pitchFamily="18" charset="0"/>
                <a:cs typeface="Times New Roman" panose="02020603050405020304" pitchFamily="18" charset="0"/>
              </a:rPr>
              <a:t>algebraicis</a:t>
            </a:r>
            <a:r>
              <a:rPr lang="it-IT" sz="2000" i="1" kern="0" dirty="0">
                <a:effectLst/>
                <a:ea typeface="Times New Roman" panose="02020603050405020304" pitchFamily="18" charset="0"/>
                <a:cs typeface="Times New Roman" panose="02020603050405020304" pitchFamily="18" charset="0"/>
              </a:rPr>
              <a:t> </a:t>
            </a:r>
            <a:r>
              <a:rPr lang="it-IT" sz="2000" kern="0" dirty="0">
                <a:effectLst/>
                <a:ea typeface="Times New Roman" panose="02020603050405020304" pitchFamily="18" charset="0"/>
                <a:cs typeface="Times New Roman" panose="02020603050405020304" pitchFamily="18" charset="0"/>
              </a:rPr>
              <a:t>(detta comunemente </a:t>
            </a:r>
            <a:r>
              <a:rPr lang="it-IT" sz="2000" b="1" i="1" kern="0" dirty="0">
                <a:solidFill>
                  <a:srgbClr val="0432FF"/>
                </a:solidFill>
                <a:effectLst/>
                <a:ea typeface="Times New Roman" panose="02020603050405020304" pitchFamily="18" charset="0"/>
                <a:cs typeface="Times New Roman" panose="02020603050405020304" pitchFamily="18" charset="0"/>
              </a:rPr>
              <a:t>Ars Magna</a:t>
            </a:r>
            <a:r>
              <a:rPr lang="it-IT" sz="2000" kern="0" dirty="0">
                <a:effectLst/>
                <a:ea typeface="Times New Roman" panose="02020603050405020304" pitchFamily="18" charset="0"/>
                <a:cs typeface="Times New Roman" panose="02020603050405020304" pitchFamily="18" charset="0"/>
              </a:rPr>
              <a:t>) nel </a:t>
            </a:r>
            <a:r>
              <a:rPr lang="it-IT" sz="2000" b="1" kern="0" dirty="0">
                <a:effectLst/>
                <a:ea typeface="Times New Roman" panose="02020603050405020304" pitchFamily="18" charset="0"/>
                <a:cs typeface="Times New Roman" panose="02020603050405020304" pitchFamily="18" charset="0"/>
              </a:rPr>
              <a:t>1545</a:t>
            </a:r>
            <a:r>
              <a:rPr lang="it-IT" sz="2000" kern="0" dirty="0">
                <a:effectLst/>
                <a:ea typeface="Times New Roman" panose="02020603050405020304" pitchFamily="18" charset="0"/>
                <a:cs typeface="Times New Roman" panose="02020603050405020304" pitchFamily="18" charset="0"/>
              </a:rPr>
              <a:t>, </a:t>
            </a:r>
            <a:r>
              <a:rPr lang="it-IT" sz="2000" b="1" kern="0" dirty="0">
                <a:solidFill>
                  <a:srgbClr val="0432FF"/>
                </a:solidFill>
                <a:effectLst/>
                <a:ea typeface="Times New Roman" panose="02020603050405020304" pitchFamily="18" charset="0"/>
                <a:cs typeface="Times New Roman" panose="02020603050405020304" pitchFamily="18" charset="0"/>
              </a:rPr>
              <a:t>Cardano</a:t>
            </a:r>
            <a:r>
              <a:rPr lang="it-IT" sz="2000" kern="0" dirty="0">
                <a:effectLst/>
                <a:ea typeface="Times New Roman" panose="02020603050405020304" pitchFamily="18" charset="0"/>
                <a:cs typeface="Times New Roman" panose="02020603050405020304" pitchFamily="18" charset="0"/>
              </a:rPr>
              <a:t> pubblicò le soluzioni per le equazioni di terzo e quarto grado</a:t>
            </a:r>
            <a:r>
              <a:rPr lang="it-IT" sz="2000" kern="0" dirty="0">
                <a:ea typeface="Times New Roman" panose="02020603050405020304" pitchFamily="18" charset="0"/>
                <a:cs typeface="Times New Roman" panose="02020603050405020304" pitchFamily="18" charset="0"/>
              </a:rPr>
              <a:t>.</a:t>
            </a:r>
          </a:p>
          <a:p>
            <a:pPr>
              <a:lnSpc>
                <a:spcPct val="115000"/>
              </a:lnSpc>
              <a:spcAft>
                <a:spcPts val="800"/>
              </a:spcAft>
            </a:pPr>
            <a:r>
              <a:rPr lang="it-IT" sz="2000" kern="0" dirty="0">
                <a:effectLst/>
                <a:ea typeface="Times New Roman" panose="02020603050405020304" pitchFamily="18" charset="0"/>
                <a:cs typeface="Times New Roman" panose="02020603050405020304" pitchFamily="18" charset="0"/>
              </a:rPr>
              <a:t>Anche se riconobbe la paternità delle rispettive scoperte a </a:t>
            </a:r>
            <a:r>
              <a:rPr lang="it-IT" sz="2000" b="1" kern="0" dirty="0">
                <a:solidFill>
                  <a:srgbClr val="C00000"/>
                </a:solidFill>
                <a:effectLst/>
                <a:ea typeface="Times New Roman" panose="02020603050405020304" pitchFamily="18" charset="0"/>
                <a:cs typeface="Times New Roman" panose="02020603050405020304" pitchFamily="18" charset="0"/>
              </a:rPr>
              <a:t>Ferrari</a:t>
            </a:r>
            <a:r>
              <a:rPr lang="it-IT" sz="2000" kern="0" dirty="0">
                <a:effectLst/>
                <a:ea typeface="Times New Roman" panose="02020603050405020304" pitchFamily="18" charset="0"/>
                <a:cs typeface="Times New Roman" panose="02020603050405020304" pitchFamily="18" charset="0"/>
              </a:rPr>
              <a:t> e </a:t>
            </a:r>
            <a:r>
              <a:rPr lang="it-IT" sz="2000" b="1" kern="0" dirty="0">
                <a:solidFill>
                  <a:srgbClr val="FF0000"/>
                </a:solidFill>
                <a:effectLst/>
                <a:ea typeface="Times New Roman" panose="02020603050405020304" pitchFamily="18" charset="0"/>
                <a:cs typeface="Times New Roman" panose="02020603050405020304" pitchFamily="18" charset="0"/>
              </a:rPr>
              <a:t>Tartaglia</a:t>
            </a:r>
            <a:r>
              <a:rPr lang="it-IT" sz="2000" kern="0" dirty="0">
                <a:effectLst/>
                <a:ea typeface="Times New Roman" panose="02020603050405020304" pitchFamily="18" charset="0"/>
                <a:cs typeface="Times New Roman" panose="02020603050405020304" pitchFamily="18" charset="0"/>
              </a:rPr>
              <a:t>, divampò subito la polemica. </a:t>
            </a:r>
            <a:endParaRPr lang="it-IT" sz="2000" kern="100" dirty="0">
              <a:effectLst/>
              <a:ea typeface="Aptos" panose="020B0004020202020204" pitchFamily="34" charset="0"/>
              <a:cs typeface="Times New Roman" panose="02020603050405020304" pitchFamily="18" charset="0"/>
            </a:endParaRPr>
          </a:p>
          <a:p>
            <a:pPr>
              <a:lnSpc>
                <a:spcPct val="115000"/>
              </a:lnSpc>
              <a:spcAft>
                <a:spcPts val="800"/>
              </a:spcAft>
            </a:pPr>
            <a:r>
              <a:rPr lang="it-IT" sz="2000" kern="0" dirty="0">
                <a:effectLst/>
                <a:ea typeface="Times New Roman" panose="02020603050405020304" pitchFamily="18" charset="0"/>
                <a:cs typeface="Times New Roman" panose="02020603050405020304" pitchFamily="18" charset="0"/>
              </a:rPr>
              <a:t>Infatti questo non fu sufficiente per evitare le ire di Tartaglia che offese pubblicamente Cardano chiamandolo </a:t>
            </a:r>
            <a:r>
              <a:rPr lang="it-IT" sz="2000" i="1" kern="0" dirty="0">
                <a:effectLst/>
                <a:ea typeface="Times New Roman" panose="02020603050405020304" pitchFamily="18" charset="0"/>
                <a:cs typeface="Times New Roman" panose="02020603050405020304" pitchFamily="18" charset="0"/>
              </a:rPr>
              <a:t>huomo di poco sugo</a:t>
            </a:r>
            <a:r>
              <a:rPr lang="it-IT" sz="2000" kern="0" dirty="0">
                <a:effectLst/>
                <a:ea typeface="Times New Roman" panose="02020603050405020304" pitchFamily="18" charset="0"/>
                <a:cs typeface="Times New Roman" panose="02020603050405020304" pitchFamily="18" charset="0"/>
              </a:rPr>
              <a:t>. Ferrari difese accanitamente il maestro e ne seguì una lunga disputa (nella quale, comunque, Cardano si mantenne sempre neutrale). Sfidato pubblicamente da Ferrari, </a:t>
            </a:r>
            <a:r>
              <a:rPr lang="it-IT" sz="2000" b="1" kern="0" dirty="0">
                <a:effectLst/>
                <a:ea typeface="Times New Roman" panose="02020603050405020304" pitchFamily="18" charset="0"/>
                <a:cs typeface="Times New Roman" panose="02020603050405020304" pitchFamily="18" charset="0"/>
              </a:rPr>
              <a:t>Tartaglia fu umiliato e sconfitto</a:t>
            </a:r>
            <a:r>
              <a:rPr lang="it-IT" sz="2000" kern="0" dirty="0">
                <a:effectLst/>
                <a:ea typeface="Times New Roman" panose="02020603050405020304" pitchFamily="18" charset="0"/>
                <a:cs typeface="Times New Roman" panose="02020603050405020304" pitchFamily="18" charset="0"/>
              </a:rPr>
              <a:t>.</a:t>
            </a:r>
            <a:endParaRPr lang="it-IT" sz="2000" kern="100" dirty="0">
              <a:effectLst/>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4BA7B8D6-BE2C-6458-8D71-082318804DA9}"/>
              </a:ext>
            </a:extLst>
          </p:cNvPr>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25562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410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104" name="Rectangle 410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410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BE08AED7-1907-83F9-8FFB-5EBE2EF9D3F9}"/>
              </a:ext>
            </a:extLst>
          </p:cNvPr>
          <p:cNvSpPr>
            <a:spLocks noGrp="1"/>
          </p:cNvSpPr>
          <p:nvPr>
            <p:ph type="title"/>
          </p:nvPr>
        </p:nvSpPr>
        <p:spPr>
          <a:xfrm>
            <a:off x="929140" y="972766"/>
            <a:ext cx="2835464" cy="1254868"/>
          </a:xfrm>
        </p:spPr>
        <p:txBody>
          <a:bodyPr anchor="b">
            <a:normAutofit/>
          </a:bodyPr>
          <a:lstStyle/>
          <a:p>
            <a:endParaRPr lang="it-IT" sz="2800">
              <a:solidFill>
                <a:srgbClr val="262626"/>
              </a:solidFill>
            </a:endParaRPr>
          </a:p>
        </p:txBody>
      </p:sp>
      <p:sp>
        <p:nvSpPr>
          <p:cNvPr id="3" name="Segnaposto contenuto 2">
            <a:extLst>
              <a:ext uri="{FF2B5EF4-FFF2-40B4-BE49-F238E27FC236}">
                <a16:creationId xmlns:a16="http://schemas.microsoft.com/office/drawing/2014/main" id="{8D207CB9-36B6-D0A0-9DEF-2F55B40AC2BB}"/>
              </a:ext>
            </a:extLst>
          </p:cNvPr>
          <p:cNvSpPr>
            <a:spLocks noGrp="1"/>
          </p:cNvSpPr>
          <p:nvPr>
            <p:ph idx="1"/>
          </p:nvPr>
        </p:nvSpPr>
        <p:spPr>
          <a:xfrm>
            <a:off x="929141" y="2430471"/>
            <a:ext cx="2835464" cy="3552039"/>
          </a:xfrm>
        </p:spPr>
        <p:txBody>
          <a:bodyPr>
            <a:normAutofit/>
          </a:bodyPr>
          <a:lstStyle/>
          <a:p>
            <a:pPr marL="0" indent="0">
              <a:buNone/>
            </a:pPr>
            <a:r>
              <a:rPr lang="it-IT" sz="2000" kern="0" dirty="0">
                <a:effectLst/>
                <a:ea typeface="Times New Roman" panose="02020603050405020304" pitchFamily="18" charset="0"/>
                <a:cs typeface="Times New Roman" panose="02020603050405020304" pitchFamily="18" charset="0"/>
              </a:rPr>
              <a:t>Niccolò Tartaglia, </a:t>
            </a:r>
            <a:r>
              <a:rPr lang="it-IT" sz="2000" i="1" kern="0" dirty="0">
                <a:effectLst/>
                <a:ea typeface="Times New Roman" panose="02020603050405020304" pitchFamily="18" charset="0"/>
                <a:cs typeface="Times New Roman" panose="02020603050405020304" pitchFamily="18" charset="0"/>
              </a:rPr>
              <a:t>Terza risposta data a messer </a:t>
            </a:r>
            <a:r>
              <a:rPr lang="it-IT" sz="2000" i="1" kern="0" dirty="0" err="1">
                <a:effectLst/>
                <a:ea typeface="Times New Roman" panose="02020603050405020304" pitchFamily="18" charset="0"/>
                <a:cs typeface="Times New Roman" panose="02020603050405020304" pitchFamily="18" charset="0"/>
              </a:rPr>
              <a:t>Hieronimo</a:t>
            </a:r>
            <a:r>
              <a:rPr lang="it-IT" sz="2000" i="1" kern="0" dirty="0">
                <a:effectLst/>
                <a:ea typeface="Times New Roman" panose="02020603050405020304" pitchFamily="18" charset="0"/>
                <a:cs typeface="Times New Roman" panose="02020603050405020304" pitchFamily="18" charset="0"/>
              </a:rPr>
              <a:t> Cardano et a messer Lodovico Ferraro</a:t>
            </a:r>
            <a:r>
              <a:rPr lang="it-IT" sz="2000" kern="0" dirty="0">
                <a:effectLst/>
                <a:ea typeface="Times New Roman" panose="02020603050405020304" pitchFamily="18" charset="0"/>
                <a:cs typeface="Times New Roman" panose="02020603050405020304" pitchFamily="18" charset="0"/>
              </a:rPr>
              <a:t>, 1547 </a:t>
            </a:r>
            <a:endParaRPr lang="it-IT" sz="2000" kern="100" dirty="0">
              <a:effectLst/>
              <a:ea typeface="Aptos" panose="020B0004020202020204" pitchFamily="34" charset="0"/>
              <a:cs typeface="Times New Roman" panose="02020603050405020304" pitchFamily="18" charset="0"/>
            </a:endParaRPr>
          </a:p>
          <a:p>
            <a:endParaRPr lang="it-IT" sz="1800" dirty="0">
              <a:solidFill>
                <a:srgbClr val="262626"/>
              </a:solidFill>
            </a:endParaRPr>
          </a:p>
        </p:txBody>
      </p:sp>
      <p:sp useBgFill="1">
        <p:nvSpPr>
          <p:cNvPr id="4108" name="Rectangle 410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7" name="Immagine 1" descr="page5image48376176">
            <a:extLst>
              <a:ext uri="{FF2B5EF4-FFF2-40B4-BE49-F238E27FC236}">
                <a16:creationId xmlns:a16="http://schemas.microsoft.com/office/drawing/2014/main" id="{1EA3DB3C-4313-7CD8-F60F-7087999C09C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6403494" y="609602"/>
            <a:ext cx="4162873" cy="55877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9085284C-1AE9-40DF-B752-BE483A13B1B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Segnaposto numero diapositiva 4">
            <a:extLst>
              <a:ext uri="{FF2B5EF4-FFF2-40B4-BE49-F238E27FC236}">
                <a16:creationId xmlns:a16="http://schemas.microsoft.com/office/drawing/2014/main" id="{F2123155-F43B-9B6E-5465-C3E1EE5492E1}"/>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24256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additive="base">
                                        <p:cTn id="7" dur="500" fill="hold"/>
                                        <p:tgtEl>
                                          <p:spTgt spid="4097"/>
                                        </p:tgtEl>
                                        <p:attrNameLst>
                                          <p:attrName>ppt_x</p:attrName>
                                        </p:attrNameLst>
                                      </p:cBhvr>
                                      <p:tavLst>
                                        <p:tav tm="0">
                                          <p:val>
                                            <p:strVal val="#ppt_x"/>
                                          </p:val>
                                        </p:tav>
                                        <p:tav tm="100000">
                                          <p:val>
                                            <p:strVal val="#ppt_x"/>
                                          </p:val>
                                        </p:tav>
                                      </p:tavLst>
                                    </p:anim>
                                    <p:anim calcmode="lin" valueType="num">
                                      <p:cBhvr additive="base">
                                        <p:cTn id="8"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245D46-E086-3A01-811E-29392C0C9E8D}"/>
              </a:ext>
            </a:extLst>
          </p:cNvPr>
          <p:cNvSpPr>
            <a:spLocks noGrp="1"/>
          </p:cNvSpPr>
          <p:nvPr>
            <p:ph type="title"/>
          </p:nvPr>
        </p:nvSpPr>
        <p:spPr/>
        <p:txBody>
          <a:bodyPr>
            <a:normAutofit/>
          </a:bodyPr>
          <a:lstStyle/>
          <a:p>
            <a:pPr>
              <a:lnSpc>
                <a:spcPct val="115000"/>
              </a:lnSpc>
              <a:spcAft>
                <a:spcPts val="800"/>
              </a:spcAft>
            </a:pPr>
            <a:r>
              <a:rPr lang="it-IT" sz="4400" b="1" kern="0" dirty="0">
                <a:solidFill>
                  <a:srgbClr val="7030A0"/>
                </a:solidFill>
                <a:effectLst/>
                <a:latin typeface="Garamond" panose="02020404030301010803" pitchFamily="18" charset="0"/>
                <a:ea typeface="Times New Roman" panose="02020603050405020304" pitchFamily="18" charset="0"/>
                <a:cs typeface="Times New Roman" panose="02020603050405020304" pitchFamily="18" charset="0"/>
              </a:rPr>
              <a:t>La fama e la sfortuna</a:t>
            </a:r>
            <a:endParaRPr lang="it-IT" dirty="0">
              <a:solidFill>
                <a:srgbClr val="7030A0"/>
              </a:solidFill>
            </a:endParaRPr>
          </a:p>
        </p:txBody>
      </p:sp>
      <p:sp>
        <p:nvSpPr>
          <p:cNvPr id="3" name="Segnaposto contenuto 2">
            <a:extLst>
              <a:ext uri="{FF2B5EF4-FFF2-40B4-BE49-F238E27FC236}">
                <a16:creationId xmlns:a16="http://schemas.microsoft.com/office/drawing/2014/main" id="{D17645AC-41EF-91E2-EC02-7B747391D972}"/>
              </a:ext>
            </a:extLst>
          </p:cNvPr>
          <p:cNvSpPr>
            <a:spLocks noGrp="1"/>
          </p:cNvSpPr>
          <p:nvPr>
            <p:ph idx="1"/>
          </p:nvPr>
        </p:nvSpPr>
        <p:spPr/>
        <p:txBody>
          <a:bodyPr>
            <a:normAutofit fontScale="92500" lnSpcReduction="10000"/>
          </a:bodyPr>
          <a:lstStyle/>
          <a:p>
            <a:pPr>
              <a:lnSpc>
                <a:spcPct val="115000"/>
              </a:lnSpc>
              <a:spcAft>
                <a:spcPts val="800"/>
              </a:spcAft>
            </a:pPr>
            <a:r>
              <a:rPr lang="it-IT" kern="0" dirty="0">
                <a:ea typeface="Times New Roman" panose="02020603050405020304" pitchFamily="18" charset="0"/>
                <a:cs typeface="Times New Roman" panose="02020603050405020304" pitchFamily="18" charset="0"/>
              </a:rPr>
              <a:t>Poco d</a:t>
            </a:r>
            <a:r>
              <a:rPr lang="it-IT" kern="0" dirty="0">
                <a:effectLst/>
                <a:ea typeface="Times New Roman" panose="02020603050405020304" pitchFamily="18" charset="0"/>
                <a:cs typeface="Times New Roman" panose="02020603050405020304" pitchFamily="18" charset="0"/>
              </a:rPr>
              <a:t>opo la sconfitta della gara con Ferrari, </a:t>
            </a:r>
            <a:r>
              <a:rPr lang="it-IT" b="1" kern="0" dirty="0">
                <a:solidFill>
                  <a:srgbClr val="FF0000"/>
                </a:solidFill>
                <a:effectLst/>
                <a:ea typeface="Times New Roman" panose="02020603050405020304" pitchFamily="18" charset="0"/>
                <a:cs typeface="Times New Roman" panose="02020603050405020304" pitchFamily="18" charset="0"/>
              </a:rPr>
              <a:t>Tartaglia</a:t>
            </a:r>
            <a:r>
              <a:rPr lang="it-IT" sz="2400" kern="0" dirty="0">
                <a:effectLst/>
                <a:ea typeface="Times New Roman" panose="02020603050405020304" pitchFamily="18" charset="0"/>
                <a:cs typeface="Times New Roman" panose="02020603050405020304" pitchFamily="18" charset="0"/>
              </a:rPr>
              <a:t> vide il ritiro del suo incarico di professore. </a:t>
            </a:r>
            <a:endParaRPr lang="it-IT" kern="0" dirty="0">
              <a:effectLst/>
              <a:ea typeface="Times New Roman" panose="02020603050405020304" pitchFamily="18" charset="0"/>
              <a:cs typeface="Times New Roman" panose="02020603050405020304" pitchFamily="18" charset="0"/>
            </a:endParaRPr>
          </a:p>
          <a:p>
            <a:pPr>
              <a:lnSpc>
                <a:spcPct val="115000"/>
              </a:lnSpc>
              <a:spcAft>
                <a:spcPts val="800"/>
              </a:spcAft>
            </a:pPr>
            <a:r>
              <a:rPr lang="it-IT" b="1" kern="0" dirty="0">
                <a:solidFill>
                  <a:srgbClr val="0432FF"/>
                </a:solidFill>
                <a:effectLst/>
                <a:ea typeface="Times New Roman" panose="02020603050405020304" pitchFamily="18" charset="0"/>
                <a:cs typeface="Times New Roman" panose="02020603050405020304" pitchFamily="18" charset="0"/>
              </a:rPr>
              <a:t>Cardano</a:t>
            </a:r>
            <a:r>
              <a:rPr lang="it-IT" kern="0" dirty="0">
                <a:effectLst/>
                <a:ea typeface="Times New Roman" panose="02020603050405020304" pitchFamily="18" charset="0"/>
                <a:cs typeface="Times New Roman" panose="02020603050405020304" pitchFamily="18" charset="0"/>
              </a:rPr>
              <a:t> e Ferrari divennero improvvisamente famosi, ma nemmeno la loro fortuna durò a lungo: un figlio di Cardano fu condannato a morte per l’assassinio della moglie mentre l’altro suo figlio lo derubò per saldare i suoi debiti di gioco. Egli stesso venne poi imprigionato per aver calcolato l’oroscopo di Gesù Cristo. </a:t>
            </a:r>
            <a:endParaRPr lang="it-IT" kern="100" dirty="0">
              <a:effectLst/>
              <a:ea typeface="Aptos" panose="020B0004020202020204" pitchFamily="34" charset="0"/>
              <a:cs typeface="Times New Roman" panose="02020603050405020304" pitchFamily="18" charset="0"/>
            </a:endParaRPr>
          </a:p>
          <a:p>
            <a:pPr>
              <a:lnSpc>
                <a:spcPct val="115000"/>
              </a:lnSpc>
              <a:spcAft>
                <a:spcPts val="800"/>
              </a:spcAft>
            </a:pPr>
            <a:r>
              <a:rPr lang="it-IT" b="1" kern="0" dirty="0">
                <a:solidFill>
                  <a:srgbClr val="C00000"/>
                </a:solidFill>
                <a:effectLst/>
                <a:ea typeface="Times New Roman" panose="02020603050405020304" pitchFamily="18" charset="0"/>
                <a:cs typeface="Times New Roman" panose="02020603050405020304" pitchFamily="18" charset="0"/>
              </a:rPr>
              <a:t>Ferrari</a:t>
            </a:r>
            <a:r>
              <a:rPr lang="it-IT" kern="0" dirty="0">
                <a:effectLst/>
                <a:ea typeface="Times New Roman" panose="02020603050405020304" pitchFamily="18" charset="0"/>
                <a:cs typeface="Times New Roman" panose="02020603050405020304" pitchFamily="18" charset="0"/>
              </a:rPr>
              <a:t> invece, dopo aver perso le dita di una mano in una rissa, fu probabilmente avvelenato dalla sorella. </a:t>
            </a:r>
            <a:endParaRPr lang="it-IT" kern="100" dirty="0">
              <a:effectLst/>
              <a:ea typeface="Aptos" panose="020B000402020202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19CC2EDF-8090-4184-09CF-03C353A88246}"/>
              </a:ext>
            </a:extLst>
          </p:cNvPr>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186353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trips(downLeft)">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E12957-BE91-E670-5174-4EFC563111C6}"/>
              </a:ext>
            </a:extLst>
          </p:cNvPr>
          <p:cNvSpPr>
            <a:spLocks noGrp="1"/>
          </p:cNvSpPr>
          <p:nvPr>
            <p:ph type="title"/>
          </p:nvPr>
        </p:nvSpPr>
        <p:spPr>
          <a:xfrm>
            <a:off x="1306160" y="982132"/>
            <a:ext cx="9601196" cy="1303867"/>
          </a:xfrm>
        </p:spPr>
        <p:txBody>
          <a:bodyPr>
            <a:normAutofit fontScale="90000"/>
          </a:bodyPr>
          <a:lstStyle/>
          <a:p>
            <a:pPr>
              <a:lnSpc>
                <a:spcPct val="115000"/>
              </a:lnSpc>
              <a:spcAft>
                <a:spcPts val="800"/>
              </a:spcAft>
            </a:pPr>
            <a: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t>Un </a:t>
            </a:r>
            <a:r>
              <a:rPr lang="it-IT" sz="4400" b="1" kern="0" dirty="0">
                <a:solidFill>
                  <a:schemeClr val="accent6"/>
                </a:solidFill>
                <a:effectLst/>
                <a:latin typeface="Garamond" panose="02020404030301010803" pitchFamily="18" charset="0"/>
                <a:ea typeface="Times New Roman" panose="02020603050405020304" pitchFamily="18" charset="0"/>
                <a:cs typeface="Times New Roman" panose="02020603050405020304" pitchFamily="18" charset="0"/>
              </a:rPr>
              <a:t>balzo</a:t>
            </a:r>
            <a: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t> per la matematica</a:t>
            </a:r>
            <a:b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br>
            <a: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t>e le prime </a:t>
            </a:r>
            <a:r>
              <a:rPr lang="it-IT" sz="4400" b="1" kern="0" dirty="0">
                <a:solidFill>
                  <a:srgbClr val="92D050"/>
                </a:solidFill>
                <a:effectLst/>
                <a:latin typeface="Garamond" panose="02020404030301010803" pitchFamily="18" charset="0"/>
                <a:ea typeface="Times New Roman" panose="02020603050405020304" pitchFamily="18" charset="0"/>
                <a:cs typeface="Times New Roman" panose="02020603050405020304" pitchFamily="18" charset="0"/>
              </a:rPr>
              <a:t>difficoltà</a:t>
            </a:r>
            <a:endParaRPr lang="it-IT" dirty="0">
              <a:solidFill>
                <a:srgbClr val="92D050"/>
              </a:solidFill>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8E765E84-61CC-8D92-ABC1-515E052556DE}"/>
                  </a:ext>
                </a:extLst>
              </p:cNvPr>
              <p:cNvSpPr>
                <a:spLocks noGrp="1"/>
              </p:cNvSpPr>
              <p:nvPr>
                <p:ph idx="1"/>
              </p:nvPr>
            </p:nvSpPr>
            <p:spPr>
              <a:xfrm>
                <a:off x="1295401" y="2402231"/>
                <a:ext cx="4707366" cy="3668358"/>
              </a:xfrm>
            </p:spPr>
            <p:txBody>
              <a:bodyPr>
                <a:noAutofit/>
              </a:bodyPr>
              <a:lstStyle/>
              <a:p>
                <a:pPr marL="0" indent="0">
                  <a:lnSpc>
                    <a:spcPct val="115000"/>
                  </a:lnSpc>
                  <a:spcAft>
                    <a:spcPts val="800"/>
                  </a:spcAft>
                  <a:buNone/>
                </a:pPr>
                <a:r>
                  <a:rPr lang="it-IT" sz="1400" b="1" kern="0" dirty="0">
                    <a:solidFill>
                      <a:srgbClr val="0432FF"/>
                    </a:solidFill>
                    <a:effectLst/>
                    <a:ea typeface="Times New Roman" panose="02020603050405020304" pitchFamily="18" charset="0"/>
                    <a:cs typeface="Times New Roman" panose="02020603050405020304" pitchFamily="18" charset="0"/>
                  </a:rPr>
                  <a:t>La pubblicazione dell’</a:t>
                </a:r>
                <a:r>
                  <a:rPr lang="it-IT" sz="1400" b="1" i="1" kern="0" dirty="0">
                    <a:solidFill>
                      <a:srgbClr val="0432FF"/>
                    </a:solidFill>
                    <a:effectLst/>
                    <a:ea typeface="Times New Roman" panose="02020603050405020304" pitchFamily="18" charset="0"/>
                    <a:cs typeface="Times New Roman" panose="02020603050405020304" pitchFamily="18" charset="0"/>
                  </a:rPr>
                  <a:t>Ars Magna </a:t>
                </a:r>
                <a:r>
                  <a:rPr lang="it-IT" sz="1400" b="1" kern="0" dirty="0">
                    <a:solidFill>
                      <a:srgbClr val="0432FF"/>
                    </a:solidFill>
                    <a:effectLst/>
                    <a:ea typeface="Times New Roman" panose="02020603050405020304" pitchFamily="18" charset="0"/>
                    <a:cs typeface="Times New Roman" panose="02020603050405020304" pitchFamily="18" charset="0"/>
                  </a:rPr>
                  <a:t>fu così sorprendente che impresse una spinta energica agli studi del settore, tanto che il 1545 viene considerato, da alcuni, l’inizio del periodo della matematica moderna. </a:t>
                </a:r>
                <a:endParaRPr lang="it-IT" sz="1400" kern="100" dirty="0">
                  <a:ea typeface="Times New Roman" panose="02020603050405020304" pitchFamily="18" charset="0"/>
                  <a:cs typeface="Times New Roman" panose="02020603050405020304" pitchFamily="18" charset="0"/>
                </a:endParaRPr>
              </a:p>
              <a:p>
                <a:pPr marL="0" indent="0">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Tuttavia Cardano incontrò evidenti difficoltà affrontando casi come </a:t>
                </a:r>
                <a:endParaRPr lang="it-IT" sz="1600" kern="100" dirty="0">
                  <a:effectLst/>
                  <a:ea typeface="Aptos" panose="020B0004020202020204" pitchFamily="34" charset="0"/>
                  <a:cs typeface="Times New Roman" panose="02020603050405020304" pitchFamily="18" charset="0"/>
                </a:endParaRPr>
              </a:p>
              <a:p>
                <a:pPr marL="0" indent="0" algn="ctr">
                  <a:lnSpc>
                    <a:spcPct val="115000"/>
                  </a:lnSpc>
                  <a:spcAft>
                    <a:spcPts val="800"/>
                  </a:spcAft>
                  <a:buNone/>
                </a:pPr>
                <a14:m>
                  <m:oMathPara xmlns:m="http://schemas.openxmlformats.org/officeDocument/2006/math">
                    <m:oMathParaPr>
                      <m:jc m:val="centerGroup"/>
                    </m:oMathParaPr>
                    <m:oMath xmlns:m="http://schemas.openxmlformats.org/officeDocument/2006/math">
                      <m:sSup>
                        <m:sSupPr>
                          <m:ctrlPr>
                            <a:rPr lang="it-IT" sz="1600" i="1" kern="0" smtClean="0">
                              <a:effectLst/>
                              <a:latin typeface="Cambria Math" panose="02040503050406030204" pitchFamily="18" charset="0"/>
                              <a:cs typeface="Times New Roman" panose="02020603050405020304" pitchFamily="18" charset="0"/>
                            </a:rPr>
                          </m:ctrlPr>
                        </m:sSupPr>
                        <m:e>
                          <m:r>
                            <a:rPr lang="it-IT" sz="1600" b="0" i="1" kern="0" smtClean="0">
                              <a:effectLst/>
                              <a:latin typeface="Cambria Math" panose="02040503050406030204" pitchFamily="18" charset="0"/>
                              <a:cs typeface="Times New Roman" panose="02020603050405020304" pitchFamily="18" charset="0"/>
                            </a:rPr>
                            <m:t>𝑥</m:t>
                          </m:r>
                        </m:e>
                        <m:sup>
                          <m:r>
                            <a:rPr lang="it-IT" sz="1600" b="0" i="1" kern="0" smtClean="0">
                              <a:effectLst/>
                              <a:latin typeface="Cambria Math" panose="02040503050406030204" pitchFamily="18" charset="0"/>
                              <a:cs typeface="Times New Roman" panose="02020603050405020304" pitchFamily="18" charset="0"/>
                            </a:rPr>
                            <m:t>3</m:t>
                          </m:r>
                        </m:sup>
                      </m:sSup>
                      <m:r>
                        <a:rPr lang="it-IT" sz="1600" b="0" i="1" kern="0" smtClean="0">
                          <a:effectLst/>
                          <a:latin typeface="Cambria Math" panose="02040503050406030204" pitchFamily="18" charset="0"/>
                          <a:cs typeface="Times New Roman" panose="02020603050405020304" pitchFamily="18" charset="0"/>
                        </a:rPr>
                        <m:t>=15</m:t>
                      </m:r>
                      <m:r>
                        <a:rPr lang="it-IT" sz="1600" b="0" i="1" kern="0" smtClean="0">
                          <a:effectLst/>
                          <a:latin typeface="Cambria Math" panose="02040503050406030204" pitchFamily="18" charset="0"/>
                          <a:cs typeface="Times New Roman" panose="02020603050405020304" pitchFamily="18" charset="0"/>
                        </a:rPr>
                        <m:t>𝑥</m:t>
                      </m:r>
                      <m:r>
                        <a:rPr lang="it-IT" sz="1600" b="0" i="1" kern="0" smtClean="0">
                          <a:effectLst/>
                          <a:latin typeface="Cambria Math" panose="02040503050406030204" pitchFamily="18" charset="0"/>
                          <a:cs typeface="Times New Roman" panose="02020603050405020304" pitchFamily="18" charset="0"/>
                        </a:rPr>
                        <m:t>+4.</m:t>
                      </m:r>
                    </m:oMath>
                  </m:oMathPara>
                </a14:m>
                <a:endParaRPr lang="it-IT" sz="1600" kern="100" dirty="0">
                  <a:effectLst/>
                  <a:ea typeface="Times New Roman" panose="02020603050405020304" pitchFamily="18" charset="0"/>
                  <a:cs typeface="Times New Roman" panose="02020603050405020304" pitchFamily="18" charset="0"/>
                </a:endParaRPr>
              </a:p>
              <a:p>
                <a:pPr marL="0" indent="0">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Infatti applicando la formula risolutiva si trova</a:t>
                </a:r>
              </a:p>
              <a:p>
                <a:pPr marL="0" indent="0" algn="ctr">
                  <a:lnSpc>
                    <a:spcPct val="115000"/>
                  </a:lnSpc>
                  <a:spcAft>
                    <a:spcPts val="800"/>
                  </a:spcAft>
                  <a:buNone/>
                </a:pPr>
                <a14:m>
                  <m:oMathPara xmlns:m="http://schemas.openxmlformats.org/officeDocument/2006/math">
                    <m:oMathParaPr>
                      <m:jc m:val="centerGroup"/>
                    </m:oMathParaPr>
                    <m:oMath xmlns:m="http://schemas.openxmlformats.org/officeDocument/2006/math">
                      <m:r>
                        <a:rPr lang="it-IT" sz="1600" b="0" i="1" kern="100" smtClean="0">
                          <a:effectLst/>
                          <a:latin typeface="Cambria Math" panose="02040503050406030204" pitchFamily="18" charset="0"/>
                          <a:ea typeface="Aptos" panose="020B0004020202020204" pitchFamily="34" charset="0"/>
                          <a:cs typeface="Times New Roman" panose="02020603050405020304" pitchFamily="18" charset="0"/>
                        </a:rPr>
                        <m:t>𝑥</m:t>
                      </m:r>
                      <m:r>
                        <a:rPr lang="it-IT" sz="1600" b="0" i="1" kern="100" smtClean="0">
                          <a:effectLst/>
                          <a:latin typeface="Cambria Math" panose="02040503050406030204" pitchFamily="18" charset="0"/>
                          <a:ea typeface="Aptos" panose="020B0004020202020204" pitchFamily="34" charset="0"/>
                          <a:cs typeface="Times New Roman" panose="02020603050405020304" pitchFamily="18" charset="0"/>
                        </a:rPr>
                        <m:t>=</m:t>
                      </m:r>
                      <m:rad>
                        <m:radPr>
                          <m:ctrlPr>
                            <a:rPr lang="it-IT" sz="1600" b="0" i="1" kern="100" smtClean="0">
                              <a:effectLst/>
                              <a:latin typeface="Cambria Math" panose="02040503050406030204" pitchFamily="18" charset="0"/>
                              <a:cs typeface="Times New Roman" panose="02020603050405020304" pitchFamily="18" charset="0"/>
                            </a:rPr>
                          </m:ctrlPr>
                        </m:radPr>
                        <m:deg>
                          <m:r>
                            <m:rPr>
                              <m:brk m:alnAt="7"/>
                            </m:rPr>
                            <a:rPr lang="it-IT" sz="1600" b="0" i="1" kern="100" smtClean="0">
                              <a:effectLst/>
                              <a:latin typeface="Cambria Math" panose="02040503050406030204" pitchFamily="18" charset="0"/>
                              <a:cs typeface="Times New Roman" panose="02020603050405020304" pitchFamily="18" charset="0"/>
                            </a:rPr>
                            <m:t>3</m:t>
                          </m:r>
                        </m:deg>
                        <m:e>
                          <m:r>
                            <a:rPr lang="it-IT" sz="1600" b="0" i="1" kern="100" smtClean="0">
                              <a:effectLst/>
                              <a:latin typeface="Cambria Math" panose="02040503050406030204" pitchFamily="18" charset="0"/>
                              <a:cs typeface="Times New Roman" panose="02020603050405020304" pitchFamily="18" charset="0"/>
                            </a:rPr>
                            <m:t>2+11</m:t>
                          </m:r>
                          <m:rad>
                            <m:radPr>
                              <m:ctrlPr>
                                <a:rPr lang="it-IT" sz="1600" b="0" i="1" kern="100" smtClean="0">
                                  <a:effectLst/>
                                  <a:latin typeface="Cambria Math" panose="02040503050406030204" pitchFamily="18" charset="0"/>
                                  <a:cs typeface="Times New Roman" panose="02020603050405020304" pitchFamily="18" charset="0"/>
                                </a:rPr>
                              </m:ctrlPr>
                            </m:radPr>
                            <m:deg>
                              <m:r>
                                <m:rPr>
                                  <m:brk m:alnAt="7"/>
                                </m:rPr>
                                <a:rPr lang="it-IT" sz="1600" b="0" i="1" kern="100" smtClean="0">
                                  <a:effectLst/>
                                  <a:latin typeface="Cambria Math" panose="02040503050406030204" pitchFamily="18" charset="0"/>
                                  <a:cs typeface="Times New Roman" panose="02020603050405020304" pitchFamily="18" charset="0"/>
                                </a:rPr>
                                <m:t>2</m:t>
                              </m:r>
                            </m:deg>
                            <m:e>
                              <m:r>
                                <a:rPr lang="it-IT" sz="1600" b="0" i="1" kern="100" smtClean="0">
                                  <a:effectLst/>
                                  <a:latin typeface="Cambria Math" panose="02040503050406030204" pitchFamily="18" charset="0"/>
                                  <a:cs typeface="Times New Roman" panose="02020603050405020304" pitchFamily="18" charset="0"/>
                                </a:rPr>
                                <m:t>−1</m:t>
                              </m:r>
                            </m:e>
                          </m:rad>
                        </m:e>
                      </m:rad>
                      <m:r>
                        <a:rPr lang="it-IT" sz="1600" b="0" i="1" kern="100" smtClean="0">
                          <a:effectLst/>
                          <a:latin typeface="Cambria Math" panose="02040503050406030204" pitchFamily="18" charset="0"/>
                          <a:cs typeface="Times New Roman" panose="02020603050405020304" pitchFamily="18" charset="0"/>
                        </a:rPr>
                        <m:t>+</m:t>
                      </m:r>
                      <m:rad>
                        <m:radPr>
                          <m:ctrlPr>
                            <a:rPr lang="it-IT" sz="1600" i="1" kern="100">
                              <a:latin typeface="Cambria Math" panose="02040503050406030204" pitchFamily="18" charset="0"/>
                              <a:cs typeface="Times New Roman" panose="02020603050405020304" pitchFamily="18" charset="0"/>
                            </a:rPr>
                          </m:ctrlPr>
                        </m:radPr>
                        <m:deg>
                          <m:r>
                            <m:rPr>
                              <m:brk m:alnAt="7"/>
                            </m:rPr>
                            <a:rPr lang="it-IT" sz="1600" i="1" kern="100">
                              <a:latin typeface="Cambria Math" panose="02040503050406030204" pitchFamily="18" charset="0"/>
                              <a:cs typeface="Times New Roman" panose="02020603050405020304" pitchFamily="18" charset="0"/>
                            </a:rPr>
                            <m:t>3</m:t>
                          </m:r>
                        </m:deg>
                        <m:e>
                          <m:r>
                            <a:rPr lang="it-IT" sz="1600" i="1" kern="100">
                              <a:latin typeface="Cambria Math" panose="02040503050406030204" pitchFamily="18" charset="0"/>
                              <a:cs typeface="Times New Roman" panose="02020603050405020304" pitchFamily="18" charset="0"/>
                            </a:rPr>
                            <m:t>2</m:t>
                          </m:r>
                          <m:r>
                            <a:rPr lang="it-IT" sz="1600" b="0" i="1" kern="100" smtClean="0">
                              <a:latin typeface="Cambria Math" panose="02040503050406030204" pitchFamily="18" charset="0"/>
                              <a:cs typeface="Times New Roman" panose="02020603050405020304" pitchFamily="18" charset="0"/>
                            </a:rPr>
                            <m:t>−</m:t>
                          </m:r>
                          <m:r>
                            <a:rPr lang="it-IT" sz="1600" i="1" kern="100">
                              <a:latin typeface="Cambria Math" panose="02040503050406030204" pitchFamily="18" charset="0"/>
                              <a:cs typeface="Times New Roman" panose="02020603050405020304" pitchFamily="18" charset="0"/>
                            </a:rPr>
                            <m:t>11</m:t>
                          </m:r>
                          <m:rad>
                            <m:radPr>
                              <m:ctrlPr>
                                <a:rPr lang="it-IT" sz="1600" i="1" kern="100">
                                  <a:latin typeface="Cambria Math" panose="02040503050406030204" pitchFamily="18" charset="0"/>
                                  <a:cs typeface="Times New Roman" panose="02020603050405020304" pitchFamily="18" charset="0"/>
                                </a:rPr>
                              </m:ctrlPr>
                            </m:radPr>
                            <m:deg>
                              <m:r>
                                <m:rPr>
                                  <m:brk m:alnAt="7"/>
                                </m:rPr>
                                <a:rPr lang="it-IT" sz="1600" i="1" kern="100">
                                  <a:latin typeface="Cambria Math" panose="02040503050406030204" pitchFamily="18" charset="0"/>
                                  <a:cs typeface="Times New Roman" panose="02020603050405020304" pitchFamily="18" charset="0"/>
                                </a:rPr>
                                <m:t>2</m:t>
                              </m:r>
                            </m:deg>
                            <m:e>
                              <m:r>
                                <a:rPr lang="it-IT" sz="1600" i="1" kern="100">
                                  <a:latin typeface="Cambria Math" panose="02040503050406030204" pitchFamily="18" charset="0"/>
                                  <a:cs typeface="Times New Roman" panose="02020603050405020304" pitchFamily="18" charset="0"/>
                                </a:rPr>
                                <m:t>−1</m:t>
                              </m:r>
                            </m:e>
                          </m:rad>
                        </m:e>
                      </m:rad>
                    </m:oMath>
                  </m:oMathPara>
                </a14:m>
                <a:endParaRPr lang="it-IT" sz="1600" kern="100" dirty="0">
                  <a:effectLst/>
                  <a:ea typeface="Aptos" panose="020B0004020202020204" pitchFamily="34" charset="0"/>
                  <a:cs typeface="Times New Roman" panose="02020603050405020304" pitchFamily="18" charset="0"/>
                </a:endParaRPr>
              </a:p>
              <a:p>
                <a:pPr marL="0" indent="0">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e la radice di un numero negativo non si sapeva trattare. </a:t>
                </a:r>
              </a:p>
            </p:txBody>
          </p:sp>
        </mc:Choice>
        <mc:Fallback xmlns="">
          <p:sp>
            <p:nvSpPr>
              <p:cNvPr id="3" name="Segnaposto contenuto 2">
                <a:extLst>
                  <a:ext uri="{FF2B5EF4-FFF2-40B4-BE49-F238E27FC236}">
                    <a16:creationId xmlns:a16="http://schemas.microsoft.com/office/drawing/2014/main" id="{8E765E84-61CC-8D92-ABC1-515E052556DE}"/>
                  </a:ext>
                </a:extLst>
              </p:cNvPr>
              <p:cNvSpPr>
                <a:spLocks noGrp="1" noRot="1" noChangeAspect="1" noMove="1" noResize="1" noEditPoints="1" noAdjustHandles="1" noChangeArrowheads="1" noChangeShapeType="1" noTextEdit="1"/>
              </p:cNvSpPr>
              <p:nvPr>
                <p:ph idx="1"/>
              </p:nvPr>
            </p:nvSpPr>
            <p:spPr>
              <a:xfrm>
                <a:off x="1295401" y="2402231"/>
                <a:ext cx="4707366" cy="3668358"/>
              </a:xfrm>
              <a:blipFill>
                <a:blip r:embed="rId3"/>
                <a:stretch>
                  <a:fillRect l="-809" r="-1348" b="-24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Segnaposto contenuto 2">
                <a:extLst>
                  <a:ext uri="{FF2B5EF4-FFF2-40B4-BE49-F238E27FC236}">
                    <a16:creationId xmlns:a16="http://schemas.microsoft.com/office/drawing/2014/main" id="{79117A5C-6941-4E7F-C706-17A7D994BECA}"/>
                  </a:ext>
                </a:extLst>
              </p:cNvPr>
              <p:cNvSpPr txBox="1">
                <a:spLocks/>
              </p:cNvSpPr>
              <p:nvPr/>
            </p:nvSpPr>
            <p:spPr>
              <a:xfrm>
                <a:off x="6189235" y="2402231"/>
                <a:ext cx="4707366" cy="366835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nSpc>
                    <a:spcPct val="115000"/>
                  </a:lnSpc>
                  <a:spcAft>
                    <a:spcPts val="800"/>
                  </a:spcAft>
                  <a:buFont typeface="Arial"/>
                  <a:buNone/>
                </a:pPr>
                <a:r>
                  <a:rPr lang="it-IT" sz="1600" kern="0" dirty="0">
                    <a:ea typeface="Times New Roman" panose="02020603050405020304" pitchFamily="18" charset="0"/>
                    <a:cs typeface="Times New Roman" panose="02020603050405020304" pitchFamily="18" charset="0"/>
                  </a:rPr>
                  <a:t>Però, cercando una soluzione con i metodi geometrici di Omar Khayyam, si trova che una soluzione è </a:t>
                </a:r>
                <a14:m>
                  <m:oMath xmlns:m="http://schemas.openxmlformats.org/officeDocument/2006/math">
                    <m:r>
                      <a:rPr lang="it-IT" sz="1600" b="1" i="1" kern="0" smtClean="0">
                        <a:latin typeface="Cambria Math" panose="02040503050406030204" pitchFamily="18" charset="0"/>
                        <a:ea typeface="Times New Roman" panose="02020603050405020304" pitchFamily="18" charset="0"/>
                        <a:cs typeface="Times New Roman" panose="02020603050405020304" pitchFamily="18" charset="0"/>
                      </a:rPr>
                      <m:t>𝒙</m:t>
                    </m:r>
                    <m:r>
                      <a:rPr lang="it-IT" sz="1600" b="1" i="1" kern="0" smtClean="0">
                        <a:latin typeface="Cambria Math" panose="02040503050406030204" pitchFamily="18" charset="0"/>
                        <a:ea typeface="Times New Roman" panose="02020603050405020304" pitchFamily="18" charset="0"/>
                        <a:cs typeface="Times New Roman" panose="02020603050405020304" pitchFamily="18" charset="0"/>
                      </a:rPr>
                      <m:t>=</m:t>
                    </m:r>
                    <m:r>
                      <a:rPr lang="it-IT" sz="1600" b="1" i="1" kern="0" smtClean="0">
                        <a:latin typeface="Cambria Math" panose="02040503050406030204" pitchFamily="18" charset="0"/>
                        <a:ea typeface="Times New Roman" panose="02020603050405020304" pitchFamily="18" charset="0"/>
                        <a:cs typeface="Times New Roman" panose="02020603050405020304" pitchFamily="18" charset="0"/>
                      </a:rPr>
                      <m:t>𝟒</m:t>
                    </m:r>
                  </m:oMath>
                </a14:m>
                <a:r>
                  <a:rPr lang="it-IT" sz="1600" b="1" kern="0" dirty="0">
                    <a:ea typeface="Times New Roman" panose="02020603050405020304" pitchFamily="18" charset="0"/>
                    <a:cs typeface="Times New Roman" panose="02020603050405020304" pitchFamily="18" charset="0"/>
                  </a:rPr>
                  <a:t> </a:t>
                </a:r>
                <a:r>
                  <a:rPr lang="it-IT" sz="1600" kern="0" dirty="0">
                    <a:ea typeface="Times New Roman" panose="02020603050405020304" pitchFamily="18" charset="0"/>
                    <a:cs typeface="Times New Roman" panose="02020603050405020304" pitchFamily="18" charset="0"/>
                  </a:rPr>
                  <a:t>e di conseguenza </a:t>
                </a:r>
                <a:r>
                  <a:rPr lang="it-IT" sz="1600" b="1" kern="0" dirty="0">
                    <a:ea typeface="Times New Roman" panose="02020603050405020304" pitchFamily="18" charset="0"/>
                    <a:cs typeface="Times New Roman" panose="02020603050405020304" pitchFamily="18" charset="0"/>
                  </a:rPr>
                  <a:t>altre due soluzioni sono ottenibili </a:t>
                </a:r>
                <a:r>
                  <a:rPr lang="it-IT" sz="1600" kern="0" dirty="0">
                    <a:ea typeface="Times New Roman" panose="02020603050405020304" pitchFamily="18" charset="0"/>
                    <a:cs typeface="Times New Roman" panose="02020603050405020304" pitchFamily="18" charset="0"/>
                  </a:rPr>
                  <a:t>risolvendo l’equazione</a:t>
                </a:r>
              </a:p>
              <a:p>
                <a:pPr marL="0" indent="0" algn="ctr">
                  <a:lnSpc>
                    <a:spcPct val="115000"/>
                  </a:lnSpc>
                  <a:spcAft>
                    <a:spcPts val="800"/>
                  </a:spcAft>
                  <a:buFont typeface="Arial"/>
                  <a:buNone/>
                </a:pPr>
                <a:r>
                  <a:rPr lang="it-IT" sz="1600" kern="0" dirty="0">
                    <a:ea typeface="Times New Roman" panose="02020603050405020304" pitchFamily="18" charset="0"/>
                    <a:cs typeface="Times New Roman" panose="02020603050405020304" pitchFamily="18" charset="0"/>
                  </a:rPr>
                  <a:t> </a:t>
                </a:r>
                <a14:m>
                  <m:oMath xmlns:m="http://schemas.openxmlformats.org/officeDocument/2006/math">
                    <m:sSup>
                      <m:sSupPr>
                        <m:ctrlPr>
                          <a:rPr lang="it-IT" sz="1600" i="1" kern="0" smtClean="0">
                            <a:latin typeface="Cambria Math" panose="02040503050406030204" pitchFamily="18" charset="0"/>
                            <a:cs typeface="Times New Roman" panose="02020603050405020304" pitchFamily="18" charset="0"/>
                          </a:rPr>
                        </m:ctrlPr>
                      </m:sSupPr>
                      <m:e>
                        <m:r>
                          <a:rPr lang="it-IT" sz="1600" i="1" kern="0" smtClean="0">
                            <a:latin typeface="Cambria Math" panose="02040503050406030204" pitchFamily="18" charset="0"/>
                            <a:cs typeface="Times New Roman" panose="02020603050405020304" pitchFamily="18" charset="0"/>
                          </a:rPr>
                          <m:t>𝑥</m:t>
                        </m:r>
                      </m:e>
                      <m:sup>
                        <m:r>
                          <a:rPr lang="it-IT" sz="1600" i="1" kern="0" smtClean="0">
                            <a:latin typeface="Cambria Math" panose="02040503050406030204" pitchFamily="18" charset="0"/>
                            <a:cs typeface="Times New Roman" panose="02020603050405020304" pitchFamily="18" charset="0"/>
                          </a:rPr>
                          <m:t>2</m:t>
                        </m:r>
                      </m:sup>
                    </m:sSup>
                    <m:r>
                      <a:rPr lang="it-IT" sz="1600" i="1" kern="0" smtClean="0">
                        <a:latin typeface="Cambria Math" panose="02040503050406030204" pitchFamily="18" charset="0"/>
                        <a:cs typeface="Times New Roman" panose="02020603050405020304" pitchFamily="18" charset="0"/>
                      </a:rPr>
                      <m:t>+4</m:t>
                    </m:r>
                    <m:r>
                      <a:rPr lang="it-IT" sz="1600" i="1" kern="0" smtClean="0">
                        <a:latin typeface="Cambria Math" panose="02040503050406030204" pitchFamily="18" charset="0"/>
                        <a:cs typeface="Times New Roman" panose="02020603050405020304" pitchFamily="18" charset="0"/>
                      </a:rPr>
                      <m:t>𝑥</m:t>
                    </m:r>
                    <m:r>
                      <a:rPr lang="it-IT" sz="1600" i="1" kern="0" smtClean="0">
                        <a:latin typeface="Cambria Math" panose="02040503050406030204" pitchFamily="18" charset="0"/>
                        <a:cs typeface="Times New Roman" panose="02020603050405020304" pitchFamily="18" charset="0"/>
                      </a:rPr>
                      <m:t>+1=0</m:t>
                    </m:r>
                  </m:oMath>
                </a14:m>
                <a:r>
                  <a:rPr lang="it-IT" sz="1600" kern="0" dirty="0">
                    <a:ea typeface="Times New Roman" panose="02020603050405020304" pitchFamily="18" charset="0"/>
                    <a:cs typeface="Times New Roman" panose="02020603050405020304" pitchFamily="18" charset="0"/>
                  </a:rPr>
                  <a:t>. </a:t>
                </a:r>
              </a:p>
              <a:p>
                <a:pPr marL="0" indent="0">
                  <a:lnSpc>
                    <a:spcPct val="115000"/>
                  </a:lnSpc>
                  <a:spcAft>
                    <a:spcPts val="800"/>
                  </a:spcAft>
                  <a:buFont typeface="Arial"/>
                  <a:buNone/>
                </a:pPr>
                <a:r>
                  <a:rPr lang="it-IT" sz="1600" kern="0" dirty="0">
                    <a:ea typeface="Times New Roman" panose="02020603050405020304" pitchFamily="18" charset="0"/>
                    <a:cs typeface="Times New Roman" panose="02020603050405020304" pitchFamily="18" charset="0"/>
                  </a:rPr>
                  <a:t>Quindi l’equazione ha tre radici reali, in quanto si ha la fattorizzazione </a:t>
                </a:r>
                <a:endParaRPr lang="it-IT" sz="1600" kern="100" dirty="0">
                  <a:ea typeface="Aptos" panose="020B0004020202020204" pitchFamily="34" charset="0"/>
                  <a:cs typeface="Times New Roman" panose="02020603050405020304" pitchFamily="18" charset="0"/>
                </a:endParaRPr>
              </a:p>
              <a:p>
                <a:pPr marL="0" indent="0" algn="ctr">
                  <a:lnSpc>
                    <a:spcPct val="115000"/>
                  </a:lnSpc>
                  <a:spcAft>
                    <a:spcPts val="800"/>
                  </a:spcAft>
                  <a:buFont typeface="Arial"/>
                  <a:buNone/>
                </a:pPr>
                <a14:m>
                  <m:oMath xmlns:m="http://schemas.openxmlformats.org/officeDocument/2006/math">
                    <m:sSup>
                      <m:sSupPr>
                        <m:ctrlPr>
                          <a:rPr lang="it-IT" sz="1600" i="1" kern="0" smtClean="0">
                            <a:latin typeface="Cambria Math" panose="02040503050406030204" pitchFamily="18" charset="0"/>
                            <a:cs typeface="Times New Roman" panose="02020603050405020304" pitchFamily="18" charset="0"/>
                          </a:rPr>
                        </m:ctrlPr>
                      </m:sSupPr>
                      <m:e>
                        <m:r>
                          <a:rPr lang="it-IT" sz="1600" i="1" kern="0" smtClean="0">
                            <a:latin typeface="Cambria Math" panose="02040503050406030204" pitchFamily="18" charset="0"/>
                            <a:cs typeface="Times New Roman" panose="02020603050405020304" pitchFamily="18" charset="0"/>
                          </a:rPr>
                          <m:t>𝑥</m:t>
                        </m:r>
                      </m:e>
                      <m:sup>
                        <m:r>
                          <a:rPr lang="it-IT" sz="1600" i="1" kern="0" smtClean="0">
                            <a:latin typeface="Cambria Math" panose="02040503050406030204" pitchFamily="18" charset="0"/>
                            <a:cs typeface="Times New Roman" panose="02020603050405020304" pitchFamily="18" charset="0"/>
                          </a:rPr>
                          <m:t>3</m:t>
                        </m:r>
                      </m:sup>
                    </m:sSup>
                    <m:r>
                      <a:rPr lang="it-IT" sz="1600" i="1" kern="0" smtClean="0">
                        <a:latin typeface="Cambria Math" panose="02040503050406030204" pitchFamily="18" charset="0"/>
                        <a:cs typeface="Times New Roman" panose="02020603050405020304" pitchFamily="18" charset="0"/>
                      </a:rPr>
                      <m:t>−15</m:t>
                    </m:r>
                    <m:r>
                      <a:rPr lang="it-IT" sz="1600" i="1" kern="0" smtClean="0">
                        <a:latin typeface="Cambria Math" panose="02040503050406030204" pitchFamily="18" charset="0"/>
                        <a:cs typeface="Times New Roman" panose="02020603050405020304" pitchFamily="18" charset="0"/>
                      </a:rPr>
                      <m:t>𝑥</m:t>
                    </m:r>
                    <m:r>
                      <a:rPr lang="it-IT" sz="1600" i="1" kern="0" smtClean="0">
                        <a:latin typeface="Cambria Math" panose="02040503050406030204" pitchFamily="18" charset="0"/>
                        <a:cs typeface="Times New Roman" panose="02020603050405020304" pitchFamily="18" charset="0"/>
                      </a:rPr>
                      <m:t>−4=(</m:t>
                    </m:r>
                    <m:r>
                      <a:rPr lang="it-IT" sz="1600" i="1" kern="0" smtClean="0">
                        <a:latin typeface="Cambria Math" panose="02040503050406030204" pitchFamily="18" charset="0"/>
                        <a:cs typeface="Times New Roman" panose="02020603050405020304" pitchFamily="18" charset="0"/>
                      </a:rPr>
                      <m:t>𝑥</m:t>
                    </m:r>
                    <m:r>
                      <a:rPr lang="it-IT" sz="1600" i="1" kern="0" smtClean="0">
                        <a:latin typeface="Cambria Math" panose="02040503050406030204" pitchFamily="18" charset="0"/>
                        <a:cs typeface="Times New Roman" panose="02020603050405020304" pitchFamily="18" charset="0"/>
                      </a:rPr>
                      <m:t>−4)(</m:t>
                    </m:r>
                    <m:r>
                      <a:rPr lang="it-IT" sz="1600" i="1" kern="0" smtClean="0">
                        <a:latin typeface="Cambria Math" panose="02040503050406030204" pitchFamily="18" charset="0"/>
                        <a:cs typeface="Times New Roman" panose="02020603050405020304" pitchFamily="18" charset="0"/>
                      </a:rPr>
                      <m:t>𝑥</m:t>
                    </m:r>
                    <m:r>
                      <a:rPr lang="it-IT" sz="1600" i="1" kern="0" smtClean="0">
                        <a:latin typeface="Cambria Math" panose="02040503050406030204" pitchFamily="18" charset="0"/>
                        <a:cs typeface="Times New Roman" panose="02020603050405020304" pitchFamily="18" charset="0"/>
                      </a:rPr>
                      <m:t>+2−</m:t>
                    </m:r>
                    <m:rad>
                      <m:radPr>
                        <m:degHide m:val="on"/>
                        <m:ctrlPr>
                          <a:rPr lang="it-IT" sz="1600" i="1" kern="0" smtClean="0">
                            <a:latin typeface="Cambria Math" panose="02040503050406030204" pitchFamily="18" charset="0"/>
                            <a:cs typeface="Times New Roman" panose="02020603050405020304" pitchFamily="18" charset="0"/>
                          </a:rPr>
                        </m:ctrlPr>
                      </m:radPr>
                      <m:deg/>
                      <m:e>
                        <m:r>
                          <a:rPr lang="it-IT" sz="1600" i="1" kern="0" smtClean="0">
                            <a:latin typeface="Cambria Math" panose="02040503050406030204" pitchFamily="18" charset="0"/>
                            <a:cs typeface="Times New Roman" panose="02020603050405020304" pitchFamily="18" charset="0"/>
                          </a:rPr>
                          <m:t>3</m:t>
                        </m:r>
                      </m:e>
                    </m:rad>
                    <m:r>
                      <a:rPr lang="it-IT" sz="1600" i="1" kern="0">
                        <a:latin typeface="Cambria Math" panose="02040503050406030204" pitchFamily="18" charset="0"/>
                        <a:cs typeface="Times New Roman" panose="02020603050405020304" pitchFamily="18" charset="0"/>
                      </a:rPr>
                      <m:t>)(</m:t>
                    </m:r>
                    <m:r>
                      <a:rPr lang="it-IT" sz="1600" i="1" kern="0">
                        <a:latin typeface="Cambria Math" panose="02040503050406030204" pitchFamily="18" charset="0"/>
                        <a:cs typeface="Times New Roman" panose="02020603050405020304" pitchFamily="18" charset="0"/>
                      </a:rPr>
                      <m:t>𝑥</m:t>
                    </m:r>
                    <m:r>
                      <a:rPr lang="it-IT" sz="1600" i="1" kern="0">
                        <a:latin typeface="Cambria Math" panose="02040503050406030204" pitchFamily="18" charset="0"/>
                        <a:cs typeface="Times New Roman" panose="02020603050405020304" pitchFamily="18" charset="0"/>
                      </a:rPr>
                      <m:t>+2+</m:t>
                    </m:r>
                    <m:rad>
                      <m:radPr>
                        <m:degHide m:val="on"/>
                        <m:ctrlPr>
                          <a:rPr lang="it-IT" sz="1600" i="1" kern="0">
                            <a:latin typeface="Cambria Math" panose="02040503050406030204" pitchFamily="18" charset="0"/>
                            <a:cs typeface="Times New Roman" panose="02020603050405020304" pitchFamily="18" charset="0"/>
                          </a:rPr>
                        </m:ctrlPr>
                      </m:radPr>
                      <m:deg/>
                      <m:e>
                        <m:r>
                          <a:rPr lang="it-IT" sz="1600" i="1" kern="0">
                            <a:latin typeface="Cambria Math" panose="02040503050406030204" pitchFamily="18" charset="0"/>
                            <a:cs typeface="Times New Roman" panose="02020603050405020304" pitchFamily="18" charset="0"/>
                          </a:rPr>
                          <m:t>3</m:t>
                        </m:r>
                      </m:e>
                    </m:rad>
                    <m:r>
                      <a:rPr lang="it-IT" sz="1600" i="1" kern="0">
                        <a:latin typeface="Cambria Math" panose="02040503050406030204" pitchFamily="18" charset="0"/>
                        <a:cs typeface="Times New Roman" panose="02020603050405020304" pitchFamily="18" charset="0"/>
                      </a:rPr>
                      <m:t>)</m:t>
                    </m:r>
                  </m:oMath>
                </a14:m>
                <a:r>
                  <a:rPr lang="it-IT" sz="1600" kern="0" dirty="0">
                    <a:ea typeface="Times New Roman" panose="02020603050405020304" pitchFamily="18" charset="0"/>
                    <a:cs typeface="Times New Roman" panose="02020603050405020304" pitchFamily="18" charset="0"/>
                  </a:rPr>
                  <a:t>, </a:t>
                </a:r>
                <a:endParaRPr lang="it-IT" sz="1600" kern="100" dirty="0">
                  <a:ea typeface="Aptos" panose="020B0004020202020204" pitchFamily="34" charset="0"/>
                  <a:cs typeface="Times New Roman" panose="02020603050405020304" pitchFamily="18" charset="0"/>
                </a:endParaRPr>
              </a:p>
              <a:p>
                <a:pPr marL="0" indent="0">
                  <a:lnSpc>
                    <a:spcPct val="115000"/>
                  </a:lnSpc>
                  <a:spcAft>
                    <a:spcPts val="800"/>
                  </a:spcAft>
                  <a:buFont typeface="Arial"/>
                  <a:buNone/>
                </a:pPr>
                <a:r>
                  <a:rPr lang="it-IT" sz="1600" kern="0" dirty="0">
                    <a:ea typeface="Times New Roman" panose="02020603050405020304" pitchFamily="18" charset="0"/>
                    <a:cs typeface="Times New Roman" panose="02020603050405020304" pitchFamily="18" charset="0"/>
                  </a:rPr>
                  <a:t>mentre la formula risolutiva porta a numeri non reali. </a:t>
                </a:r>
                <a:endParaRPr lang="it-IT" sz="1600" kern="100" dirty="0">
                  <a:ea typeface="Aptos" panose="020B0004020202020204" pitchFamily="34" charset="0"/>
                  <a:cs typeface="Times New Roman" panose="02020603050405020304" pitchFamily="18" charset="0"/>
                </a:endParaRPr>
              </a:p>
            </p:txBody>
          </p:sp>
        </mc:Choice>
        <mc:Fallback xmlns="">
          <p:sp>
            <p:nvSpPr>
              <p:cNvPr id="4" name="Segnaposto contenuto 2">
                <a:extLst>
                  <a:ext uri="{FF2B5EF4-FFF2-40B4-BE49-F238E27FC236}">
                    <a16:creationId xmlns:a16="http://schemas.microsoft.com/office/drawing/2014/main" id="{79117A5C-6941-4E7F-C706-17A7D994BECA}"/>
                  </a:ext>
                </a:extLst>
              </p:cNvPr>
              <p:cNvSpPr txBox="1">
                <a:spLocks noRot="1" noChangeAspect="1" noMove="1" noResize="1" noEditPoints="1" noAdjustHandles="1" noChangeArrowheads="1" noChangeShapeType="1" noTextEdit="1"/>
              </p:cNvSpPr>
              <p:nvPr/>
            </p:nvSpPr>
            <p:spPr>
              <a:xfrm>
                <a:off x="6189235" y="2402231"/>
                <a:ext cx="4707366" cy="3668358"/>
              </a:xfrm>
              <a:prstGeom prst="rect">
                <a:avLst/>
              </a:prstGeom>
              <a:blipFill>
                <a:blip r:embed="rId4"/>
                <a:stretch>
                  <a:fillRect l="-806"/>
                </a:stretch>
              </a:blipFill>
            </p:spPr>
            <p:txBody>
              <a:bodyPr/>
              <a:lstStyle/>
              <a:p>
                <a:r>
                  <a:rPr lang="it-IT">
                    <a:noFill/>
                  </a:rPr>
                  <a:t> </a:t>
                </a:r>
              </a:p>
            </p:txBody>
          </p:sp>
        </mc:Fallback>
      </mc:AlternateContent>
      <p:sp>
        <p:nvSpPr>
          <p:cNvPr id="5" name="Segnaposto numero diapositiva 4">
            <a:extLst>
              <a:ext uri="{FF2B5EF4-FFF2-40B4-BE49-F238E27FC236}">
                <a16:creationId xmlns:a16="http://schemas.microsoft.com/office/drawing/2014/main" id="{758E4614-834E-2307-63F1-631032B8A29B}"/>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7343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ssolv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dissolve">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dissolv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dissolve">
                                      <p:cBhvr>
                                        <p:cTn id="39" dur="1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dissolve">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dissolve">
                                      <p:cBhvr>
                                        <p:cTn id="49" dur="500"/>
                                        <p:tgtEl>
                                          <p:spTgt spid="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dissolve">
                                      <p:cBhvr>
                                        <p:cTn id="54" dur="500"/>
                                        <p:tgtEl>
                                          <p:spTgt spid="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dissolve">
                                      <p:cBhvr>
                                        <p:cTn id="59" dur="500"/>
                                        <p:tgtEl>
                                          <p:spTgt spid="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Effect transition="in" filter="dissolve">
                                      <p:cBhvr>
                                        <p:cTn id="6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321F6-094E-E617-8BBC-A87F8499B0F5}"/>
              </a:ext>
            </a:extLst>
          </p:cNvPr>
          <p:cNvSpPr>
            <a:spLocks noGrp="1"/>
          </p:cNvSpPr>
          <p:nvPr>
            <p:ph type="title"/>
          </p:nvPr>
        </p:nvSpPr>
        <p:spPr/>
        <p:txBody>
          <a:bodyPr>
            <a:normAutofit/>
          </a:bodyPr>
          <a:lstStyle/>
          <a:p>
            <a:r>
              <a:rPr lang="it-IT" sz="4400" b="1" i="1" kern="0" dirty="0">
                <a:solidFill>
                  <a:srgbClr val="0432FF"/>
                </a:solidFill>
                <a:effectLst/>
                <a:latin typeface="Garamond" panose="02020404030301010803" pitchFamily="18" charset="0"/>
                <a:ea typeface="Times New Roman" panose="02020603050405020304" pitchFamily="18" charset="0"/>
                <a:cs typeface="Times New Roman" panose="02020603050405020304" pitchFamily="18" charset="0"/>
              </a:rPr>
              <a:t>Focus</a:t>
            </a:r>
            <a:r>
              <a:rPr lang="it-IT" sz="4400" b="1" kern="0" dirty="0">
                <a:solidFill>
                  <a:srgbClr val="0432FF"/>
                </a:solidFill>
                <a:effectLst/>
                <a:latin typeface="Garamond" panose="02020404030301010803" pitchFamily="18" charset="0"/>
                <a:ea typeface="Times New Roman" panose="02020603050405020304" pitchFamily="18" charset="0"/>
                <a:cs typeface="Times New Roman" panose="02020603050405020304" pitchFamily="18" charset="0"/>
              </a:rPr>
              <a:t> </a:t>
            </a:r>
            <a:r>
              <a:rPr lang="it-IT" sz="4400" b="1" kern="0" dirty="0">
                <a:solidFill>
                  <a:srgbClr val="00B0F0"/>
                </a:solidFill>
                <a:effectLst/>
                <a:latin typeface="Garamond" panose="02020404030301010803" pitchFamily="18" charset="0"/>
                <a:ea typeface="Times New Roman" panose="02020603050405020304" pitchFamily="18" charset="0"/>
                <a:cs typeface="Times New Roman" panose="02020603050405020304" pitchFamily="18" charset="0"/>
              </a:rPr>
              <a:t>sul problema</a:t>
            </a:r>
            <a:endParaRPr lang="it-IT" i="1" dirty="0">
              <a:solidFill>
                <a:srgbClr val="00B0F0"/>
              </a:solidFill>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D7EB083F-148B-571A-6134-A56CF62EB9B8}"/>
                  </a:ext>
                </a:extLst>
              </p:cNvPr>
              <p:cNvSpPr>
                <a:spLocks noGrp="1"/>
              </p:cNvSpPr>
              <p:nvPr>
                <p:ph idx="1"/>
              </p:nvPr>
            </p:nvSpPr>
            <p:spPr>
              <a:xfrm>
                <a:off x="1295401" y="2375339"/>
                <a:ext cx="9601196" cy="3657600"/>
              </a:xfrm>
            </p:spPr>
            <p:txBody>
              <a:bodyPr>
                <a:normAutofit lnSpcReduction="10000"/>
              </a:bodyPr>
              <a:lstStyle/>
              <a:p>
                <a:pPr marL="0" indent="0">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In generale le formule cardaniche forniscono per equazioni del tipo</a:t>
                </a:r>
              </a:p>
              <a:p>
                <a:pPr marL="0" indent="0" algn="ctr">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 </a:t>
                </a:r>
                <a14:m>
                  <m:oMath xmlns:m="http://schemas.openxmlformats.org/officeDocument/2006/math">
                    <m:sSup>
                      <m:sSupPr>
                        <m:ctrlPr>
                          <a:rPr lang="it-IT" sz="1600" i="1" kern="0" smtClean="0">
                            <a:effectLst/>
                            <a:latin typeface="Cambria Math" panose="02040503050406030204" pitchFamily="18" charset="0"/>
                            <a:cs typeface="Times New Roman" panose="02020603050405020304" pitchFamily="18" charset="0"/>
                          </a:rPr>
                        </m:ctrlPr>
                      </m:sSupPr>
                      <m:e>
                        <m:r>
                          <a:rPr lang="it-IT" sz="1600" b="0" i="1" kern="0" smtClean="0">
                            <a:effectLst/>
                            <a:latin typeface="Cambria Math" panose="02040503050406030204" pitchFamily="18" charset="0"/>
                            <a:cs typeface="Times New Roman" panose="02020603050405020304" pitchFamily="18" charset="0"/>
                          </a:rPr>
                          <m:t>𝑥</m:t>
                        </m:r>
                      </m:e>
                      <m:sup>
                        <m:r>
                          <a:rPr lang="it-IT" sz="1600" b="0" i="1" kern="0" smtClean="0">
                            <a:effectLst/>
                            <a:latin typeface="Cambria Math" panose="02040503050406030204" pitchFamily="18" charset="0"/>
                            <a:cs typeface="Times New Roman" panose="02020603050405020304" pitchFamily="18" charset="0"/>
                          </a:rPr>
                          <m:t>3</m:t>
                        </m:r>
                      </m:sup>
                    </m:sSup>
                    <m:r>
                      <a:rPr lang="it-IT" sz="1600" b="0" i="1" kern="0" smtClean="0">
                        <a:effectLst/>
                        <a:latin typeface="Cambria Math" panose="02040503050406030204" pitchFamily="18" charset="0"/>
                        <a:cs typeface="Times New Roman" panose="02020603050405020304" pitchFamily="18" charset="0"/>
                      </a:rPr>
                      <m:t>+</m:t>
                    </m:r>
                    <m:r>
                      <a:rPr lang="it-IT" sz="1600" b="0" i="1" kern="0" smtClean="0">
                        <a:effectLst/>
                        <a:latin typeface="Cambria Math" panose="02040503050406030204" pitchFamily="18" charset="0"/>
                        <a:cs typeface="Times New Roman" panose="02020603050405020304" pitchFamily="18" charset="0"/>
                      </a:rPr>
                      <m:t>𝑝𝑥</m:t>
                    </m:r>
                    <m:r>
                      <a:rPr lang="it-IT" sz="1600" b="0" i="1" kern="0" smtClean="0">
                        <a:effectLst/>
                        <a:latin typeface="Cambria Math" panose="02040503050406030204" pitchFamily="18" charset="0"/>
                        <a:cs typeface="Times New Roman" panose="02020603050405020304" pitchFamily="18" charset="0"/>
                      </a:rPr>
                      <m:t>+</m:t>
                    </m:r>
                    <m:r>
                      <a:rPr lang="it-IT" sz="1600" b="0" i="1" kern="0" smtClean="0">
                        <a:effectLst/>
                        <a:latin typeface="Cambria Math" panose="02040503050406030204" pitchFamily="18" charset="0"/>
                        <a:cs typeface="Times New Roman" panose="02020603050405020304" pitchFamily="18" charset="0"/>
                      </a:rPr>
                      <m:t>𝑞</m:t>
                    </m:r>
                    <m:r>
                      <a:rPr lang="it-IT" sz="1600" b="0" i="1" kern="0" smtClean="0">
                        <a:effectLst/>
                        <a:latin typeface="Cambria Math" panose="02040503050406030204" pitchFamily="18" charset="0"/>
                        <a:cs typeface="Times New Roman" panose="02020603050405020304" pitchFamily="18" charset="0"/>
                      </a:rPr>
                      <m:t>=0</m:t>
                    </m:r>
                  </m:oMath>
                </a14:m>
                <a:r>
                  <a:rPr lang="it-IT" sz="1600" kern="0" dirty="0">
                    <a:effectLst/>
                    <a:ea typeface="Times New Roman" panose="02020603050405020304" pitchFamily="18" charset="0"/>
                    <a:cs typeface="Times New Roman" panose="02020603050405020304" pitchFamily="18" charset="0"/>
                  </a:rPr>
                  <a:t> </a:t>
                </a:r>
              </a:p>
              <a:p>
                <a:pPr marL="0" indent="0">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una radice</a:t>
                </a:r>
              </a:p>
              <a:p>
                <a:pPr marL="0" indent="0" algn="ctr">
                  <a:lnSpc>
                    <a:spcPct val="115000"/>
                  </a:lnSpc>
                  <a:spcAft>
                    <a:spcPts val="800"/>
                  </a:spcAft>
                  <a:buNone/>
                </a:pPr>
                <a14:m>
                  <m:oMath xmlns:m="http://schemas.openxmlformats.org/officeDocument/2006/math">
                    <m:r>
                      <a:rPr lang="it-IT" sz="1600" i="1" kern="100">
                        <a:latin typeface="Cambria Math" panose="02040503050406030204" pitchFamily="18" charset="0"/>
                        <a:ea typeface="Aptos" panose="020B0004020202020204" pitchFamily="34" charset="0"/>
                        <a:cs typeface="Times New Roman" panose="02020603050405020304" pitchFamily="18" charset="0"/>
                      </a:rPr>
                      <m:t>𝑥</m:t>
                    </m:r>
                    <m:r>
                      <a:rPr lang="it-IT" sz="1600" i="1" kern="100">
                        <a:latin typeface="Cambria Math" panose="02040503050406030204" pitchFamily="18" charset="0"/>
                        <a:ea typeface="Aptos" panose="020B0004020202020204" pitchFamily="34" charset="0"/>
                        <a:cs typeface="Times New Roman" panose="02020603050405020304" pitchFamily="18" charset="0"/>
                      </a:rPr>
                      <m:t>=</m:t>
                    </m:r>
                    <m:rad>
                      <m:radPr>
                        <m:ctrlPr>
                          <a:rPr lang="it-IT" sz="1600" i="1" kern="100">
                            <a:latin typeface="Cambria Math" panose="02040503050406030204" pitchFamily="18" charset="0"/>
                            <a:cs typeface="Times New Roman" panose="02020603050405020304" pitchFamily="18" charset="0"/>
                          </a:rPr>
                        </m:ctrlPr>
                      </m:radPr>
                      <m:deg>
                        <m:r>
                          <m:rPr>
                            <m:brk m:alnAt="7"/>
                          </m:rPr>
                          <a:rPr lang="it-IT" sz="1600" i="1" kern="100">
                            <a:latin typeface="Cambria Math" panose="02040503050406030204" pitchFamily="18" charset="0"/>
                            <a:cs typeface="Times New Roman" panose="02020603050405020304" pitchFamily="18" charset="0"/>
                          </a:rPr>
                          <m:t>3</m:t>
                        </m:r>
                      </m:deg>
                      <m:e>
                        <m:r>
                          <a:rPr lang="it-IT" sz="1600" i="1" kern="100">
                            <a:latin typeface="Cambria Math" panose="02040503050406030204" pitchFamily="18" charset="0"/>
                            <a:cs typeface="Times New Roman" panose="02020603050405020304" pitchFamily="18" charset="0"/>
                          </a:rPr>
                          <m:t>−</m:t>
                        </m:r>
                        <m:f>
                          <m:fPr>
                            <m:ctrlPr>
                              <a:rPr lang="it-IT" sz="1600" i="1" kern="100">
                                <a:latin typeface="Cambria Math" panose="02040503050406030204" pitchFamily="18" charset="0"/>
                                <a:cs typeface="Times New Roman" panose="02020603050405020304" pitchFamily="18" charset="0"/>
                              </a:rPr>
                            </m:ctrlPr>
                          </m:fPr>
                          <m:num>
                            <m:r>
                              <a:rPr lang="it-IT" sz="1600" i="1" kern="100">
                                <a:latin typeface="Cambria Math" panose="02040503050406030204" pitchFamily="18" charset="0"/>
                                <a:cs typeface="Times New Roman" panose="02020603050405020304" pitchFamily="18" charset="0"/>
                              </a:rPr>
                              <m:t>𝑞</m:t>
                            </m:r>
                          </m:num>
                          <m:den>
                            <m:r>
                              <a:rPr lang="it-IT" sz="1600" i="1" kern="100">
                                <a:latin typeface="Cambria Math" panose="02040503050406030204" pitchFamily="18" charset="0"/>
                                <a:cs typeface="Times New Roman" panose="02020603050405020304" pitchFamily="18" charset="0"/>
                              </a:rPr>
                              <m:t>2</m:t>
                            </m:r>
                          </m:den>
                        </m:f>
                        <m:r>
                          <a:rPr lang="it-IT" sz="1600" i="1" kern="100">
                            <a:latin typeface="Cambria Math" panose="02040503050406030204" pitchFamily="18" charset="0"/>
                            <a:cs typeface="Times New Roman" panose="02020603050405020304" pitchFamily="18" charset="0"/>
                          </a:rPr>
                          <m:t>+</m:t>
                        </m:r>
                        <m:rad>
                          <m:radPr>
                            <m:ctrlPr>
                              <a:rPr lang="it-IT" sz="1600" i="1" kern="100">
                                <a:latin typeface="Cambria Math" panose="02040503050406030204" pitchFamily="18" charset="0"/>
                                <a:cs typeface="Times New Roman" panose="02020603050405020304" pitchFamily="18" charset="0"/>
                              </a:rPr>
                            </m:ctrlPr>
                          </m:radPr>
                          <m:deg>
                            <m:r>
                              <m:rPr>
                                <m:brk m:alnAt="7"/>
                              </m:rPr>
                              <a:rPr lang="it-IT" sz="1600" i="1" kern="100">
                                <a:latin typeface="Cambria Math" panose="02040503050406030204" pitchFamily="18" charset="0"/>
                                <a:cs typeface="Times New Roman" panose="02020603050405020304" pitchFamily="18" charset="0"/>
                              </a:rPr>
                              <m:t>2</m:t>
                            </m:r>
                          </m:deg>
                          <m:e>
                            <m:f>
                              <m:fPr>
                                <m:ctrlPr>
                                  <a:rPr lang="it-IT" sz="1600" i="1" kern="100">
                                    <a:latin typeface="Cambria Math" panose="02040503050406030204" pitchFamily="18" charset="0"/>
                                    <a:cs typeface="Times New Roman" panose="02020603050405020304" pitchFamily="18" charset="0"/>
                                  </a:rPr>
                                </m:ctrlPr>
                              </m:fPr>
                              <m:num>
                                <m:sSup>
                                  <m:sSupPr>
                                    <m:ctrlPr>
                                      <a:rPr lang="it-IT" sz="1600" i="1" kern="100">
                                        <a:latin typeface="Cambria Math" panose="02040503050406030204" pitchFamily="18" charset="0"/>
                                        <a:cs typeface="Times New Roman" panose="02020603050405020304" pitchFamily="18" charset="0"/>
                                      </a:rPr>
                                    </m:ctrlPr>
                                  </m:sSupPr>
                                  <m:e>
                                    <m:r>
                                      <a:rPr lang="it-IT" sz="1600" i="1" kern="100">
                                        <a:latin typeface="Cambria Math" panose="02040503050406030204" pitchFamily="18" charset="0"/>
                                        <a:cs typeface="Times New Roman" panose="02020603050405020304" pitchFamily="18" charset="0"/>
                                      </a:rPr>
                                      <m:t>𝑞</m:t>
                                    </m:r>
                                  </m:e>
                                  <m:sup>
                                    <m:r>
                                      <a:rPr lang="it-IT" sz="1600" i="1" kern="100">
                                        <a:latin typeface="Cambria Math" panose="02040503050406030204" pitchFamily="18" charset="0"/>
                                        <a:cs typeface="Times New Roman" panose="02020603050405020304" pitchFamily="18" charset="0"/>
                                      </a:rPr>
                                      <m:t>2</m:t>
                                    </m:r>
                                  </m:sup>
                                </m:sSup>
                              </m:num>
                              <m:den>
                                <m:r>
                                  <a:rPr lang="it-IT" sz="1600" i="1" kern="100">
                                    <a:latin typeface="Cambria Math" panose="02040503050406030204" pitchFamily="18" charset="0"/>
                                    <a:cs typeface="Times New Roman" panose="02020603050405020304" pitchFamily="18" charset="0"/>
                                  </a:rPr>
                                  <m:t>4</m:t>
                                </m:r>
                              </m:den>
                            </m:f>
                            <m:r>
                              <a:rPr lang="it-IT" sz="1600" i="1" kern="100">
                                <a:latin typeface="Cambria Math" panose="02040503050406030204" pitchFamily="18" charset="0"/>
                                <a:cs typeface="Times New Roman" panose="02020603050405020304" pitchFamily="18" charset="0"/>
                              </a:rPr>
                              <m:t>+</m:t>
                            </m:r>
                            <m:f>
                              <m:fPr>
                                <m:ctrlPr>
                                  <a:rPr lang="it-IT" sz="1600" i="1" kern="100">
                                    <a:latin typeface="Cambria Math" panose="02040503050406030204" pitchFamily="18" charset="0"/>
                                    <a:cs typeface="Times New Roman" panose="02020603050405020304" pitchFamily="18" charset="0"/>
                                  </a:rPr>
                                </m:ctrlPr>
                              </m:fPr>
                              <m:num>
                                <m:sSup>
                                  <m:sSupPr>
                                    <m:ctrlPr>
                                      <a:rPr lang="it-IT" sz="1600" i="1" kern="100">
                                        <a:latin typeface="Cambria Math" panose="02040503050406030204" pitchFamily="18" charset="0"/>
                                        <a:cs typeface="Times New Roman" panose="02020603050405020304" pitchFamily="18" charset="0"/>
                                      </a:rPr>
                                    </m:ctrlPr>
                                  </m:sSupPr>
                                  <m:e>
                                    <m:r>
                                      <a:rPr lang="it-IT" sz="1600" i="1" kern="100">
                                        <a:latin typeface="Cambria Math" panose="02040503050406030204" pitchFamily="18" charset="0"/>
                                        <a:cs typeface="Times New Roman" panose="02020603050405020304" pitchFamily="18" charset="0"/>
                                      </a:rPr>
                                      <m:t>𝑝</m:t>
                                    </m:r>
                                  </m:e>
                                  <m:sup>
                                    <m:r>
                                      <a:rPr lang="it-IT" sz="1600" i="1" kern="100">
                                        <a:latin typeface="Cambria Math" panose="02040503050406030204" pitchFamily="18" charset="0"/>
                                        <a:cs typeface="Times New Roman" panose="02020603050405020304" pitchFamily="18" charset="0"/>
                                      </a:rPr>
                                      <m:t>3</m:t>
                                    </m:r>
                                  </m:sup>
                                </m:sSup>
                              </m:num>
                              <m:den>
                                <m:r>
                                  <a:rPr lang="it-IT" sz="1600" i="1" kern="100">
                                    <a:latin typeface="Cambria Math" panose="02040503050406030204" pitchFamily="18" charset="0"/>
                                    <a:cs typeface="Times New Roman" panose="02020603050405020304" pitchFamily="18" charset="0"/>
                                  </a:rPr>
                                  <m:t>27</m:t>
                                </m:r>
                              </m:den>
                            </m:f>
                          </m:e>
                        </m:rad>
                      </m:e>
                    </m:rad>
                    <m:r>
                      <a:rPr lang="it-IT" sz="1600" i="1" kern="100">
                        <a:latin typeface="Cambria Math" panose="02040503050406030204" pitchFamily="18" charset="0"/>
                        <a:cs typeface="Times New Roman" panose="02020603050405020304" pitchFamily="18" charset="0"/>
                      </a:rPr>
                      <m:t>+</m:t>
                    </m:r>
                  </m:oMath>
                </a14:m>
                <a:r>
                  <a:rPr lang="it-IT" sz="1600" kern="100" dirty="0">
                    <a:cs typeface="Times New Roman" panose="02020603050405020304" pitchFamily="18" charset="0"/>
                  </a:rPr>
                  <a:t> </a:t>
                </a:r>
                <a14:m>
                  <m:oMath xmlns:m="http://schemas.openxmlformats.org/officeDocument/2006/math">
                    <m:rad>
                      <m:radPr>
                        <m:ctrlPr>
                          <a:rPr lang="it-IT" sz="1600" i="1" kern="100">
                            <a:latin typeface="Cambria Math" panose="02040503050406030204" pitchFamily="18" charset="0"/>
                            <a:cs typeface="Times New Roman" panose="02020603050405020304" pitchFamily="18" charset="0"/>
                          </a:rPr>
                        </m:ctrlPr>
                      </m:radPr>
                      <m:deg>
                        <m:r>
                          <m:rPr>
                            <m:brk m:alnAt="7"/>
                          </m:rPr>
                          <a:rPr lang="it-IT" sz="1600" i="1" kern="100">
                            <a:latin typeface="Cambria Math" panose="02040503050406030204" pitchFamily="18" charset="0"/>
                            <a:cs typeface="Times New Roman" panose="02020603050405020304" pitchFamily="18" charset="0"/>
                          </a:rPr>
                          <m:t>3</m:t>
                        </m:r>
                      </m:deg>
                      <m:e>
                        <m:r>
                          <a:rPr lang="it-IT" sz="1600" i="1" kern="100">
                            <a:latin typeface="Cambria Math" panose="02040503050406030204" pitchFamily="18" charset="0"/>
                            <a:cs typeface="Times New Roman" panose="02020603050405020304" pitchFamily="18" charset="0"/>
                          </a:rPr>
                          <m:t>−</m:t>
                        </m:r>
                        <m:f>
                          <m:fPr>
                            <m:ctrlPr>
                              <a:rPr lang="it-IT" sz="1600" i="1" kern="100">
                                <a:latin typeface="Cambria Math" panose="02040503050406030204" pitchFamily="18" charset="0"/>
                                <a:cs typeface="Times New Roman" panose="02020603050405020304" pitchFamily="18" charset="0"/>
                              </a:rPr>
                            </m:ctrlPr>
                          </m:fPr>
                          <m:num>
                            <m:r>
                              <a:rPr lang="it-IT" sz="1600" i="1" kern="100">
                                <a:latin typeface="Cambria Math" panose="02040503050406030204" pitchFamily="18" charset="0"/>
                                <a:cs typeface="Times New Roman" panose="02020603050405020304" pitchFamily="18" charset="0"/>
                              </a:rPr>
                              <m:t>𝑞</m:t>
                            </m:r>
                          </m:num>
                          <m:den>
                            <m:r>
                              <a:rPr lang="it-IT" sz="1600" i="1" kern="100">
                                <a:latin typeface="Cambria Math" panose="02040503050406030204" pitchFamily="18" charset="0"/>
                                <a:cs typeface="Times New Roman" panose="02020603050405020304" pitchFamily="18" charset="0"/>
                              </a:rPr>
                              <m:t>2</m:t>
                            </m:r>
                          </m:den>
                        </m:f>
                        <m:r>
                          <a:rPr lang="it-IT" sz="1600" i="1" kern="100">
                            <a:latin typeface="Cambria Math" panose="02040503050406030204" pitchFamily="18" charset="0"/>
                            <a:cs typeface="Times New Roman" panose="02020603050405020304" pitchFamily="18" charset="0"/>
                          </a:rPr>
                          <m:t>−</m:t>
                        </m:r>
                        <m:rad>
                          <m:radPr>
                            <m:ctrlPr>
                              <a:rPr lang="it-IT" sz="1600" i="1" kern="100">
                                <a:latin typeface="Cambria Math" panose="02040503050406030204" pitchFamily="18" charset="0"/>
                                <a:cs typeface="Times New Roman" panose="02020603050405020304" pitchFamily="18" charset="0"/>
                              </a:rPr>
                            </m:ctrlPr>
                          </m:radPr>
                          <m:deg>
                            <m:r>
                              <m:rPr>
                                <m:brk m:alnAt="7"/>
                              </m:rPr>
                              <a:rPr lang="it-IT" sz="1600" i="1" kern="100">
                                <a:latin typeface="Cambria Math" panose="02040503050406030204" pitchFamily="18" charset="0"/>
                                <a:cs typeface="Times New Roman" panose="02020603050405020304" pitchFamily="18" charset="0"/>
                              </a:rPr>
                              <m:t>2</m:t>
                            </m:r>
                          </m:deg>
                          <m:e>
                            <m:f>
                              <m:fPr>
                                <m:ctrlPr>
                                  <a:rPr lang="it-IT" sz="1600" i="1" kern="100">
                                    <a:latin typeface="Cambria Math" panose="02040503050406030204" pitchFamily="18" charset="0"/>
                                    <a:cs typeface="Times New Roman" panose="02020603050405020304" pitchFamily="18" charset="0"/>
                                  </a:rPr>
                                </m:ctrlPr>
                              </m:fPr>
                              <m:num>
                                <m:sSup>
                                  <m:sSupPr>
                                    <m:ctrlPr>
                                      <a:rPr lang="it-IT" sz="1600" i="1" kern="100">
                                        <a:latin typeface="Cambria Math" panose="02040503050406030204" pitchFamily="18" charset="0"/>
                                        <a:cs typeface="Times New Roman" panose="02020603050405020304" pitchFamily="18" charset="0"/>
                                      </a:rPr>
                                    </m:ctrlPr>
                                  </m:sSupPr>
                                  <m:e>
                                    <m:r>
                                      <a:rPr lang="it-IT" sz="1600" i="1" kern="100">
                                        <a:latin typeface="Cambria Math" panose="02040503050406030204" pitchFamily="18" charset="0"/>
                                        <a:cs typeface="Times New Roman" panose="02020603050405020304" pitchFamily="18" charset="0"/>
                                      </a:rPr>
                                      <m:t>𝑞</m:t>
                                    </m:r>
                                  </m:e>
                                  <m:sup>
                                    <m:r>
                                      <a:rPr lang="it-IT" sz="1600" i="1" kern="100">
                                        <a:latin typeface="Cambria Math" panose="02040503050406030204" pitchFamily="18" charset="0"/>
                                        <a:cs typeface="Times New Roman" panose="02020603050405020304" pitchFamily="18" charset="0"/>
                                      </a:rPr>
                                      <m:t>2</m:t>
                                    </m:r>
                                  </m:sup>
                                </m:sSup>
                              </m:num>
                              <m:den>
                                <m:r>
                                  <a:rPr lang="it-IT" sz="1600" i="1" kern="100">
                                    <a:latin typeface="Cambria Math" panose="02040503050406030204" pitchFamily="18" charset="0"/>
                                    <a:cs typeface="Times New Roman" panose="02020603050405020304" pitchFamily="18" charset="0"/>
                                  </a:rPr>
                                  <m:t>4</m:t>
                                </m:r>
                              </m:den>
                            </m:f>
                            <m:r>
                              <a:rPr lang="it-IT" sz="1600" i="1" kern="100">
                                <a:latin typeface="Cambria Math" panose="02040503050406030204" pitchFamily="18" charset="0"/>
                                <a:cs typeface="Times New Roman" panose="02020603050405020304" pitchFamily="18" charset="0"/>
                              </a:rPr>
                              <m:t>+</m:t>
                            </m:r>
                            <m:f>
                              <m:fPr>
                                <m:ctrlPr>
                                  <a:rPr lang="it-IT" sz="1600" i="1" kern="100">
                                    <a:latin typeface="Cambria Math" panose="02040503050406030204" pitchFamily="18" charset="0"/>
                                    <a:cs typeface="Times New Roman" panose="02020603050405020304" pitchFamily="18" charset="0"/>
                                  </a:rPr>
                                </m:ctrlPr>
                              </m:fPr>
                              <m:num>
                                <m:sSup>
                                  <m:sSupPr>
                                    <m:ctrlPr>
                                      <a:rPr lang="it-IT" sz="1600" i="1" kern="100">
                                        <a:latin typeface="Cambria Math" panose="02040503050406030204" pitchFamily="18" charset="0"/>
                                        <a:cs typeface="Times New Roman" panose="02020603050405020304" pitchFamily="18" charset="0"/>
                                      </a:rPr>
                                    </m:ctrlPr>
                                  </m:sSupPr>
                                  <m:e>
                                    <m:r>
                                      <a:rPr lang="it-IT" sz="1600" i="1" kern="100">
                                        <a:latin typeface="Cambria Math" panose="02040503050406030204" pitchFamily="18" charset="0"/>
                                        <a:cs typeface="Times New Roman" panose="02020603050405020304" pitchFamily="18" charset="0"/>
                                      </a:rPr>
                                      <m:t>𝑝</m:t>
                                    </m:r>
                                  </m:e>
                                  <m:sup>
                                    <m:r>
                                      <a:rPr lang="it-IT" sz="1600" i="1" kern="100">
                                        <a:latin typeface="Cambria Math" panose="02040503050406030204" pitchFamily="18" charset="0"/>
                                        <a:cs typeface="Times New Roman" panose="02020603050405020304" pitchFamily="18" charset="0"/>
                                      </a:rPr>
                                      <m:t>3</m:t>
                                    </m:r>
                                  </m:sup>
                                </m:sSup>
                              </m:num>
                              <m:den>
                                <m:r>
                                  <a:rPr lang="it-IT" sz="1600" i="1" kern="100">
                                    <a:latin typeface="Cambria Math" panose="02040503050406030204" pitchFamily="18" charset="0"/>
                                    <a:cs typeface="Times New Roman" panose="02020603050405020304" pitchFamily="18" charset="0"/>
                                  </a:rPr>
                                  <m:t>27</m:t>
                                </m:r>
                              </m:den>
                            </m:f>
                          </m:e>
                        </m:rad>
                      </m:e>
                    </m:rad>
                    <m:r>
                      <a:rPr lang="it-IT" sz="1600" i="1" kern="100">
                        <a:latin typeface="Cambria Math" panose="02040503050406030204" pitchFamily="18" charset="0"/>
                        <a:cs typeface="Times New Roman" panose="02020603050405020304" pitchFamily="18" charset="0"/>
                      </a:rPr>
                      <m:t> </m:t>
                    </m:r>
                  </m:oMath>
                </a14:m>
                <a:endParaRPr lang="it-IT" sz="1600" kern="100" dirty="0">
                  <a:cs typeface="Times New Roman" panose="02020603050405020304" pitchFamily="18" charset="0"/>
                </a:endParaRPr>
              </a:p>
              <a:p>
                <a:pPr marL="0" indent="0">
                  <a:lnSpc>
                    <a:spcPct val="115000"/>
                  </a:lnSpc>
                  <a:spcAft>
                    <a:spcPts val="800"/>
                  </a:spcAft>
                  <a:buNone/>
                </a:pPr>
                <a:r>
                  <a:rPr lang="it-IT" sz="1600" kern="0" dirty="0">
                    <a:ea typeface="Times New Roman" panose="02020603050405020304" pitchFamily="18" charset="0"/>
                    <a:cs typeface="Times New Roman" panose="02020603050405020304" pitchFamily="18" charset="0"/>
                  </a:rPr>
                  <a:t>e ovviamente si incorre in numeri </a:t>
                </a:r>
                <a:r>
                  <a:rPr lang="it-IT" sz="1600" b="1" kern="0" dirty="0">
                    <a:solidFill>
                      <a:srgbClr val="0432FF"/>
                    </a:solidFill>
                    <a:ea typeface="Times New Roman" panose="02020603050405020304" pitchFamily="18" charset="0"/>
                    <a:cs typeface="Times New Roman" panose="02020603050405020304" pitchFamily="18" charset="0"/>
                  </a:rPr>
                  <a:t>non reali </a:t>
                </a:r>
                <a:r>
                  <a:rPr lang="it-IT" sz="1600" kern="0" dirty="0">
                    <a:ea typeface="Times New Roman" panose="02020603050405020304" pitchFamily="18" charset="0"/>
                    <a:cs typeface="Times New Roman" panose="02020603050405020304" pitchFamily="18" charset="0"/>
                  </a:rPr>
                  <a:t>se</a:t>
                </a:r>
                <a:endParaRPr lang="it-IT" sz="1600" kern="100" dirty="0">
                  <a:effectLst/>
                  <a:ea typeface="Aptos" panose="020B0004020202020204" pitchFamily="34" charset="0"/>
                  <a:cs typeface="Times New Roman" panose="02020603050405020304" pitchFamily="18" charset="0"/>
                </a:endParaRPr>
              </a:p>
              <a:p>
                <a:pPr marL="0" indent="0" algn="ctr">
                  <a:lnSpc>
                    <a:spcPct val="115000"/>
                  </a:lnSpc>
                  <a:spcAft>
                    <a:spcPts val="800"/>
                  </a:spcAft>
                  <a:buNone/>
                </a:pPr>
                <a14:m>
                  <m:oMath xmlns:m="http://schemas.openxmlformats.org/officeDocument/2006/math">
                    <m:sSup>
                      <m:sSupPr>
                        <m:ctrlPr>
                          <a:rPr lang="it-IT" sz="1600" i="1" kern="0" smtClean="0">
                            <a:effectLst/>
                            <a:latin typeface="Cambria Math" panose="02040503050406030204" pitchFamily="18" charset="0"/>
                            <a:cs typeface="Times New Roman" panose="02020603050405020304" pitchFamily="18" charset="0"/>
                          </a:rPr>
                        </m:ctrlPr>
                      </m:sSupPr>
                      <m:e>
                        <m:d>
                          <m:dPr>
                            <m:ctrlPr>
                              <a:rPr lang="it-IT" sz="1600" i="1" kern="0" smtClean="0">
                                <a:effectLst/>
                                <a:latin typeface="Cambria Math" panose="02040503050406030204" pitchFamily="18" charset="0"/>
                                <a:cs typeface="Times New Roman" panose="02020603050405020304" pitchFamily="18" charset="0"/>
                              </a:rPr>
                            </m:ctrlPr>
                          </m:dPr>
                          <m:e>
                            <m:f>
                              <m:fPr>
                                <m:ctrlPr>
                                  <a:rPr lang="it-IT" sz="1600" i="1" kern="0" smtClean="0">
                                    <a:effectLst/>
                                    <a:latin typeface="Cambria Math" panose="02040503050406030204" pitchFamily="18" charset="0"/>
                                    <a:cs typeface="Times New Roman" panose="02020603050405020304" pitchFamily="18" charset="0"/>
                                  </a:rPr>
                                </m:ctrlPr>
                              </m:fPr>
                              <m:num>
                                <m:r>
                                  <a:rPr lang="it-IT" sz="1600" b="0" i="1" kern="0" smtClean="0">
                                    <a:effectLst/>
                                    <a:latin typeface="Cambria Math" panose="02040503050406030204" pitchFamily="18" charset="0"/>
                                    <a:cs typeface="Times New Roman" panose="02020603050405020304" pitchFamily="18" charset="0"/>
                                  </a:rPr>
                                  <m:t>𝑝</m:t>
                                </m:r>
                              </m:num>
                              <m:den>
                                <m:r>
                                  <a:rPr lang="it-IT" sz="1600" b="0" i="1" kern="0" smtClean="0">
                                    <a:effectLst/>
                                    <a:latin typeface="Cambria Math" panose="02040503050406030204" pitchFamily="18" charset="0"/>
                                    <a:cs typeface="Times New Roman" panose="02020603050405020304" pitchFamily="18" charset="0"/>
                                  </a:rPr>
                                  <m:t>3</m:t>
                                </m:r>
                              </m:den>
                            </m:f>
                          </m:e>
                        </m:d>
                      </m:e>
                      <m:sup>
                        <m:r>
                          <a:rPr lang="it-IT" sz="1600" b="0" i="1" kern="0" smtClean="0">
                            <a:effectLst/>
                            <a:latin typeface="Cambria Math" panose="02040503050406030204" pitchFamily="18" charset="0"/>
                            <a:cs typeface="Times New Roman" panose="02020603050405020304" pitchFamily="18" charset="0"/>
                          </a:rPr>
                          <m:t>3</m:t>
                        </m:r>
                      </m:sup>
                    </m:sSup>
                    <m:r>
                      <a:rPr lang="it-IT" sz="1600" b="0" i="0" kern="0" smtClean="0">
                        <a:effectLst/>
                        <a:latin typeface="Cambria Math" panose="02040503050406030204" pitchFamily="18" charset="0"/>
                        <a:cs typeface="Times New Roman" panose="02020603050405020304" pitchFamily="18" charset="0"/>
                      </a:rPr>
                      <m:t>&lt;</m:t>
                    </m:r>
                    <m:sSup>
                      <m:sSupPr>
                        <m:ctrlPr>
                          <a:rPr lang="it-IT" sz="1600" i="1" kern="0">
                            <a:latin typeface="Cambria Math" panose="02040503050406030204" pitchFamily="18" charset="0"/>
                            <a:cs typeface="Times New Roman" panose="02020603050405020304" pitchFamily="18" charset="0"/>
                          </a:rPr>
                        </m:ctrlPr>
                      </m:sSupPr>
                      <m:e>
                        <m:r>
                          <a:rPr lang="it-IT" sz="1600" b="0" i="1" kern="0" smtClean="0">
                            <a:latin typeface="Cambria Math" panose="02040503050406030204" pitchFamily="18" charset="0"/>
                            <a:cs typeface="Times New Roman" panose="02020603050405020304" pitchFamily="18" charset="0"/>
                          </a:rPr>
                          <m:t>−</m:t>
                        </m:r>
                        <m:d>
                          <m:dPr>
                            <m:ctrlPr>
                              <a:rPr lang="it-IT" sz="1600" i="1" kern="0">
                                <a:latin typeface="Cambria Math" panose="02040503050406030204" pitchFamily="18" charset="0"/>
                                <a:cs typeface="Times New Roman" panose="02020603050405020304" pitchFamily="18" charset="0"/>
                              </a:rPr>
                            </m:ctrlPr>
                          </m:dPr>
                          <m:e>
                            <m:f>
                              <m:fPr>
                                <m:ctrlPr>
                                  <a:rPr lang="it-IT" sz="1600" i="1" kern="0">
                                    <a:latin typeface="Cambria Math" panose="02040503050406030204" pitchFamily="18" charset="0"/>
                                    <a:cs typeface="Times New Roman" panose="02020603050405020304" pitchFamily="18" charset="0"/>
                                  </a:rPr>
                                </m:ctrlPr>
                              </m:fPr>
                              <m:num>
                                <m:r>
                                  <a:rPr lang="it-IT" sz="1600" b="0" i="1" kern="0" smtClean="0">
                                    <a:latin typeface="Cambria Math" panose="02040503050406030204" pitchFamily="18" charset="0"/>
                                    <a:cs typeface="Times New Roman" panose="02020603050405020304" pitchFamily="18" charset="0"/>
                                  </a:rPr>
                                  <m:t>𝑞</m:t>
                                </m:r>
                              </m:num>
                              <m:den>
                                <m:r>
                                  <a:rPr lang="it-IT" sz="1600" b="0" i="1" kern="0" smtClean="0">
                                    <a:latin typeface="Cambria Math" panose="02040503050406030204" pitchFamily="18" charset="0"/>
                                    <a:cs typeface="Times New Roman" panose="02020603050405020304" pitchFamily="18" charset="0"/>
                                  </a:rPr>
                                  <m:t>2</m:t>
                                </m:r>
                              </m:den>
                            </m:f>
                          </m:e>
                        </m:d>
                      </m:e>
                      <m:sup>
                        <m:r>
                          <a:rPr lang="it-IT" sz="1600" b="0" i="1" kern="0" smtClean="0">
                            <a:latin typeface="Cambria Math" panose="02040503050406030204" pitchFamily="18" charset="0"/>
                            <a:cs typeface="Times New Roman" panose="02020603050405020304" pitchFamily="18" charset="0"/>
                          </a:rPr>
                          <m:t>2</m:t>
                        </m:r>
                      </m:sup>
                    </m:sSup>
                  </m:oMath>
                </a14:m>
                <a:r>
                  <a:rPr lang="it-IT" sz="1600" kern="0" dirty="0">
                    <a:effectLst/>
                    <a:ea typeface="Times New Roman" panose="02020603050405020304" pitchFamily="18" charset="0"/>
                    <a:cs typeface="Times New Roman" panose="02020603050405020304" pitchFamily="18" charset="0"/>
                  </a:rPr>
                  <a:t>.</a:t>
                </a:r>
              </a:p>
              <a:p>
                <a:pPr marL="0" indent="0">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Questa disuguaglianza caratterizza quello che veniva chiamato </a:t>
                </a:r>
                <a:r>
                  <a:rPr lang="it-IT" sz="1600" b="1" i="1" kern="0" dirty="0">
                    <a:solidFill>
                      <a:srgbClr val="00B0F0"/>
                    </a:solidFill>
                    <a:effectLst/>
                    <a:ea typeface="Times New Roman" panose="02020603050405020304" pitchFamily="18" charset="0"/>
                    <a:cs typeface="Times New Roman" panose="02020603050405020304" pitchFamily="18" charset="0"/>
                  </a:rPr>
                  <a:t>caso irriducibile</a:t>
                </a:r>
                <a:r>
                  <a:rPr lang="it-IT" sz="1600" kern="0" dirty="0">
                    <a:effectLst/>
                    <a:ea typeface="Times New Roman" panose="02020603050405020304" pitchFamily="18" charset="0"/>
                    <a:cs typeface="Times New Roman" panose="02020603050405020304" pitchFamily="18" charset="0"/>
                  </a:rPr>
                  <a:t>, ritenuto intrattabile. </a:t>
                </a:r>
                <a:endParaRPr lang="it-IT" sz="1600" kern="100" dirty="0">
                  <a:effectLst/>
                  <a:ea typeface="Aptos" panose="020B0004020202020204" pitchFamily="34"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D7EB083F-148B-571A-6134-A56CF62EB9B8}"/>
                  </a:ext>
                </a:extLst>
              </p:cNvPr>
              <p:cNvSpPr>
                <a:spLocks noGrp="1" noRot="1" noChangeAspect="1" noMove="1" noResize="1" noEditPoints="1" noAdjustHandles="1" noChangeArrowheads="1" noChangeShapeType="1" noTextEdit="1"/>
              </p:cNvSpPr>
              <p:nvPr>
                <p:ph idx="1"/>
              </p:nvPr>
            </p:nvSpPr>
            <p:spPr>
              <a:xfrm>
                <a:off x="1295401" y="2375339"/>
                <a:ext cx="9601196" cy="3657600"/>
              </a:xfrm>
              <a:blipFill>
                <a:blip r:embed="rId2"/>
                <a:stretch>
                  <a:fillRect l="-397" t="-692" b="-346"/>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F348C83E-9CED-8DF9-9426-86E5D05EAEF8}"/>
              </a:ext>
            </a:extLst>
          </p:cNvPr>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4234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774CB5-E97B-32F5-7174-132E783C1D7D}"/>
              </a:ext>
            </a:extLst>
          </p:cNvPr>
          <p:cNvSpPr>
            <a:spLocks noGrp="1"/>
          </p:cNvSpPr>
          <p:nvPr>
            <p:ph type="title"/>
          </p:nvPr>
        </p:nvSpPr>
        <p:spPr/>
        <p:txBody>
          <a:bodyPr>
            <a:normAutofit/>
          </a:bodyPr>
          <a:lstStyle/>
          <a:p>
            <a:r>
              <a:rPr lang="it-IT" sz="4400" b="1" kern="100" dirty="0">
                <a:solidFill>
                  <a:srgbClr val="0070C0"/>
                </a:solidFill>
                <a:effectLst/>
                <a:latin typeface="Garamond" panose="02020404030301010803" pitchFamily="18" charset="0"/>
                <a:ea typeface="Aptos" panose="020B0004020202020204" pitchFamily="34" charset="0"/>
                <a:cs typeface="Times New Roman" panose="02020603050405020304" pitchFamily="18" charset="0"/>
              </a:rPr>
              <a:t>La situazione nel 1570</a:t>
            </a:r>
            <a:endParaRPr lang="it-IT" dirty="0">
              <a:solidFill>
                <a:srgbClr val="0070C0"/>
              </a:solidFill>
            </a:endParaRPr>
          </a:p>
        </p:txBody>
      </p:sp>
      <p:sp>
        <p:nvSpPr>
          <p:cNvPr id="3" name="Segnaposto contenuto 2">
            <a:extLst>
              <a:ext uri="{FF2B5EF4-FFF2-40B4-BE49-F238E27FC236}">
                <a16:creationId xmlns:a16="http://schemas.microsoft.com/office/drawing/2014/main" id="{16DE50AD-720E-84D3-5273-C36CA8295569}"/>
              </a:ext>
            </a:extLst>
          </p:cNvPr>
          <p:cNvSpPr>
            <a:spLocks noGrp="1"/>
          </p:cNvSpPr>
          <p:nvPr>
            <p:ph idx="1"/>
          </p:nvPr>
        </p:nvSpPr>
        <p:spPr/>
        <p:txBody>
          <a:bodyPr>
            <a:normAutofit/>
          </a:bodyPr>
          <a:lstStyle/>
          <a:p>
            <a:r>
              <a:rPr lang="it-IT" sz="2000" dirty="0">
                <a:effectLst/>
                <a:latin typeface="Garamond" panose="02020404030301010803" pitchFamily="18" charset="0"/>
                <a:ea typeface="Times New Roman" panose="02020603050405020304" pitchFamily="18" charset="0"/>
              </a:rPr>
              <a:t>L’</a:t>
            </a:r>
            <a:r>
              <a:rPr lang="it-IT" sz="2000" b="1" i="1" dirty="0">
                <a:effectLst/>
                <a:latin typeface="Garamond" panose="02020404030301010803" pitchFamily="18" charset="0"/>
                <a:ea typeface="Times New Roman" panose="02020603050405020304" pitchFamily="18" charset="0"/>
              </a:rPr>
              <a:t>Ars magna </a:t>
            </a:r>
            <a:r>
              <a:rPr lang="it-IT" sz="2000" dirty="0">
                <a:effectLst/>
                <a:latin typeface="Garamond" panose="02020404030301010803" pitchFamily="18" charset="0"/>
                <a:ea typeface="Times New Roman" panose="02020603050405020304" pitchFamily="18" charset="0"/>
              </a:rPr>
              <a:t>(</a:t>
            </a:r>
            <a:r>
              <a:rPr lang="it-IT" sz="2000" b="1" dirty="0">
                <a:effectLst/>
                <a:latin typeface="Garamond" panose="02020404030301010803" pitchFamily="18" charset="0"/>
                <a:ea typeface="Times New Roman" panose="02020603050405020304" pitchFamily="18" charset="0"/>
              </a:rPr>
              <a:t>1545</a:t>
            </a:r>
            <a:r>
              <a:rPr lang="it-IT" sz="2000" dirty="0">
                <a:effectLst/>
                <a:latin typeface="Garamond" panose="02020404030301010803" pitchFamily="18" charset="0"/>
                <a:ea typeface="Times New Roman" panose="02020603050405020304" pitchFamily="18" charset="0"/>
              </a:rPr>
              <a:t>) di Cardano divenne una pietra miliare dell’algebra cinquecentesca, ma soffriva di alcuni limiti: innanzi tutto non poteva dirsi un modello di chiarezza espositiva e soprattutto lasciava ancora insoluto il caso irriducibile dell’equazione cubica, che si presentava quando nella formula risolutiva comparivano radici di numeri negativi. </a:t>
            </a:r>
            <a:endParaRPr lang="it-IT" sz="2000" dirty="0">
              <a:effectLst/>
              <a:latin typeface="Times New Roman" panose="02020603050405020304" pitchFamily="18" charset="0"/>
              <a:ea typeface="Times New Roman" panose="02020603050405020304" pitchFamily="18" charset="0"/>
            </a:endParaRPr>
          </a:p>
          <a:p>
            <a:r>
              <a:rPr lang="it-IT" sz="2000" dirty="0">
                <a:effectLst/>
                <a:latin typeface="Garamond" panose="02020404030301010803" pitchFamily="18" charset="0"/>
                <a:ea typeface="Times New Roman" panose="02020603050405020304" pitchFamily="18" charset="0"/>
              </a:rPr>
              <a:t>Nella seconda edizione dell’</a:t>
            </a:r>
            <a:r>
              <a:rPr lang="it-IT" sz="2000" i="1" dirty="0">
                <a:effectLst/>
                <a:latin typeface="Garamond" panose="02020404030301010803" pitchFamily="18" charset="0"/>
                <a:ea typeface="Times New Roman" panose="02020603050405020304" pitchFamily="18" charset="0"/>
              </a:rPr>
              <a:t>Ars magna </a:t>
            </a:r>
            <a:r>
              <a:rPr lang="it-IT" sz="2000" dirty="0">
                <a:effectLst/>
                <a:latin typeface="Garamond" panose="02020404030301010803" pitchFamily="18" charset="0"/>
                <a:ea typeface="Times New Roman" panose="02020603050405020304" pitchFamily="18" charset="0"/>
              </a:rPr>
              <a:t>(</a:t>
            </a:r>
            <a:r>
              <a:rPr lang="it-IT" sz="2000" b="1" dirty="0">
                <a:effectLst/>
                <a:latin typeface="Garamond" panose="02020404030301010803" pitchFamily="18" charset="0"/>
                <a:ea typeface="Times New Roman" panose="02020603050405020304" pitchFamily="18" charset="0"/>
              </a:rPr>
              <a:t>1570</a:t>
            </a:r>
            <a:r>
              <a:rPr lang="it-IT" sz="2000" dirty="0">
                <a:effectLst/>
                <a:latin typeface="Garamond" panose="02020404030301010803" pitchFamily="18" charset="0"/>
                <a:ea typeface="Times New Roman" panose="02020603050405020304" pitchFamily="18" charset="0"/>
              </a:rPr>
              <a:t>), Cardano aveva apportato alcune correzioni marginali rispetto all’</a:t>
            </a:r>
            <a:r>
              <a:rPr lang="it-IT" sz="2000" i="1" dirty="0">
                <a:effectLst/>
                <a:latin typeface="Garamond" panose="02020404030301010803" pitchFamily="18" charset="0"/>
                <a:ea typeface="Times New Roman" panose="02020603050405020304" pitchFamily="18" charset="0"/>
              </a:rPr>
              <a:t>editio princeps </a:t>
            </a:r>
            <a:r>
              <a:rPr lang="it-IT" sz="2000" dirty="0">
                <a:effectLst/>
                <a:latin typeface="Garamond" panose="02020404030301010803" pitchFamily="18" charset="0"/>
                <a:ea typeface="Times New Roman" panose="02020603050405020304" pitchFamily="18" charset="0"/>
              </a:rPr>
              <a:t>e aveva pubblicato un breve trattato, il </a:t>
            </a:r>
            <a:r>
              <a:rPr lang="it-IT" sz="2000" b="1" i="1" dirty="0">
                <a:effectLst/>
                <a:latin typeface="Garamond" panose="02020404030301010803" pitchFamily="18" charset="0"/>
                <a:ea typeface="Times New Roman" panose="02020603050405020304" pitchFamily="18" charset="0"/>
              </a:rPr>
              <a:t>De </a:t>
            </a:r>
            <a:r>
              <a:rPr lang="it-IT" sz="2000" b="1" i="1" dirty="0" err="1">
                <a:effectLst/>
                <a:latin typeface="Garamond" panose="02020404030301010803" pitchFamily="18" charset="0"/>
                <a:ea typeface="Times New Roman" panose="02020603050405020304" pitchFamily="18" charset="0"/>
              </a:rPr>
              <a:t>regula</a:t>
            </a:r>
            <a:r>
              <a:rPr lang="it-IT" sz="2000" b="1" i="1" dirty="0">
                <a:effectLst/>
                <a:latin typeface="Garamond" panose="02020404030301010803" pitchFamily="18" charset="0"/>
                <a:ea typeface="Times New Roman" panose="02020603050405020304" pitchFamily="18" charset="0"/>
              </a:rPr>
              <a:t> </a:t>
            </a:r>
            <a:r>
              <a:rPr lang="it-IT" sz="2000" b="1" i="1" dirty="0" err="1">
                <a:effectLst/>
                <a:latin typeface="Garamond" panose="02020404030301010803" pitchFamily="18" charset="0"/>
                <a:ea typeface="Times New Roman" panose="02020603050405020304" pitchFamily="18" charset="0"/>
              </a:rPr>
              <a:t>aliza</a:t>
            </a:r>
            <a:r>
              <a:rPr lang="it-IT" sz="2000" b="1" i="1" dirty="0">
                <a:effectLst/>
                <a:latin typeface="Garamond" panose="02020404030301010803" pitchFamily="18" charset="0"/>
                <a:ea typeface="Times New Roman" panose="02020603050405020304" pitchFamily="18" charset="0"/>
              </a:rPr>
              <a:t> </a:t>
            </a:r>
            <a:r>
              <a:rPr lang="it-IT" sz="2000" b="1" i="1" dirty="0" err="1">
                <a:effectLst/>
                <a:latin typeface="Garamond" panose="02020404030301010803" pitchFamily="18" charset="0"/>
                <a:ea typeface="Times New Roman" panose="02020603050405020304" pitchFamily="18" charset="0"/>
              </a:rPr>
              <a:t>libellus</a:t>
            </a:r>
            <a:r>
              <a:rPr lang="it-IT" sz="2000" b="1" i="1" dirty="0">
                <a:effectLst/>
                <a:latin typeface="Garamond" panose="02020404030301010803" pitchFamily="18" charset="0"/>
                <a:ea typeface="Times New Roman" panose="02020603050405020304" pitchFamily="18" charset="0"/>
              </a:rPr>
              <a:t> </a:t>
            </a:r>
            <a:r>
              <a:rPr lang="it-IT" sz="2000" dirty="0">
                <a:effectLst/>
                <a:latin typeface="Garamond" panose="02020404030301010803" pitchFamily="18" charset="0"/>
                <a:ea typeface="Times New Roman" panose="02020603050405020304" pitchFamily="18" charset="0"/>
              </a:rPr>
              <a:t>(</a:t>
            </a:r>
            <a:r>
              <a:rPr lang="it-IT" sz="2000" b="1" dirty="0">
                <a:effectLst/>
                <a:latin typeface="Garamond" panose="02020404030301010803" pitchFamily="18" charset="0"/>
                <a:ea typeface="Times New Roman" panose="02020603050405020304" pitchFamily="18" charset="0"/>
              </a:rPr>
              <a:t>1570</a:t>
            </a:r>
            <a:r>
              <a:rPr lang="it-IT" sz="2000" dirty="0">
                <a:effectLst/>
                <a:latin typeface="Garamond" panose="02020404030301010803" pitchFamily="18" charset="0"/>
                <a:ea typeface="Times New Roman" panose="02020603050405020304" pitchFamily="18" charset="0"/>
              </a:rPr>
              <a:t>), in cui aveva raccolto i più che ventennali tentativi di venire a capo del caso irriducibile. </a:t>
            </a:r>
            <a:endParaRPr lang="it-IT" sz="2000" dirty="0">
              <a:effectLst/>
              <a:latin typeface="Times New Roman" panose="02020603050405020304" pitchFamily="18" charset="0"/>
              <a:ea typeface="Times New Roman" panose="02020603050405020304" pitchFamily="18" charset="0"/>
            </a:endParaRPr>
          </a:p>
          <a:p>
            <a:r>
              <a:rPr lang="it-IT" sz="2000" dirty="0">
                <a:effectLst/>
                <a:latin typeface="Garamond" panose="02020404030301010803" pitchFamily="18" charset="0"/>
                <a:ea typeface="Times New Roman" panose="02020603050405020304" pitchFamily="18" charset="0"/>
              </a:rPr>
              <a:t>In questo contesto si inserisce la pubblicazione dell’</a:t>
            </a:r>
            <a:r>
              <a:rPr lang="it-IT" sz="2000" b="1" i="1" dirty="0">
                <a:effectLst/>
                <a:latin typeface="Garamond" panose="02020404030301010803" pitchFamily="18" charset="0"/>
                <a:ea typeface="Times New Roman" panose="02020603050405020304" pitchFamily="18" charset="0"/>
              </a:rPr>
              <a:t>Algebra</a:t>
            </a:r>
            <a:r>
              <a:rPr lang="it-IT" sz="2000" i="1" dirty="0">
                <a:effectLst/>
                <a:latin typeface="Garamond" panose="02020404030301010803" pitchFamily="18" charset="0"/>
                <a:ea typeface="Times New Roman" panose="02020603050405020304" pitchFamily="18" charset="0"/>
              </a:rPr>
              <a:t> </a:t>
            </a:r>
            <a:r>
              <a:rPr lang="it-IT" sz="2000" dirty="0">
                <a:effectLst/>
                <a:latin typeface="Garamond" panose="02020404030301010803" pitchFamily="18" charset="0"/>
                <a:ea typeface="Times New Roman" panose="02020603050405020304" pitchFamily="18" charset="0"/>
              </a:rPr>
              <a:t>di </a:t>
            </a:r>
            <a:r>
              <a:rPr lang="it-IT" sz="2000" b="1" dirty="0">
                <a:effectLst/>
                <a:latin typeface="Garamond" panose="02020404030301010803" pitchFamily="18" charset="0"/>
                <a:ea typeface="Times New Roman" panose="02020603050405020304" pitchFamily="18" charset="0"/>
              </a:rPr>
              <a:t>Bombelli</a:t>
            </a:r>
            <a:r>
              <a:rPr lang="it-IT" sz="2000" dirty="0">
                <a:effectLst/>
                <a:latin typeface="Garamond" panose="02020404030301010803" pitchFamily="18" charset="0"/>
                <a:ea typeface="Times New Roman" panose="02020603050405020304" pitchFamily="18" charset="0"/>
              </a:rPr>
              <a:t>.</a:t>
            </a:r>
            <a:endParaRPr lang="it-IT" sz="2000" dirty="0">
              <a:effectLst/>
              <a:latin typeface="Times New Roman" panose="02020603050405020304" pitchFamily="18" charset="0"/>
              <a:ea typeface="Times New Roman" panose="02020603050405020304" pitchFamily="18" charset="0"/>
            </a:endParaRPr>
          </a:p>
        </p:txBody>
      </p:sp>
      <p:sp>
        <p:nvSpPr>
          <p:cNvPr id="4" name="Segnaposto numero diapositiva 3">
            <a:extLst>
              <a:ext uri="{FF2B5EF4-FFF2-40B4-BE49-F238E27FC236}">
                <a16:creationId xmlns:a16="http://schemas.microsoft.com/office/drawing/2014/main" id="{F376E1C6-8072-870D-336F-E31FB6A9FC78}"/>
              </a:ext>
            </a:extLst>
          </p:cNvPr>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40041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ED958E-5010-B7BA-AA35-4CFFEE62EC82}"/>
              </a:ext>
            </a:extLst>
          </p:cNvPr>
          <p:cNvSpPr>
            <a:spLocks noGrp="1"/>
          </p:cNvSpPr>
          <p:nvPr>
            <p:ph type="title"/>
          </p:nvPr>
        </p:nvSpPr>
        <p:spPr>
          <a:xfrm>
            <a:off x="1295402" y="982132"/>
            <a:ext cx="9601196" cy="1303867"/>
          </a:xfrm>
        </p:spPr>
        <p:txBody>
          <a:bodyPr>
            <a:normAutofit/>
          </a:bodyPr>
          <a:lstStyle/>
          <a:p>
            <a:r>
              <a:rPr lang="it-IT" b="1" i="1" dirty="0">
                <a:solidFill>
                  <a:srgbClr val="262626"/>
                </a:solidFill>
                <a:effectLst/>
                <a:ea typeface="Times New Roman" panose="02020603050405020304" pitchFamily="18" charset="0"/>
              </a:rPr>
              <a:t>La svolta: </a:t>
            </a:r>
            <a:r>
              <a:rPr lang="it-IT" b="1" dirty="0">
                <a:solidFill>
                  <a:schemeClr val="accent1"/>
                </a:solidFill>
                <a:effectLst/>
                <a:ea typeface="Times New Roman" panose="02020603050405020304" pitchFamily="18" charset="0"/>
              </a:rPr>
              <a:t>Rafael Bombelli</a:t>
            </a:r>
            <a:endParaRPr lang="it-IT" dirty="0">
              <a:solidFill>
                <a:schemeClr val="accent1"/>
              </a:solidFill>
            </a:endParaRPr>
          </a:p>
        </p:txBody>
      </p:sp>
      <p:sp>
        <p:nvSpPr>
          <p:cNvPr id="3" name="Segnaposto contenuto 2">
            <a:extLst>
              <a:ext uri="{FF2B5EF4-FFF2-40B4-BE49-F238E27FC236}">
                <a16:creationId xmlns:a16="http://schemas.microsoft.com/office/drawing/2014/main" id="{F1D71019-8CE5-00BD-4163-2B4FB2899DBA}"/>
              </a:ext>
            </a:extLst>
          </p:cNvPr>
          <p:cNvSpPr>
            <a:spLocks noGrp="1"/>
          </p:cNvSpPr>
          <p:nvPr>
            <p:ph idx="1"/>
          </p:nvPr>
        </p:nvSpPr>
        <p:spPr>
          <a:xfrm>
            <a:off x="1295402" y="2556932"/>
            <a:ext cx="6256866" cy="3318936"/>
          </a:xfrm>
        </p:spPr>
        <p:txBody>
          <a:bodyPr>
            <a:noAutofit/>
          </a:bodyPr>
          <a:lstStyle/>
          <a:p>
            <a:pPr>
              <a:lnSpc>
                <a:spcPct val="90000"/>
              </a:lnSpc>
            </a:pPr>
            <a:r>
              <a:rPr lang="it-IT" sz="1800" dirty="0">
                <a:solidFill>
                  <a:srgbClr val="262626"/>
                </a:solidFill>
                <a:effectLst/>
                <a:ea typeface="Times New Roman" panose="02020603050405020304" pitchFamily="18" charset="0"/>
              </a:rPr>
              <a:t>Le scarse notizie relative alla vita di </a:t>
            </a:r>
            <a:r>
              <a:rPr lang="it-IT" sz="1800" b="1" dirty="0">
                <a:solidFill>
                  <a:srgbClr val="262626"/>
                </a:solidFill>
                <a:effectLst/>
                <a:ea typeface="Times New Roman" panose="02020603050405020304" pitchFamily="18" charset="0"/>
              </a:rPr>
              <a:t>Rafael </a:t>
            </a:r>
            <a:r>
              <a:rPr lang="it-IT" sz="1800" dirty="0">
                <a:solidFill>
                  <a:srgbClr val="262626"/>
                </a:solidFill>
                <a:effectLst/>
                <a:ea typeface="Times New Roman" panose="02020603050405020304" pitchFamily="18" charset="0"/>
              </a:rPr>
              <a:t>(o Raffaele) </a:t>
            </a:r>
            <a:r>
              <a:rPr lang="it-IT" sz="1800" b="1" dirty="0">
                <a:solidFill>
                  <a:schemeClr val="accent1"/>
                </a:solidFill>
                <a:effectLst/>
                <a:ea typeface="Times New Roman" panose="02020603050405020304" pitchFamily="18" charset="0"/>
              </a:rPr>
              <a:t>Bombelli</a:t>
            </a:r>
            <a:r>
              <a:rPr lang="it-IT" sz="1800" dirty="0">
                <a:solidFill>
                  <a:srgbClr val="262626"/>
                </a:solidFill>
                <a:effectLst/>
                <a:ea typeface="Times New Roman" panose="02020603050405020304" pitchFamily="18" charset="0"/>
              </a:rPr>
              <a:t> si possono desumere dai suoi scritti e da diversi documenti ritrovati presso alcuni archivi bolognesi e romani. </a:t>
            </a:r>
          </a:p>
          <a:p>
            <a:pPr>
              <a:lnSpc>
                <a:spcPct val="90000"/>
              </a:lnSpc>
              <a:spcAft>
                <a:spcPts val="800"/>
              </a:spcAft>
            </a:pPr>
            <a:r>
              <a:rPr lang="it-IT" sz="1800" kern="0" dirty="0">
                <a:solidFill>
                  <a:srgbClr val="262626"/>
                </a:solidFill>
                <a:effectLst/>
                <a:ea typeface="Times New Roman" panose="02020603050405020304" pitchFamily="18" charset="0"/>
                <a:cs typeface="Times New Roman" panose="02020603050405020304" pitchFamily="18" charset="0"/>
              </a:rPr>
              <a:t>Le uniche notizie sulla sua formazione matematica provengono dalla dedicatoria dell’</a:t>
            </a:r>
            <a:r>
              <a:rPr lang="it-IT" sz="1800" b="1" i="1" kern="0" dirty="0">
                <a:solidFill>
                  <a:schemeClr val="accent1"/>
                </a:solidFill>
                <a:effectLst/>
                <a:ea typeface="Times New Roman" panose="02020603050405020304" pitchFamily="18" charset="0"/>
                <a:cs typeface="Times New Roman" panose="02020603050405020304" pitchFamily="18" charset="0"/>
              </a:rPr>
              <a:t>Algebra</a:t>
            </a:r>
            <a:r>
              <a:rPr lang="it-IT" sz="1800" kern="0" dirty="0">
                <a:solidFill>
                  <a:srgbClr val="262626"/>
                </a:solidFill>
                <a:effectLst/>
                <a:ea typeface="Times New Roman" panose="02020603050405020304" pitchFamily="18" charset="0"/>
                <a:cs typeface="Times New Roman" panose="02020603050405020304" pitchFamily="18" charset="0"/>
              </a:rPr>
              <a:t>, in cui afferma di aver avuto come precettore un architetto-ingegnere. Lo stesso Bombelli divenne architetto-ingegnere e si pose al servizio dello Stato pontificio.</a:t>
            </a:r>
          </a:p>
          <a:p>
            <a:pPr>
              <a:lnSpc>
                <a:spcPct val="90000"/>
              </a:lnSpc>
              <a:spcAft>
                <a:spcPts val="800"/>
              </a:spcAft>
            </a:pPr>
            <a:r>
              <a:rPr lang="it-IT" sz="1800" dirty="0">
                <a:solidFill>
                  <a:srgbClr val="262626"/>
                </a:solidFill>
                <a:effectLst/>
                <a:ea typeface="Times New Roman" panose="02020603050405020304" pitchFamily="18" charset="0"/>
              </a:rPr>
              <a:t>La data di morte, ignota, è compresa tra il 23 giugno </a:t>
            </a:r>
            <a:r>
              <a:rPr lang="it-IT" sz="1800" b="1" dirty="0">
                <a:solidFill>
                  <a:srgbClr val="262626"/>
                </a:solidFill>
                <a:effectLst/>
                <a:ea typeface="Times New Roman" panose="02020603050405020304" pitchFamily="18" charset="0"/>
              </a:rPr>
              <a:t>1572</a:t>
            </a:r>
            <a:r>
              <a:rPr lang="it-IT" sz="1800" dirty="0">
                <a:solidFill>
                  <a:srgbClr val="262626"/>
                </a:solidFill>
                <a:effectLst/>
                <a:ea typeface="Times New Roman" panose="02020603050405020304" pitchFamily="18" charset="0"/>
              </a:rPr>
              <a:t>, data della lettera dedicatoria dell’</a:t>
            </a:r>
            <a:r>
              <a:rPr lang="it-IT" sz="1800" i="1" dirty="0">
                <a:solidFill>
                  <a:srgbClr val="262626"/>
                </a:solidFill>
                <a:effectLst/>
                <a:ea typeface="Times New Roman" panose="02020603050405020304" pitchFamily="18" charset="0"/>
              </a:rPr>
              <a:t>Algebra</a:t>
            </a:r>
            <a:r>
              <a:rPr lang="it-IT" sz="1800" dirty="0">
                <a:solidFill>
                  <a:srgbClr val="262626"/>
                </a:solidFill>
                <a:effectLst/>
                <a:ea typeface="Times New Roman" panose="02020603050405020304" pitchFamily="18" charset="0"/>
              </a:rPr>
              <a:t>, e il 5 maggio </a:t>
            </a:r>
            <a:r>
              <a:rPr lang="it-IT" sz="1800" b="1" dirty="0">
                <a:solidFill>
                  <a:srgbClr val="262626"/>
                </a:solidFill>
                <a:effectLst/>
                <a:ea typeface="Times New Roman" panose="02020603050405020304" pitchFamily="18" charset="0"/>
              </a:rPr>
              <a:t>1573</a:t>
            </a:r>
            <a:r>
              <a:rPr lang="it-IT" sz="1800" dirty="0">
                <a:solidFill>
                  <a:srgbClr val="262626"/>
                </a:solidFill>
                <a:effectLst/>
                <a:ea typeface="Times New Roman" panose="02020603050405020304" pitchFamily="18" charset="0"/>
              </a:rPr>
              <a:t>, giorno in cui venne stilato un atto notarile in cui si citano i figli Antonio ed Ercole come eredi </a:t>
            </a:r>
            <a:r>
              <a:rPr lang="it-IT" sz="1800" dirty="0">
                <a:solidFill>
                  <a:srgbClr val="262626"/>
                </a:solidFill>
                <a:effectLst/>
                <a:ea typeface="Times New Roman" panose="02020603050405020304" pitchFamily="18" charset="0"/>
                <a:cs typeface="Cambria Math" panose="02040503050406030204" pitchFamily="18" charset="0"/>
              </a:rPr>
              <a:t>≪</a:t>
            </a:r>
            <a:r>
              <a:rPr lang="it-IT" sz="1800" dirty="0">
                <a:solidFill>
                  <a:srgbClr val="262626"/>
                </a:solidFill>
                <a:effectLst/>
                <a:ea typeface="Times New Roman" panose="02020603050405020304" pitchFamily="18" charset="0"/>
              </a:rPr>
              <a:t>Domini </a:t>
            </a:r>
            <a:r>
              <a:rPr lang="it-IT" sz="1800" dirty="0" err="1">
                <a:solidFill>
                  <a:srgbClr val="262626"/>
                </a:solidFill>
                <a:effectLst/>
                <a:ea typeface="Times New Roman" panose="02020603050405020304" pitchFamily="18" charset="0"/>
              </a:rPr>
              <a:t>Raffaelis</a:t>
            </a:r>
            <a:r>
              <a:rPr lang="it-IT" sz="1800" dirty="0">
                <a:solidFill>
                  <a:srgbClr val="262626"/>
                </a:solidFill>
                <a:effectLst/>
                <a:ea typeface="Times New Roman" panose="02020603050405020304" pitchFamily="18" charset="0"/>
              </a:rPr>
              <a:t> de </a:t>
            </a:r>
            <a:r>
              <a:rPr lang="it-IT" sz="1800" dirty="0" err="1">
                <a:solidFill>
                  <a:srgbClr val="262626"/>
                </a:solidFill>
                <a:effectLst/>
                <a:ea typeface="Times New Roman" panose="02020603050405020304" pitchFamily="18" charset="0"/>
              </a:rPr>
              <a:t>Bombellis</a:t>
            </a:r>
            <a:r>
              <a:rPr lang="it-IT" sz="1800" dirty="0">
                <a:solidFill>
                  <a:srgbClr val="262626"/>
                </a:solidFill>
                <a:effectLst/>
                <a:ea typeface="Times New Roman" panose="02020603050405020304" pitchFamily="18" charset="0"/>
              </a:rPr>
              <a:t> </a:t>
            </a:r>
            <a:r>
              <a:rPr lang="it-IT" sz="1800" dirty="0" err="1">
                <a:solidFill>
                  <a:srgbClr val="262626"/>
                </a:solidFill>
                <a:effectLst/>
                <a:ea typeface="Times New Roman" panose="02020603050405020304" pitchFamily="18" charset="0"/>
              </a:rPr>
              <a:t>Bononiensis</a:t>
            </a:r>
            <a:r>
              <a:rPr lang="it-IT" sz="1800" dirty="0">
                <a:solidFill>
                  <a:srgbClr val="262626"/>
                </a:solidFill>
                <a:effectLst/>
                <a:ea typeface="Times New Roman" panose="02020603050405020304" pitchFamily="18" charset="0"/>
                <a:cs typeface="Cambria Math" panose="02040503050406030204" pitchFamily="18" charset="0"/>
              </a:rPr>
              <a:t>≫</a:t>
            </a:r>
            <a:r>
              <a:rPr lang="it-IT" sz="1800" dirty="0">
                <a:solidFill>
                  <a:srgbClr val="262626"/>
                </a:solidFill>
                <a:effectLst/>
                <a:ea typeface="Times New Roman" panose="02020603050405020304" pitchFamily="18" charset="0"/>
              </a:rPr>
              <a:t>. </a:t>
            </a:r>
            <a:endParaRPr lang="it-IT" sz="1800" kern="100" dirty="0">
              <a:solidFill>
                <a:srgbClr val="262626"/>
              </a:solidFill>
              <a:effectLst/>
              <a:ea typeface="Aptos" panose="020B0004020202020204" pitchFamily="34" charset="0"/>
              <a:cs typeface="Times New Roman" panose="02020603050405020304" pitchFamily="18" charset="0"/>
            </a:endParaRPr>
          </a:p>
        </p:txBody>
      </p:sp>
      <p:pic>
        <p:nvPicPr>
          <p:cNvPr id="1025" name="Immagine 1" descr="page1image46948064">
            <a:extLst>
              <a:ext uri="{FF2B5EF4-FFF2-40B4-BE49-F238E27FC236}">
                <a16:creationId xmlns:a16="http://schemas.microsoft.com/office/drawing/2014/main" id="{74D08C51-E119-DAE9-3521-145DA0C74E8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8085026" y="2757636"/>
            <a:ext cx="2739728" cy="2739728"/>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B5D324B-DE30-21D1-0B08-78C6476B0F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Segnaposto numero diapositiva 4">
            <a:extLst>
              <a:ext uri="{FF2B5EF4-FFF2-40B4-BE49-F238E27FC236}">
                <a16:creationId xmlns:a16="http://schemas.microsoft.com/office/drawing/2014/main" id="{50438CFD-F09A-C41F-18E5-1B475EC7617E}"/>
              </a:ext>
            </a:extLst>
          </p:cNvPr>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38749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additive="base">
                                        <p:cTn id="12" dur="500" fill="hold"/>
                                        <p:tgtEl>
                                          <p:spTgt spid="1025"/>
                                        </p:tgtEl>
                                        <p:attrNameLst>
                                          <p:attrName>ppt_x</p:attrName>
                                        </p:attrNameLst>
                                      </p:cBhvr>
                                      <p:tavLst>
                                        <p:tav tm="0">
                                          <p:val>
                                            <p:strVal val="#ppt_x"/>
                                          </p:val>
                                        </p:tav>
                                        <p:tav tm="100000">
                                          <p:val>
                                            <p:strVal val="#ppt_x"/>
                                          </p:val>
                                        </p:tav>
                                      </p:tavLst>
                                    </p:anim>
                                    <p:anim calcmode="lin" valueType="num">
                                      <p:cBhvr additive="base">
                                        <p:cTn id="13"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trips(downLeft)">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trips(downLeft)">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strips(downLeft)">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9BAD71-3FE5-0C91-A662-C607658636C5}"/>
              </a:ext>
            </a:extLst>
          </p:cNvPr>
          <p:cNvSpPr>
            <a:spLocks noGrp="1"/>
          </p:cNvSpPr>
          <p:nvPr>
            <p:ph type="title"/>
          </p:nvPr>
        </p:nvSpPr>
        <p:spPr/>
        <p:txBody>
          <a:bodyPr>
            <a:normAutofit/>
          </a:bodyPr>
          <a:lstStyle/>
          <a:p>
            <a:r>
              <a:rPr lang="it-IT" sz="4400" b="1" dirty="0">
                <a:effectLst/>
                <a:latin typeface="Garamond" panose="02020404030301010803" pitchFamily="18" charset="0"/>
                <a:ea typeface="Times New Roman" panose="02020603050405020304" pitchFamily="18" charset="0"/>
              </a:rPr>
              <a:t>L'</a:t>
            </a:r>
            <a:r>
              <a:rPr lang="it-IT" sz="4400" b="1" i="1" dirty="0">
                <a:solidFill>
                  <a:schemeClr val="accent1"/>
                </a:solidFill>
                <a:effectLst/>
                <a:latin typeface="Garamond" panose="02020404030301010803" pitchFamily="18" charset="0"/>
                <a:ea typeface="Times New Roman" panose="02020603050405020304" pitchFamily="18" charset="0"/>
              </a:rPr>
              <a:t>Algebra</a:t>
            </a:r>
            <a:r>
              <a:rPr lang="it-IT" sz="4400" b="1" dirty="0">
                <a:effectLst/>
                <a:latin typeface="Garamond" panose="02020404030301010803" pitchFamily="18" charset="0"/>
                <a:ea typeface="Times New Roman" panose="02020603050405020304" pitchFamily="18" charset="0"/>
              </a:rPr>
              <a:t> (1572)</a:t>
            </a:r>
            <a:endParaRPr lang="it-IT" dirty="0"/>
          </a:p>
        </p:txBody>
      </p:sp>
      <p:sp>
        <p:nvSpPr>
          <p:cNvPr id="3" name="Segnaposto contenuto 2">
            <a:extLst>
              <a:ext uri="{FF2B5EF4-FFF2-40B4-BE49-F238E27FC236}">
                <a16:creationId xmlns:a16="http://schemas.microsoft.com/office/drawing/2014/main" id="{1652EC10-B1CD-38A4-5918-901B7DB3809E}"/>
              </a:ext>
            </a:extLst>
          </p:cNvPr>
          <p:cNvSpPr>
            <a:spLocks noGrp="1"/>
          </p:cNvSpPr>
          <p:nvPr>
            <p:ph idx="1"/>
          </p:nvPr>
        </p:nvSpPr>
        <p:spPr>
          <a:xfrm>
            <a:off x="1137752" y="2407453"/>
            <a:ext cx="8040845" cy="3631398"/>
          </a:xfrm>
        </p:spPr>
        <p:txBody>
          <a:bodyPr>
            <a:normAutofit fontScale="77500" lnSpcReduction="20000"/>
          </a:bodyPr>
          <a:lstStyle/>
          <a:p>
            <a:r>
              <a:rPr lang="it-IT" sz="1900" dirty="0">
                <a:effectLst/>
                <a:ea typeface="Times New Roman" panose="02020603050405020304" pitchFamily="18" charset="0"/>
              </a:rPr>
              <a:t>Bombelli comincia la sua opera con un </a:t>
            </a:r>
            <a:r>
              <a:rPr lang="it-IT" sz="1900" b="1" dirty="0">
                <a:effectLst/>
                <a:ea typeface="Times New Roman" panose="02020603050405020304" pitchFamily="18" charset="0"/>
              </a:rPr>
              <a:t>elenco dei matematici</a:t>
            </a:r>
            <a:r>
              <a:rPr lang="it-IT" sz="1900" dirty="0">
                <a:effectLst/>
                <a:ea typeface="Times New Roman" panose="02020603050405020304" pitchFamily="18" charset="0"/>
              </a:rPr>
              <a:t> che avevano contribuito allo sviluppo dell’algebra, ma solo per affermare che i loro scritti erano insoddisfacenti e lacunosi con l’unica eccezione di </a:t>
            </a:r>
            <a:r>
              <a:rPr lang="it-IT" sz="1900" i="1" dirty="0">
                <a:effectLst/>
                <a:ea typeface="Times New Roman" panose="02020603050405020304" pitchFamily="18" charset="0"/>
              </a:rPr>
              <a:t>Cardano </a:t>
            </a:r>
            <a:r>
              <a:rPr lang="it-IT" sz="1900" i="1" dirty="0" err="1">
                <a:effectLst/>
                <a:ea typeface="Times New Roman" panose="02020603050405020304" pitchFamily="18" charset="0"/>
              </a:rPr>
              <a:t>Melanese</a:t>
            </a:r>
            <a:r>
              <a:rPr lang="it-IT" sz="1900" dirty="0">
                <a:effectLst/>
                <a:ea typeface="Times New Roman" panose="02020603050405020304" pitchFamily="18" charset="0"/>
              </a:rPr>
              <a:t>, che aveva composto un’opera veramente profonda, sminuita solo da uno stile oscuro e confuso. </a:t>
            </a:r>
          </a:p>
          <a:p>
            <a:r>
              <a:rPr lang="it-IT" sz="1900" dirty="0">
                <a:effectLst/>
                <a:ea typeface="Times New Roman" panose="02020603050405020304" pitchFamily="18" charset="0"/>
              </a:rPr>
              <a:t>Bombelli riteneva l’algebra la più importante tra le discipline matematiche </a:t>
            </a:r>
            <a:r>
              <a:rPr lang="it-IT" sz="1900" b="1" i="1" dirty="0">
                <a:effectLst/>
                <a:ea typeface="Times New Roman" panose="02020603050405020304" pitchFamily="18" charset="0"/>
              </a:rPr>
              <a:t>perché di lei tutte </a:t>
            </a:r>
            <a:r>
              <a:rPr lang="it-IT" sz="1900" b="1" i="1" dirty="0" err="1">
                <a:effectLst/>
                <a:ea typeface="Times New Roman" panose="02020603050405020304" pitchFamily="18" charset="0"/>
              </a:rPr>
              <a:t>l’altre</a:t>
            </a:r>
            <a:r>
              <a:rPr lang="it-IT" sz="1900" b="1" i="1" dirty="0">
                <a:effectLst/>
                <a:ea typeface="Times New Roman" panose="02020603050405020304" pitchFamily="18" charset="0"/>
              </a:rPr>
              <a:t> bisogna</a:t>
            </a:r>
            <a:r>
              <a:rPr lang="it-IT" sz="1900" dirty="0">
                <a:effectLst/>
                <a:ea typeface="Times New Roman" panose="02020603050405020304" pitchFamily="18" charset="0"/>
              </a:rPr>
              <a:t>, e con la sua opera si proponeva di rappresentare la summa del sapere algebrico, ordinato secondo un criterio di difficoltà crescente e senza lacune, ridotto </a:t>
            </a:r>
            <a:r>
              <a:rPr lang="it-IT" sz="1900" b="1" i="1" dirty="0">
                <a:effectLst/>
                <a:ea typeface="Times New Roman" panose="02020603050405020304" pitchFamily="18" charset="0"/>
              </a:rPr>
              <a:t>a perfetto ordine</a:t>
            </a:r>
            <a:r>
              <a:rPr lang="it-IT" sz="1900" dirty="0">
                <a:effectLst/>
                <a:ea typeface="Times New Roman" panose="02020603050405020304" pitchFamily="18" charset="0"/>
              </a:rPr>
              <a:t>. </a:t>
            </a:r>
          </a:p>
          <a:p>
            <a:r>
              <a:rPr lang="it-IT" sz="1900" dirty="0">
                <a:effectLst/>
                <a:ea typeface="Times New Roman" panose="02020603050405020304" pitchFamily="18" charset="0"/>
              </a:rPr>
              <a:t>Tra i matematici dell'elenco, compare un </a:t>
            </a:r>
            <a:r>
              <a:rPr lang="it-IT" sz="1900" b="1" i="1" dirty="0">
                <a:effectLst/>
                <a:ea typeface="Times New Roman" panose="02020603050405020304" pitchFamily="18" charset="0"/>
              </a:rPr>
              <a:t>certo </a:t>
            </a:r>
            <a:r>
              <a:rPr lang="it-IT" sz="1900" b="1" i="1" dirty="0" err="1">
                <a:effectLst/>
                <a:ea typeface="Times New Roman" panose="02020603050405020304" pitchFamily="18" charset="0"/>
              </a:rPr>
              <a:t>Diofante</a:t>
            </a:r>
            <a:r>
              <a:rPr lang="it-IT" sz="1900" b="1" i="1" dirty="0">
                <a:effectLst/>
                <a:ea typeface="Times New Roman" panose="02020603050405020304" pitchFamily="18" charset="0"/>
              </a:rPr>
              <a:t> alessandrino autor greco</a:t>
            </a:r>
            <a:r>
              <a:rPr lang="it-IT" sz="1900" dirty="0">
                <a:effectLst/>
                <a:ea typeface="Times New Roman" panose="02020603050405020304" pitchFamily="18" charset="0"/>
              </a:rPr>
              <a:t>, personaggio ancora poco noto negli anni Settanta del Cinquecento, destinato però a rivestire un’importanza rilevante nello sviluppo dell’algebra simbolica. Bombelli racconta di aver trovato un codice greco dell’</a:t>
            </a:r>
            <a:r>
              <a:rPr lang="it-IT" sz="1900" b="1" i="1" dirty="0">
                <a:effectLst/>
                <a:ea typeface="Times New Roman" panose="02020603050405020304" pitchFamily="18" charset="0"/>
              </a:rPr>
              <a:t>Aritmetica</a:t>
            </a:r>
            <a:r>
              <a:rPr lang="it-IT" sz="1900" i="1" dirty="0">
                <a:effectLst/>
                <a:ea typeface="Times New Roman" panose="02020603050405020304" pitchFamily="18" charset="0"/>
              </a:rPr>
              <a:t> </a:t>
            </a:r>
            <a:r>
              <a:rPr lang="it-IT" sz="1900" dirty="0">
                <a:effectLst/>
                <a:ea typeface="Times New Roman" panose="02020603050405020304" pitchFamily="18" charset="0"/>
              </a:rPr>
              <a:t>di </a:t>
            </a:r>
            <a:r>
              <a:rPr lang="it-IT" sz="1900" b="1" dirty="0">
                <a:effectLst/>
                <a:ea typeface="Times New Roman" panose="02020603050405020304" pitchFamily="18" charset="0"/>
              </a:rPr>
              <a:t>Diofanto</a:t>
            </a:r>
            <a:r>
              <a:rPr lang="it-IT" sz="1900" dirty="0">
                <a:effectLst/>
                <a:ea typeface="Times New Roman" panose="02020603050405020304" pitchFamily="18" charset="0"/>
              </a:rPr>
              <a:t> nella Biblioteca Vaticana e di averne tradotto cinque libri. Tale studio influenzò profondamente il matematico bolognese che, verosimilmente, rielaborò il proprio trattato alla luce dell’opera diofantea, a partire dall’adozione di una nuova terminologia algebrica e di un diverso simbolismo. Per esempio, i termini </a:t>
            </a:r>
            <a:r>
              <a:rPr lang="it-IT" sz="1900" i="1" dirty="0">
                <a:effectLst/>
                <a:ea typeface="Times New Roman" panose="02020603050405020304" pitchFamily="18" charset="0"/>
              </a:rPr>
              <a:t>cosa</a:t>
            </a:r>
            <a:r>
              <a:rPr lang="it-IT" sz="1900" dirty="0">
                <a:effectLst/>
                <a:ea typeface="Times New Roman" panose="02020603050405020304" pitchFamily="18" charset="0"/>
              </a:rPr>
              <a:t> e </a:t>
            </a:r>
            <a:r>
              <a:rPr lang="it-IT" sz="1900" i="1" dirty="0">
                <a:effectLst/>
                <a:ea typeface="Times New Roman" panose="02020603050405020304" pitchFamily="18" charset="0"/>
              </a:rPr>
              <a:t>censo</a:t>
            </a:r>
            <a:r>
              <a:rPr lang="it-IT" sz="1900" dirty="0">
                <a:effectLst/>
                <a:ea typeface="Times New Roman" panose="02020603050405020304" pitchFamily="18" charset="0"/>
              </a:rPr>
              <a:t>, che nella tradizione </a:t>
            </a:r>
            <a:r>
              <a:rPr lang="it-IT" sz="1900" dirty="0" err="1">
                <a:effectLst/>
                <a:ea typeface="Times New Roman" panose="02020603050405020304" pitchFamily="18" charset="0"/>
              </a:rPr>
              <a:t>abachistica</a:t>
            </a:r>
            <a:r>
              <a:rPr lang="it-IT" sz="1900" dirty="0">
                <a:effectLst/>
                <a:ea typeface="Times New Roman" panose="02020603050405020304" pitchFamily="18" charset="0"/>
              </a:rPr>
              <a:t> identificavano l’incognita e il suo quadrato, vengono sostituiti da </a:t>
            </a:r>
            <a:r>
              <a:rPr lang="it-IT" sz="1900" i="1" dirty="0">
                <a:effectLst/>
                <a:ea typeface="Times New Roman" panose="02020603050405020304" pitchFamily="18" charset="0"/>
              </a:rPr>
              <a:t>tanto</a:t>
            </a:r>
            <a:r>
              <a:rPr lang="it-IT" sz="1900" dirty="0">
                <a:effectLst/>
                <a:ea typeface="Times New Roman" panose="02020603050405020304" pitchFamily="18" charset="0"/>
              </a:rPr>
              <a:t> e </a:t>
            </a:r>
            <a:r>
              <a:rPr lang="it-IT" sz="1900" i="1" dirty="0">
                <a:effectLst/>
                <a:ea typeface="Times New Roman" panose="02020603050405020304" pitchFamily="18" charset="0"/>
              </a:rPr>
              <a:t>potenza</a:t>
            </a:r>
            <a:r>
              <a:rPr lang="it-IT" sz="1900" dirty="0">
                <a:effectLst/>
                <a:ea typeface="Times New Roman" panose="02020603050405020304" pitchFamily="18" charset="0"/>
              </a:rPr>
              <a:t>, termini più adatti a una disciplina che doveva ambire, secondo Bombelli, a studiare quantità generali e a svincolarsi da una realtà esclusivamente mercantile. </a:t>
            </a:r>
          </a:p>
        </p:txBody>
      </p:sp>
      <p:sp>
        <p:nvSpPr>
          <p:cNvPr id="4" name="CasellaDiTesto 3">
            <a:extLst>
              <a:ext uri="{FF2B5EF4-FFF2-40B4-BE49-F238E27FC236}">
                <a16:creationId xmlns:a16="http://schemas.microsoft.com/office/drawing/2014/main" id="{CEB38858-FF2A-5650-F486-508880E96EA1}"/>
              </a:ext>
            </a:extLst>
          </p:cNvPr>
          <p:cNvSpPr txBox="1"/>
          <p:nvPr/>
        </p:nvSpPr>
        <p:spPr>
          <a:xfrm>
            <a:off x="8776138" y="1103586"/>
            <a:ext cx="1786759" cy="1702676"/>
          </a:xfrm>
          <a:prstGeom prst="rect">
            <a:avLst/>
          </a:prstGeom>
          <a:noFill/>
        </p:spPr>
        <p:txBody>
          <a:bodyPr wrap="square" rtlCol="0">
            <a:spAutoFit/>
          </a:bodyPr>
          <a:lstStyle/>
          <a:p>
            <a:endParaRPr lang="it-IT" dirty="0"/>
          </a:p>
        </p:txBody>
      </p:sp>
      <p:pic>
        <p:nvPicPr>
          <p:cNvPr id="6" name="Immagine 5" descr="Immagine che contiene schizzo, Viso umano, Autoritratto, ritratto&#10;&#10;Il contenuto generato dall'IA potrebbe non essere corretto.">
            <a:extLst>
              <a:ext uri="{FF2B5EF4-FFF2-40B4-BE49-F238E27FC236}">
                <a16:creationId xmlns:a16="http://schemas.microsoft.com/office/drawing/2014/main" id="{F9BCEF38-6041-7448-86E5-D338A43BD3FB}"/>
              </a:ext>
            </a:extLst>
          </p:cNvPr>
          <p:cNvPicPr>
            <a:picLocks noChangeAspect="1"/>
          </p:cNvPicPr>
          <p:nvPr/>
        </p:nvPicPr>
        <p:blipFill>
          <a:blip r:embed="rId2"/>
          <a:stretch>
            <a:fillRect/>
          </a:stretch>
        </p:blipFill>
        <p:spPr>
          <a:xfrm>
            <a:off x="9178597" y="4051739"/>
            <a:ext cx="1384300" cy="1466850"/>
          </a:xfrm>
          <a:prstGeom prst="rect">
            <a:avLst/>
          </a:prstGeom>
        </p:spPr>
      </p:pic>
      <p:sp>
        <p:nvSpPr>
          <p:cNvPr id="5" name="Segnaposto numero diapositiva 4">
            <a:extLst>
              <a:ext uri="{FF2B5EF4-FFF2-40B4-BE49-F238E27FC236}">
                <a16:creationId xmlns:a16="http://schemas.microsoft.com/office/drawing/2014/main" id="{6C62010D-69E9-A541-8AE7-5E800EA69E6C}"/>
              </a:ext>
            </a:extLst>
          </p:cNvPr>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27293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09D87C-AA88-B621-5780-C2E08357178F}"/>
              </a:ext>
            </a:extLst>
          </p:cNvPr>
          <p:cNvSpPr>
            <a:spLocks noGrp="1"/>
          </p:cNvSpPr>
          <p:nvPr>
            <p:ph type="title"/>
          </p:nvPr>
        </p:nvSpPr>
        <p:spPr/>
        <p:txBody>
          <a:bodyPr>
            <a:normAutofit/>
          </a:bodyPr>
          <a:lstStyle/>
          <a:p>
            <a:r>
              <a:rPr lang="it-IT" sz="4400" b="1" dirty="0">
                <a:effectLst/>
                <a:latin typeface="Garamond" panose="02020404030301010803" pitchFamily="18" charset="0"/>
                <a:ea typeface="Times New Roman" panose="02020603050405020304" pitchFamily="18" charset="0"/>
              </a:rPr>
              <a:t>Stile e contenuti dell'</a:t>
            </a:r>
            <a:r>
              <a:rPr lang="it-IT" sz="4400" b="1" i="1" dirty="0">
                <a:solidFill>
                  <a:schemeClr val="accent1"/>
                </a:solidFill>
                <a:effectLst/>
                <a:latin typeface="Garamond" panose="02020404030301010803" pitchFamily="18" charset="0"/>
                <a:ea typeface="Times New Roman" panose="02020603050405020304" pitchFamily="18" charset="0"/>
              </a:rPr>
              <a:t>Algebra</a:t>
            </a:r>
            <a:endParaRPr lang="it-IT" dirty="0">
              <a:solidFill>
                <a:schemeClr val="accent1"/>
              </a:solidFill>
            </a:endParaRPr>
          </a:p>
        </p:txBody>
      </p:sp>
      <p:sp>
        <p:nvSpPr>
          <p:cNvPr id="3" name="Segnaposto contenuto 2">
            <a:extLst>
              <a:ext uri="{FF2B5EF4-FFF2-40B4-BE49-F238E27FC236}">
                <a16:creationId xmlns:a16="http://schemas.microsoft.com/office/drawing/2014/main" id="{03348583-B757-DC5B-B20B-5E5FF08EFF40}"/>
              </a:ext>
            </a:extLst>
          </p:cNvPr>
          <p:cNvSpPr>
            <a:spLocks noGrp="1"/>
          </p:cNvSpPr>
          <p:nvPr>
            <p:ph idx="1"/>
          </p:nvPr>
        </p:nvSpPr>
        <p:spPr/>
        <p:txBody>
          <a:bodyPr>
            <a:normAutofit fontScale="92500" lnSpcReduction="20000"/>
          </a:bodyPr>
          <a:lstStyle/>
          <a:p>
            <a:pPr>
              <a:lnSpc>
                <a:spcPct val="115000"/>
              </a:lnSpc>
              <a:spcAft>
                <a:spcPts val="800"/>
              </a:spcAft>
            </a:pPr>
            <a:r>
              <a:rPr lang="it-IT" sz="1800" kern="100" dirty="0">
                <a:effectLst/>
                <a:latin typeface="Garamond" panose="02020404030301010803" pitchFamily="18" charset="0"/>
                <a:ea typeface="Aptos" panose="020B0004020202020204" pitchFamily="34" charset="0"/>
                <a:cs typeface="Times New Roman" panose="02020603050405020304" pitchFamily="18" charset="0"/>
              </a:rPr>
              <a:t>Sebbene l’</a:t>
            </a:r>
            <a:r>
              <a:rPr lang="it-IT" sz="1800" b="1" i="1" kern="100" dirty="0">
                <a:effectLst/>
                <a:latin typeface="Garamond" panose="02020404030301010803" pitchFamily="18" charset="0"/>
                <a:ea typeface="Aptos" panose="020B0004020202020204" pitchFamily="34" charset="0"/>
                <a:cs typeface="Times New Roman" panose="02020603050405020304" pitchFamily="18" charset="0"/>
              </a:rPr>
              <a:t>Ars magna</a:t>
            </a:r>
            <a:r>
              <a:rPr lang="it-IT" sz="1800" i="1" kern="100" dirty="0">
                <a:effectLst/>
                <a:latin typeface="Garamond" panose="02020404030301010803" pitchFamily="18" charset="0"/>
                <a:ea typeface="Aptos" panose="020B0004020202020204" pitchFamily="34" charset="0"/>
                <a:cs typeface="Times New Roman" panose="02020603050405020304" pitchFamily="18" charset="0"/>
              </a:rPr>
              <a:t> </a:t>
            </a:r>
            <a:r>
              <a:rPr lang="it-IT" sz="1800" kern="100" dirty="0">
                <a:effectLst/>
                <a:latin typeface="Garamond" panose="02020404030301010803" pitchFamily="18" charset="0"/>
                <a:ea typeface="Aptos" panose="020B0004020202020204" pitchFamily="34" charset="0"/>
                <a:cs typeface="Times New Roman" panose="02020603050405020304" pitchFamily="18" charset="0"/>
              </a:rPr>
              <a:t>di </a:t>
            </a:r>
            <a:r>
              <a:rPr lang="it-IT" sz="1800" b="1" kern="100" dirty="0">
                <a:effectLst/>
                <a:latin typeface="Garamond" panose="02020404030301010803" pitchFamily="18" charset="0"/>
                <a:ea typeface="Aptos" panose="020B0004020202020204" pitchFamily="34" charset="0"/>
                <a:cs typeface="Times New Roman" panose="02020603050405020304" pitchFamily="18" charset="0"/>
              </a:rPr>
              <a:t>Cardano</a:t>
            </a:r>
            <a:r>
              <a:rPr lang="it-IT" sz="1800" kern="100" dirty="0">
                <a:effectLst/>
                <a:latin typeface="Garamond" panose="02020404030301010803" pitchFamily="18" charset="0"/>
                <a:ea typeface="Aptos" panose="020B0004020202020204" pitchFamily="34" charset="0"/>
                <a:cs typeface="Times New Roman" panose="02020603050405020304" pitchFamily="18" charset="0"/>
              </a:rPr>
              <a:t> rappresentasse un termine di confronto spesso sottinteso, ma presente, </a:t>
            </a:r>
            <a:r>
              <a:rPr lang="it-IT" sz="1800" b="1" kern="100" dirty="0">
                <a:effectLst/>
                <a:latin typeface="Garamond" panose="02020404030301010803" pitchFamily="18" charset="0"/>
                <a:ea typeface="Aptos" panose="020B0004020202020204" pitchFamily="34" charset="0"/>
                <a:cs typeface="Times New Roman" panose="02020603050405020304" pitchFamily="18" charset="0"/>
              </a:rPr>
              <a:t>Bombelli</a:t>
            </a:r>
            <a:r>
              <a:rPr lang="it-IT" sz="1800" kern="100" dirty="0">
                <a:effectLst/>
                <a:latin typeface="Garamond" panose="02020404030301010803" pitchFamily="18" charset="0"/>
                <a:ea typeface="Aptos" panose="020B0004020202020204" pitchFamily="34" charset="0"/>
                <a:cs typeface="Times New Roman" panose="02020603050405020304" pitchFamily="18" charset="0"/>
              </a:rPr>
              <a:t> non condivise la scelta di scrivere in latino per raggiungere anche il pubblico estero, ma rimase nell’alveo della tradizione </a:t>
            </a:r>
            <a:r>
              <a:rPr lang="it-IT" sz="1800" kern="100" dirty="0" err="1">
                <a:effectLst/>
                <a:latin typeface="Garamond" panose="02020404030301010803" pitchFamily="18" charset="0"/>
                <a:ea typeface="Aptos" panose="020B0004020202020204" pitchFamily="34" charset="0"/>
                <a:cs typeface="Times New Roman" panose="02020603050405020304" pitchFamily="18" charset="0"/>
              </a:rPr>
              <a:t>abachistica</a:t>
            </a:r>
            <a:r>
              <a:rPr lang="it-IT" sz="1800" kern="100" dirty="0">
                <a:effectLst/>
                <a:latin typeface="Garamond" panose="02020404030301010803" pitchFamily="18" charset="0"/>
                <a:ea typeface="Aptos" panose="020B0004020202020204" pitchFamily="34" charset="0"/>
                <a:cs typeface="Times New Roman" panose="02020603050405020304" pitchFamily="18" charset="0"/>
              </a:rPr>
              <a:t> e scrisse il suo trattato in </a:t>
            </a:r>
            <a:r>
              <a:rPr lang="it-IT" sz="1800" b="1" kern="100" dirty="0">
                <a:effectLst/>
                <a:latin typeface="Garamond" panose="02020404030301010803" pitchFamily="18" charset="0"/>
                <a:ea typeface="Aptos" panose="020B0004020202020204" pitchFamily="34" charset="0"/>
                <a:cs typeface="Times New Roman" panose="02020603050405020304" pitchFamily="18" charset="0"/>
              </a:rPr>
              <a:t>volgare</a:t>
            </a:r>
            <a:r>
              <a:rPr lang="it-IT" sz="1800" kern="100" dirty="0">
                <a:effectLst/>
                <a:latin typeface="Garamond" panose="02020404030301010803" pitchFamily="18" charset="0"/>
                <a:ea typeface="Aptos" panose="020B0004020202020204" pitchFamily="34" charset="0"/>
                <a:cs typeface="Times New Roman" panose="02020603050405020304" pitchFamily="18" charset="0"/>
              </a:rPr>
              <a:t>, venandolo talvolta di coloriture dialettali.</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it-IT" sz="1800" dirty="0">
                <a:effectLst/>
                <a:latin typeface="Garamond" panose="02020404030301010803" pitchFamily="18" charset="0"/>
                <a:ea typeface="Times New Roman" panose="02020603050405020304" pitchFamily="18" charset="0"/>
              </a:rPr>
              <a:t>I capitoli sono strutturati in maniera analoga a quelli dell’</a:t>
            </a:r>
            <a:r>
              <a:rPr lang="it-IT" sz="1800" i="1" dirty="0">
                <a:effectLst/>
                <a:latin typeface="Garamond" panose="02020404030301010803" pitchFamily="18" charset="0"/>
                <a:ea typeface="Times New Roman" panose="02020603050405020304" pitchFamily="18" charset="0"/>
              </a:rPr>
              <a:t>Ars magna</a:t>
            </a:r>
            <a:r>
              <a:rPr lang="it-IT" sz="1800" dirty="0">
                <a:effectLst/>
                <a:latin typeface="Garamond" panose="02020404030301010803" pitchFamily="18" charset="0"/>
                <a:ea typeface="Times New Roman" panose="02020603050405020304" pitchFamily="18" charset="0"/>
              </a:rPr>
              <a:t>: enunciato della formula espresso in forma retorica, esempi esplicativi a corredo e interpretazione geometrica dell’algoritmo risolutivo per garantirne la reale generalità. </a:t>
            </a:r>
            <a:endParaRPr lang="it-IT" sz="1800" dirty="0">
              <a:effectLst/>
              <a:latin typeface="Times New Roman" panose="02020603050405020304" pitchFamily="18" charset="0"/>
              <a:ea typeface="Times New Roman" panose="02020603050405020304" pitchFamily="18" charset="0"/>
            </a:endParaRPr>
          </a:p>
          <a:p>
            <a:r>
              <a:rPr lang="it-IT" sz="1800" dirty="0">
                <a:effectLst/>
                <a:latin typeface="Garamond" panose="02020404030301010803" pitchFamily="18" charset="0"/>
                <a:ea typeface="Times New Roman" panose="02020603050405020304" pitchFamily="18" charset="0"/>
              </a:rPr>
              <a:t>Il mondo di Bombelli non è ancora quello dell’algebra simbolica e le equazioni non solo sono espresse con un linguaggio sincopato, per quanto assai evoluto, ma devono sottostare alla </a:t>
            </a:r>
            <a:r>
              <a:rPr lang="it-IT" sz="1800" b="1" dirty="0">
                <a:effectLst/>
                <a:latin typeface="Garamond" panose="02020404030301010803" pitchFamily="18" charset="0"/>
                <a:ea typeface="Times New Roman" panose="02020603050405020304" pitchFamily="18" charset="0"/>
              </a:rPr>
              <a:t>condizione di positività dei coefficienti</a:t>
            </a:r>
            <a:r>
              <a:rPr lang="it-IT" sz="1800" dirty="0">
                <a:effectLst/>
                <a:latin typeface="Garamond" panose="02020404030301010803" pitchFamily="18" charset="0"/>
                <a:ea typeface="Times New Roman" panose="02020603050405020304" pitchFamily="18" charset="0"/>
              </a:rPr>
              <a:t>, il che implica di contemplare un certo numero di casi per ogni tipo di equazione: basti pensare che per l’equazione di quarto grado ne vengono elencati ben 42. </a:t>
            </a:r>
            <a:endParaRPr lang="it-IT" sz="1800" dirty="0">
              <a:effectLst/>
              <a:latin typeface="Times New Roman" panose="02020603050405020304" pitchFamily="18" charset="0"/>
              <a:ea typeface="Times New Roman" panose="02020603050405020304" pitchFamily="18" charset="0"/>
            </a:endParaRPr>
          </a:p>
          <a:p>
            <a:r>
              <a:rPr lang="it-IT" sz="1800" dirty="0">
                <a:effectLst/>
                <a:latin typeface="Garamond" panose="02020404030301010803" pitchFamily="18" charset="0"/>
                <a:ea typeface="Times New Roman" panose="02020603050405020304" pitchFamily="18" charset="0"/>
              </a:rPr>
              <a:t>E' nella seconda parte del trattato che si affronta il </a:t>
            </a:r>
            <a:r>
              <a:rPr lang="it-IT" sz="1800" b="1" dirty="0">
                <a:solidFill>
                  <a:schemeClr val="accent1"/>
                </a:solidFill>
                <a:effectLst/>
                <a:latin typeface="Garamond" panose="02020404030301010803" pitchFamily="18" charset="0"/>
                <a:ea typeface="Times New Roman" panose="02020603050405020304" pitchFamily="18" charset="0"/>
              </a:rPr>
              <a:t>caso irriducibile dell’equazione cubica</a:t>
            </a:r>
            <a:r>
              <a:rPr lang="it-IT" sz="1800" dirty="0">
                <a:effectLst/>
                <a:latin typeface="Garamond" panose="02020404030301010803" pitchFamily="18"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5AA6A053-F2E3-4EBA-04D3-7F08DB2354F3}"/>
              </a:ext>
            </a:extLst>
          </p:cNvPr>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278070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D5D0-D1C8-0B48-8A96-E86C78160F6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D0E191E-32E2-14A2-8112-03A3A1403DBB}"/>
              </a:ext>
            </a:extLst>
          </p:cNvPr>
          <p:cNvSpPr>
            <a:spLocks noGrp="1"/>
          </p:cNvSpPr>
          <p:nvPr>
            <p:ph type="ctrTitle"/>
          </p:nvPr>
        </p:nvSpPr>
        <p:spPr/>
        <p:txBody>
          <a:bodyPr/>
          <a:lstStyle/>
          <a:p>
            <a:r>
              <a:rPr lang="it-IT" sz="3600" dirty="0"/>
              <a:t>                                             </a:t>
            </a:r>
            <a:r>
              <a:rPr lang="it-IT" sz="2000" dirty="0"/>
              <a:t>16 aprile 2025</a:t>
            </a:r>
            <a:br>
              <a:rPr lang="it-IT" sz="2000" dirty="0"/>
            </a:br>
            <a:br>
              <a:rPr lang="it-IT" sz="3600" dirty="0"/>
            </a:br>
            <a:r>
              <a:rPr lang="it-IT" sz="3600" dirty="0"/>
              <a:t>Lezione 2</a:t>
            </a:r>
          </a:p>
        </p:txBody>
      </p:sp>
      <p:sp>
        <p:nvSpPr>
          <p:cNvPr id="3" name="Sottotitolo 2">
            <a:extLst>
              <a:ext uri="{FF2B5EF4-FFF2-40B4-BE49-F238E27FC236}">
                <a16:creationId xmlns:a16="http://schemas.microsoft.com/office/drawing/2014/main" id="{994F3974-6D38-8027-2899-12A4AC5C17EB}"/>
              </a:ext>
            </a:extLst>
          </p:cNvPr>
          <p:cNvSpPr>
            <a:spLocks noGrp="1"/>
          </p:cNvSpPr>
          <p:nvPr>
            <p:ph type="subTitle" idx="1"/>
          </p:nvPr>
        </p:nvSpPr>
        <p:spPr/>
        <p:txBody>
          <a:bodyPr>
            <a:normAutofit fontScale="92500" lnSpcReduction="20000"/>
          </a:bodyPr>
          <a:lstStyle/>
          <a:p>
            <a:pPr>
              <a:lnSpc>
                <a:spcPct val="115000"/>
              </a:lnSpc>
              <a:spcAft>
                <a:spcPts val="800"/>
              </a:spcAft>
            </a:pPr>
            <a:r>
              <a:rPr lang="it-IT" dirty="0"/>
              <a:t> </a:t>
            </a:r>
            <a:r>
              <a:rPr lang="it-IT" sz="3600" b="1" kern="100" dirty="0">
                <a:effectLst/>
                <a:latin typeface="Palatino Linotype" panose="02040502050505030304" pitchFamily="18" charset="0"/>
                <a:ea typeface="Aptos" panose="020B0004020202020204" pitchFamily="34" charset="0"/>
                <a:cs typeface="Times New Roman" panose="02020603050405020304" pitchFamily="18" charset="0"/>
              </a:rPr>
              <a:t>La guerra delle equazioni cubiche:</a:t>
            </a:r>
          </a:p>
          <a:p>
            <a:pPr>
              <a:lnSpc>
                <a:spcPct val="115000"/>
              </a:lnSpc>
              <a:spcAft>
                <a:spcPts val="800"/>
              </a:spcAft>
            </a:pPr>
            <a:r>
              <a:rPr lang="it-IT" sz="3600" b="1" kern="100" dirty="0">
                <a:effectLst/>
                <a:latin typeface="Palatino Linotype" panose="02040502050505030304" pitchFamily="18" charset="0"/>
                <a:ea typeface="Aptos" panose="020B0004020202020204" pitchFamily="34" charset="0"/>
                <a:cs typeface="Times New Roman" panose="02020603050405020304" pitchFamily="18" charset="0"/>
              </a:rPr>
              <a:t>da Scipione del Ferro a Bombelli</a:t>
            </a:r>
            <a:endParaRPr lang="it-IT" sz="36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005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96018-4772-535A-F631-3FEFBC82CD4D}"/>
              </a:ext>
            </a:extLst>
          </p:cNvPr>
          <p:cNvSpPr>
            <a:spLocks noGrp="1"/>
          </p:cNvSpPr>
          <p:nvPr>
            <p:ph type="title"/>
          </p:nvPr>
        </p:nvSpPr>
        <p:spPr/>
        <p:txBody>
          <a:bodyPr>
            <a:normAutofit/>
          </a:bodyPr>
          <a:lstStyle/>
          <a:p>
            <a:r>
              <a:rPr lang="it-IT" sz="4400" b="1" dirty="0">
                <a:solidFill>
                  <a:schemeClr val="accent1"/>
                </a:solidFill>
                <a:effectLst/>
                <a:latin typeface="Garamond" panose="02020404030301010803" pitchFamily="18" charset="0"/>
                <a:ea typeface="Times New Roman" panose="02020603050405020304" pitchFamily="18" charset="0"/>
              </a:rPr>
              <a:t>Il caso irriducibile</a:t>
            </a:r>
            <a:r>
              <a:rPr lang="it-IT" sz="4400" b="1" dirty="0">
                <a:effectLst/>
                <a:latin typeface="Garamond" panose="02020404030301010803" pitchFamily="18" charset="0"/>
                <a:ea typeface="Times New Roman" panose="02020603050405020304" pitchFamily="18" charset="0"/>
              </a:rPr>
              <a:t>: le </a:t>
            </a:r>
            <a:r>
              <a:rPr lang="it-IT" sz="4400" b="1" i="1" dirty="0">
                <a:effectLst/>
                <a:latin typeface="Garamond" panose="02020404030301010803" pitchFamily="18" charset="0"/>
                <a:ea typeface="Times New Roman" panose="02020603050405020304" pitchFamily="18" charset="0"/>
              </a:rPr>
              <a:t>radici sofistiche</a:t>
            </a:r>
            <a:endParaRPr lang="it-IT" dirty="0"/>
          </a:p>
        </p:txBody>
      </p:sp>
      <p:sp>
        <p:nvSpPr>
          <p:cNvPr id="3" name="Segnaposto contenuto 2">
            <a:extLst>
              <a:ext uri="{FF2B5EF4-FFF2-40B4-BE49-F238E27FC236}">
                <a16:creationId xmlns:a16="http://schemas.microsoft.com/office/drawing/2014/main" id="{A5133287-38FC-1DB0-7304-319972368D5F}"/>
              </a:ext>
            </a:extLst>
          </p:cNvPr>
          <p:cNvSpPr>
            <a:spLocks noGrp="1"/>
          </p:cNvSpPr>
          <p:nvPr>
            <p:ph idx="1"/>
          </p:nvPr>
        </p:nvSpPr>
        <p:spPr/>
        <p:txBody>
          <a:bodyPr>
            <a:normAutofit lnSpcReduction="10000"/>
          </a:bodyPr>
          <a:lstStyle/>
          <a:p>
            <a:r>
              <a:rPr lang="it-IT" sz="1800" b="1" dirty="0">
                <a:effectLst/>
                <a:latin typeface="Garamond" panose="02020404030301010803" pitchFamily="18" charset="0"/>
                <a:ea typeface="Times New Roman" panose="02020603050405020304" pitchFamily="18" charset="0"/>
              </a:rPr>
              <a:t>Cardano</a:t>
            </a:r>
            <a:r>
              <a:rPr lang="it-IT" sz="1800" dirty="0">
                <a:effectLst/>
                <a:latin typeface="Garamond" panose="02020404030301010803" pitchFamily="18" charset="0"/>
                <a:ea typeface="Times New Roman" panose="02020603050405020304" pitchFamily="18" charset="0"/>
              </a:rPr>
              <a:t> aveva cercato di trovare delle regole per poter operare con le radici quadrate dei numeri negativi, che aveva chiamato </a:t>
            </a:r>
            <a:r>
              <a:rPr lang="it-IT" sz="1800" b="1" i="1" dirty="0">
                <a:effectLst/>
                <a:latin typeface="Garamond" panose="02020404030301010803" pitchFamily="18" charset="0"/>
                <a:ea typeface="Times New Roman" panose="02020603050405020304" pitchFamily="18" charset="0"/>
              </a:rPr>
              <a:t>radici sofistiche</a:t>
            </a:r>
            <a:r>
              <a:rPr lang="it-IT" sz="1800" dirty="0">
                <a:effectLst/>
                <a:latin typeface="Garamond" panose="02020404030301010803" pitchFamily="18" charset="0"/>
                <a:ea typeface="Times New Roman" panose="02020603050405020304" pitchFamily="18" charset="0"/>
              </a:rPr>
              <a:t>, ma si era arenato sul problema di stabilire quale segno avessero: il fatto che il loro quadrato fosse un numero negativo contraddiceva palesemente l’usuale regola dei segni. </a:t>
            </a:r>
            <a:endParaRPr lang="it-IT" sz="1800" dirty="0">
              <a:effectLst/>
              <a:latin typeface="Times New Roman" panose="02020603050405020304" pitchFamily="18" charset="0"/>
              <a:ea typeface="Times New Roman" panose="02020603050405020304" pitchFamily="18" charset="0"/>
            </a:endParaRPr>
          </a:p>
          <a:p>
            <a:r>
              <a:rPr lang="it-IT" sz="1800" dirty="0">
                <a:effectLst/>
                <a:latin typeface="Garamond" panose="02020404030301010803" pitchFamily="18" charset="0"/>
                <a:ea typeface="Times New Roman" panose="02020603050405020304" pitchFamily="18" charset="0"/>
              </a:rPr>
              <a:t>Per superare l’ostacolo, Bombelli inventò i nuovi segni </a:t>
            </a:r>
            <a:r>
              <a:rPr lang="it-IT" sz="1800" b="1" i="1" dirty="0">
                <a:effectLst/>
                <a:latin typeface="Garamond" panose="02020404030301010803" pitchFamily="18" charset="0"/>
                <a:ea typeface="Times New Roman" panose="02020603050405020304" pitchFamily="18" charset="0"/>
              </a:rPr>
              <a:t>più di meno</a:t>
            </a:r>
            <a:r>
              <a:rPr lang="it-IT" sz="1800" dirty="0">
                <a:effectLst/>
                <a:latin typeface="Garamond" panose="02020404030301010803" pitchFamily="18" charset="0"/>
                <a:ea typeface="Times New Roman" panose="02020603050405020304" pitchFamily="18" charset="0"/>
              </a:rPr>
              <a:t> e </a:t>
            </a:r>
            <a:r>
              <a:rPr lang="it-IT" sz="1800" b="1" i="1" dirty="0">
                <a:effectLst/>
                <a:latin typeface="Garamond" panose="02020404030301010803" pitchFamily="18" charset="0"/>
                <a:ea typeface="Times New Roman" panose="02020603050405020304" pitchFamily="18" charset="0"/>
              </a:rPr>
              <a:t>meno di meno</a:t>
            </a:r>
            <a:r>
              <a:rPr lang="it-IT" sz="1800" dirty="0">
                <a:effectLst/>
                <a:latin typeface="Garamond" panose="02020404030301010803" pitchFamily="18" charset="0"/>
                <a:ea typeface="Times New Roman" panose="02020603050405020304" pitchFamily="18" charset="0"/>
              </a:rPr>
              <a:t>, per i quali stabilì opportune regole di moltiplicazione. </a:t>
            </a:r>
          </a:p>
          <a:p>
            <a:r>
              <a:rPr lang="it-IT" sz="1800" dirty="0">
                <a:effectLst/>
                <a:latin typeface="Garamond" panose="02020404030301010803" pitchFamily="18" charset="0"/>
                <a:ea typeface="Times New Roman" panose="02020603050405020304" pitchFamily="18" charset="0"/>
              </a:rPr>
              <a:t>Su questa base costruì un’aritmetica delle </a:t>
            </a:r>
            <a:r>
              <a:rPr lang="it-IT" sz="1800" b="1" i="1" dirty="0">
                <a:effectLst/>
                <a:latin typeface="Garamond" panose="02020404030301010803" pitchFamily="18" charset="0"/>
                <a:ea typeface="Times New Roman" panose="02020603050405020304" pitchFamily="18" charset="0"/>
              </a:rPr>
              <a:t>quantità sofistiche</a:t>
            </a:r>
            <a:r>
              <a:rPr lang="it-IT" sz="1800" dirty="0">
                <a:effectLst/>
                <a:latin typeface="Garamond" panose="02020404030301010803" pitchFamily="18" charset="0"/>
                <a:ea typeface="Times New Roman" panose="02020603050405020304" pitchFamily="18" charset="0"/>
              </a:rPr>
              <a:t> che gli consentì di dare un senso alla formula cardanica nel caso irriducibile; inoltre, nei casi particolari in cui risultava semplice estrarre le radici cubiche di queste espressioni, Bombelli fu finalmente in grado di ricavare concretamente le tre radici reali dell’equazione e di ottenere il risultato più rilevante dei primi due libri, che sono tra le migliori sintesi dell’algebra </a:t>
            </a:r>
            <a:r>
              <a:rPr lang="it-IT" sz="1800" dirty="0" err="1">
                <a:effectLst/>
                <a:latin typeface="Garamond" panose="02020404030301010803" pitchFamily="18" charset="0"/>
                <a:ea typeface="Times New Roman" panose="02020603050405020304" pitchFamily="18" charset="0"/>
              </a:rPr>
              <a:t>abachistica</a:t>
            </a:r>
            <a:r>
              <a:rPr lang="it-IT" sz="1800" dirty="0">
                <a:effectLst/>
                <a:latin typeface="Garamond" panose="02020404030301010803" pitchFamily="18" charset="0"/>
                <a:ea typeface="Times New Roman" panose="02020603050405020304" pitchFamily="18" charset="0"/>
              </a:rPr>
              <a:t> occidentale. </a:t>
            </a:r>
            <a:endParaRPr lang="it-IT" sz="1800" dirty="0">
              <a:effectLst/>
              <a:latin typeface="Times New Roman" panose="02020603050405020304" pitchFamily="18" charset="0"/>
              <a:ea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3EE4436A-AEE0-07B9-DD1F-6C9239794DDB}"/>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417673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5C7A47-A4BB-6BA4-44D5-2F48D242D6B8}"/>
              </a:ext>
            </a:extLst>
          </p:cNvPr>
          <p:cNvSpPr>
            <a:spLocks noGrp="1"/>
          </p:cNvSpPr>
          <p:nvPr>
            <p:ph type="title"/>
          </p:nvPr>
        </p:nvSpPr>
        <p:spPr/>
        <p:txBody>
          <a:bodyPr>
            <a:normAutofit/>
          </a:bodyPr>
          <a:lstStyle/>
          <a:p>
            <a:pPr>
              <a:lnSpc>
                <a:spcPct val="115000"/>
              </a:lnSpc>
              <a:spcAft>
                <a:spcPts val="800"/>
              </a:spcAft>
            </a:pPr>
            <a:r>
              <a:rPr lang="it-IT" sz="4400" b="1" kern="100" dirty="0">
                <a:solidFill>
                  <a:schemeClr val="accent1"/>
                </a:solidFill>
                <a:effectLst/>
                <a:latin typeface="Garamond" panose="02020404030301010803" pitchFamily="18" charset="0"/>
                <a:ea typeface="Aptos" panose="020B0004020202020204" pitchFamily="34" charset="0"/>
                <a:cs typeface="Times New Roman" panose="02020603050405020304" pitchFamily="18" charset="0"/>
              </a:rPr>
              <a:t>La nota regola dei segni</a:t>
            </a:r>
            <a:endParaRPr lang="it-IT" dirty="0">
              <a:solidFill>
                <a:schemeClr val="accent1"/>
              </a:solidFill>
            </a:endParaRPr>
          </a:p>
        </p:txBody>
      </p:sp>
      <p:sp>
        <p:nvSpPr>
          <p:cNvPr id="3" name="Segnaposto contenuto 2">
            <a:extLst>
              <a:ext uri="{FF2B5EF4-FFF2-40B4-BE49-F238E27FC236}">
                <a16:creationId xmlns:a16="http://schemas.microsoft.com/office/drawing/2014/main" id="{18891F02-3FAB-CB8F-C242-3664D12D90D9}"/>
              </a:ext>
            </a:extLst>
          </p:cNvPr>
          <p:cNvSpPr>
            <a:spLocks noGrp="1"/>
          </p:cNvSpPr>
          <p:nvPr>
            <p:ph idx="1"/>
          </p:nvPr>
        </p:nvSpPr>
        <p:spPr>
          <a:xfrm>
            <a:off x="1295401" y="2556932"/>
            <a:ext cx="4493149" cy="3318936"/>
          </a:xfrm>
        </p:spPr>
        <p:txBody>
          <a:bodyPr>
            <a:noAutofit/>
          </a:bodyPr>
          <a:lstStyle/>
          <a:p>
            <a:pPr marL="0" marR="269875" indent="0">
              <a:lnSpc>
                <a:spcPct val="115000"/>
              </a:lnSpc>
              <a:spcAft>
                <a:spcPts val="800"/>
              </a:spcAft>
              <a:buNone/>
            </a:pPr>
            <a:r>
              <a:rPr lang="it-IT" sz="1800" kern="0" dirty="0">
                <a:solidFill>
                  <a:srgbClr val="333333"/>
                </a:solidFill>
                <a:effectLst/>
                <a:ea typeface="Times New Roman" panose="02020603050405020304" pitchFamily="18" charset="0"/>
                <a:cs typeface="Times New Roman" panose="02020603050405020304" pitchFamily="18" charset="0"/>
              </a:rPr>
              <a:t>Nel primo libro dell’opera, troviamo</a:t>
            </a:r>
            <a:endParaRPr lang="it-IT" sz="1800" kern="100" dirty="0">
              <a:effectLst/>
              <a:ea typeface="Aptos" panose="020B0004020202020204" pitchFamily="34" charset="0"/>
              <a:cs typeface="Times New Roman" panose="02020603050405020304" pitchFamily="18" charset="0"/>
            </a:endParaRPr>
          </a:p>
          <a:p>
            <a:pPr marL="0" marR="269875" indent="0" algn="ctr">
              <a:lnSpc>
                <a:spcPct val="115000"/>
              </a:lnSpc>
              <a:spcAft>
                <a:spcPts val="800"/>
              </a:spcAft>
              <a:buNone/>
            </a:pPr>
            <a:endParaRPr lang="it-IT" sz="1800" kern="0" dirty="0">
              <a:solidFill>
                <a:srgbClr val="333333"/>
              </a:solidFill>
              <a:effectLst/>
              <a:ea typeface="Times New Roman" panose="02020603050405020304" pitchFamily="18" charset="0"/>
              <a:cs typeface="Times New Roman" panose="02020603050405020304" pitchFamily="18" charset="0"/>
            </a:endParaRPr>
          </a:p>
          <a:p>
            <a:pPr marL="0" marR="269875" indent="0" algn="ctr">
              <a:lnSpc>
                <a:spcPct val="115000"/>
              </a:lnSpc>
              <a:spcAft>
                <a:spcPts val="800"/>
              </a:spcAft>
              <a:buNone/>
            </a:pPr>
            <a:r>
              <a:rPr lang="it-IT" sz="1800" b="1" kern="0" dirty="0">
                <a:solidFill>
                  <a:srgbClr val="333333"/>
                </a:solidFill>
                <a:effectLst/>
                <a:ea typeface="Times New Roman" panose="02020603050405020304" pitchFamily="18" charset="0"/>
                <a:cs typeface="Times New Roman" panose="02020603050405020304" pitchFamily="18" charset="0"/>
              </a:rPr>
              <a:t>“Più via più fa più.</a:t>
            </a:r>
            <a:endParaRPr lang="it-IT" sz="1800" b="1" kern="100" dirty="0">
              <a:effectLst/>
              <a:ea typeface="Aptos" panose="020B0004020202020204" pitchFamily="34" charset="0"/>
              <a:cs typeface="Times New Roman" panose="02020603050405020304" pitchFamily="18" charset="0"/>
            </a:endParaRPr>
          </a:p>
          <a:p>
            <a:pPr marL="0" marR="269875" indent="0" algn="ctr">
              <a:lnSpc>
                <a:spcPct val="115000"/>
              </a:lnSpc>
              <a:spcAft>
                <a:spcPts val="800"/>
              </a:spcAft>
              <a:buNone/>
            </a:pPr>
            <a:r>
              <a:rPr lang="it-IT" sz="1800" b="1" kern="0" dirty="0">
                <a:solidFill>
                  <a:srgbClr val="333333"/>
                </a:solidFill>
                <a:effectLst/>
                <a:ea typeface="Times New Roman" panose="02020603050405020304" pitchFamily="18" charset="0"/>
                <a:cs typeface="Times New Roman" panose="02020603050405020304" pitchFamily="18" charset="0"/>
              </a:rPr>
              <a:t>Più via meno fa meno.</a:t>
            </a:r>
            <a:endParaRPr lang="it-IT" sz="1800" b="1" kern="100" dirty="0">
              <a:effectLst/>
              <a:ea typeface="Aptos" panose="020B0004020202020204" pitchFamily="34" charset="0"/>
              <a:cs typeface="Times New Roman" panose="02020603050405020304" pitchFamily="18" charset="0"/>
            </a:endParaRPr>
          </a:p>
          <a:p>
            <a:pPr marL="0" marR="269875" indent="0" algn="ctr">
              <a:lnSpc>
                <a:spcPct val="115000"/>
              </a:lnSpc>
              <a:spcAft>
                <a:spcPts val="800"/>
              </a:spcAft>
              <a:buNone/>
            </a:pPr>
            <a:r>
              <a:rPr lang="it-IT" sz="1800" b="1" kern="0" dirty="0">
                <a:solidFill>
                  <a:srgbClr val="333333"/>
                </a:solidFill>
                <a:effectLst/>
                <a:ea typeface="Times New Roman" panose="02020603050405020304" pitchFamily="18" charset="0"/>
                <a:cs typeface="Times New Roman" panose="02020603050405020304" pitchFamily="18" charset="0"/>
              </a:rPr>
              <a:t>Meno via meno fa più.</a:t>
            </a:r>
            <a:endParaRPr lang="it-IT" sz="1800" b="1" kern="100" dirty="0">
              <a:effectLst/>
              <a:ea typeface="Aptos" panose="020B0004020202020204" pitchFamily="34" charset="0"/>
              <a:cs typeface="Times New Roman" panose="02020603050405020304" pitchFamily="18" charset="0"/>
            </a:endParaRPr>
          </a:p>
          <a:p>
            <a:pPr marL="0" marR="269875" indent="0" algn="ctr">
              <a:lnSpc>
                <a:spcPct val="115000"/>
              </a:lnSpc>
              <a:spcAft>
                <a:spcPts val="800"/>
              </a:spcAft>
              <a:buNone/>
            </a:pPr>
            <a:r>
              <a:rPr lang="it-IT" sz="1800" b="1" kern="0" dirty="0">
                <a:solidFill>
                  <a:srgbClr val="333333"/>
                </a:solidFill>
                <a:effectLst/>
                <a:ea typeface="Times New Roman" panose="02020603050405020304" pitchFamily="18" charset="0"/>
                <a:cs typeface="Times New Roman" panose="02020603050405020304" pitchFamily="18" charset="0"/>
              </a:rPr>
              <a:t>Meno via più fa meno”</a:t>
            </a:r>
            <a:endParaRPr lang="it-IT" sz="1800" b="1" kern="100" dirty="0">
              <a:effectLst/>
              <a:ea typeface="Aptos" panose="020B0004020202020204" pitchFamily="34" charset="0"/>
              <a:cs typeface="Times New Roman" panose="02020603050405020304" pitchFamily="18" charset="0"/>
            </a:endParaRPr>
          </a:p>
        </p:txBody>
      </p:sp>
      <p:sp>
        <p:nvSpPr>
          <p:cNvPr id="4" name="Segnaposto contenuto 2">
            <a:extLst>
              <a:ext uri="{FF2B5EF4-FFF2-40B4-BE49-F238E27FC236}">
                <a16:creationId xmlns:a16="http://schemas.microsoft.com/office/drawing/2014/main" id="{FF4A374D-8885-CF44-6F75-D3AB1E7086C8}"/>
              </a:ext>
            </a:extLst>
          </p:cNvPr>
          <p:cNvSpPr txBox="1">
            <a:spLocks/>
          </p:cNvSpPr>
          <p:nvPr/>
        </p:nvSpPr>
        <p:spPr>
          <a:xfrm>
            <a:off x="6536636" y="2556932"/>
            <a:ext cx="4493149" cy="331893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269875" indent="0">
              <a:lnSpc>
                <a:spcPct val="115000"/>
              </a:lnSpc>
              <a:spcAft>
                <a:spcPts val="800"/>
              </a:spcAft>
              <a:buFont typeface="Arial"/>
              <a:buNone/>
            </a:pPr>
            <a:r>
              <a:rPr lang="it-IT" sz="1800" kern="0" dirty="0">
                <a:solidFill>
                  <a:srgbClr val="333333"/>
                </a:solidFill>
                <a:ea typeface="Times New Roman" panose="02020603050405020304" pitchFamily="18" charset="0"/>
                <a:cs typeface="Times New Roman" panose="02020603050405020304" pitchFamily="18" charset="0"/>
              </a:rPr>
              <a:t>Possiamo esprimere ciò nel modo seguente:</a:t>
            </a:r>
            <a:endParaRPr lang="it-IT" sz="1800" kern="100" dirty="0">
              <a:ea typeface="Aptos" panose="020B0004020202020204" pitchFamily="34" charset="0"/>
              <a:cs typeface="Times New Roman" panose="02020603050405020304" pitchFamily="18" charset="0"/>
            </a:endParaRPr>
          </a:p>
          <a:p>
            <a:pPr marL="0" marR="269875" indent="0" algn="ctr">
              <a:lnSpc>
                <a:spcPct val="115000"/>
              </a:lnSpc>
              <a:spcAft>
                <a:spcPts val="800"/>
              </a:spcAft>
              <a:buFont typeface="Arial"/>
              <a:buNone/>
            </a:pPr>
            <a:endParaRPr lang="it-IT" sz="1800" kern="0" dirty="0">
              <a:solidFill>
                <a:srgbClr val="333333"/>
              </a:solidFill>
              <a:ea typeface="Times New Roman" panose="02020603050405020304" pitchFamily="18" charset="0"/>
              <a:cs typeface="Times New Roman" panose="02020603050405020304" pitchFamily="18" charset="0"/>
            </a:endParaRPr>
          </a:p>
          <a:p>
            <a:pPr marL="0" marR="269875" indent="0" algn="ctr">
              <a:lnSpc>
                <a:spcPct val="115000"/>
              </a:lnSpc>
              <a:spcAft>
                <a:spcPts val="800"/>
              </a:spcAft>
              <a:buFont typeface="Arial"/>
              <a:buNone/>
            </a:pPr>
            <a:r>
              <a:rPr lang="it-IT" sz="1800" b="1" kern="0" dirty="0">
                <a:solidFill>
                  <a:srgbClr val="333333"/>
                </a:solidFill>
                <a:ea typeface="Times New Roman" panose="02020603050405020304" pitchFamily="18" charset="0"/>
                <a:cs typeface="Times New Roman" panose="02020603050405020304" pitchFamily="18" charset="0"/>
              </a:rPr>
              <a:t>(+1)</a:t>
            </a:r>
            <a:r>
              <a:rPr lang="it-IT" sz="1800" b="1" kern="0" dirty="0">
                <a:solidFill>
                  <a:srgbClr val="333333"/>
                </a:solidFill>
                <a:ea typeface="Times New Roman" panose="02020603050405020304" pitchFamily="18" charset="0"/>
                <a:cs typeface="Arial" panose="020B0604020202020204" pitchFamily="34" charset="0"/>
              </a:rPr>
              <a:t> x</a:t>
            </a:r>
            <a:r>
              <a:rPr lang="it-IT" sz="1800" b="1" kern="0" dirty="0">
                <a:solidFill>
                  <a:srgbClr val="333333"/>
                </a:solidFill>
                <a:ea typeface="Times New Roman" panose="02020603050405020304" pitchFamily="18" charset="0"/>
                <a:cs typeface="Times New Roman" panose="02020603050405020304" pitchFamily="18" charset="0"/>
              </a:rPr>
              <a:t> (+1) = +1</a:t>
            </a:r>
            <a:endParaRPr lang="it-IT" sz="1800" b="1" kern="100" dirty="0">
              <a:ea typeface="Aptos" panose="020B0004020202020204" pitchFamily="34" charset="0"/>
              <a:cs typeface="Times New Roman" panose="02020603050405020304" pitchFamily="18" charset="0"/>
            </a:endParaRPr>
          </a:p>
          <a:p>
            <a:pPr marL="0" marR="269875" indent="0" algn="ctr">
              <a:lnSpc>
                <a:spcPct val="115000"/>
              </a:lnSpc>
              <a:spcAft>
                <a:spcPts val="800"/>
              </a:spcAft>
              <a:buFont typeface="Arial"/>
              <a:buNone/>
            </a:pPr>
            <a:r>
              <a:rPr lang="it-IT" sz="1800" b="1" kern="0" dirty="0">
                <a:solidFill>
                  <a:srgbClr val="333333"/>
                </a:solidFill>
                <a:ea typeface="Times New Roman" panose="02020603050405020304" pitchFamily="18" charset="0"/>
                <a:cs typeface="Times New Roman" panose="02020603050405020304" pitchFamily="18" charset="0"/>
              </a:rPr>
              <a:t>(+1)</a:t>
            </a:r>
            <a:r>
              <a:rPr lang="it-IT" sz="1800" b="1" kern="0" dirty="0">
                <a:solidFill>
                  <a:srgbClr val="333333"/>
                </a:solidFill>
                <a:ea typeface="Times New Roman" panose="02020603050405020304" pitchFamily="18" charset="0"/>
                <a:cs typeface="Arial" panose="020B0604020202020204" pitchFamily="34" charset="0"/>
              </a:rPr>
              <a:t> x</a:t>
            </a:r>
            <a:r>
              <a:rPr lang="it-IT" sz="1800" b="1" kern="0" dirty="0">
                <a:solidFill>
                  <a:srgbClr val="333333"/>
                </a:solidFill>
                <a:ea typeface="Times New Roman" panose="02020603050405020304" pitchFamily="18" charset="0"/>
                <a:cs typeface="Times New Roman" panose="02020603050405020304" pitchFamily="18" charset="0"/>
              </a:rPr>
              <a:t> (-1) = -1</a:t>
            </a:r>
            <a:endParaRPr lang="it-IT" sz="1800" b="1" kern="100" dirty="0">
              <a:ea typeface="Aptos" panose="020B0004020202020204" pitchFamily="34" charset="0"/>
              <a:cs typeface="Times New Roman" panose="02020603050405020304" pitchFamily="18" charset="0"/>
            </a:endParaRPr>
          </a:p>
          <a:p>
            <a:pPr marL="0" marR="269875" indent="0" algn="ctr">
              <a:lnSpc>
                <a:spcPct val="115000"/>
              </a:lnSpc>
              <a:spcAft>
                <a:spcPts val="800"/>
              </a:spcAft>
              <a:buFont typeface="Arial"/>
              <a:buNone/>
            </a:pPr>
            <a:r>
              <a:rPr lang="it-IT" sz="1800" b="1" kern="0" dirty="0">
                <a:solidFill>
                  <a:srgbClr val="333333"/>
                </a:solidFill>
                <a:ea typeface="Times New Roman" panose="02020603050405020304" pitchFamily="18" charset="0"/>
                <a:cs typeface="Times New Roman" panose="02020603050405020304" pitchFamily="18" charset="0"/>
              </a:rPr>
              <a:t>(-1)</a:t>
            </a:r>
            <a:r>
              <a:rPr lang="it-IT" sz="1800" b="1" kern="0" dirty="0">
                <a:solidFill>
                  <a:srgbClr val="333333"/>
                </a:solidFill>
                <a:ea typeface="Times New Roman" panose="02020603050405020304" pitchFamily="18" charset="0"/>
                <a:cs typeface="Arial" panose="020B0604020202020204" pitchFamily="34" charset="0"/>
              </a:rPr>
              <a:t> x</a:t>
            </a:r>
            <a:r>
              <a:rPr lang="it-IT" sz="1800" b="1" kern="0" dirty="0">
                <a:solidFill>
                  <a:srgbClr val="333333"/>
                </a:solidFill>
                <a:ea typeface="Times New Roman" panose="02020603050405020304" pitchFamily="18" charset="0"/>
                <a:cs typeface="Times New Roman" panose="02020603050405020304" pitchFamily="18" charset="0"/>
              </a:rPr>
              <a:t> (+1) = -1</a:t>
            </a:r>
            <a:endParaRPr lang="it-IT" sz="1800" b="1" kern="100" dirty="0">
              <a:ea typeface="Aptos" panose="020B0004020202020204" pitchFamily="34" charset="0"/>
              <a:cs typeface="Times New Roman" panose="02020603050405020304" pitchFamily="18" charset="0"/>
            </a:endParaRPr>
          </a:p>
          <a:p>
            <a:pPr marL="0" marR="269875" indent="0" algn="ctr">
              <a:lnSpc>
                <a:spcPct val="115000"/>
              </a:lnSpc>
              <a:spcAft>
                <a:spcPts val="800"/>
              </a:spcAft>
              <a:buFont typeface="Arial"/>
              <a:buNone/>
            </a:pPr>
            <a:r>
              <a:rPr lang="it-IT" sz="1800" b="1" kern="0" dirty="0">
                <a:solidFill>
                  <a:srgbClr val="333333"/>
                </a:solidFill>
                <a:ea typeface="Times New Roman" panose="02020603050405020304" pitchFamily="18" charset="0"/>
                <a:cs typeface="Times New Roman" panose="02020603050405020304" pitchFamily="18" charset="0"/>
              </a:rPr>
              <a:t>(-1)</a:t>
            </a:r>
            <a:r>
              <a:rPr lang="it-IT" sz="1800" b="1" kern="0" dirty="0">
                <a:solidFill>
                  <a:srgbClr val="333333"/>
                </a:solidFill>
                <a:ea typeface="Times New Roman" panose="02020603050405020304" pitchFamily="18" charset="0"/>
                <a:cs typeface="Arial" panose="020B0604020202020204" pitchFamily="34" charset="0"/>
              </a:rPr>
              <a:t> x</a:t>
            </a:r>
            <a:r>
              <a:rPr lang="it-IT" sz="1800" b="1" kern="0" dirty="0">
                <a:solidFill>
                  <a:srgbClr val="333333"/>
                </a:solidFill>
                <a:ea typeface="Times New Roman" panose="02020603050405020304" pitchFamily="18" charset="0"/>
                <a:cs typeface="Times New Roman" panose="02020603050405020304" pitchFamily="18" charset="0"/>
              </a:rPr>
              <a:t> (-1) = +1</a:t>
            </a:r>
            <a:endParaRPr lang="it-IT" sz="1800" b="1" kern="100" dirty="0">
              <a:ea typeface="Aptos" panose="020B0004020202020204" pitchFamily="34" charset="0"/>
              <a:cs typeface="Times New Roman" panose="02020603050405020304" pitchFamily="18" charset="0"/>
            </a:endParaRPr>
          </a:p>
        </p:txBody>
      </p:sp>
      <p:sp>
        <p:nvSpPr>
          <p:cNvPr id="5" name="Rettangolo 4">
            <a:extLst>
              <a:ext uri="{FF2B5EF4-FFF2-40B4-BE49-F238E27FC236}">
                <a16:creationId xmlns:a16="http://schemas.microsoft.com/office/drawing/2014/main" id="{B9EE173C-9780-3FA0-95AE-9055D5D6B8FB}"/>
              </a:ext>
            </a:extLst>
          </p:cNvPr>
          <p:cNvSpPr/>
          <p:nvPr/>
        </p:nvSpPr>
        <p:spPr>
          <a:xfrm>
            <a:off x="5740843" y="2556931"/>
            <a:ext cx="355157" cy="35894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4F50A979-1245-C9A6-34A1-B13BB6104608}"/>
              </a:ext>
            </a:extLst>
          </p:cNvPr>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389713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27D505-0AE5-80BE-EAA7-4A28F39E5A66}"/>
              </a:ext>
            </a:extLst>
          </p:cNvPr>
          <p:cNvSpPr>
            <a:spLocks noGrp="1"/>
          </p:cNvSpPr>
          <p:nvPr>
            <p:ph type="title"/>
          </p:nvPr>
        </p:nvSpPr>
        <p:spPr/>
        <p:txBody>
          <a:bodyPr>
            <a:normAutofit/>
          </a:bodyPr>
          <a:lstStyle/>
          <a:p>
            <a:pPr marL="270510" marR="269875">
              <a:lnSpc>
                <a:spcPct val="115000"/>
              </a:lnSpc>
              <a:spcAft>
                <a:spcPts val="800"/>
              </a:spcAft>
            </a:pPr>
            <a:r>
              <a:rPr lang="it-IT" sz="4400" b="1" kern="0" dirty="0">
                <a:solidFill>
                  <a:schemeClr val="accent1"/>
                </a:solidFill>
                <a:effectLst/>
                <a:latin typeface="Garamond" panose="02020404030301010803" pitchFamily="18" charset="0"/>
                <a:ea typeface="Times New Roman" panose="02020603050405020304" pitchFamily="18" charset="0"/>
                <a:cs typeface="Times New Roman" panose="02020603050405020304" pitchFamily="18" charset="0"/>
              </a:rPr>
              <a:t>Nuovi termini con nuove regole</a:t>
            </a:r>
            <a:endParaRPr lang="it-IT" dirty="0">
              <a:solidFill>
                <a:schemeClr val="accent1"/>
              </a:solidFill>
            </a:endParaRPr>
          </a:p>
        </p:txBody>
      </p:sp>
      <p:sp>
        <p:nvSpPr>
          <p:cNvPr id="3" name="Segnaposto contenuto 2">
            <a:extLst>
              <a:ext uri="{FF2B5EF4-FFF2-40B4-BE49-F238E27FC236}">
                <a16:creationId xmlns:a16="http://schemas.microsoft.com/office/drawing/2014/main" id="{38F503C4-41F0-D3C5-0A14-F521F0999759}"/>
              </a:ext>
            </a:extLst>
          </p:cNvPr>
          <p:cNvSpPr>
            <a:spLocks noGrp="1"/>
          </p:cNvSpPr>
          <p:nvPr>
            <p:ph idx="1"/>
          </p:nvPr>
        </p:nvSpPr>
        <p:spPr>
          <a:xfrm>
            <a:off x="1295402" y="2556931"/>
            <a:ext cx="4445441" cy="3589425"/>
          </a:xfrm>
        </p:spPr>
        <p:txBody>
          <a:bodyPr>
            <a:noAutofit/>
          </a:bodyPr>
          <a:lstStyle/>
          <a:p>
            <a:pPr marL="0" marR="269875" indent="0">
              <a:lnSpc>
                <a:spcPct val="115000"/>
              </a:lnSpc>
              <a:spcBef>
                <a:spcPts val="0"/>
              </a:spcBef>
              <a:spcAft>
                <a:spcPts val="0"/>
              </a:spcAft>
              <a:buNone/>
            </a:pPr>
            <a:r>
              <a:rPr lang="it-IT" sz="1400" kern="0" dirty="0">
                <a:solidFill>
                  <a:srgbClr val="333333"/>
                </a:solidFill>
                <a:effectLst/>
                <a:ea typeface="Times New Roman" panose="02020603050405020304" pitchFamily="18" charset="0"/>
                <a:cs typeface="Times New Roman" panose="02020603050405020304" pitchFamily="18" charset="0"/>
              </a:rPr>
              <a:t>Nel secondo libro l’Autore introdusse i termini </a:t>
            </a:r>
            <a:r>
              <a:rPr lang="it-IT" sz="1400" i="1" kern="0" dirty="0">
                <a:solidFill>
                  <a:srgbClr val="333333"/>
                </a:solidFill>
                <a:effectLst/>
                <a:ea typeface="Times New Roman" panose="02020603050405020304" pitchFamily="18" charset="0"/>
                <a:cs typeface="Times New Roman" panose="02020603050405020304" pitchFamily="18" charset="0"/>
              </a:rPr>
              <a:t>più di meno</a:t>
            </a:r>
            <a:r>
              <a:rPr lang="it-IT" sz="1400" kern="0" dirty="0">
                <a:solidFill>
                  <a:srgbClr val="333333"/>
                </a:solidFill>
                <a:effectLst/>
                <a:ea typeface="Times New Roman" panose="02020603050405020304" pitchFamily="18" charset="0"/>
                <a:cs typeface="Times New Roman" panose="02020603050405020304" pitchFamily="18" charset="0"/>
              </a:rPr>
              <a:t> (</a:t>
            </a:r>
            <a:r>
              <a:rPr lang="it-IT" sz="1400" i="1" kern="0" dirty="0" err="1">
                <a:solidFill>
                  <a:srgbClr val="333333"/>
                </a:solidFill>
                <a:effectLst/>
                <a:ea typeface="Times New Roman" panose="02020603050405020304" pitchFamily="18" charset="0"/>
                <a:cs typeface="Times New Roman" panose="02020603050405020304" pitchFamily="18" charset="0"/>
              </a:rPr>
              <a:t>pdm</a:t>
            </a:r>
            <a:r>
              <a:rPr lang="it-IT" sz="1400" kern="0" dirty="0">
                <a:solidFill>
                  <a:srgbClr val="333333"/>
                </a:solidFill>
                <a:effectLst/>
                <a:ea typeface="Times New Roman" panose="02020603050405020304" pitchFamily="18" charset="0"/>
                <a:cs typeface="Times New Roman" panose="02020603050405020304" pitchFamily="18" charset="0"/>
              </a:rPr>
              <a:t>) e </a:t>
            </a:r>
            <a:r>
              <a:rPr lang="it-IT" sz="1400" i="1" kern="0" dirty="0">
                <a:solidFill>
                  <a:srgbClr val="333333"/>
                </a:solidFill>
                <a:effectLst/>
                <a:ea typeface="Times New Roman" panose="02020603050405020304" pitchFamily="18" charset="0"/>
                <a:cs typeface="Times New Roman" panose="02020603050405020304" pitchFamily="18" charset="0"/>
              </a:rPr>
              <a:t>meno di meno</a:t>
            </a:r>
            <a:r>
              <a:rPr lang="it-IT" sz="1400" kern="0" dirty="0">
                <a:solidFill>
                  <a:srgbClr val="333333"/>
                </a:solidFill>
                <a:effectLst/>
                <a:ea typeface="Times New Roman" panose="02020603050405020304" pitchFamily="18" charset="0"/>
                <a:cs typeface="Times New Roman" panose="02020603050405020304" pitchFamily="18" charset="0"/>
              </a:rPr>
              <a:t> (</a:t>
            </a:r>
            <a:r>
              <a:rPr lang="it-IT" sz="1400" i="1" kern="0" dirty="0" err="1">
                <a:solidFill>
                  <a:srgbClr val="333333"/>
                </a:solidFill>
                <a:effectLst/>
                <a:ea typeface="Times New Roman" panose="02020603050405020304" pitchFamily="18" charset="0"/>
                <a:cs typeface="Times New Roman" panose="02020603050405020304" pitchFamily="18" charset="0"/>
              </a:rPr>
              <a:t>mdm</a:t>
            </a:r>
            <a:r>
              <a:rPr lang="it-IT" sz="1400" kern="0" dirty="0">
                <a:solidFill>
                  <a:srgbClr val="333333"/>
                </a:solidFill>
                <a:effectLst/>
                <a:ea typeface="Times New Roman" panose="02020603050405020304" pitchFamily="18" charset="0"/>
                <a:cs typeface="Times New Roman" panose="02020603050405020304" pitchFamily="18" charset="0"/>
              </a:rPr>
              <a:t>) per rappresentare +</a:t>
            </a:r>
            <a:r>
              <a:rPr lang="it-IT" sz="1400" i="1" kern="0" dirty="0">
                <a:solidFill>
                  <a:srgbClr val="333333"/>
                </a:solidFill>
                <a:effectLst/>
                <a:ea typeface="Times New Roman" panose="02020603050405020304" pitchFamily="18" charset="0"/>
                <a:cs typeface="Times New Roman" panose="02020603050405020304" pitchFamily="18" charset="0"/>
              </a:rPr>
              <a:t>i</a:t>
            </a:r>
            <a:r>
              <a:rPr lang="it-IT" sz="1400" kern="0" dirty="0">
                <a:solidFill>
                  <a:srgbClr val="333333"/>
                </a:solidFill>
                <a:effectLst/>
                <a:ea typeface="Times New Roman" panose="02020603050405020304" pitchFamily="18" charset="0"/>
                <a:cs typeface="Times New Roman" panose="02020603050405020304" pitchFamily="18" charset="0"/>
              </a:rPr>
              <a:t> e -</a:t>
            </a:r>
            <a:r>
              <a:rPr lang="it-IT" sz="1400" i="1" kern="0" dirty="0">
                <a:solidFill>
                  <a:srgbClr val="333333"/>
                </a:solidFill>
                <a:effectLst/>
                <a:ea typeface="Times New Roman" panose="02020603050405020304" pitchFamily="18" charset="0"/>
                <a:cs typeface="Times New Roman" panose="02020603050405020304" pitchFamily="18" charset="0"/>
              </a:rPr>
              <a:t>i</a:t>
            </a:r>
            <a:r>
              <a:rPr lang="it-IT" sz="1400" kern="0" dirty="0">
                <a:solidFill>
                  <a:srgbClr val="333333"/>
                </a:solidFill>
                <a:effectLst/>
                <a:ea typeface="Times New Roman" panose="02020603050405020304" pitchFamily="18" charset="0"/>
                <a:cs typeface="Times New Roman" panose="02020603050405020304" pitchFamily="18" charset="0"/>
              </a:rPr>
              <a:t> e diede alcune regole fondamentali. Consideriamole nelle parole originali di Bombelli:</a:t>
            </a:r>
          </a:p>
          <a:p>
            <a:pPr marL="0" marR="269875" indent="0">
              <a:lnSpc>
                <a:spcPct val="115000"/>
              </a:lnSpc>
              <a:spcBef>
                <a:spcPts val="0"/>
              </a:spcBef>
              <a:spcAft>
                <a:spcPts val="0"/>
              </a:spcAft>
              <a:buNone/>
            </a:pPr>
            <a:endParaRPr lang="it-IT" sz="1400" kern="100" dirty="0">
              <a:effectLst/>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kern="0" dirty="0">
                <a:solidFill>
                  <a:srgbClr val="333333"/>
                </a:solidFill>
                <a:effectLst/>
                <a:ea typeface="Times New Roman" panose="02020603050405020304" pitchFamily="18" charset="0"/>
                <a:cs typeface="Times New Roman" panose="02020603050405020304" pitchFamily="18" charset="0"/>
              </a:rPr>
              <a:t> </a:t>
            </a:r>
            <a:r>
              <a:rPr lang="it-IT" sz="1400" b="1" kern="0" dirty="0">
                <a:solidFill>
                  <a:srgbClr val="333333"/>
                </a:solidFill>
                <a:effectLst/>
                <a:ea typeface="Times New Roman" panose="02020603050405020304" pitchFamily="18" charset="0"/>
                <a:cs typeface="Times New Roman" panose="02020603050405020304" pitchFamily="18" charset="0"/>
              </a:rPr>
              <a:t>“Più via più di meno, fa più di meno.</a:t>
            </a:r>
            <a:endParaRPr lang="it-IT" sz="1400" b="1" kern="100" dirty="0">
              <a:effectLst/>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ffectLst/>
                <a:ea typeface="Times New Roman" panose="02020603050405020304" pitchFamily="18" charset="0"/>
                <a:cs typeface="Times New Roman" panose="02020603050405020304" pitchFamily="18" charset="0"/>
              </a:rPr>
              <a:t>Più via meno di meno, fa meno di meno.</a:t>
            </a:r>
            <a:endParaRPr lang="it-IT" sz="1400" b="1" kern="100" dirty="0">
              <a:effectLst/>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ffectLst/>
                <a:ea typeface="Times New Roman" panose="02020603050405020304" pitchFamily="18" charset="0"/>
                <a:cs typeface="Times New Roman" panose="02020603050405020304" pitchFamily="18" charset="0"/>
              </a:rPr>
              <a:t>Più di meno via più di meno, fa meno.</a:t>
            </a:r>
            <a:endParaRPr lang="it-IT" sz="1400" b="1" kern="100" dirty="0">
              <a:effectLst/>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ffectLst/>
                <a:ea typeface="Times New Roman" panose="02020603050405020304" pitchFamily="18" charset="0"/>
                <a:cs typeface="Times New Roman" panose="02020603050405020304" pitchFamily="18" charset="0"/>
              </a:rPr>
              <a:t>Meno di meno via più di meno, fa più.</a:t>
            </a:r>
            <a:endParaRPr lang="it-IT" sz="1400" b="1" kern="100" dirty="0">
              <a:effectLst/>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ffectLst/>
                <a:ea typeface="Times New Roman" panose="02020603050405020304" pitchFamily="18" charset="0"/>
                <a:cs typeface="Times New Roman" panose="02020603050405020304" pitchFamily="18" charset="0"/>
              </a:rPr>
              <a:t>Meno via più di meno, fa meno di meno.</a:t>
            </a:r>
            <a:endParaRPr lang="it-IT" sz="1400" b="1" kern="100" dirty="0">
              <a:effectLst/>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ffectLst/>
                <a:ea typeface="Times New Roman" panose="02020603050405020304" pitchFamily="18" charset="0"/>
                <a:cs typeface="Times New Roman" panose="02020603050405020304" pitchFamily="18" charset="0"/>
              </a:rPr>
              <a:t>Meno via meno di meno, fa più di meno.</a:t>
            </a:r>
            <a:endParaRPr lang="it-IT" sz="1400" b="1" kern="100" dirty="0">
              <a:effectLst/>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ffectLst/>
                <a:ea typeface="Times New Roman" panose="02020603050405020304" pitchFamily="18" charset="0"/>
                <a:cs typeface="Times New Roman" panose="02020603050405020304" pitchFamily="18" charset="0"/>
              </a:rPr>
              <a:t>Più di meno via men di meno, fa più.</a:t>
            </a:r>
            <a:endParaRPr lang="it-IT" sz="1400" b="1" kern="100" dirty="0">
              <a:effectLst/>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ffectLst/>
                <a:ea typeface="Times New Roman" panose="02020603050405020304" pitchFamily="18" charset="0"/>
                <a:cs typeface="Times New Roman" panose="02020603050405020304" pitchFamily="18" charset="0"/>
              </a:rPr>
              <a:t>Meno di meno via men di meno, fa meno”</a:t>
            </a:r>
            <a:endParaRPr lang="it-IT" sz="1400" b="1" kern="100" dirty="0">
              <a:effectLst/>
              <a:ea typeface="Aptos" panose="020B0004020202020204" pitchFamily="34" charset="0"/>
              <a:cs typeface="Times New Roman" panose="02020603050405020304" pitchFamily="18" charset="0"/>
            </a:endParaRPr>
          </a:p>
          <a:p>
            <a:pPr marL="0" marR="269875" indent="0">
              <a:lnSpc>
                <a:spcPct val="115000"/>
              </a:lnSpc>
              <a:spcAft>
                <a:spcPts val="800"/>
              </a:spcAft>
              <a:buNone/>
            </a:pPr>
            <a:r>
              <a:rPr lang="it-IT" sz="1200" kern="0" dirty="0">
                <a:solidFill>
                  <a:srgbClr val="333333"/>
                </a:solidFill>
                <a:effectLst/>
                <a:ea typeface="Times New Roman" panose="02020603050405020304" pitchFamily="18" charset="0"/>
                <a:cs typeface="Times New Roman" panose="02020603050405020304" pitchFamily="18" charset="0"/>
              </a:rPr>
              <a:t> </a:t>
            </a:r>
            <a:endParaRPr lang="it-IT" sz="1200" kern="100" dirty="0">
              <a:effectLst/>
              <a:ea typeface="Aptos" panose="020B0004020202020204" pitchFamily="34" charset="0"/>
              <a:cs typeface="Times New Roman" panose="02020603050405020304" pitchFamily="18" charset="0"/>
            </a:endParaRPr>
          </a:p>
          <a:p>
            <a:pPr marL="0" indent="0">
              <a:buNone/>
            </a:pPr>
            <a:endParaRPr lang="it-IT" sz="1200" dirty="0"/>
          </a:p>
        </p:txBody>
      </p:sp>
      <p:sp>
        <p:nvSpPr>
          <p:cNvPr id="4" name="Segnaposto contenuto 2">
            <a:extLst>
              <a:ext uri="{FF2B5EF4-FFF2-40B4-BE49-F238E27FC236}">
                <a16:creationId xmlns:a16="http://schemas.microsoft.com/office/drawing/2014/main" id="{2DC39810-3F0F-D688-0F40-30643E12AFAF}"/>
              </a:ext>
            </a:extLst>
          </p:cNvPr>
          <p:cNvSpPr txBox="1">
            <a:spLocks/>
          </p:cNvSpPr>
          <p:nvPr/>
        </p:nvSpPr>
        <p:spPr>
          <a:xfrm>
            <a:off x="6202682" y="2556932"/>
            <a:ext cx="4445441" cy="358942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269875" indent="0">
              <a:lnSpc>
                <a:spcPct val="115000"/>
              </a:lnSpc>
              <a:spcBef>
                <a:spcPts val="0"/>
              </a:spcBef>
              <a:spcAft>
                <a:spcPts val="0"/>
              </a:spcAft>
              <a:buNone/>
            </a:pPr>
            <a:r>
              <a:rPr lang="it-IT" sz="1200" kern="0" dirty="0">
                <a:solidFill>
                  <a:srgbClr val="333333"/>
                </a:solidFill>
                <a:ea typeface="Times New Roman" panose="02020603050405020304" pitchFamily="18" charset="0"/>
                <a:cs typeface="Times New Roman" panose="02020603050405020304" pitchFamily="18" charset="0"/>
              </a:rPr>
              <a:t> </a:t>
            </a:r>
            <a:r>
              <a:rPr lang="it-IT" sz="1400" kern="0" dirty="0">
                <a:solidFill>
                  <a:srgbClr val="333333"/>
                </a:solidFill>
                <a:ea typeface="Times New Roman" panose="02020603050405020304" pitchFamily="18" charset="0"/>
                <a:cs typeface="Times New Roman" panose="02020603050405020304" pitchFamily="18" charset="0"/>
              </a:rPr>
              <a:t>Traduciamo, come prima: “Più” con +1; “Meno” con -1; “Via” con </a:t>
            </a:r>
            <a:r>
              <a:rPr lang="it-IT" sz="1400" kern="0" dirty="0">
                <a:solidFill>
                  <a:srgbClr val="333333"/>
                </a:solidFill>
                <a:ea typeface="Times New Roman" panose="02020603050405020304" pitchFamily="18" charset="0"/>
                <a:cs typeface="Arial" panose="020B0604020202020204" pitchFamily="34" charset="0"/>
              </a:rPr>
              <a:t>x</a:t>
            </a:r>
            <a:r>
              <a:rPr lang="it-IT" sz="1400" kern="0" dirty="0">
                <a:solidFill>
                  <a:srgbClr val="333333"/>
                </a:solidFill>
                <a:ea typeface="Times New Roman" panose="02020603050405020304" pitchFamily="18" charset="0"/>
                <a:cs typeface="Times New Roman" panose="02020603050405020304" pitchFamily="18" charset="0"/>
              </a:rPr>
              <a:t> (moltiplicazione); “Fa” con =.  Inoltre interpretiamo “Più di meno” con +</a:t>
            </a:r>
            <a:r>
              <a:rPr lang="it-IT" sz="1400" i="1" kern="0" dirty="0">
                <a:solidFill>
                  <a:srgbClr val="333333"/>
                </a:solidFill>
                <a:ea typeface="Times New Roman" panose="02020603050405020304" pitchFamily="18" charset="0"/>
                <a:cs typeface="Times New Roman" panose="02020603050405020304" pitchFamily="18" charset="0"/>
              </a:rPr>
              <a:t>i</a:t>
            </a:r>
            <a:r>
              <a:rPr lang="it-IT" sz="1400" kern="0" dirty="0">
                <a:solidFill>
                  <a:srgbClr val="333333"/>
                </a:solidFill>
                <a:ea typeface="Times New Roman" panose="02020603050405020304" pitchFamily="18" charset="0"/>
                <a:cs typeface="Times New Roman" panose="02020603050405020304" pitchFamily="18" charset="0"/>
              </a:rPr>
              <a:t>; “Meno di meno” con –</a:t>
            </a:r>
            <a:r>
              <a:rPr lang="it-IT" sz="1400" i="1" kern="0" dirty="0">
                <a:solidFill>
                  <a:srgbClr val="333333"/>
                </a:solidFill>
                <a:ea typeface="Times New Roman" panose="02020603050405020304" pitchFamily="18" charset="0"/>
                <a:cs typeface="Times New Roman" panose="02020603050405020304" pitchFamily="18" charset="0"/>
              </a:rPr>
              <a:t>i.</a:t>
            </a:r>
            <a:r>
              <a:rPr lang="it-IT" sz="1400" i="1" kern="100" dirty="0">
                <a:ea typeface="Times New Roman" panose="02020603050405020304" pitchFamily="18" charset="0"/>
                <a:cs typeface="Times New Roman" panose="02020603050405020304" pitchFamily="18" charset="0"/>
              </a:rPr>
              <a:t>  </a:t>
            </a:r>
            <a:r>
              <a:rPr lang="it-IT" sz="1400" kern="0" dirty="0">
                <a:solidFill>
                  <a:srgbClr val="333333"/>
                </a:solidFill>
                <a:ea typeface="Times New Roman" panose="02020603050405020304" pitchFamily="18" charset="0"/>
                <a:cs typeface="Times New Roman" panose="02020603050405020304" pitchFamily="18" charset="0"/>
              </a:rPr>
              <a:t>In linguaggio moderno possiamo quindi scrivere:</a:t>
            </a:r>
          </a:p>
          <a:p>
            <a:pPr marL="0" marR="269875" indent="0">
              <a:lnSpc>
                <a:spcPct val="115000"/>
              </a:lnSpc>
              <a:spcBef>
                <a:spcPts val="0"/>
              </a:spcBef>
              <a:spcAft>
                <a:spcPts val="0"/>
              </a:spcAft>
              <a:buNone/>
            </a:pPr>
            <a:endParaRPr lang="it-IT" sz="1400" kern="100" dirty="0">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a typeface="Times New Roman" panose="02020603050405020304" pitchFamily="18" charset="0"/>
                <a:cs typeface="Times New Roman" panose="02020603050405020304" pitchFamily="18" charset="0"/>
              </a:rPr>
              <a:t>(+1)</a:t>
            </a:r>
            <a:r>
              <a:rPr lang="it-IT" sz="1400" b="1" kern="0" dirty="0">
                <a:solidFill>
                  <a:srgbClr val="333333"/>
                </a:solidFill>
                <a:ea typeface="Times New Roman" panose="02020603050405020304" pitchFamily="18" charset="0"/>
                <a:cs typeface="Arial" panose="020B0604020202020204" pitchFamily="34" charset="0"/>
              </a:rPr>
              <a:t> x</a:t>
            </a:r>
            <a:r>
              <a:rPr lang="it-IT" sz="1400" b="1" kern="0" dirty="0">
                <a:solidFill>
                  <a:srgbClr val="333333"/>
                </a:solidFill>
                <a:ea typeface="Times New Roman" panose="02020603050405020304" pitchFamily="18" charset="0"/>
                <a:cs typeface="Times New Roman" panose="02020603050405020304" pitchFamily="18" charset="0"/>
              </a:rPr>
              <a:t> (+</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 = +</a:t>
            </a:r>
            <a:r>
              <a:rPr lang="it-IT" sz="1400" b="1" i="1" kern="0" dirty="0">
                <a:solidFill>
                  <a:srgbClr val="333333"/>
                </a:solidFill>
                <a:ea typeface="Times New Roman" panose="02020603050405020304" pitchFamily="18" charset="0"/>
                <a:cs typeface="Times New Roman" panose="02020603050405020304" pitchFamily="18" charset="0"/>
              </a:rPr>
              <a:t>i</a:t>
            </a:r>
            <a:endParaRPr lang="it-IT" sz="1400" b="1" kern="100" dirty="0">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a typeface="Times New Roman" panose="02020603050405020304" pitchFamily="18" charset="0"/>
                <a:cs typeface="Times New Roman" panose="02020603050405020304" pitchFamily="18" charset="0"/>
              </a:rPr>
              <a:t>(+1)</a:t>
            </a:r>
            <a:r>
              <a:rPr lang="it-IT" sz="1400" b="1" kern="0" dirty="0">
                <a:solidFill>
                  <a:srgbClr val="333333"/>
                </a:solidFill>
                <a:ea typeface="Times New Roman" panose="02020603050405020304" pitchFamily="18" charset="0"/>
                <a:cs typeface="Arial" panose="020B0604020202020204" pitchFamily="34" charset="0"/>
              </a:rPr>
              <a:t> x</a:t>
            </a:r>
            <a:r>
              <a:rPr lang="it-IT" sz="1400" b="1" kern="0" dirty="0">
                <a:solidFill>
                  <a:srgbClr val="333333"/>
                </a:solidFill>
                <a:ea typeface="Times New Roman" panose="02020603050405020304" pitchFamily="18" charset="0"/>
                <a:cs typeface="Times New Roman" panose="02020603050405020304" pitchFamily="18" charset="0"/>
              </a:rPr>
              <a:t> (-</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 = -</a:t>
            </a:r>
            <a:r>
              <a:rPr lang="it-IT" sz="1400" b="1" i="1" kern="0" dirty="0">
                <a:solidFill>
                  <a:srgbClr val="333333"/>
                </a:solidFill>
                <a:ea typeface="Times New Roman" panose="02020603050405020304" pitchFamily="18" charset="0"/>
                <a:cs typeface="Times New Roman" panose="02020603050405020304" pitchFamily="18" charset="0"/>
              </a:rPr>
              <a:t>i</a:t>
            </a:r>
            <a:endParaRPr lang="it-IT" sz="1400" b="1" kern="100" dirty="0">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a typeface="Times New Roman" panose="02020603050405020304" pitchFamily="18" charset="0"/>
                <a:cs typeface="Times New Roman" panose="02020603050405020304" pitchFamily="18" charset="0"/>
              </a:rPr>
              <a:t>(+</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a:t>
            </a:r>
            <a:r>
              <a:rPr lang="it-IT" sz="1400" b="1" kern="0" dirty="0">
                <a:solidFill>
                  <a:srgbClr val="333333"/>
                </a:solidFill>
                <a:ea typeface="Times New Roman" panose="02020603050405020304" pitchFamily="18" charset="0"/>
                <a:cs typeface="Arial" panose="020B0604020202020204" pitchFamily="34" charset="0"/>
              </a:rPr>
              <a:t> x</a:t>
            </a:r>
            <a:r>
              <a:rPr lang="it-IT" sz="1400" b="1" kern="0" dirty="0">
                <a:solidFill>
                  <a:srgbClr val="333333"/>
                </a:solidFill>
                <a:ea typeface="Times New Roman" panose="02020603050405020304" pitchFamily="18" charset="0"/>
                <a:cs typeface="Times New Roman" panose="02020603050405020304" pitchFamily="18" charset="0"/>
              </a:rPr>
              <a:t> (+</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 = –1</a:t>
            </a:r>
            <a:endParaRPr lang="it-IT" sz="1400" b="1" kern="100" dirty="0">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a typeface="Times New Roman" panose="02020603050405020304" pitchFamily="18" charset="0"/>
                <a:cs typeface="Times New Roman" panose="02020603050405020304" pitchFamily="18" charset="0"/>
              </a:rPr>
              <a:t>(-</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a:t>
            </a:r>
            <a:r>
              <a:rPr lang="it-IT" sz="1400" b="1" kern="0" dirty="0">
                <a:solidFill>
                  <a:srgbClr val="333333"/>
                </a:solidFill>
                <a:ea typeface="Times New Roman" panose="02020603050405020304" pitchFamily="18" charset="0"/>
                <a:cs typeface="Arial" panose="020B0604020202020204" pitchFamily="34" charset="0"/>
              </a:rPr>
              <a:t> x</a:t>
            </a:r>
            <a:r>
              <a:rPr lang="it-IT" sz="1400" b="1" kern="0" dirty="0">
                <a:solidFill>
                  <a:srgbClr val="333333"/>
                </a:solidFill>
                <a:ea typeface="Times New Roman" panose="02020603050405020304" pitchFamily="18" charset="0"/>
                <a:cs typeface="Times New Roman" panose="02020603050405020304" pitchFamily="18" charset="0"/>
              </a:rPr>
              <a:t> (+</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 = +1</a:t>
            </a:r>
            <a:endParaRPr lang="it-IT" sz="1400" b="1" kern="100" dirty="0">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a typeface="Times New Roman" panose="02020603050405020304" pitchFamily="18" charset="0"/>
                <a:cs typeface="Times New Roman" panose="02020603050405020304" pitchFamily="18" charset="0"/>
              </a:rPr>
              <a:t>(-1)</a:t>
            </a:r>
            <a:r>
              <a:rPr lang="it-IT" sz="1400" b="1" kern="0" dirty="0">
                <a:solidFill>
                  <a:srgbClr val="333333"/>
                </a:solidFill>
                <a:ea typeface="Times New Roman" panose="02020603050405020304" pitchFamily="18" charset="0"/>
                <a:cs typeface="Arial" panose="020B0604020202020204" pitchFamily="34" charset="0"/>
              </a:rPr>
              <a:t> x</a:t>
            </a:r>
            <a:r>
              <a:rPr lang="it-IT" sz="1400" b="1" kern="0" dirty="0">
                <a:solidFill>
                  <a:srgbClr val="333333"/>
                </a:solidFill>
                <a:ea typeface="Times New Roman" panose="02020603050405020304" pitchFamily="18" charset="0"/>
                <a:cs typeface="Times New Roman" panose="02020603050405020304" pitchFamily="18" charset="0"/>
              </a:rPr>
              <a:t> (+</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 = -</a:t>
            </a:r>
            <a:r>
              <a:rPr lang="it-IT" sz="1400" b="1" i="1" kern="0" dirty="0">
                <a:solidFill>
                  <a:srgbClr val="333333"/>
                </a:solidFill>
                <a:ea typeface="Times New Roman" panose="02020603050405020304" pitchFamily="18" charset="0"/>
                <a:cs typeface="Times New Roman" panose="02020603050405020304" pitchFamily="18" charset="0"/>
              </a:rPr>
              <a:t>i</a:t>
            </a:r>
            <a:endParaRPr lang="it-IT" sz="1400" b="1" kern="100" dirty="0">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a typeface="Times New Roman" panose="02020603050405020304" pitchFamily="18" charset="0"/>
                <a:cs typeface="Times New Roman" panose="02020603050405020304" pitchFamily="18" charset="0"/>
              </a:rPr>
              <a:t>(-1)</a:t>
            </a:r>
            <a:r>
              <a:rPr lang="it-IT" sz="1400" b="1" kern="0" dirty="0">
                <a:solidFill>
                  <a:srgbClr val="333333"/>
                </a:solidFill>
                <a:ea typeface="Times New Roman" panose="02020603050405020304" pitchFamily="18" charset="0"/>
                <a:cs typeface="Arial" panose="020B0604020202020204" pitchFamily="34" charset="0"/>
              </a:rPr>
              <a:t> x</a:t>
            </a:r>
            <a:r>
              <a:rPr lang="it-IT" sz="1400" b="1" kern="0" dirty="0">
                <a:solidFill>
                  <a:srgbClr val="333333"/>
                </a:solidFill>
                <a:ea typeface="Times New Roman" panose="02020603050405020304" pitchFamily="18" charset="0"/>
                <a:cs typeface="Times New Roman" panose="02020603050405020304" pitchFamily="18" charset="0"/>
              </a:rPr>
              <a:t> (-</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 = +</a:t>
            </a:r>
            <a:r>
              <a:rPr lang="it-IT" sz="1400" b="1" i="1" kern="0" dirty="0">
                <a:solidFill>
                  <a:srgbClr val="333333"/>
                </a:solidFill>
                <a:ea typeface="Times New Roman" panose="02020603050405020304" pitchFamily="18" charset="0"/>
                <a:cs typeface="Times New Roman" panose="02020603050405020304" pitchFamily="18" charset="0"/>
              </a:rPr>
              <a:t>i</a:t>
            </a:r>
            <a:endParaRPr lang="it-IT" sz="1400" b="1" kern="100" dirty="0">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a typeface="Times New Roman" panose="02020603050405020304" pitchFamily="18" charset="0"/>
                <a:cs typeface="Times New Roman" panose="02020603050405020304" pitchFamily="18" charset="0"/>
              </a:rPr>
              <a:t>(+</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a:t>
            </a:r>
            <a:r>
              <a:rPr lang="it-IT" sz="1400" b="1" kern="0" dirty="0">
                <a:solidFill>
                  <a:srgbClr val="333333"/>
                </a:solidFill>
                <a:ea typeface="Times New Roman" panose="02020603050405020304" pitchFamily="18" charset="0"/>
                <a:cs typeface="Arial" panose="020B0604020202020204" pitchFamily="34" charset="0"/>
              </a:rPr>
              <a:t> x</a:t>
            </a:r>
            <a:r>
              <a:rPr lang="it-IT" sz="1400" b="1" kern="0" dirty="0">
                <a:solidFill>
                  <a:srgbClr val="333333"/>
                </a:solidFill>
                <a:ea typeface="Times New Roman" panose="02020603050405020304" pitchFamily="18" charset="0"/>
                <a:cs typeface="Times New Roman" panose="02020603050405020304" pitchFamily="18" charset="0"/>
              </a:rPr>
              <a:t> (-</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 = +1</a:t>
            </a:r>
            <a:endParaRPr lang="it-IT" sz="1400" b="1" kern="100" dirty="0">
              <a:ea typeface="Aptos" panose="020B0004020202020204" pitchFamily="34" charset="0"/>
              <a:cs typeface="Times New Roman" panose="02020603050405020304" pitchFamily="18" charset="0"/>
            </a:endParaRPr>
          </a:p>
          <a:p>
            <a:pPr marL="0" marR="269875" indent="0" algn="ctr">
              <a:lnSpc>
                <a:spcPct val="115000"/>
              </a:lnSpc>
              <a:spcBef>
                <a:spcPts val="0"/>
              </a:spcBef>
              <a:spcAft>
                <a:spcPts val="0"/>
              </a:spcAft>
              <a:buNone/>
            </a:pPr>
            <a:r>
              <a:rPr lang="it-IT" sz="1400" b="1" kern="0" dirty="0">
                <a:solidFill>
                  <a:srgbClr val="333333"/>
                </a:solidFill>
                <a:ea typeface="Times New Roman" panose="02020603050405020304" pitchFamily="18" charset="0"/>
                <a:cs typeface="Times New Roman" panose="02020603050405020304" pitchFamily="18" charset="0"/>
              </a:rPr>
              <a:t>(-</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a:t>
            </a:r>
            <a:r>
              <a:rPr lang="it-IT" sz="1400" b="1" kern="0" dirty="0">
                <a:solidFill>
                  <a:srgbClr val="333333"/>
                </a:solidFill>
                <a:ea typeface="Times New Roman" panose="02020603050405020304" pitchFamily="18" charset="0"/>
                <a:cs typeface="Arial" panose="020B0604020202020204" pitchFamily="34" charset="0"/>
              </a:rPr>
              <a:t> x</a:t>
            </a:r>
            <a:r>
              <a:rPr lang="it-IT" sz="1400" b="1" kern="0" dirty="0">
                <a:solidFill>
                  <a:srgbClr val="333333"/>
                </a:solidFill>
                <a:ea typeface="Times New Roman" panose="02020603050405020304" pitchFamily="18" charset="0"/>
                <a:cs typeface="Times New Roman" panose="02020603050405020304" pitchFamily="18" charset="0"/>
              </a:rPr>
              <a:t> (-</a:t>
            </a:r>
            <a:r>
              <a:rPr lang="it-IT" sz="1400" b="1" i="1" kern="0" dirty="0">
                <a:solidFill>
                  <a:srgbClr val="333333"/>
                </a:solidFill>
                <a:ea typeface="Times New Roman" panose="02020603050405020304" pitchFamily="18" charset="0"/>
                <a:cs typeface="Times New Roman" panose="02020603050405020304" pitchFamily="18" charset="0"/>
              </a:rPr>
              <a:t>i</a:t>
            </a:r>
            <a:r>
              <a:rPr lang="it-IT" sz="1400" b="1" kern="0" dirty="0">
                <a:solidFill>
                  <a:srgbClr val="333333"/>
                </a:solidFill>
                <a:ea typeface="Times New Roman" panose="02020603050405020304" pitchFamily="18" charset="0"/>
                <a:cs typeface="Times New Roman" panose="02020603050405020304" pitchFamily="18" charset="0"/>
              </a:rPr>
              <a:t>) = -1</a:t>
            </a:r>
            <a:endParaRPr lang="it-IT" sz="1400" b="1" kern="100" dirty="0">
              <a:ea typeface="Aptos" panose="020B0004020202020204" pitchFamily="34" charset="0"/>
              <a:cs typeface="Times New Roman" panose="02020603050405020304" pitchFamily="18" charset="0"/>
            </a:endParaRPr>
          </a:p>
          <a:p>
            <a:pPr marL="0" indent="0">
              <a:buNone/>
            </a:pPr>
            <a:endParaRPr lang="it-IT" sz="1200" dirty="0"/>
          </a:p>
        </p:txBody>
      </p:sp>
      <p:sp>
        <p:nvSpPr>
          <p:cNvPr id="5" name="Rettangolo 4">
            <a:extLst>
              <a:ext uri="{FF2B5EF4-FFF2-40B4-BE49-F238E27FC236}">
                <a16:creationId xmlns:a16="http://schemas.microsoft.com/office/drawing/2014/main" id="{AB1C2435-4695-C144-C48A-2E72C75354A6}"/>
              </a:ext>
            </a:extLst>
          </p:cNvPr>
          <p:cNvSpPr/>
          <p:nvPr/>
        </p:nvSpPr>
        <p:spPr>
          <a:xfrm>
            <a:off x="5740843" y="2556931"/>
            <a:ext cx="355157" cy="358942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DFE08964-EECE-9B2C-0D46-72CC95D68752}"/>
              </a:ext>
            </a:extLst>
          </p:cNvPr>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215206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anim calcmode="lin" valueType="num">
                                      <p:cBhvr>
                                        <p:cTn id="8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86" dur="1000"/>
                                        <p:tgtEl>
                                          <p:spTgt spid="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
                                            <p:txEl>
                                              <p:pRg st="2" end="2"/>
                                            </p:txEl>
                                          </p:spTgt>
                                        </p:tgtEl>
                                        <p:attrNameLst>
                                          <p:attrName>style.visibility</p:attrName>
                                        </p:attrNameLst>
                                      </p:cBhvr>
                                      <p:to>
                                        <p:strVal val="visible"/>
                                      </p:to>
                                    </p:set>
                                    <p:anim calcmode="lin" valueType="num">
                                      <p:cBhvr>
                                        <p:cTn id="9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9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3" dur="1000"/>
                                        <p:tgtEl>
                                          <p:spTgt spid="4">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4">
                                            <p:txEl>
                                              <p:pRg st="3" end="3"/>
                                            </p:txEl>
                                          </p:spTgt>
                                        </p:tgtEl>
                                        <p:attrNameLst>
                                          <p:attrName>style.visibility</p:attrName>
                                        </p:attrNameLst>
                                      </p:cBhvr>
                                      <p:to>
                                        <p:strVal val="visible"/>
                                      </p:to>
                                    </p:set>
                                    <p:anim calcmode="lin" valueType="num">
                                      <p:cBhvr>
                                        <p:cTn id="9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9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00" dur="1000"/>
                                        <p:tgtEl>
                                          <p:spTgt spid="4">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4">
                                            <p:txEl>
                                              <p:pRg st="4" end="4"/>
                                            </p:txEl>
                                          </p:spTgt>
                                        </p:tgtEl>
                                        <p:attrNameLst>
                                          <p:attrName>style.visibility</p:attrName>
                                        </p:attrNameLst>
                                      </p:cBhvr>
                                      <p:to>
                                        <p:strVal val="visible"/>
                                      </p:to>
                                    </p:set>
                                    <p:anim calcmode="lin" valueType="num">
                                      <p:cBhvr>
                                        <p:cTn id="10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10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07" dur="1000"/>
                                        <p:tgtEl>
                                          <p:spTgt spid="4">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4">
                                            <p:txEl>
                                              <p:pRg st="5" end="5"/>
                                            </p:txEl>
                                          </p:spTgt>
                                        </p:tgtEl>
                                        <p:attrNameLst>
                                          <p:attrName>style.visibility</p:attrName>
                                        </p:attrNameLst>
                                      </p:cBhvr>
                                      <p:to>
                                        <p:strVal val="visible"/>
                                      </p:to>
                                    </p:set>
                                    <p:anim calcmode="lin" valueType="num">
                                      <p:cBhvr>
                                        <p:cTn id="11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11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114" dur="1000"/>
                                        <p:tgtEl>
                                          <p:spTgt spid="4">
                                            <p:txEl>
                                              <p:pRg st="5" end="5"/>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grpId="0" nodeType="clickEffect">
                                  <p:stCondLst>
                                    <p:cond delay="0"/>
                                  </p:stCondLst>
                                  <p:childTnLst>
                                    <p:set>
                                      <p:cBhvr>
                                        <p:cTn id="118" dur="1" fill="hold">
                                          <p:stCondLst>
                                            <p:cond delay="0"/>
                                          </p:stCondLst>
                                        </p:cTn>
                                        <p:tgtEl>
                                          <p:spTgt spid="4">
                                            <p:txEl>
                                              <p:pRg st="6" end="6"/>
                                            </p:txEl>
                                          </p:spTgt>
                                        </p:tgtEl>
                                        <p:attrNameLst>
                                          <p:attrName>style.visibility</p:attrName>
                                        </p:attrNameLst>
                                      </p:cBhvr>
                                      <p:to>
                                        <p:strVal val="visible"/>
                                      </p:to>
                                    </p:set>
                                    <p:anim calcmode="lin" valueType="num">
                                      <p:cBhvr>
                                        <p:cTn id="119"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120"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121" dur="1000"/>
                                        <p:tgtEl>
                                          <p:spTgt spid="4">
                                            <p:txEl>
                                              <p:pRg st="6" end="6"/>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grpId="0" nodeType="clickEffect">
                                  <p:stCondLst>
                                    <p:cond delay="0"/>
                                  </p:stCondLst>
                                  <p:childTnLst>
                                    <p:set>
                                      <p:cBhvr>
                                        <p:cTn id="125" dur="1" fill="hold">
                                          <p:stCondLst>
                                            <p:cond delay="0"/>
                                          </p:stCondLst>
                                        </p:cTn>
                                        <p:tgtEl>
                                          <p:spTgt spid="4">
                                            <p:txEl>
                                              <p:pRg st="7" end="7"/>
                                            </p:txEl>
                                          </p:spTgt>
                                        </p:tgtEl>
                                        <p:attrNameLst>
                                          <p:attrName>style.visibility</p:attrName>
                                        </p:attrNameLst>
                                      </p:cBhvr>
                                      <p:to>
                                        <p:strVal val="visible"/>
                                      </p:to>
                                    </p:set>
                                    <p:anim calcmode="lin" valueType="num">
                                      <p:cBhvr>
                                        <p:cTn id="126"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127"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128" dur="1000"/>
                                        <p:tgtEl>
                                          <p:spTgt spid="4">
                                            <p:txEl>
                                              <p:pRg st="7" end="7"/>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4">
                                            <p:txEl>
                                              <p:pRg st="8" end="8"/>
                                            </p:txEl>
                                          </p:spTgt>
                                        </p:tgtEl>
                                        <p:attrNameLst>
                                          <p:attrName>style.visibility</p:attrName>
                                        </p:attrNameLst>
                                      </p:cBhvr>
                                      <p:to>
                                        <p:strVal val="visible"/>
                                      </p:to>
                                    </p:set>
                                    <p:anim calcmode="lin" valueType="num">
                                      <p:cBhvr>
                                        <p:cTn id="133"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134"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135" dur="1000"/>
                                        <p:tgtEl>
                                          <p:spTgt spid="4">
                                            <p:txEl>
                                              <p:pRg st="8" end="8"/>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5" presetClass="entr" presetSubtype="0" fill="hold" grpId="0" nodeType="clickEffect">
                                  <p:stCondLst>
                                    <p:cond delay="0"/>
                                  </p:stCondLst>
                                  <p:childTnLst>
                                    <p:set>
                                      <p:cBhvr>
                                        <p:cTn id="139" dur="1" fill="hold">
                                          <p:stCondLst>
                                            <p:cond delay="0"/>
                                          </p:stCondLst>
                                        </p:cTn>
                                        <p:tgtEl>
                                          <p:spTgt spid="4">
                                            <p:txEl>
                                              <p:pRg st="9" end="9"/>
                                            </p:txEl>
                                          </p:spTgt>
                                        </p:tgtEl>
                                        <p:attrNameLst>
                                          <p:attrName>style.visibility</p:attrName>
                                        </p:attrNameLst>
                                      </p:cBhvr>
                                      <p:to>
                                        <p:strVal val="visible"/>
                                      </p:to>
                                    </p:set>
                                    <p:anim calcmode="lin" valueType="num">
                                      <p:cBhvr>
                                        <p:cTn id="140"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141"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142"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31E51-2D11-D3AE-D13F-04650A396B7F}"/>
              </a:ext>
            </a:extLst>
          </p:cNvPr>
          <p:cNvSpPr>
            <a:spLocks noGrp="1"/>
          </p:cNvSpPr>
          <p:nvPr>
            <p:ph type="title"/>
          </p:nvPr>
        </p:nvSpPr>
        <p:spPr>
          <a:xfrm>
            <a:off x="1295402" y="982132"/>
            <a:ext cx="9601196" cy="1303867"/>
          </a:xfrm>
        </p:spPr>
        <p:txBody>
          <a:bodyPr>
            <a:normAutofit/>
          </a:bodyPr>
          <a:lstStyle/>
          <a:p>
            <a:pPr marL="0" marR="0" lvl="0" indent="0" defTabSz="914400" rtl="0" eaLnBrk="0" fontAlgn="base" latinLnBrk="0" hangingPunct="0">
              <a:lnSpc>
                <a:spcPct val="90000"/>
              </a:lnSpc>
              <a:spcBef>
                <a:spcPct val="0"/>
              </a:spcBef>
              <a:spcAft>
                <a:spcPct val="0"/>
              </a:spcAft>
              <a:buClrTx/>
              <a:buSzTx/>
              <a:buFontTx/>
              <a:buNone/>
              <a:tabLst/>
            </a:pPr>
            <a:r>
              <a:rPr kumimoji="0" lang="it-IT" altLang="it-IT" b="1" i="0" u="none" strike="noStrike" cap="none" normalizeH="0" baseline="0" dirty="0">
                <a:ln>
                  <a:noFill/>
                </a:ln>
                <a:solidFill>
                  <a:srgbClr val="00B050"/>
                </a:solidFill>
                <a:effectLst/>
                <a:ea typeface="Times New Roman" panose="02020603050405020304" pitchFamily="18" charset="0"/>
                <a:cs typeface="Times New Roman" panose="02020603050405020304" pitchFamily="18" charset="0"/>
              </a:rPr>
              <a:t>Il gruppo delle radici quarte dell'unità</a:t>
            </a:r>
            <a:endParaRPr kumimoji="0" lang="it-IT" altLang="it-IT" b="0" i="0" u="none" strike="noStrike" cap="none" normalizeH="0" baseline="0" dirty="0">
              <a:ln>
                <a:noFill/>
              </a:ln>
              <a:solidFill>
                <a:srgbClr val="00B050"/>
              </a:solidFill>
              <a:effectLst/>
            </a:endParaRPr>
          </a:p>
        </p:txBody>
      </p:sp>
      <p:sp>
        <p:nvSpPr>
          <p:cNvPr id="3" name="Segnaposto contenuto 2">
            <a:extLst>
              <a:ext uri="{FF2B5EF4-FFF2-40B4-BE49-F238E27FC236}">
                <a16:creationId xmlns:a16="http://schemas.microsoft.com/office/drawing/2014/main" id="{A4E4B011-F981-1014-3431-A4CC9F39BB15}"/>
              </a:ext>
            </a:extLst>
          </p:cNvPr>
          <p:cNvSpPr>
            <a:spLocks noGrp="1"/>
          </p:cNvSpPr>
          <p:nvPr>
            <p:ph idx="1"/>
          </p:nvPr>
        </p:nvSpPr>
        <p:spPr>
          <a:xfrm>
            <a:off x="1295402" y="2556932"/>
            <a:ext cx="6256866" cy="3318936"/>
          </a:xfrm>
        </p:spPr>
        <p:txBody>
          <a:bodyPr>
            <a:normAutofit/>
          </a:bodyPr>
          <a:lstStyle/>
          <a:p>
            <a:pPr marL="0" marR="0" lvl="0" indent="0" defTabSz="914400" rtl="0" eaLnBrk="0" fontAlgn="base" latinLnBrk="0" hangingPunct="0">
              <a:spcBef>
                <a:spcPct val="0"/>
              </a:spcBef>
              <a:buClrTx/>
              <a:buSzTx/>
              <a:buFontTx/>
              <a:buNone/>
              <a:tabLst/>
            </a:pPr>
            <a:r>
              <a:rPr kumimoji="0" lang="it-IT" altLang="it-IT" b="0" i="0"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Quanto visto </a:t>
            </a:r>
            <a:r>
              <a:rPr lang="it-IT" kern="0" dirty="0">
                <a:solidFill>
                  <a:srgbClr val="333333"/>
                </a:solidFill>
                <a:effectLst/>
                <a:ea typeface="Times New Roman" panose="02020603050405020304" pitchFamily="18" charset="0"/>
                <a:cs typeface="Times New Roman" panose="02020603050405020304" pitchFamily="18" charset="0"/>
              </a:rPr>
              <a:t>si può sintetizzare nella seguente </a:t>
            </a:r>
            <a:r>
              <a:rPr lang="it-IT" b="1" i="1" kern="0" dirty="0">
                <a:solidFill>
                  <a:srgbClr val="00B050"/>
                </a:solidFill>
                <a:effectLst/>
                <a:ea typeface="Times New Roman" panose="02020603050405020304" pitchFamily="18" charset="0"/>
                <a:cs typeface="Times New Roman" panose="02020603050405020304" pitchFamily="18" charset="0"/>
              </a:rPr>
              <a:t>tabella di </a:t>
            </a:r>
            <a:r>
              <a:rPr lang="it-IT" b="1" i="1" kern="0" dirty="0" err="1">
                <a:solidFill>
                  <a:srgbClr val="00B050"/>
                </a:solidFill>
                <a:effectLst/>
                <a:ea typeface="Times New Roman" panose="02020603050405020304" pitchFamily="18" charset="0"/>
                <a:cs typeface="Times New Roman" panose="02020603050405020304" pitchFamily="18" charset="0"/>
              </a:rPr>
              <a:t>Cayley</a:t>
            </a:r>
            <a:r>
              <a:rPr lang="it-IT" b="1" dirty="0">
                <a:solidFill>
                  <a:srgbClr val="00B050"/>
                </a:solidFill>
                <a:effectLst/>
              </a:rPr>
              <a:t> </a:t>
            </a:r>
            <a:r>
              <a:rPr kumimoji="0" lang="it-IT" altLang="it-IT" b="0" i="0"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che può essere modernamente considerata come il gruppo moltiplicativo </a:t>
            </a:r>
          </a:p>
          <a:p>
            <a:pPr marL="0" marR="0" lvl="0" indent="0" algn="ctr" defTabSz="914400" rtl="0" eaLnBrk="0" fontAlgn="base" latinLnBrk="0" hangingPunct="0">
              <a:spcBef>
                <a:spcPct val="0"/>
              </a:spcBef>
              <a:buClrTx/>
              <a:buSzTx/>
              <a:buFontTx/>
              <a:buNone/>
              <a:tabLst/>
            </a:pPr>
            <a:r>
              <a:rPr kumimoji="0" lang="it-IT" altLang="it-IT" b="0" i="0"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({+1; -1; +</a:t>
            </a:r>
            <a:r>
              <a:rPr kumimoji="0" lang="it-IT" altLang="it-IT" b="0" i="1"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i</a:t>
            </a:r>
            <a:r>
              <a:rPr kumimoji="0" lang="it-IT" altLang="it-IT" b="0" i="0"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 -</a:t>
            </a:r>
            <a:r>
              <a:rPr kumimoji="0" lang="it-IT" altLang="it-IT" b="0" i="1"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i</a:t>
            </a:r>
            <a:r>
              <a:rPr kumimoji="0" lang="it-IT" altLang="it-IT" b="0" i="0"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 </a:t>
            </a:r>
            <a:r>
              <a:rPr kumimoji="0" lang="it-IT" altLang="it-IT" b="0" u="none" strike="noStrike" cap="none" normalizeH="0" baseline="0" dirty="0">
                <a:ln>
                  <a:noFill/>
                </a:ln>
                <a:solidFill>
                  <a:srgbClr val="262626"/>
                </a:solidFill>
                <a:effectLst/>
                <a:ea typeface="Times New Roman" panose="02020603050405020304" pitchFamily="18" charset="0"/>
                <a:cs typeface="Arial" panose="020B0604020202020204" pitchFamily="34" charset="0"/>
              </a:rPr>
              <a:t>x</a:t>
            </a:r>
            <a:r>
              <a:rPr kumimoji="0" lang="it-IT" altLang="it-IT" b="0" i="0"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 </a:t>
            </a:r>
          </a:p>
          <a:p>
            <a:pPr marL="0" marR="0" lvl="0" indent="0" defTabSz="914400" rtl="0" eaLnBrk="0" fontAlgn="base" latinLnBrk="0" hangingPunct="0">
              <a:spcBef>
                <a:spcPct val="0"/>
              </a:spcBef>
              <a:buClrTx/>
              <a:buSzTx/>
              <a:buFontTx/>
              <a:buNone/>
              <a:tabLst/>
            </a:pPr>
            <a:r>
              <a:rPr kumimoji="0" lang="it-IT" altLang="it-IT" b="0" i="0" u="none" strike="noStrike" cap="none" normalizeH="0" baseline="0" dirty="0">
                <a:ln>
                  <a:noFill/>
                </a:ln>
                <a:solidFill>
                  <a:srgbClr val="262626"/>
                </a:solidFill>
                <a:effectLst/>
                <a:ea typeface="Times New Roman" panose="02020603050405020304" pitchFamily="18" charset="0"/>
                <a:cs typeface="Times New Roman" panose="02020603050405020304" pitchFamily="18" charset="0"/>
              </a:rPr>
              <a:t>delle radici quarte dell’unità, un gruppo abeliano finito.</a:t>
            </a:r>
            <a:endParaRPr kumimoji="0" lang="it-IT" altLang="it-IT" b="0" i="0" u="none" strike="noStrike" cap="none" normalizeH="0" baseline="0" dirty="0">
              <a:ln>
                <a:noFill/>
              </a:ln>
              <a:solidFill>
                <a:srgbClr val="262626"/>
              </a:solidFill>
              <a:effectLst/>
            </a:endParaRPr>
          </a:p>
        </p:txBody>
      </p:sp>
      <p:pic>
        <p:nvPicPr>
          <p:cNvPr id="1025" name="Immagine 2" descr="Immagine che contiene quadrato, schermata, Rettangolo, linea&#10;&#10;Il contenuto generato dall'IA potrebbe non essere corretto.">
            <a:extLst>
              <a:ext uri="{FF2B5EF4-FFF2-40B4-BE49-F238E27FC236}">
                <a16:creationId xmlns:a16="http://schemas.microsoft.com/office/drawing/2014/main" id="{6F0B3FAC-BB89-876B-3EC3-E3AD52E0758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8085026" y="2797632"/>
            <a:ext cx="2739728" cy="2659735"/>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B4A6891A-CB14-76C7-A32A-C265CAED34DA}"/>
              </a:ext>
            </a:extLst>
          </p:cNvPr>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30361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5"/>
                                        </p:tgtEl>
                                        <p:attrNameLst>
                                          <p:attrName>style.visibility</p:attrName>
                                        </p:attrNameLst>
                                      </p:cBhvr>
                                      <p:to>
                                        <p:strVal val="visible"/>
                                      </p:to>
                                    </p:set>
                                    <p:anim calcmode="lin" valueType="num">
                                      <p:cBhvr additive="base">
                                        <p:cTn id="30" dur="500" fill="hold"/>
                                        <p:tgtEl>
                                          <p:spTgt spid="1025"/>
                                        </p:tgtEl>
                                        <p:attrNameLst>
                                          <p:attrName>ppt_x</p:attrName>
                                        </p:attrNameLst>
                                      </p:cBhvr>
                                      <p:tavLst>
                                        <p:tav tm="0">
                                          <p:val>
                                            <p:strVal val="#ppt_x"/>
                                          </p:val>
                                        </p:tav>
                                        <p:tav tm="100000">
                                          <p:val>
                                            <p:strVal val="#ppt_x"/>
                                          </p:val>
                                        </p:tav>
                                      </p:tavLst>
                                    </p:anim>
                                    <p:anim calcmode="lin" valueType="num">
                                      <p:cBhvr additive="base">
                                        <p:cTn id="31"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E5A0B1-D025-C08F-88F3-08A564C31031}"/>
              </a:ext>
            </a:extLst>
          </p:cNvPr>
          <p:cNvSpPr>
            <a:spLocks noGrp="1"/>
          </p:cNvSpPr>
          <p:nvPr>
            <p:ph type="title"/>
          </p:nvPr>
        </p:nvSpPr>
        <p:spPr/>
        <p:txBody>
          <a:bodyPr/>
          <a:lstStyle/>
          <a:p>
            <a:r>
              <a:rPr lang="it-IT" b="1" dirty="0">
                <a:solidFill>
                  <a:srgbClr val="C00000"/>
                </a:solidFill>
              </a:rPr>
              <a:t>Fine della storia</a:t>
            </a:r>
          </a:p>
        </p:txBody>
      </p:sp>
      <p:sp>
        <p:nvSpPr>
          <p:cNvPr id="3" name="Segnaposto contenuto 2">
            <a:extLst>
              <a:ext uri="{FF2B5EF4-FFF2-40B4-BE49-F238E27FC236}">
                <a16:creationId xmlns:a16="http://schemas.microsoft.com/office/drawing/2014/main" id="{F94541C0-521C-158C-8ED6-CB206EBC94D6}"/>
              </a:ext>
            </a:extLst>
          </p:cNvPr>
          <p:cNvSpPr>
            <a:spLocks noGrp="1"/>
          </p:cNvSpPr>
          <p:nvPr>
            <p:ph idx="1"/>
          </p:nvPr>
        </p:nvSpPr>
        <p:spPr/>
        <p:txBody>
          <a:bodyPr>
            <a:normAutofit/>
          </a:bodyPr>
          <a:lstStyle/>
          <a:p>
            <a:pPr marL="270510" marR="269875" algn="just">
              <a:lnSpc>
                <a:spcPct val="115000"/>
              </a:lnSpc>
              <a:spcAft>
                <a:spcPts val="800"/>
              </a:spcAft>
            </a:pPr>
            <a:r>
              <a:rPr lang="it-IT" sz="2000" kern="0" dirty="0">
                <a:solidFill>
                  <a:srgbClr val="333333"/>
                </a:solidFill>
                <a:effectLst/>
                <a:ea typeface="Times New Roman" panose="02020603050405020304" pitchFamily="18" charset="0"/>
                <a:cs typeface="Times New Roman" panose="02020603050405020304" pitchFamily="18" charset="0"/>
              </a:rPr>
              <a:t>Naturalmente nell’</a:t>
            </a:r>
            <a:r>
              <a:rPr lang="it-IT" sz="2000" b="1" i="1" kern="0" dirty="0">
                <a:solidFill>
                  <a:srgbClr val="333333"/>
                </a:solidFill>
                <a:effectLst/>
                <a:ea typeface="Times New Roman" panose="02020603050405020304" pitchFamily="18" charset="0"/>
                <a:cs typeface="Times New Roman" panose="02020603050405020304" pitchFamily="18" charset="0"/>
              </a:rPr>
              <a:t>Algebra</a:t>
            </a:r>
            <a:r>
              <a:rPr lang="it-IT" sz="2000" i="1" kern="0" dirty="0">
                <a:solidFill>
                  <a:srgbClr val="333333"/>
                </a:solidFill>
                <a:effectLst/>
                <a:ea typeface="Times New Roman" panose="02020603050405020304" pitchFamily="18" charset="0"/>
                <a:cs typeface="Times New Roman" panose="02020603050405020304" pitchFamily="18" charset="0"/>
              </a:rPr>
              <a:t> </a:t>
            </a:r>
            <a:r>
              <a:rPr lang="it-IT" sz="2000" kern="0" dirty="0">
                <a:solidFill>
                  <a:srgbClr val="333333"/>
                </a:solidFill>
                <a:effectLst/>
                <a:ea typeface="Times New Roman" panose="02020603050405020304" pitchFamily="18" charset="0"/>
                <a:cs typeface="Times New Roman" panose="02020603050405020304" pitchFamily="18" charset="0"/>
              </a:rPr>
              <a:t>di </a:t>
            </a:r>
            <a:r>
              <a:rPr lang="it-IT" sz="2000" b="1" kern="0" dirty="0">
                <a:solidFill>
                  <a:srgbClr val="C00000"/>
                </a:solidFill>
                <a:effectLst/>
                <a:ea typeface="Times New Roman" panose="02020603050405020304" pitchFamily="18" charset="0"/>
                <a:cs typeface="Times New Roman" panose="02020603050405020304" pitchFamily="18" charset="0"/>
              </a:rPr>
              <a:t>Bombelli</a:t>
            </a:r>
            <a:r>
              <a:rPr lang="it-IT" sz="2000" kern="0" dirty="0">
                <a:solidFill>
                  <a:srgbClr val="333333"/>
                </a:solidFill>
                <a:effectLst/>
                <a:ea typeface="Times New Roman" panose="02020603050405020304" pitchFamily="18" charset="0"/>
                <a:cs typeface="Times New Roman" panose="02020603050405020304" pitchFamily="18" charset="0"/>
              </a:rPr>
              <a:t> non troviamo una moderna introduzione dell’insieme dei numeri complessi.</a:t>
            </a:r>
            <a:endParaRPr lang="it-IT" sz="2000" kern="100" dirty="0">
              <a:effectLst/>
              <a:ea typeface="Aptos" panose="020B0004020202020204" pitchFamily="34" charset="0"/>
              <a:cs typeface="Times New Roman" panose="02020603050405020304" pitchFamily="18" charset="0"/>
            </a:endParaRPr>
          </a:p>
          <a:p>
            <a:pPr marL="270510" marR="269875" algn="just">
              <a:lnSpc>
                <a:spcPct val="115000"/>
              </a:lnSpc>
              <a:spcAft>
                <a:spcPts val="800"/>
              </a:spcAft>
            </a:pPr>
            <a:r>
              <a:rPr lang="it-IT" sz="2000" kern="0" dirty="0">
                <a:solidFill>
                  <a:srgbClr val="333333"/>
                </a:solidFill>
                <a:effectLst/>
                <a:ea typeface="Times New Roman" panose="02020603050405020304" pitchFamily="18" charset="0"/>
                <a:cs typeface="Times New Roman" panose="02020603050405020304" pitchFamily="18" charset="0"/>
              </a:rPr>
              <a:t>Bombelli si limitò a indicare alcuni oggetti matematici utili per la risoluzione di equazioni cubiche e questi non furono accettati immediatamente.</a:t>
            </a:r>
            <a:endParaRPr lang="it-IT" sz="2000" kern="100" dirty="0">
              <a:effectLst/>
              <a:ea typeface="Aptos" panose="020B0004020202020204" pitchFamily="34" charset="0"/>
              <a:cs typeface="Times New Roman" panose="02020603050405020304" pitchFamily="18" charset="0"/>
            </a:endParaRPr>
          </a:p>
          <a:p>
            <a:pPr marL="270510" marR="269875" algn="just">
              <a:lnSpc>
                <a:spcPct val="115000"/>
              </a:lnSpc>
              <a:spcAft>
                <a:spcPts val="800"/>
              </a:spcAft>
            </a:pPr>
            <a:r>
              <a:rPr lang="it-IT" sz="2000" kern="0" dirty="0">
                <a:solidFill>
                  <a:srgbClr val="333333"/>
                </a:solidFill>
                <a:effectLst/>
                <a:ea typeface="Times New Roman" panose="02020603050405020304" pitchFamily="18" charset="0"/>
                <a:cs typeface="Times New Roman" panose="02020603050405020304" pitchFamily="18" charset="0"/>
              </a:rPr>
              <a:t>Tuttavia si può concludere che, con l'opera di Rafael Bombelli, non solo si raggiunge il </a:t>
            </a:r>
            <a:r>
              <a:rPr lang="it-IT" sz="2000" kern="0" dirty="0">
                <a:solidFill>
                  <a:srgbClr val="C00000"/>
                </a:solidFill>
                <a:effectLst/>
                <a:ea typeface="Times New Roman" panose="02020603050405020304" pitchFamily="18" charset="0"/>
                <a:cs typeface="Times New Roman" panose="02020603050405020304" pitchFamily="18" charset="0"/>
              </a:rPr>
              <a:t>primo metodo di risoluzione delle </a:t>
            </a:r>
            <a:r>
              <a:rPr lang="it-IT" sz="2000" b="1" kern="0" dirty="0">
                <a:solidFill>
                  <a:srgbClr val="C00000"/>
                </a:solidFill>
                <a:effectLst/>
                <a:ea typeface="Times New Roman" panose="02020603050405020304" pitchFamily="18" charset="0"/>
                <a:cs typeface="Times New Roman" panose="02020603050405020304" pitchFamily="18" charset="0"/>
              </a:rPr>
              <a:t>equazioni di terzo grado </a:t>
            </a:r>
            <a:r>
              <a:rPr lang="it-IT" sz="2000" kern="0" dirty="0">
                <a:solidFill>
                  <a:srgbClr val="333333"/>
                </a:solidFill>
                <a:effectLst/>
                <a:ea typeface="Times New Roman" panose="02020603050405020304" pitchFamily="18" charset="0"/>
                <a:cs typeface="Times New Roman" panose="02020603050405020304" pitchFamily="18" charset="0"/>
              </a:rPr>
              <a:t>(e molti altri metodi seguiranno), ma </a:t>
            </a:r>
            <a:r>
              <a:rPr lang="it-IT" sz="2000" kern="0" dirty="0">
                <a:solidFill>
                  <a:srgbClr val="C00000"/>
                </a:solidFill>
                <a:effectLst/>
                <a:ea typeface="Times New Roman" panose="02020603050405020304" pitchFamily="18" charset="0"/>
                <a:cs typeface="Times New Roman" panose="02020603050405020304" pitchFamily="18" charset="0"/>
              </a:rPr>
              <a:t>si vede l'affacciarsi dei </a:t>
            </a:r>
            <a:r>
              <a:rPr lang="it-IT" sz="2000" b="1" kern="0" dirty="0">
                <a:solidFill>
                  <a:srgbClr val="C00000"/>
                </a:solidFill>
                <a:effectLst/>
                <a:ea typeface="Times New Roman" panose="02020603050405020304" pitchFamily="18" charset="0"/>
                <a:cs typeface="Times New Roman" panose="02020603050405020304" pitchFamily="18" charset="0"/>
              </a:rPr>
              <a:t>numeri complessi </a:t>
            </a:r>
            <a:r>
              <a:rPr lang="it-IT" sz="2000" kern="0" dirty="0">
                <a:solidFill>
                  <a:srgbClr val="333333"/>
                </a:solidFill>
                <a:effectLst/>
                <a:ea typeface="Times New Roman" panose="02020603050405020304" pitchFamily="18" charset="0"/>
                <a:cs typeface="Times New Roman" panose="02020603050405020304" pitchFamily="18" charset="0"/>
              </a:rPr>
              <a:t>nella Storia della Matematica.</a:t>
            </a:r>
            <a:endParaRPr lang="it-IT" sz="2000" kern="100" dirty="0">
              <a:effectLst/>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87F3036E-D55C-A603-6EA9-E32019747616}"/>
                  </a:ext>
                </a:extLst>
              </p:cNvPr>
              <p:cNvSpPr txBox="1"/>
              <p:nvPr/>
            </p:nvSpPr>
            <p:spPr>
              <a:xfrm>
                <a:off x="10134601" y="5229537"/>
                <a:ext cx="83819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3600" i="1" smtClean="0">
                          <a:solidFill>
                            <a:srgbClr val="C00000"/>
                          </a:solidFill>
                          <a:latin typeface="Cambria Math" panose="02040503050406030204" pitchFamily="18" charset="0"/>
                          <a:ea typeface="Cambria Math" panose="02040503050406030204" pitchFamily="18" charset="0"/>
                        </a:rPr>
                        <m:t>ℂ</m:t>
                      </m:r>
                    </m:oMath>
                  </m:oMathPara>
                </a14:m>
                <a:endParaRPr lang="it-IT" sz="3600" dirty="0">
                  <a:solidFill>
                    <a:srgbClr val="C00000"/>
                  </a:solidFill>
                </a:endParaRPr>
              </a:p>
            </p:txBody>
          </p:sp>
        </mc:Choice>
        <mc:Fallback xmlns="">
          <p:sp>
            <p:nvSpPr>
              <p:cNvPr id="4" name="CasellaDiTesto 3">
                <a:extLst>
                  <a:ext uri="{FF2B5EF4-FFF2-40B4-BE49-F238E27FC236}">
                    <a16:creationId xmlns:a16="http://schemas.microsoft.com/office/drawing/2014/main" id="{87F3036E-D55C-A603-6EA9-E32019747616}"/>
                  </a:ext>
                </a:extLst>
              </p:cNvPr>
              <p:cNvSpPr txBox="1">
                <a:spLocks noRot="1" noChangeAspect="1" noMove="1" noResize="1" noEditPoints="1" noAdjustHandles="1" noChangeArrowheads="1" noChangeShapeType="1" noTextEdit="1"/>
              </p:cNvSpPr>
              <p:nvPr/>
            </p:nvSpPr>
            <p:spPr>
              <a:xfrm>
                <a:off x="10134601" y="5229537"/>
                <a:ext cx="838199" cy="646331"/>
              </a:xfrm>
              <a:prstGeom prst="rect">
                <a:avLst/>
              </a:prstGeom>
              <a:blipFill>
                <a:blip r:embed="rId2"/>
                <a:stretch>
                  <a:fillRect/>
                </a:stretch>
              </a:blipFill>
            </p:spPr>
            <p:txBody>
              <a:bodyPr/>
              <a:lstStyle/>
              <a:p>
                <a:r>
                  <a:rPr lang="it-IT">
                    <a:noFill/>
                  </a:rPr>
                  <a:t> </a:t>
                </a:r>
              </a:p>
            </p:txBody>
          </p:sp>
        </mc:Fallback>
      </mc:AlternateContent>
      <p:sp>
        <p:nvSpPr>
          <p:cNvPr id="5" name="Segnaposto numero diapositiva 4">
            <a:extLst>
              <a:ext uri="{FF2B5EF4-FFF2-40B4-BE49-F238E27FC236}">
                <a16:creationId xmlns:a16="http://schemas.microsoft.com/office/drawing/2014/main" id="{78420D38-32D1-CFE0-CD25-2C73194B3FDE}"/>
              </a:ext>
            </a:extLst>
          </p:cNvPr>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40270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6C69-2CB4-1D52-CC0D-15B40AF166B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3D02F86-B143-793D-E81F-D9FC57204A21}"/>
              </a:ext>
            </a:extLst>
          </p:cNvPr>
          <p:cNvSpPr>
            <a:spLocks noGrp="1"/>
          </p:cNvSpPr>
          <p:nvPr>
            <p:ph type="ctrTitle"/>
          </p:nvPr>
        </p:nvSpPr>
        <p:spPr/>
        <p:txBody>
          <a:bodyPr/>
          <a:lstStyle/>
          <a:p>
            <a:r>
              <a:rPr lang="it-IT" dirty="0"/>
              <a:t>Arrivederci </a:t>
            </a:r>
            <a:br>
              <a:rPr lang="it-IT" dirty="0"/>
            </a:br>
            <a:r>
              <a:rPr lang="it-IT" dirty="0"/>
              <a:t>alla prossima puntata</a:t>
            </a:r>
          </a:p>
        </p:txBody>
      </p:sp>
      <p:sp>
        <p:nvSpPr>
          <p:cNvPr id="5" name="Sottotitolo 4">
            <a:extLst>
              <a:ext uri="{FF2B5EF4-FFF2-40B4-BE49-F238E27FC236}">
                <a16:creationId xmlns:a16="http://schemas.microsoft.com/office/drawing/2014/main" id="{1BB39ACE-3357-48EE-6780-B47FF4550F56}"/>
              </a:ext>
            </a:extLst>
          </p:cNvPr>
          <p:cNvSpPr>
            <a:spLocks noGrp="1"/>
          </p:cNvSpPr>
          <p:nvPr>
            <p:ph type="subTitle" idx="1"/>
          </p:nvPr>
        </p:nvSpPr>
        <p:spPr/>
        <p:txBody>
          <a:bodyPr>
            <a:normAutofit/>
          </a:bodyPr>
          <a:lstStyle/>
          <a:p>
            <a:r>
              <a:rPr lang="it-IT" sz="3200" dirty="0"/>
              <a:t>8 maggio 2025</a:t>
            </a:r>
          </a:p>
        </p:txBody>
      </p:sp>
    </p:spTree>
    <p:extLst>
      <p:ext uri="{BB962C8B-B14F-4D97-AF65-F5344CB8AC3E}">
        <p14:creationId xmlns:p14="http://schemas.microsoft.com/office/powerpoint/2010/main" val="18734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65714A-D57C-9359-3154-8E46488E23E2}"/>
              </a:ext>
            </a:extLst>
          </p:cNvPr>
          <p:cNvSpPr>
            <a:spLocks noGrp="1"/>
          </p:cNvSpPr>
          <p:nvPr>
            <p:ph type="title"/>
          </p:nvPr>
        </p:nvSpPr>
        <p:spPr>
          <a:xfrm>
            <a:off x="1295402" y="982132"/>
            <a:ext cx="9601196" cy="1303867"/>
          </a:xfrm>
        </p:spPr>
        <p:txBody>
          <a:bodyPr>
            <a:normAutofit/>
          </a:bodyPr>
          <a:lstStyle/>
          <a:p>
            <a:r>
              <a:rPr lang="it-IT" b="1" i="1" kern="0" dirty="0">
                <a:solidFill>
                  <a:srgbClr val="7030A0"/>
                </a:solidFill>
                <a:effectLst/>
                <a:latin typeface="Garamond" panose="02020404030301010803" pitchFamily="18" charset="0"/>
                <a:ea typeface="Times New Roman" panose="02020603050405020304" pitchFamily="18" charset="0"/>
                <a:cs typeface="Times New Roman" panose="02020603050405020304" pitchFamily="18" charset="0"/>
              </a:rPr>
              <a:t>Da tempi remoti...</a:t>
            </a:r>
            <a:endParaRPr lang="it-IT" i="1" dirty="0">
              <a:solidFill>
                <a:srgbClr val="7030A0"/>
              </a:solidFill>
            </a:endParaRPr>
          </a:p>
        </p:txBody>
      </p:sp>
      <p:sp>
        <p:nvSpPr>
          <p:cNvPr id="3" name="Segnaposto contenuto 2">
            <a:extLst>
              <a:ext uri="{FF2B5EF4-FFF2-40B4-BE49-F238E27FC236}">
                <a16:creationId xmlns:a16="http://schemas.microsoft.com/office/drawing/2014/main" id="{C7D98E57-83A7-BD3A-3649-853031D146F7}"/>
              </a:ext>
            </a:extLst>
          </p:cNvPr>
          <p:cNvSpPr>
            <a:spLocks noGrp="1"/>
          </p:cNvSpPr>
          <p:nvPr>
            <p:ph idx="1"/>
          </p:nvPr>
        </p:nvSpPr>
        <p:spPr>
          <a:xfrm>
            <a:off x="1295402" y="2556932"/>
            <a:ext cx="6256866" cy="3318936"/>
          </a:xfrm>
        </p:spPr>
        <p:txBody>
          <a:bodyPr>
            <a:normAutofit lnSpcReduction="10000"/>
          </a:bodyPr>
          <a:lstStyle/>
          <a:p>
            <a:pPr>
              <a:lnSpc>
                <a:spcPct val="90000"/>
              </a:lnSpc>
              <a:spcAft>
                <a:spcPts val="800"/>
              </a:spcAft>
            </a:pPr>
            <a:r>
              <a:rPr lang="it-IT" sz="17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Sin dai tempi della matematica babilonese erano noti metodi risolutivi per </a:t>
            </a:r>
            <a:r>
              <a:rPr lang="it-IT" sz="1700" b="1" kern="0" dirty="0">
                <a:solidFill>
                  <a:srgbClr val="7030A0"/>
                </a:solidFill>
                <a:effectLst/>
                <a:latin typeface="Garamond" panose="02020404030301010803" pitchFamily="18" charset="0"/>
                <a:ea typeface="Times New Roman" panose="02020603050405020304" pitchFamily="18" charset="0"/>
                <a:cs typeface="Times New Roman" panose="02020603050405020304" pitchFamily="18" charset="0"/>
              </a:rPr>
              <a:t>equazioni di terzo grado particolari</a:t>
            </a:r>
            <a:r>
              <a:rPr lang="it-IT" sz="17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 come quelle che possono essere ricondotte a un’equazione di secondo grado. </a:t>
            </a:r>
            <a:endParaRPr lang="it-IT" sz="1700" kern="100" dirty="0">
              <a:solidFill>
                <a:srgbClr val="262626"/>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800"/>
              </a:spcAft>
            </a:pPr>
            <a:r>
              <a:rPr lang="it-IT" sz="17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I greci riuscivano a risolvere alcune equazioni di terzo grado utilizzando le coniche col metodo di </a:t>
            </a:r>
            <a:r>
              <a:rPr lang="it-IT" sz="1700" b="1" kern="0" dirty="0" err="1">
                <a:solidFill>
                  <a:srgbClr val="7030A0"/>
                </a:solidFill>
                <a:effectLst/>
                <a:latin typeface="Garamond" panose="02020404030301010803" pitchFamily="18" charset="0"/>
                <a:ea typeface="Times New Roman" panose="02020603050405020304" pitchFamily="18" charset="0"/>
                <a:cs typeface="Times New Roman" panose="02020603050405020304" pitchFamily="18" charset="0"/>
              </a:rPr>
              <a:t>Menecmo</a:t>
            </a:r>
            <a:r>
              <a:rPr lang="it-IT" sz="17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 reso famoso dall’aneddoto della duplicazione dell’altare di Apollo. </a:t>
            </a:r>
            <a:endParaRPr lang="it-IT" sz="1700" kern="100" dirty="0">
              <a:solidFill>
                <a:srgbClr val="262626"/>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800"/>
              </a:spcAft>
            </a:pPr>
            <a:r>
              <a:rPr lang="it-IT" sz="17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Durante l’età della matematica araba, </a:t>
            </a:r>
            <a:r>
              <a:rPr lang="it-IT" sz="1700" b="1" kern="0" dirty="0">
                <a:solidFill>
                  <a:srgbClr val="7030A0"/>
                </a:solidFill>
                <a:effectLst/>
                <a:latin typeface="Garamond" panose="02020404030301010803" pitchFamily="18" charset="0"/>
                <a:ea typeface="Times New Roman" panose="02020603050405020304" pitchFamily="18" charset="0"/>
                <a:cs typeface="Times New Roman" panose="02020603050405020304" pitchFamily="18" charset="0"/>
              </a:rPr>
              <a:t>Omar Khayyam </a:t>
            </a:r>
            <a:r>
              <a:rPr lang="it-IT" sz="17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credeva che non esistesse un metodo risolutivo generale per le equazioni di terzo grado, opinione che ancora </a:t>
            </a:r>
            <a:r>
              <a:rPr lang="it-IT" sz="1700" b="1" kern="0" dirty="0">
                <a:solidFill>
                  <a:srgbClr val="7030A0"/>
                </a:solidFill>
                <a:effectLst/>
                <a:latin typeface="Garamond" panose="02020404030301010803" pitchFamily="18" charset="0"/>
                <a:ea typeface="Times New Roman" panose="02020603050405020304" pitchFamily="18" charset="0"/>
                <a:cs typeface="Times New Roman" panose="02020603050405020304" pitchFamily="18" charset="0"/>
              </a:rPr>
              <a:t>Luca Pacioli </a:t>
            </a:r>
            <a:r>
              <a:rPr lang="it-IT" sz="17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riportava nella sua opera </a:t>
            </a:r>
            <a:r>
              <a:rPr lang="it-IT" sz="1700" i="1"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Summa de </a:t>
            </a:r>
            <a:r>
              <a:rPr lang="it-IT" sz="1700" i="1" kern="0" dirty="0" err="1">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arithmetica</a:t>
            </a:r>
            <a:r>
              <a:rPr lang="it-IT" sz="1700" i="1"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 geometria, </a:t>
            </a:r>
            <a:r>
              <a:rPr lang="it-IT" sz="1700" i="1" kern="0" dirty="0" err="1">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proportioni</a:t>
            </a:r>
            <a:r>
              <a:rPr lang="it-IT" sz="1700" i="1"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 et </a:t>
            </a:r>
            <a:r>
              <a:rPr lang="it-IT" sz="1700" i="1" kern="0" dirty="0" err="1">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proportionalità</a:t>
            </a:r>
            <a:r>
              <a:rPr lang="it-IT" sz="1700" i="1"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 </a:t>
            </a:r>
            <a:r>
              <a:rPr lang="it-IT" sz="17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del 1494. </a:t>
            </a:r>
            <a:endParaRPr lang="it-IT" sz="1700" kern="100" dirty="0">
              <a:solidFill>
                <a:srgbClr val="262626"/>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800"/>
              </a:spcAft>
            </a:pPr>
            <a:r>
              <a:rPr lang="it-IT" sz="20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Ma nella prima metà del XVI secolo scoppiò un caso clamoroso...</a:t>
            </a:r>
            <a:endParaRPr lang="it-IT" sz="2000" kern="100" dirty="0">
              <a:solidFill>
                <a:srgbClr val="262626"/>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buNone/>
            </a:pPr>
            <a:endParaRPr lang="it-IT" sz="1700" dirty="0">
              <a:solidFill>
                <a:srgbClr val="262626"/>
              </a:solidFill>
            </a:endParaRPr>
          </a:p>
          <a:p>
            <a:pPr marL="0" indent="0">
              <a:lnSpc>
                <a:spcPct val="90000"/>
              </a:lnSpc>
              <a:buNone/>
            </a:pPr>
            <a:endParaRPr lang="it-IT" sz="1700" dirty="0">
              <a:solidFill>
                <a:srgbClr val="262626"/>
              </a:solidFill>
            </a:endParaRPr>
          </a:p>
          <a:p>
            <a:pPr>
              <a:lnSpc>
                <a:spcPct val="90000"/>
              </a:lnSpc>
            </a:pPr>
            <a:endParaRPr lang="it-IT" sz="1700" dirty="0">
              <a:solidFill>
                <a:srgbClr val="262626"/>
              </a:solidFill>
            </a:endParaRPr>
          </a:p>
        </p:txBody>
      </p:sp>
      <p:pic>
        <p:nvPicPr>
          <p:cNvPr id="5" name="Immagine 4" descr="Immagine che contiene schizzo, disegno, vestiti, illustrazione&#10;&#10;Il contenuto generato dall'IA potrebbe non essere corretto.">
            <a:extLst>
              <a:ext uri="{FF2B5EF4-FFF2-40B4-BE49-F238E27FC236}">
                <a16:creationId xmlns:a16="http://schemas.microsoft.com/office/drawing/2014/main" id="{FA9A5C63-DD98-2B91-5829-2F8FCE630E2F}"/>
              </a:ext>
            </a:extLst>
          </p:cNvPr>
          <p:cNvPicPr>
            <a:picLocks noChangeAspect="1"/>
          </p:cNvPicPr>
          <p:nvPr/>
        </p:nvPicPr>
        <p:blipFill>
          <a:blip r:embed="rId3"/>
          <a:stretch>
            <a:fillRect/>
          </a:stretch>
        </p:blipFill>
        <p:spPr>
          <a:xfrm>
            <a:off x="7708506" y="2905531"/>
            <a:ext cx="3412985" cy="2354959"/>
          </a:xfrm>
          <a:prstGeom prst="rect">
            <a:avLst/>
          </a:prstGeom>
          <a:ln w="57150" cmpd="thickThin">
            <a:solidFill>
              <a:srgbClr val="7F7F7F"/>
            </a:solidFill>
            <a:miter lim="800000"/>
          </a:ln>
        </p:spPr>
      </p:pic>
      <p:sp>
        <p:nvSpPr>
          <p:cNvPr id="4" name="Segnaposto numero diapositiva 3">
            <a:extLst>
              <a:ext uri="{FF2B5EF4-FFF2-40B4-BE49-F238E27FC236}">
                <a16:creationId xmlns:a16="http://schemas.microsoft.com/office/drawing/2014/main" id="{E28D3038-8585-D0D7-9BE4-20DC98283BE0}"/>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28606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8BDCEF-5EB9-FBCD-93E1-2FBC6F6DAE45}"/>
              </a:ext>
            </a:extLst>
          </p:cNvPr>
          <p:cNvSpPr>
            <a:spLocks noGrp="1"/>
          </p:cNvSpPr>
          <p:nvPr>
            <p:ph type="title"/>
          </p:nvPr>
        </p:nvSpPr>
        <p:spPr>
          <a:xfrm>
            <a:off x="1295402" y="982132"/>
            <a:ext cx="9601196" cy="1303867"/>
          </a:xfrm>
          <a:ln w="28575">
            <a:solidFill>
              <a:schemeClr val="tx1"/>
            </a:solidFill>
          </a:ln>
        </p:spPr>
        <p:txBody>
          <a:bodyPr>
            <a:normAutofit/>
          </a:bodyPr>
          <a:lstStyle/>
          <a:p>
            <a:r>
              <a:rPr lang="it-IT" b="1" kern="0" dirty="0">
                <a:solidFill>
                  <a:srgbClr val="262626"/>
                </a:solidFill>
                <a:effectLst/>
                <a:latin typeface="+mn-lt"/>
                <a:ea typeface="Times New Roman" panose="02020603050405020304" pitchFamily="18" charset="0"/>
                <a:cs typeface="Times New Roman" panose="02020603050405020304" pitchFamily="18" charset="0"/>
              </a:rPr>
              <a:t>L'inizio: dal letto di morte </a:t>
            </a:r>
            <a:endParaRPr lang="it-IT" dirty="0">
              <a:solidFill>
                <a:srgbClr val="262626"/>
              </a:solidFill>
              <a:latin typeface="+mn-lt"/>
            </a:endParaRPr>
          </a:p>
        </p:txBody>
      </p:sp>
      <p:sp>
        <p:nvSpPr>
          <p:cNvPr id="3" name="Segnaposto contenuto 2">
            <a:extLst>
              <a:ext uri="{FF2B5EF4-FFF2-40B4-BE49-F238E27FC236}">
                <a16:creationId xmlns:a16="http://schemas.microsoft.com/office/drawing/2014/main" id="{3310C19A-6A88-8036-68CA-3085F3AE237F}"/>
              </a:ext>
            </a:extLst>
          </p:cNvPr>
          <p:cNvSpPr>
            <a:spLocks noGrp="1"/>
          </p:cNvSpPr>
          <p:nvPr>
            <p:ph idx="1"/>
          </p:nvPr>
        </p:nvSpPr>
        <p:spPr>
          <a:xfrm>
            <a:off x="1295402" y="2556932"/>
            <a:ext cx="6256866" cy="3318936"/>
          </a:xfrm>
        </p:spPr>
        <p:txBody>
          <a:bodyPr>
            <a:normAutofit/>
          </a:bodyPr>
          <a:lstStyle/>
          <a:p>
            <a:pPr marL="0" indent="0">
              <a:spcAft>
                <a:spcPts val="800"/>
              </a:spcAft>
              <a:buNone/>
            </a:pPr>
            <a:r>
              <a:rPr lang="it-IT"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Un procedimento risolutivo di buona generalità venne trovato da </a:t>
            </a:r>
            <a:r>
              <a:rPr lang="it-IT" b="1"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Scipione del Ferro </a:t>
            </a:r>
            <a:r>
              <a:rPr lang="it-IT"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(1465 - 1526); non lo pubblicò ma lo comunicò in fin di vita a un suo allievo, Antonio Maria del Fiore o Antonio Maria Fior, detto </a:t>
            </a:r>
            <a:r>
              <a:rPr lang="it-IT" b="1" kern="0" dirty="0" err="1">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Floridus</a:t>
            </a:r>
            <a:r>
              <a:rPr lang="it-IT" b="1"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 </a:t>
            </a:r>
            <a:r>
              <a:rPr lang="it-IT"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in latino, un modesto matematico.</a:t>
            </a:r>
            <a:endParaRPr lang="it-IT" kern="100" dirty="0">
              <a:solidFill>
                <a:srgbClr val="262626"/>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Immagine 4" descr="Immagine che contiene persona, vestiti, Stile retrò, disegno&#10;&#10;Il contenuto generato dall'IA potrebbe non essere corretto.">
            <a:extLst>
              <a:ext uri="{FF2B5EF4-FFF2-40B4-BE49-F238E27FC236}">
                <a16:creationId xmlns:a16="http://schemas.microsoft.com/office/drawing/2014/main" id="{4B338EA2-23BA-A6C7-95E5-4A88EF18C439}"/>
              </a:ext>
            </a:extLst>
          </p:cNvPr>
          <p:cNvPicPr>
            <a:picLocks noChangeAspect="1"/>
          </p:cNvPicPr>
          <p:nvPr/>
        </p:nvPicPr>
        <p:blipFill>
          <a:blip r:embed="rId4"/>
          <a:stretch>
            <a:fillRect/>
          </a:stretch>
        </p:blipFill>
        <p:spPr>
          <a:xfrm>
            <a:off x="7842325" y="2502442"/>
            <a:ext cx="2767884" cy="3417141"/>
          </a:xfrm>
          <a:prstGeom prst="rect">
            <a:avLst/>
          </a:prstGeom>
          <a:ln w="57150" cmpd="thickThin">
            <a:solidFill>
              <a:srgbClr val="7F7F7F"/>
            </a:solidFill>
            <a:miter lim="800000"/>
          </a:ln>
        </p:spPr>
      </p:pic>
      <p:sp>
        <p:nvSpPr>
          <p:cNvPr id="4" name="Segnaposto numero diapositiva 3">
            <a:extLst>
              <a:ext uri="{FF2B5EF4-FFF2-40B4-BE49-F238E27FC236}">
                <a16:creationId xmlns:a16="http://schemas.microsoft.com/office/drawing/2014/main" id="{3298BE80-E5F4-F3B9-3326-D9E1F578E385}"/>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42396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4852E5-B915-B421-DC53-F2B556E7CD2C}"/>
              </a:ext>
            </a:extLst>
          </p:cNvPr>
          <p:cNvSpPr>
            <a:spLocks noGrp="1"/>
          </p:cNvSpPr>
          <p:nvPr>
            <p:ph type="title"/>
          </p:nvPr>
        </p:nvSpPr>
        <p:spPr/>
        <p:txBody>
          <a:bodyPr>
            <a:normAutofit/>
          </a:bodyPr>
          <a:lstStyle/>
          <a:p>
            <a:r>
              <a:rPr lang="it-IT" sz="4400" b="1" kern="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rPr>
              <a:t>Entra in scena Tartaglia</a:t>
            </a:r>
            <a:endParaRPr lang="it-IT" dirty="0">
              <a:solidFill>
                <a:srgbClr val="FF0000"/>
              </a:solidFill>
            </a:endParaRPr>
          </a:p>
        </p:txBody>
      </p:sp>
      <p:sp>
        <p:nvSpPr>
          <p:cNvPr id="3" name="Segnaposto contenuto 2">
            <a:extLst>
              <a:ext uri="{FF2B5EF4-FFF2-40B4-BE49-F238E27FC236}">
                <a16:creationId xmlns:a16="http://schemas.microsoft.com/office/drawing/2014/main" id="{751DAA73-C621-718B-4D38-19D836ABC1C4}"/>
              </a:ext>
            </a:extLst>
          </p:cNvPr>
          <p:cNvSpPr>
            <a:spLocks noGrp="1"/>
          </p:cNvSpPr>
          <p:nvPr>
            <p:ph idx="1"/>
          </p:nvPr>
        </p:nvSpPr>
        <p:spPr>
          <a:xfrm>
            <a:off x="1295400" y="2404528"/>
            <a:ext cx="7730265" cy="3778558"/>
          </a:xfrm>
        </p:spPr>
        <p:txBody>
          <a:bodyPr>
            <a:noAutofit/>
          </a:bodyPr>
          <a:lstStyle/>
          <a:p>
            <a:pPr marL="0" indent="0">
              <a:lnSpc>
                <a:spcPct val="115000"/>
              </a:lnSpc>
              <a:spcBef>
                <a:spcPts val="0"/>
              </a:spcBef>
              <a:spcAft>
                <a:spcPts val="800"/>
              </a:spcAft>
            </a:pPr>
            <a:r>
              <a:rPr lang="it-IT" sz="1600" kern="0" dirty="0">
                <a:effectLst/>
                <a:ea typeface="Times New Roman" panose="02020603050405020304" pitchFamily="18" charset="0"/>
                <a:cs typeface="Times New Roman" panose="02020603050405020304" pitchFamily="18" charset="0"/>
              </a:rPr>
              <a:t>La voce si sparse e </a:t>
            </a:r>
            <a:r>
              <a:rPr lang="it-IT" sz="1600" b="1" kern="0" dirty="0">
                <a:effectLst/>
                <a:ea typeface="Times New Roman" panose="02020603050405020304" pitchFamily="18" charset="0"/>
                <a:cs typeface="Times New Roman" panose="02020603050405020304" pitchFamily="18" charset="0"/>
              </a:rPr>
              <a:t>Niccolò Fontana</a:t>
            </a:r>
            <a:r>
              <a:rPr lang="it-IT" sz="1600" kern="0" dirty="0">
                <a:effectLst/>
                <a:ea typeface="Times New Roman" panose="02020603050405020304" pitchFamily="18" charset="0"/>
                <a:cs typeface="Times New Roman" panose="02020603050405020304" pitchFamily="18" charset="0"/>
              </a:rPr>
              <a:t>(1499-1557), detto </a:t>
            </a:r>
            <a:r>
              <a:rPr lang="it-IT" sz="1600" b="1" kern="0" dirty="0">
                <a:effectLst/>
                <a:ea typeface="Times New Roman" panose="02020603050405020304" pitchFamily="18" charset="0"/>
                <a:cs typeface="Times New Roman" panose="02020603050405020304" pitchFamily="18" charset="0"/>
              </a:rPr>
              <a:t>Tartaglia</a:t>
            </a:r>
            <a:r>
              <a:rPr lang="it-IT" sz="1600" kern="0" dirty="0">
                <a:effectLst/>
                <a:ea typeface="Times New Roman" panose="02020603050405020304" pitchFamily="18" charset="0"/>
                <a:cs typeface="Times New Roman" panose="02020603050405020304" pitchFamily="18" charset="0"/>
              </a:rPr>
              <a:t>, incoraggiato dalla notizia e (forse) con ricerche indipendenti già nel 1541 </a:t>
            </a:r>
            <a:r>
              <a:rPr lang="it-IT" sz="1600" b="1" kern="0" dirty="0">
                <a:solidFill>
                  <a:srgbClr val="FF0000"/>
                </a:solidFill>
                <a:effectLst/>
                <a:ea typeface="Times New Roman" panose="02020603050405020304" pitchFamily="18" charset="0"/>
                <a:cs typeface="Times New Roman" panose="02020603050405020304" pitchFamily="18" charset="0"/>
              </a:rPr>
              <a:t>affermò di saper risolvere </a:t>
            </a:r>
            <a:r>
              <a:rPr lang="it-IT" sz="1600" kern="0" dirty="0">
                <a:effectLst/>
                <a:ea typeface="Times New Roman" panose="02020603050405020304" pitchFamily="18" charset="0"/>
                <a:cs typeface="Times New Roman" panose="02020603050405020304" pitchFamily="18" charset="0"/>
              </a:rPr>
              <a:t>problemi implicanti equazioni di terzo grado. </a:t>
            </a:r>
            <a:endParaRPr lang="it-IT" sz="1600" kern="100" dirty="0">
              <a:effectLst/>
              <a:ea typeface="Aptos" panose="020B0004020202020204" pitchFamily="34" charset="0"/>
              <a:cs typeface="Times New Roman" panose="02020603050405020304" pitchFamily="18" charset="0"/>
            </a:endParaRPr>
          </a:p>
          <a:p>
            <a:pPr marL="0" indent="0">
              <a:spcBef>
                <a:spcPts val="0"/>
              </a:spcBef>
            </a:pPr>
            <a:r>
              <a:rPr lang="it-IT" sz="1600" dirty="0">
                <a:effectLst/>
                <a:ea typeface="Times New Roman" panose="02020603050405020304" pitchFamily="18" charset="0"/>
              </a:rPr>
              <a:t>Tartaglia nacque a Brescia, nella Repubblica di Venezia, in una famiglia povera, ma "da bene"; lui stesso racconta che a 6 anni circa rimase orfano del padre, di cui conosceva solo il nome.</a:t>
            </a:r>
          </a:p>
          <a:p>
            <a:pPr marL="0" indent="0">
              <a:spcBef>
                <a:spcPts val="0"/>
              </a:spcBef>
            </a:pPr>
            <a:r>
              <a:rPr lang="it-IT" sz="1600" dirty="0">
                <a:effectLst/>
                <a:ea typeface="Times New Roman" panose="02020603050405020304" pitchFamily="18" charset="0"/>
              </a:rPr>
              <a:t> Durante il sacco di Brescia da parte dei francesi, nel 1512, si rifugiò con la famiglia nel Duomo vecchio di Brescia, ma furono seguiti fin lì e quindi aggrediti. Niccolò subì una frattura al cranio e lesioni a mascella e palato; sopravvisse grazie alle cure della madre, che puliva le ferite con semplice acqua, non avendo denaro per comprare medicinali, ma gli rimase una evidente difficoltà ad articolare le parole. Per questo ebbe il soprannome di "Tartaglia", che accettò e lui stesso utilizzò per tutta la vita per firmare le sue opere. </a:t>
            </a:r>
          </a:p>
          <a:p>
            <a:pPr marL="0" indent="0">
              <a:spcBef>
                <a:spcPts val="0"/>
              </a:spcBef>
            </a:pPr>
            <a:r>
              <a:rPr lang="it-IT" sz="1600" dirty="0">
                <a:effectLst/>
                <a:ea typeface="Times New Roman" panose="02020603050405020304" pitchFamily="18" charset="0"/>
              </a:rPr>
              <a:t>A 14 anni poté finalmente pagarsi delle lezioni per imparare a scrivere. Grazie alla sua abilità in matematica, poté comunque guadagnarsi da vivere a Verona, dove fu insegnante di matematica dal 1521. </a:t>
            </a:r>
          </a:p>
        </p:txBody>
      </p:sp>
      <p:pic>
        <p:nvPicPr>
          <p:cNvPr id="1025" name="Immagine 8" descr="page1image48740368">
            <a:extLst>
              <a:ext uri="{FF2B5EF4-FFF2-40B4-BE49-F238E27FC236}">
                <a16:creationId xmlns:a16="http://schemas.microsoft.com/office/drawing/2014/main" id="{C5548673-E112-8446-D289-992D494B044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004152" y="2674246"/>
            <a:ext cx="1955800" cy="293370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625A3A35-BFF4-6B2E-E6A5-10BC4BBCF112}"/>
              </a:ext>
            </a:extLst>
          </p:cNvPr>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41515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dissolve">
                                      <p:cBhvr>
                                        <p:cTn id="14" dur="2000"/>
                                        <p:tgtEl>
                                          <p:spTgt spid="10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Immagine 4" descr="Immagine che contiene vestiti, calzature, persona, uomo&#10;&#10;Il contenuto generato dall'IA potrebbe non essere corretto.">
            <a:extLst>
              <a:ext uri="{FF2B5EF4-FFF2-40B4-BE49-F238E27FC236}">
                <a16:creationId xmlns:a16="http://schemas.microsoft.com/office/drawing/2014/main" id="{DA870EC1-1924-E0A9-470F-8F73F1CC3783}"/>
              </a:ext>
            </a:extLst>
          </p:cNvPr>
          <p:cNvPicPr>
            <a:picLocks noChangeAspect="1"/>
          </p:cNvPicPr>
          <p:nvPr/>
        </p:nvPicPr>
        <p:blipFill>
          <a:blip r:embed="rId3">
            <a:alphaModFix amt="25000"/>
          </a:blip>
          <a:srcRect t="18975" r="1" b="11158"/>
          <a:stretch/>
        </p:blipFill>
        <p:spPr>
          <a:xfrm>
            <a:off x="486138" y="486568"/>
            <a:ext cx="11227442" cy="5883295"/>
          </a:xfrm>
          <a:prstGeom prst="rect">
            <a:avLst/>
          </a:prstGeom>
        </p:spPr>
      </p:pic>
      <p:sp>
        <p:nvSpPr>
          <p:cNvPr id="14" name="Rectangle 13">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3B46B469-4518-FF18-773A-3CCB7A0C063D}"/>
              </a:ext>
            </a:extLst>
          </p:cNvPr>
          <p:cNvSpPr>
            <a:spLocks noGrp="1"/>
          </p:cNvSpPr>
          <p:nvPr>
            <p:ph type="title"/>
          </p:nvPr>
        </p:nvSpPr>
        <p:spPr>
          <a:xfrm>
            <a:off x="1295402" y="982132"/>
            <a:ext cx="9601196" cy="1303867"/>
          </a:xfrm>
        </p:spPr>
        <p:txBody>
          <a:bodyPr>
            <a:normAutofit/>
          </a:bodyPr>
          <a:lstStyle/>
          <a:p>
            <a:r>
              <a:rPr lang="it-IT" b="1" dirty="0">
                <a:solidFill>
                  <a:schemeClr val="tx1"/>
                </a:solidFill>
              </a:rPr>
              <a:t>La gara</a:t>
            </a:r>
          </a:p>
        </p:txBody>
      </p:sp>
      <p:cxnSp>
        <p:nvCxnSpPr>
          <p:cNvPr id="16" name="Straight Connector 15">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19"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 name="Picture 19">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1"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2" name="Picture 21">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4243DF73-D66E-C117-D53E-C30D88CC532A}"/>
                  </a:ext>
                </a:extLst>
              </p:cNvPr>
              <p:cNvSpPr>
                <a:spLocks noGrp="1"/>
              </p:cNvSpPr>
              <p:nvPr>
                <p:ph idx="1"/>
              </p:nvPr>
            </p:nvSpPr>
            <p:spPr>
              <a:xfrm>
                <a:off x="1295401" y="2556932"/>
                <a:ext cx="9601196" cy="3318936"/>
              </a:xfrm>
            </p:spPr>
            <p:txBody>
              <a:bodyPr>
                <a:normAutofit/>
              </a:bodyPr>
              <a:lstStyle/>
              <a:p>
                <a:pPr marL="0" indent="0">
                  <a:lnSpc>
                    <a:spcPct val="90000"/>
                  </a:lnSpc>
                  <a:spcAft>
                    <a:spcPts val="800"/>
                  </a:spcAft>
                  <a:buNone/>
                </a:pPr>
                <a:r>
                  <a:rPr lang="it-IT" sz="17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Quando si sparse la notizia che un altro matematico affermava di poter risolvere problemi attraverso equazioni di terzo grado, fu organizzata </a:t>
                </a:r>
                <a:r>
                  <a:rPr lang="it-IT" sz="1700" b="1"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una gara tra </a:t>
                </a:r>
                <a:r>
                  <a:rPr lang="it-IT" sz="1700" b="1" kern="0" dirty="0" err="1">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Floridus</a:t>
                </a:r>
                <a:r>
                  <a:rPr lang="it-IT" sz="1700" b="1"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 e Tartaglia</a:t>
                </a:r>
                <a:r>
                  <a:rPr lang="it-IT" sz="17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 ognuno sottopose all’altro trenta </a:t>
                </a:r>
                <a:r>
                  <a:rPr lang="it-IT" sz="1700" i="1"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questioni</a:t>
                </a:r>
                <a:r>
                  <a:rPr lang="it-IT" sz="17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 da risolvere entro una certa data. Arrivato il giorno stabilito, Tartaglia aveva risolto tutti i problemi di </a:t>
                </a:r>
                <a:r>
                  <a:rPr lang="it-IT" sz="1700" kern="0" dirty="0" err="1">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Floridus</a:t>
                </a:r>
                <a:r>
                  <a:rPr lang="it-IT" sz="17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 e questi nemmeno uno. All’epoca infatti i numeri negativi non venivano presi in considerazione come soluzioni e si ricorreva a diversi metodi risolutivi con soli numeri positivi. </a:t>
                </a:r>
                <a:r>
                  <a:rPr lang="it-IT" sz="1700" kern="0" dirty="0" err="1">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Floridus</a:t>
                </a:r>
                <a:r>
                  <a:rPr lang="it-IT" sz="17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 conosceva solamente un metodo per coefficienti positivi e per equazioni della forma: </a:t>
                </a:r>
              </a:p>
              <a:p>
                <a:pPr marL="0" indent="0" algn="ctr">
                  <a:lnSpc>
                    <a:spcPct val="90000"/>
                  </a:lnSpc>
                  <a:spcAft>
                    <a:spcPts val="800"/>
                  </a:spcAft>
                  <a:buNone/>
                </a:pPr>
                <a14:m>
                  <m:oMathPara xmlns:m="http://schemas.openxmlformats.org/officeDocument/2006/math">
                    <m:oMathParaPr>
                      <m:jc m:val="centerGroup"/>
                    </m:oMathParaPr>
                    <m:oMath xmlns:m="http://schemas.openxmlformats.org/officeDocument/2006/math">
                      <m:sSup>
                        <m:sSupPr>
                          <m:ctrlPr>
                            <a:rPr lang="it-IT" sz="1700" i="1" kern="100">
                              <a:solidFill>
                                <a:schemeClr val="tx1"/>
                              </a:solidFill>
                              <a:effectLst/>
                              <a:latin typeface="Cambria Math" panose="02040503050406030204" pitchFamily="18" charset="0"/>
                              <a:cs typeface="Times New Roman" panose="02020603050405020304" pitchFamily="18" charset="0"/>
                            </a:rPr>
                          </m:ctrlPr>
                        </m:sSupPr>
                        <m:e>
                          <m:r>
                            <a:rPr lang="it-IT" sz="1700" b="0" i="1" kern="100">
                              <a:solidFill>
                                <a:schemeClr val="tx1"/>
                              </a:solidFill>
                              <a:effectLst/>
                              <a:latin typeface="Cambria Math" panose="02040503050406030204" pitchFamily="18" charset="0"/>
                              <a:cs typeface="Times New Roman" panose="02020603050405020304" pitchFamily="18" charset="0"/>
                            </a:rPr>
                            <m:t>𝑥</m:t>
                          </m:r>
                        </m:e>
                        <m:sup>
                          <m:r>
                            <a:rPr lang="it-IT" sz="1700" b="0" i="1" kern="100">
                              <a:solidFill>
                                <a:schemeClr val="tx1"/>
                              </a:solidFill>
                              <a:effectLst/>
                              <a:latin typeface="Cambria Math" panose="02040503050406030204" pitchFamily="18" charset="0"/>
                              <a:cs typeface="Times New Roman" panose="02020603050405020304" pitchFamily="18" charset="0"/>
                            </a:rPr>
                            <m:t>3</m:t>
                          </m:r>
                        </m:sup>
                      </m:sSup>
                      <m:r>
                        <a:rPr lang="it-IT" sz="1700" b="0" i="1" kern="100">
                          <a:solidFill>
                            <a:schemeClr val="tx1"/>
                          </a:solidFill>
                          <a:effectLst/>
                          <a:latin typeface="Cambria Math" panose="02040503050406030204" pitchFamily="18" charset="0"/>
                          <a:cs typeface="Times New Roman" panose="02020603050405020304" pitchFamily="18" charset="0"/>
                        </a:rPr>
                        <m:t>+</m:t>
                      </m:r>
                      <m:r>
                        <a:rPr lang="it-IT" sz="1700" b="0" i="1" kern="100">
                          <a:solidFill>
                            <a:schemeClr val="tx1"/>
                          </a:solidFill>
                          <a:effectLst/>
                          <a:latin typeface="Cambria Math" panose="02040503050406030204" pitchFamily="18" charset="0"/>
                          <a:cs typeface="Times New Roman" panose="02020603050405020304" pitchFamily="18" charset="0"/>
                        </a:rPr>
                        <m:t>𝑝𝑥</m:t>
                      </m:r>
                      <m:r>
                        <a:rPr lang="it-IT" sz="1700" b="0" i="0" kern="100" smtClean="0">
                          <a:solidFill>
                            <a:schemeClr val="tx1"/>
                          </a:solidFill>
                          <a:effectLst/>
                          <a:latin typeface="Cambria Math" panose="02040503050406030204" pitchFamily="18" charset="0"/>
                          <a:cs typeface="Times New Roman" panose="02020603050405020304" pitchFamily="18" charset="0"/>
                        </a:rPr>
                        <m:t>=</m:t>
                      </m:r>
                      <m:r>
                        <m:rPr>
                          <m:sty m:val="p"/>
                        </m:rPr>
                        <a:rPr lang="it-IT" sz="1700" b="0" i="0" kern="100" smtClean="0">
                          <a:solidFill>
                            <a:schemeClr val="tx1"/>
                          </a:solidFill>
                          <a:effectLst/>
                          <a:latin typeface="Cambria Math" panose="02040503050406030204" pitchFamily="18" charset="0"/>
                          <a:cs typeface="Times New Roman" panose="02020603050405020304" pitchFamily="18" charset="0"/>
                        </a:rPr>
                        <m:t>q</m:t>
                      </m:r>
                    </m:oMath>
                  </m:oMathPara>
                </a14:m>
                <a:endParaRPr lang="it-IT" sz="1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spcAft>
                    <a:spcPts val="800"/>
                  </a:spcAft>
                  <a:buNone/>
                </a:pPr>
                <a:r>
                  <a:rPr lang="it-IT" sz="17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mentre Tartaglia gli aveva sottoposto tutti problemi con coefficienti negativi e nella forma </a:t>
                </a:r>
              </a:p>
              <a:p>
                <a:pPr marL="0" indent="0" algn="ctr">
                  <a:lnSpc>
                    <a:spcPct val="90000"/>
                  </a:lnSpc>
                  <a:spcAft>
                    <a:spcPts val="800"/>
                  </a:spcAft>
                  <a:buNone/>
                </a:pPr>
                <a14:m>
                  <m:oMath xmlns:m="http://schemas.openxmlformats.org/officeDocument/2006/math">
                    <m:sSup>
                      <m:sSupPr>
                        <m:ctrlPr>
                          <a:rPr lang="it-IT" sz="1700" i="1" kern="100">
                            <a:solidFill>
                              <a:schemeClr val="tx1"/>
                            </a:solidFill>
                            <a:effectLst/>
                            <a:latin typeface="Cambria Math" panose="02040503050406030204" pitchFamily="18" charset="0"/>
                            <a:cs typeface="Times New Roman" panose="02020603050405020304" pitchFamily="18" charset="0"/>
                          </a:rPr>
                        </m:ctrlPr>
                      </m:sSupPr>
                      <m:e>
                        <m:r>
                          <a:rPr lang="it-IT" sz="1700" b="0" i="1" kern="100">
                            <a:solidFill>
                              <a:schemeClr val="tx1"/>
                            </a:solidFill>
                            <a:effectLst/>
                            <a:latin typeface="Cambria Math" panose="02040503050406030204" pitchFamily="18" charset="0"/>
                            <a:cs typeface="Times New Roman" panose="02020603050405020304" pitchFamily="18" charset="0"/>
                          </a:rPr>
                          <m:t>𝑥</m:t>
                        </m:r>
                      </m:e>
                      <m:sup>
                        <m:r>
                          <a:rPr lang="it-IT" sz="1700" b="0" i="1" kern="100">
                            <a:solidFill>
                              <a:schemeClr val="tx1"/>
                            </a:solidFill>
                            <a:effectLst/>
                            <a:latin typeface="Cambria Math" panose="02040503050406030204" pitchFamily="18" charset="0"/>
                            <a:cs typeface="Times New Roman" panose="02020603050405020304" pitchFamily="18" charset="0"/>
                          </a:rPr>
                          <m:t>3</m:t>
                        </m:r>
                      </m:sup>
                    </m:sSup>
                    <m:r>
                      <a:rPr lang="it-IT" sz="1700" b="0" i="1" kern="100">
                        <a:solidFill>
                          <a:schemeClr val="tx1"/>
                        </a:solidFill>
                        <a:effectLst/>
                        <a:latin typeface="Cambria Math" panose="02040503050406030204" pitchFamily="18" charset="0"/>
                        <a:cs typeface="Times New Roman" panose="02020603050405020304" pitchFamily="18" charset="0"/>
                      </a:rPr>
                      <m:t>+</m:t>
                    </m:r>
                    <m:r>
                      <a:rPr lang="it-IT" sz="1700" b="0" i="1" kern="100">
                        <a:solidFill>
                          <a:schemeClr val="tx1"/>
                        </a:solidFill>
                        <a:effectLst/>
                        <a:latin typeface="Cambria Math" panose="02040503050406030204" pitchFamily="18" charset="0"/>
                        <a:cs typeface="Times New Roman" panose="02020603050405020304" pitchFamily="18" charset="0"/>
                      </a:rPr>
                      <m:t>𝑝𝑥</m:t>
                    </m:r>
                    <m:r>
                      <a:rPr lang="it-IT" sz="1700" b="0" i="1" kern="100" baseline="30000">
                        <a:solidFill>
                          <a:schemeClr val="tx1"/>
                        </a:solidFill>
                        <a:effectLst/>
                        <a:latin typeface="Cambria Math" panose="02040503050406030204" pitchFamily="18" charset="0"/>
                        <a:cs typeface="Times New Roman" panose="02020603050405020304" pitchFamily="18" charset="0"/>
                      </a:rPr>
                      <m:t>2</m:t>
                    </m:r>
                  </m:oMath>
                </a14:m>
                <a:r>
                  <a:rPr lang="it-IT" sz="1700" kern="100" dirty="0">
                    <a:solidFill>
                      <a:schemeClr val="tx1"/>
                    </a:solidFill>
                    <a:cs typeface="Times New Roman" panose="02020603050405020304" pitchFamily="18" charset="0"/>
                  </a:rPr>
                  <a:t> </a:t>
                </a:r>
                <a14:m>
                  <m:oMath xmlns:m="http://schemas.openxmlformats.org/officeDocument/2006/math">
                    <m:r>
                      <a:rPr lang="it-IT" sz="1700" kern="100">
                        <a:solidFill>
                          <a:schemeClr val="tx1"/>
                        </a:solidFill>
                        <a:latin typeface="Cambria Math" panose="02040503050406030204" pitchFamily="18" charset="0"/>
                        <a:cs typeface="Times New Roman" panose="02020603050405020304" pitchFamily="18" charset="0"/>
                      </a:rPr>
                      <m:t>=</m:t>
                    </m:r>
                    <m:r>
                      <m:rPr>
                        <m:sty m:val="p"/>
                      </m:rPr>
                      <a:rPr lang="it-IT" sz="1700" kern="100">
                        <a:solidFill>
                          <a:schemeClr val="tx1"/>
                        </a:solidFill>
                        <a:latin typeface="Cambria Math" panose="02040503050406030204" pitchFamily="18" charset="0"/>
                        <a:cs typeface="Times New Roman" panose="02020603050405020304" pitchFamily="18" charset="0"/>
                      </a:rPr>
                      <m:t>q</m:t>
                    </m:r>
                  </m:oMath>
                </a14:m>
                <a:endParaRPr lang="it-IT" sz="1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spcAft>
                    <a:spcPts val="800"/>
                  </a:spcAft>
                  <a:buNone/>
                </a:pPr>
                <a:r>
                  <a:rPr lang="it-IT" sz="17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E’ quasi certo che Tartaglia avesse imparato a ricondurre il secondo caso al precedente…</a:t>
                </a:r>
                <a:endParaRPr lang="it-IT" sz="1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pPr>
                <a:endParaRPr lang="it-IT" sz="1700" dirty="0">
                  <a:solidFill>
                    <a:schemeClr val="tx1"/>
                  </a:solidFill>
                </a:endParaRPr>
              </a:p>
            </p:txBody>
          </p:sp>
        </mc:Choice>
        <mc:Fallback xmlns="">
          <p:sp>
            <p:nvSpPr>
              <p:cNvPr id="3" name="Segnaposto contenuto 2">
                <a:extLst>
                  <a:ext uri="{FF2B5EF4-FFF2-40B4-BE49-F238E27FC236}">
                    <a16:creationId xmlns:a16="http://schemas.microsoft.com/office/drawing/2014/main" id="{4243DF73-D66E-C117-D53E-C30D88CC532A}"/>
                  </a:ext>
                </a:extLst>
              </p:cNvPr>
              <p:cNvSpPr>
                <a:spLocks noGrp="1" noRot="1" noChangeAspect="1" noMove="1" noResize="1" noEditPoints="1" noAdjustHandles="1" noChangeArrowheads="1" noChangeShapeType="1" noTextEdit="1"/>
              </p:cNvSpPr>
              <p:nvPr>
                <p:ph idx="1"/>
              </p:nvPr>
            </p:nvSpPr>
            <p:spPr>
              <a:xfrm>
                <a:off x="1295401" y="2556932"/>
                <a:ext cx="9601196" cy="3318936"/>
              </a:xfrm>
              <a:blipFill>
                <a:blip r:embed="rId5"/>
                <a:stretch>
                  <a:fillRect l="-529" t="-1527"/>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D6D692E5-FB84-3921-D277-08430B731AAD}"/>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27386144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1200" fill="hold"/>
                                        <p:tgtEl>
                                          <p:spTgt spid="2"/>
                                        </p:tgtEl>
                                        <p:attrNameLst>
                                          <p:attrName>ppt_x</p:attrName>
                                        </p:attrNameLst>
                                      </p:cBhvr>
                                      <p:tavLst>
                                        <p:tav tm="0">
                                          <p:val>
                                            <p:strVal val="#ppt_x"/>
                                          </p:val>
                                        </p:tav>
                                        <p:tav tm="100000">
                                          <p:val>
                                            <p:strVal val="#ppt_x"/>
                                          </p:val>
                                        </p:tav>
                                      </p:tavLst>
                                    </p:anim>
                                    <p:anim calcmode="lin" valueType="num">
                                      <p:cBhvr>
                                        <p:cTn id="9" dur="1200" fill="hold"/>
                                        <p:tgtEl>
                                          <p:spTgt spid="2"/>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downLeft)">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trips(downLeft)">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strips(downLeft)">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strips(downLeft)">
                                      <p:cBhvr>
                                        <p:cTn id="3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54D66E-C249-E62A-4697-A4070439CC65}"/>
              </a:ext>
            </a:extLst>
          </p:cNvPr>
          <p:cNvSpPr>
            <a:spLocks noGrp="1"/>
          </p:cNvSpPr>
          <p:nvPr>
            <p:ph type="title"/>
          </p:nvPr>
        </p:nvSpPr>
        <p:spPr>
          <a:xfrm>
            <a:off x="1295402" y="982132"/>
            <a:ext cx="9601196" cy="1303867"/>
          </a:xfrm>
        </p:spPr>
        <p:txBody>
          <a:bodyPr>
            <a:normAutofit/>
          </a:bodyPr>
          <a:lstStyle/>
          <a:p>
            <a:r>
              <a:rPr lang="it-IT" b="1" kern="0" dirty="0">
                <a:solidFill>
                  <a:srgbClr val="0432FF"/>
                </a:solidFill>
                <a:effectLst/>
                <a:latin typeface="Garamond" panose="02020404030301010803" pitchFamily="18" charset="0"/>
                <a:ea typeface="Times New Roman" panose="02020603050405020304" pitchFamily="18" charset="0"/>
                <a:cs typeface="Times New Roman" panose="02020603050405020304" pitchFamily="18" charset="0"/>
              </a:rPr>
              <a:t>Uno stimato professore</a:t>
            </a:r>
            <a:endParaRPr lang="it-IT" dirty="0">
              <a:solidFill>
                <a:srgbClr val="0432FF"/>
              </a:solidFill>
            </a:endParaRPr>
          </a:p>
        </p:txBody>
      </p:sp>
      <p:sp>
        <p:nvSpPr>
          <p:cNvPr id="3" name="Segnaposto contenuto 2">
            <a:extLst>
              <a:ext uri="{FF2B5EF4-FFF2-40B4-BE49-F238E27FC236}">
                <a16:creationId xmlns:a16="http://schemas.microsoft.com/office/drawing/2014/main" id="{5C219186-5146-264F-195B-591CDA635EAB}"/>
              </a:ext>
            </a:extLst>
          </p:cNvPr>
          <p:cNvSpPr>
            <a:spLocks noGrp="1"/>
          </p:cNvSpPr>
          <p:nvPr>
            <p:ph idx="1"/>
          </p:nvPr>
        </p:nvSpPr>
        <p:spPr>
          <a:xfrm>
            <a:off x="1295402" y="2556932"/>
            <a:ext cx="6568438" cy="3318936"/>
          </a:xfrm>
        </p:spPr>
        <p:txBody>
          <a:bodyPr>
            <a:normAutofit/>
          </a:bodyPr>
          <a:lstStyle/>
          <a:p>
            <a:pPr>
              <a:lnSpc>
                <a:spcPct val="90000"/>
              </a:lnSpc>
              <a:spcAft>
                <a:spcPts val="800"/>
              </a:spcAft>
            </a:pPr>
            <a:r>
              <a:rPr lang="it-IT" sz="1800" kern="0" dirty="0">
                <a:effectLst/>
                <a:ea typeface="Times New Roman" panose="02020603050405020304" pitchFamily="18" charset="0"/>
                <a:cs typeface="Times New Roman" panose="02020603050405020304" pitchFamily="18" charset="0"/>
              </a:rPr>
              <a:t>Pur se figlio illegittimo, astrologo, eretico e giocatore incallito, </a:t>
            </a:r>
            <a:r>
              <a:rPr lang="it-IT" sz="1800" b="1" kern="0" dirty="0">
                <a:solidFill>
                  <a:srgbClr val="0432FF"/>
                </a:solidFill>
                <a:effectLst/>
                <a:ea typeface="Times New Roman" panose="02020603050405020304" pitchFamily="18" charset="0"/>
                <a:cs typeface="Times New Roman" panose="02020603050405020304" pitchFamily="18" charset="0"/>
              </a:rPr>
              <a:t>Gerolamo Cardano </a:t>
            </a:r>
            <a:r>
              <a:rPr lang="it-IT" sz="1800" kern="0" dirty="0">
                <a:effectLst/>
                <a:ea typeface="Times New Roman" panose="02020603050405020304" pitchFamily="18" charset="0"/>
                <a:cs typeface="Times New Roman" panose="02020603050405020304" pitchFamily="18" charset="0"/>
              </a:rPr>
              <a:t>(1501-1576) era un rispettabile professore a Bologna e Milano, tanto che ebbe una pensione dal Papa. Fu uno scrittore prolifico nel campo della medicina, delle scienze naturali e della matematica. </a:t>
            </a:r>
          </a:p>
          <a:p>
            <a:pPr>
              <a:lnSpc>
                <a:spcPct val="90000"/>
              </a:lnSpc>
              <a:spcAft>
                <a:spcPts val="800"/>
              </a:spcAft>
            </a:pPr>
            <a:r>
              <a:rPr lang="it-IT" sz="1800" kern="0" dirty="0">
                <a:effectLst/>
                <a:ea typeface="Times New Roman" panose="02020603050405020304" pitchFamily="18" charset="0"/>
                <a:cs typeface="Times New Roman" panose="02020603050405020304" pitchFamily="18" charset="0"/>
              </a:rPr>
              <a:t>Venuto a sapere della sua vittoria su </a:t>
            </a:r>
            <a:r>
              <a:rPr lang="it-IT" sz="1800" kern="0" dirty="0" err="1">
                <a:effectLst/>
                <a:ea typeface="Times New Roman" panose="02020603050405020304" pitchFamily="18" charset="0"/>
                <a:cs typeface="Times New Roman" panose="02020603050405020304" pitchFamily="18" charset="0"/>
              </a:rPr>
              <a:t>Floridus</a:t>
            </a:r>
            <a:r>
              <a:rPr lang="it-IT" sz="1800" kern="0" dirty="0">
                <a:effectLst/>
                <a:ea typeface="Times New Roman" panose="02020603050405020304" pitchFamily="18" charset="0"/>
                <a:cs typeface="Times New Roman" panose="02020603050405020304" pitchFamily="18" charset="0"/>
              </a:rPr>
              <a:t>, Cardano aveva invitato Tartaglia a recarsi da lui a Milano, con la vaga promessa di trovargli un mecenate. Tartaglia non aveva fonti di reddito stabili forse a causa della balbuzie. Il difetto, a cui si deve anche il soprannome autoimpostosi di Tartaglia, lo rendeva inadatto all’insegnamento, per cui l’offerta venne accettata. </a:t>
            </a:r>
            <a:endParaRPr lang="it-IT" sz="1800" kern="100" dirty="0">
              <a:effectLst/>
              <a:ea typeface="Aptos" panose="020B0004020202020204" pitchFamily="34" charset="0"/>
              <a:cs typeface="Times New Roman" panose="02020603050405020304" pitchFamily="18" charset="0"/>
            </a:endParaRPr>
          </a:p>
        </p:txBody>
      </p:sp>
      <p:pic>
        <p:nvPicPr>
          <p:cNvPr id="2049" name="Immagine 7" descr="page2image48682480">
            <a:extLst>
              <a:ext uri="{FF2B5EF4-FFF2-40B4-BE49-F238E27FC236}">
                <a16:creationId xmlns:a16="http://schemas.microsoft.com/office/drawing/2014/main" id="{DC591492-0CF1-DE8B-70D7-21345A9D73A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r="1" b="14404"/>
          <a:stretch>
            <a:fillRect/>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5D799F3-3F2B-A28A-0DDC-84C9EC89A3B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Segnaposto numero diapositiva 4">
            <a:extLst>
              <a:ext uri="{FF2B5EF4-FFF2-40B4-BE49-F238E27FC236}">
                <a16:creationId xmlns:a16="http://schemas.microsoft.com/office/drawing/2014/main" id="{DA409A5B-BC6A-6AA4-95C7-A70C4C35ECCB}"/>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287415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dissolve">
                                      <p:cBhvr>
                                        <p:cTn id="12" dur="2000"/>
                                        <p:tgtEl>
                                          <p:spTgt spid="20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FDDA35-17C8-FB51-4126-533DE37B60B9}"/>
              </a:ext>
            </a:extLst>
          </p:cNvPr>
          <p:cNvSpPr>
            <a:spLocks noGrp="1"/>
          </p:cNvSpPr>
          <p:nvPr>
            <p:ph type="title"/>
          </p:nvPr>
        </p:nvSpPr>
        <p:spPr/>
        <p:txBody>
          <a:bodyPr>
            <a:normAutofit/>
          </a:bodyPr>
          <a:lstStyle/>
          <a:p>
            <a: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t>La </a:t>
            </a:r>
            <a:r>
              <a:rPr lang="it-IT" sz="4400" b="1" kern="0" dirty="0">
                <a:solidFill>
                  <a:srgbClr val="00B0F0"/>
                </a:solidFill>
                <a:effectLst/>
                <a:latin typeface="Garamond" panose="02020404030301010803" pitchFamily="18" charset="0"/>
                <a:ea typeface="Times New Roman" panose="02020603050405020304" pitchFamily="18" charset="0"/>
                <a:cs typeface="Times New Roman" panose="02020603050405020304" pitchFamily="18" charset="0"/>
              </a:rPr>
              <a:t>promessa</a:t>
            </a:r>
            <a:r>
              <a:rPr lang="it-IT" sz="4400" b="1" kern="0" dirty="0">
                <a:effectLst/>
                <a:latin typeface="Garamond" panose="02020404030301010803" pitchFamily="18" charset="0"/>
                <a:ea typeface="Times New Roman" panose="02020603050405020304" pitchFamily="18" charset="0"/>
                <a:cs typeface="Times New Roman" panose="02020603050405020304" pitchFamily="18" charset="0"/>
              </a:rPr>
              <a:t> di </a:t>
            </a:r>
            <a:r>
              <a:rPr lang="it-IT" sz="4400" b="1" kern="0" dirty="0">
                <a:solidFill>
                  <a:srgbClr val="0432FF"/>
                </a:solidFill>
                <a:effectLst/>
                <a:latin typeface="Garamond" panose="02020404030301010803" pitchFamily="18" charset="0"/>
                <a:ea typeface="Times New Roman" panose="02020603050405020304" pitchFamily="18" charset="0"/>
                <a:cs typeface="Times New Roman" panose="02020603050405020304" pitchFamily="18" charset="0"/>
              </a:rPr>
              <a:t>Cardano</a:t>
            </a:r>
            <a:endParaRPr lang="it-IT" dirty="0">
              <a:solidFill>
                <a:srgbClr val="0432FF"/>
              </a:solidFill>
            </a:endParaRP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FE019BC-7E07-0114-9373-84C6F4146200}"/>
                  </a:ext>
                </a:extLst>
              </p:cNvPr>
              <p:cNvSpPr>
                <a:spLocks noGrp="1"/>
              </p:cNvSpPr>
              <p:nvPr>
                <p:ph idx="1"/>
              </p:nvPr>
            </p:nvSpPr>
            <p:spPr>
              <a:xfrm>
                <a:off x="1295401" y="2409713"/>
                <a:ext cx="3928532" cy="3625327"/>
              </a:xfrm>
            </p:spPr>
            <p:txBody>
              <a:bodyPr>
                <a:noAutofit/>
              </a:bodyPr>
              <a:lstStyle/>
              <a:p>
                <a:pPr marL="0" indent="0">
                  <a:lnSpc>
                    <a:spcPct val="115000"/>
                  </a:lnSpc>
                  <a:spcAft>
                    <a:spcPts val="800"/>
                  </a:spcAft>
                  <a:buNone/>
                </a:pPr>
                <a:r>
                  <a:rPr lang="it-IT" sz="1400" b="1" kern="0" dirty="0">
                    <a:solidFill>
                      <a:srgbClr val="FF0000"/>
                    </a:solidFill>
                    <a:effectLst/>
                    <a:ea typeface="Times New Roman" panose="02020603050405020304" pitchFamily="18" charset="0"/>
                    <a:cs typeface="Times New Roman" panose="02020603050405020304" pitchFamily="18" charset="0"/>
                  </a:rPr>
                  <a:t>Tartaglia</a:t>
                </a:r>
                <a:r>
                  <a:rPr lang="it-IT" sz="1400" kern="0" dirty="0">
                    <a:effectLst/>
                    <a:ea typeface="Times New Roman" panose="02020603050405020304" pitchFamily="18" charset="0"/>
                    <a:cs typeface="Times New Roman" panose="02020603050405020304" pitchFamily="18" charset="0"/>
                  </a:rPr>
                  <a:t>, giunto a Milano, rivelò a </a:t>
                </a:r>
                <a:r>
                  <a:rPr lang="it-IT" sz="1400" b="1" kern="0" dirty="0">
                    <a:solidFill>
                      <a:srgbClr val="0432FF"/>
                    </a:solidFill>
                    <a:effectLst/>
                    <a:ea typeface="Times New Roman" panose="02020603050405020304" pitchFamily="18" charset="0"/>
                    <a:cs typeface="Times New Roman" panose="02020603050405020304" pitchFamily="18" charset="0"/>
                  </a:rPr>
                  <a:t>Cardano</a:t>
                </a:r>
                <a:r>
                  <a:rPr lang="it-IT" sz="1400" kern="0" dirty="0">
                    <a:effectLst/>
                    <a:ea typeface="Times New Roman" panose="02020603050405020304" pitchFamily="18" charset="0"/>
                    <a:cs typeface="Times New Roman" panose="02020603050405020304" pitchFamily="18" charset="0"/>
                  </a:rPr>
                  <a:t> il procedimento sotto forma di poesia (tra parentesi la notazione attuale): </a:t>
                </a:r>
                <a:endParaRPr lang="it-IT" sz="1400" kern="100" dirty="0">
                  <a:effectLst/>
                  <a:ea typeface="Aptos" panose="020B0004020202020204" pitchFamily="34" charset="0"/>
                  <a:cs typeface="Times New Roman" panose="02020603050405020304" pitchFamily="18" charset="0"/>
                </a:endParaRPr>
              </a:p>
              <a:p>
                <a:pPr marL="0" indent="0">
                  <a:lnSpc>
                    <a:spcPct val="115000"/>
                  </a:lnSpc>
                  <a:spcAft>
                    <a:spcPts val="800"/>
                  </a:spcAft>
                  <a:buNone/>
                </a:pPr>
                <a:r>
                  <a:rPr lang="it-IT" sz="1600" i="1" kern="0" dirty="0">
                    <a:effectLst/>
                    <a:ea typeface="Times New Roman" panose="02020603050405020304" pitchFamily="18" charset="0"/>
                    <a:cs typeface="Times New Roman" panose="02020603050405020304" pitchFamily="18" charset="0"/>
                  </a:rPr>
                  <a:t>Quando </a:t>
                </a:r>
                <a:r>
                  <a:rPr lang="it-IT" sz="1600" i="1" kern="0" dirty="0" err="1">
                    <a:effectLst/>
                    <a:ea typeface="Times New Roman" panose="02020603050405020304" pitchFamily="18" charset="0"/>
                    <a:cs typeface="Times New Roman" panose="02020603050405020304" pitchFamily="18" charset="0"/>
                  </a:rPr>
                  <a:t>che’l</a:t>
                </a:r>
                <a:r>
                  <a:rPr lang="it-IT" sz="1600" i="1" kern="0" dirty="0">
                    <a:effectLst/>
                    <a:ea typeface="Times New Roman" panose="02020603050405020304" pitchFamily="18" charset="0"/>
                    <a:cs typeface="Times New Roman" panose="02020603050405020304" pitchFamily="18" charset="0"/>
                  </a:rPr>
                  <a:t> cubo con le cose appresso </a:t>
                </a:r>
                <a:r>
                  <a:rPr lang="it-IT" sz="1600" kern="0" dirty="0">
                    <a:effectLst/>
                    <a:ea typeface="Times New Roman" panose="02020603050405020304" pitchFamily="18" charset="0"/>
                    <a:cs typeface="Times New Roman" panose="02020603050405020304" pitchFamily="18" charset="0"/>
                  </a:rPr>
                  <a:t>[</a:t>
                </a:r>
                <a14:m>
                  <m:oMath xmlns:m="http://schemas.openxmlformats.org/officeDocument/2006/math">
                    <m:sSup>
                      <m:sSupPr>
                        <m:ctrlPr>
                          <a:rPr lang="it-IT" sz="1600" i="1" kern="0" smtClean="0">
                            <a:effectLst/>
                            <a:latin typeface="Cambria Math" panose="02040503050406030204" pitchFamily="18" charset="0"/>
                            <a:cs typeface="Times New Roman" panose="02020603050405020304" pitchFamily="18" charset="0"/>
                          </a:rPr>
                        </m:ctrlPr>
                      </m:sSupPr>
                      <m:e>
                        <m:r>
                          <a:rPr lang="it-IT" sz="1600" b="0" i="1" kern="0" smtClean="0">
                            <a:effectLst/>
                            <a:latin typeface="Cambria Math" panose="02040503050406030204" pitchFamily="18" charset="0"/>
                            <a:cs typeface="Times New Roman" panose="02020603050405020304" pitchFamily="18" charset="0"/>
                          </a:rPr>
                          <m:t>𝑥</m:t>
                        </m:r>
                      </m:e>
                      <m:sup>
                        <m:r>
                          <a:rPr lang="it-IT" sz="1600" b="0" i="1" kern="0" smtClean="0">
                            <a:effectLst/>
                            <a:latin typeface="Cambria Math" panose="02040503050406030204" pitchFamily="18" charset="0"/>
                            <a:cs typeface="Times New Roman" panose="02020603050405020304" pitchFamily="18" charset="0"/>
                          </a:rPr>
                          <m:t>3</m:t>
                        </m:r>
                      </m:sup>
                    </m:sSup>
                    <m:r>
                      <a:rPr lang="it-IT" sz="1600" i="1" kern="0"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600" b="0" i="1" kern="0" smtClean="0">
                        <a:effectLst/>
                        <a:latin typeface="Cambria Math" panose="02040503050406030204" pitchFamily="18" charset="0"/>
                        <a:ea typeface="Cambria Math" panose="02040503050406030204" pitchFamily="18" charset="0"/>
                        <a:cs typeface="Times New Roman" panose="02020603050405020304" pitchFamily="18" charset="0"/>
                      </a:rPr>
                      <m:t>𝑝𝑥</m:t>
                    </m:r>
                  </m:oMath>
                </a14:m>
                <a:r>
                  <a:rPr lang="it-IT" sz="1600" kern="0" dirty="0">
                    <a:effectLst/>
                    <a:ea typeface="Times New Roman" panose="02020603050405020304" pitchFamily="18" charset="0"/>
                    <a:cs typeface="Times New Roman" panose="02020603050405020304" pitchFamily="18" charset="0"/>
                  </a:rPr>
                  <a:t>] </a:t>
                </a:r>
                <a:br>
                  <a:rPr lang="it-IT" sz="1600" kern="100" dirty="0">
                    <a:ea typeface="Times New Roman" panose="02020603050405020304" pitchFamily="18" charset="0"/>
                    <a:cs typeface="Times New Roman" panose="02020603050405020304" pitchFamily="18" charset="0"/>
                  </a:rPr>
                </a:br>
                <a:r>
                  <a:rPr lang="it-IT" sz="1600" i="1" kern="0" dirty="0">
                    <a:effectLst/>
                    <a:ea typeface="Times New Roman" panose="02020603050405020304" pitchFamily="18" charset="0"/>
                    <a:cs typeface="Times New Roman" panose="02020603050405020304" pitchFamily="18" charset="0"/>
                  </a:rPr>
                  <a:t>Se agguaglia à qualche numero discreto </a:t>
                </a:r>
                <a:r>
                  <a:rPr lang="it-IT" sz="1600" kern="0" dirty="0">
                    <a:effectLst/>
                    <a:ea typeface="Times New Roman" panose="02020603050405020304" pitchFamily="18" charset="0"/>
                    <a:cs typeface="Times New Roman" panose="02020603050405020304" pitchFamily="18" charset="0"/>
                  </a:rPr>
                  <a:t>[</a:t>
                </a:r>
                <a14:m>
                  <m:oMath xmlns:m="http://schemas.openxmlformats.org/officeDocument/2006/math">
                    <m:r>
                      <a:rPr lang="it-IT" sz="1600" b="0" i="1" kern="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it-IT" sz="1600" b="0" i="1" kern="0" smtClean="0">
                        <a:effectLst/>
                        <a:latin typeface="Cambria Math" panose="02040503050406030204" pitchFamily="18" charset="0"/>
                        <a:ea typeface="Times New Roman" panose="02020603050405020304" pitchFamily="18" charset="0"/>
                        <a:cs typeface="Times New Roman" panose="02020603050405020304" pitchFamily="18" charset="0"/>
                      </a:rPr>
                      <m:t>𝑞</m:t>
                    </m:r>
                  </m:oMath>
                </a14:m>
                <a:r>
                  <a:rPr lang="it-IT" sz="1600" kern="0" dirty="0">
                    <a:effectLst/>
                    <a:ea typeface="Times New Roman" panose="02020603050405020304" pitchFamily="18" charset="0"/>
                    <a:cs typeface="Times New Roman" panose="02020603050405020304" pitchFamily="18" charset="0"/>
                  </a:rPr>
                  <a:t>] </a:t>
                </a:r>
                <a:br>
                  <a:rPr lang="it-IT" sz="1600" kern="100" dirty="0">
                    <a:ea typeface="Times New Roman" panose="02020603050405020304" pitchFamily="18" charset="0"/>
                    <a:cs typeface="Times New Roman" panose="02020603050405020304" pitchFamily="18" charset="0"/>
                  </a:rPr>
                </a:br>
                <a:r>
                  <a:rPr lang="it-IT" sz="1600" i="1" kern="0" dirty="0" err="1">
                    <a:effectLst/>
                    <a:ea typeface="Times New Roman" panose="02020603050405020304" pitchFamily="18" charset="0"/>
                    <a:cs typeface="Times New Roman" panose="02020603050405020304" pitchFamily="18" charset="0"/>
                  </a:rPr>
                  <a:t>Trovan</a:t>
                </a:r>
                <a:r>
                  <a:rPr lang="it-IT" sz="1600" i="1" kern="0" dirty="0">
                    <a:effectLst/>
                    <a:ea typeface="Times New Roman" panose="02020603050405020304" pitchFamily="18" charset="0"/>
                    <a:cs typeface="Times New Roman" panose="02020603050405020304" pitchFamily="18" charset="0"/>
                  </a:rPr>
                  <a:t> dui altri differenti in esso. </a:t>
                </a:r>
                <a:r>
                  <a:rPr lang="it-IT" sz="1600" kern="0" dirty="0">
                    <a:ea typeface="Times New Roman" panose="02020603050405020304" pitchFamily="18" charset="0"/>
                    <a:cs typeface="Times New Roman" panose="02020603050405020304" pitchFamily="18" charset="0"/>
                  </a:rPr>
                  <a:t>[</a:t>
                </a:r>
                <a14:m>
                  <m:oMath xmlns:m="http://schemas.openxmlformats.org/officeDocument/2006/math">
                    <m:r>
                      <a:rPr lang="it-IT" sz="1600" b="0" i="1" kern="0" smtClean="0">
                        <a:latin typeface="Cambria Math" panose="02040503050406030204" pitchFamily="18" charset="0"/>
                        <a:ea typeface="Times New Roman" panose="02020603050405020304" pitchFamily="18" charset="0"/>
                        <a:cs typeface="Times New Roman" panose="02020603050405020304" pitchFamily="18" charset="0"/>
                      </a:rPr>
                      <m:t>𝑢</m:t>
                    </m:r>
                    <m:r>
                      <a:rPr lang="it-IT" sz="1600" b="0" i="1" kern="0" smtClean="0">
                        <a:latin typeface="Cambria Math" panose="02040503050406030204" pitchFamily="18" charset="0"/>
                        <a:ea typeface="Times New Roman" panose="02020603050405020304" pitchFamily="18" charset="0"/>
                        <a:cs typeface="Times New Roman" panose="02020603050405020304" pitchFamily="18" charset="0"/>
                      </a:rPr>
                      <m:t>−</m:t>
                    </m:r>
                    <m:r>
                      <a:rPr lang="it-IT" sz="1600" b="0" i="1" kern="0" smtClean="0">
                        <a:latin typeface="Cambria Math" panose="02040503050406030204" pitchFamily="18" charset="0"/>
                        <a:ea typeface="Times New Roman" panose="02020603050405020304" pitchFamily="18" charset="0"/>
                        <a:cs typeface="Times New Roman" panose="02020603050405020304" pitchFamily="18" charset="0"/>
                      </a:rPr>
                      <m:t>𝑣</m:t>
                    </m:r>
                    <m:r>
                      <a:rPr lang="it-IT" sz="1600" b="0" i="1" kern="0" smtClean="0">
                        <a:latin typeface="Cambria Math" panose="02040503050406030204" pitchFamily="18" charset="0"/>
                        <a:ea typeface="Times New Roman" panose="02020603050405020304" pitchFamily="18" charset="0"/>
                        <a:cs typeface="Times New Roman" panose="02020603050405020304" pitchFamily="18" charset="0"/>
                      </a:rPr>
                      <m:t>=</m:t>
                    </m:r>
                    <m:r>
                      <a:rPr lang="it-IT" sz="1600" i="1" kern="0">
                        <a:latin typeface="Cambria Math" panose="02040503050406030204" pitchFamily="18" charset="0"/>
                        <a:ea typeface="Times New Roman" panose="02020603050405020304" pitchFamily="18" charset="0"/>
                        <a:cs typeface="Times New Roman" panose="02020603050405020304" pitchFamily="18" charset="0"/>
                      </a:rPr>
                      <m:t>𝑞</m:t>
                    </m:r>
                  </m:oMath>
                </a14:m>
                <a:r>
                  <a:rPr lang="it-IT" sz="1600" kern="0" dirty="0">
                    <a:ea typeface="Times New Roman" panose="02020603050405020304" pitchFamily="18" charset="0"/>
                    <a:cs typeface="Times New Roman" panose="02020603050405020304" pitchFamily="18" charset="0"/>
                  </a:rPr>
                  <a:t>] </a:t>
                </a:r>
                <a:br>
                  <a:rPr lang="it-IT" sz="1600" kern="100" dirty="0">
                    <a:ea typeface="Times New Roman" panose="02020603050405020304" pitchFamily="18" charset="0"/>
                    <a:cs typeface="Times New Roman" panose="02020603050405020304" pitchFamily="18" charset="0"/>
                  </a:rPr>
                </a:br>
                <a:r>
                  <a:rPr lang="it-IT" sz="1600" i="1" kern="0" dirty="0" err="1">
                    <a:effectLst/>
                    <a:ea typeface="Times New Roman" panose="02020603050405020304" pitchFamily="18" charset="0"/>
                    <a:cs typeface="Times New Roman" panose="02020603050405020304" pitchFamily="18" charset="0"/>
                  </a:rPr>
                  <a:t>Dapoi</a:t>
                </a:r>
                <a:r>
                  <a:rPr lang="it-IT" sz="1600" i="1" kern="0" dirty="0">
                    <a:effectLst/>
                    <a:ea typeface="Times New Roman" panose="02020603050405020304" pitchFamily="18" charset="0"/>
                    <a:cs typeface="Times New Roman" panose="02020603050405020304" pitchFamily="18" charset="0"/>
                  </a:rPr>
                  <a:t> terrai questo per consueto </a:t>
                </a:r>
                <a:br>
                  <a:rPr lang="it-IT" sz="1600" kern="100" dirty="0">
                    <a:ea typeface="Times New Roman" panose="02020603050405020304" pitchFamily="18" charset="0"/>
                    <a:cs typeface="Times New Roman" panose="02020603050405020304" pitchFamily="18" charset="0"/>
                  </a:rPr>
                </a:br>
                <a:r>
                  <a:rPr lang="it-IT" sz="1600" i="1" kern="0" dirty="0" err="1">
                    <a:effectLst/>
                    <a:ea typeface="Times New Roman" panose="02020603050405020304" pitchFamily="18" charset="0"/>
                    <a:cs typeface="Times New Roman" panose="02020603050405020304" pitchFamily="18" charset="0"/>
                  </a:rPr>
                  <a:t>Che’llor</a:t>
                </a:r>
                <a:r>
                  <a:rPr lang="it-IT" sz="1600" i="1" kern="0" dirty="0">
                    <a:effectLst/>
                    <a:ea typeface="Times New Roman" panose="02020603050405020304" pitchFamily="18" charset="0"/>
                    <a:cs typeface="Times New Roman" panose="02020603050405020304" pitchFamily="18" charset="0"/>
                  </a:rPr>
                  <a:t> </a:t>
                </a:r>
                <a:r>
                  <a:rPr lang="it-IT" sz="1600" i="1" kern="0" dirty="0" err="1">
                    <a:effectLst/>
                    <a:ea typeface="Times New Roman" panose="02020603050405020304" pitchFamily="18" charset="0"/>
                    <a:cs typeface="Times New Roman" panose="02020603050405020304" pitchFamily="18" charset="0"/>
                  </a:rPr>
                  <a:t>produtto</a:t>
                </a:r>
                <a:r>
                  <a:rPr lang="it-IT" sz="1600" i="1" kern="0" dirty="0">
                    <a:effectLst/>
                    <a:ea typeface="Times New Roman" panose="02020603050405020304" pitchFamily="18" charset="0"/>
                    <a:cs typeface="Times New Roman" panose="02020603050405020304" pitchFamily="18" charset="0"/>
                  </a:rPr>
                  <a:t> sempre sia eguale </a:t>
                </a:r>
                <a:r>
                  <a:rPr lang="it-IT" sz="1600" kern="0" dirty="0">
                    <a:ea typeface="Times New Roman" panose="02020603050405020304" pitchFamily="18" charset="0"/>
                    <a:cs typeface="Times New Roman" panose="02020603050405020304" pitchFamily="18" charset="0"/>
                  </a:rPr>
                  <a:t>[</a:t>
                </a:r>
                <a14:m>
                  <m:oMath xmlns:m="http://schemas.openxmlformats.org/officeDocument/2006/math">
                    <m:r>
                      <a:rPr lang="it-IT" sz="1600" i="1" kern="0">
                        <a:latin typeface="Cambria Math" panose="02040503050406030204" pitchFamily="18" charset="0"/>
                        <a:ea typeface="Times New Roman" panose="02020603050405020304" pitchFamily="18" charset="0"/>
                        <a:cs typeface="Times New Roman" panose="02020603050405020304" pitchFamily="18" charset="0"/>
                      </a:rPr>
                      <m:t>𝑢𝑣</m:t>
                    </m:r>
                    <m:r>
                      <a:rPr lang="it-IT" sz="1600" i="1" kern="0">
                        <a:latin typeface="Cambria Math" panose="02040503050406030204" pitchFamily="18" charset="0"/>
                        <a:ea typeface="Times New Roman" panose="02020603050405020304" pitchFamily="18" charset="0"/>
                        <a:cs typeface="Times New Roman" panose="02020603050405020304" pitchFamily="18" charset="0"/>
                      </a:rPr>
                      <m:t>=</m:t>
                    </m:r>
                  </m:oMath>
                </a14:m>
                <a:r>
                  <a:rPr lang="it-IT" sz="1600" kern="0" dirty="0">
                    <a:ea typeface="Times New Roman" panose="02020603050405020304" pitchFamily="18" charset="0"/>
                    <a:cs typeface="Times New Roman" panose="02020603050405020304" pitchFamily="18" charset="0"/>
                  </a:rPr>
                  <a:t>] </a:t>
                </a:r>
                <a:br>
                  <a:rPr lang="it-IT" sz="1600" kern="100" dirty="0">
                    <a:ea typeface="Times New Roman" panose="02020603050405020304" pitchFamily="18" charset="0"/>
                    <a:cs typeface="Times New Roman" panose="02020603050405020304" pitchFamily="18" charset="0"/>
                  </a:rPr>
                </a:br>
                <a:r>
                  <a:rPr lang="it-IT" sz="1600" i="1" kern="0" dirty="0">
                    <a:effectLst/>
                    <a:ea typeface="Times New Roman" panose="02020603050405020304" pitchFamily="18" charset="0"/>
                    <a:cs typeface="Times New Roman" panose="02020603050405020304" pitchFamily="18" charset="0"/>
                  </a:rPr>
                  <a:t>Al terzo cubo delle cose </a:t>
                </a:r>
                <a:r>
                  <a:rPr lang="it-IT" sz="1600" i="1" kern="0" dirty="0" err="1">
                    <a:effectLst/>
                    <a:ea typeface="Times New Roman" panose="02020603050405020304" pitchFamily="18" charset="0"/>
                    <a:cs typeface="Times New Roman" panose="02020603050405020304" pitchFamily="18" charset="0"/>
                  </a:rPr>
                  <a:t>neto</a:t>
                </a:r>
                <a:r>
                  <a:rPr lang="it-IT" sz="1600" i="1" kern="0" dirty="0">
                    <a:effectLst/>
                    <a:ea typeface="Times New Roman" panose="02020603050405020304" pitchFamily="18" charset="0"/>
                    <a:cs typeface="Times New Roman" panose="02020603050405020304" pitchFamily="18" charset="0"/>
                  </a:rPr>
                  <a:t>, </a:t>
                </a:r>
                <a:r>
                  <a:rPr lang="it-IT" sz="1600" kern="0" dirty="0">
                    <a:effectLst/>
                    <a:ea typeface="Times New Roman" panose="02020603050405020304" pitchFamily="18" charset="0"/>
                    <a:cs typeface="Times New Roman" panose="02020603050405020304" pitchFamily="18" charset="0"/>
                  </a:rPr>
                  <a:t>[</a:t>
                </a:r>
                <a14:m>
                  <m:oMath xmlns:m="http://schemas.openxmlformats.org/officeDocument/2006/math">
                    <m:sSup>
                      <m:sSupPr>
                        <m:ctrlPr>
                          <a:rPr lang="it-IT" sz="1600" i="1" kern="0">
                            <a:latin typeface="Cambria Math" panose="02040503050406030204" pitchFamily="18" charset="0"/>
                            <a:cs typeface="Times New Roman" panose="02020603050405020304" pitchFamily="18" charset="0"/>
                          </a:rPr>
                        </m:ctrlPr>
                      </m:sSupPr>
                      <m:e>
                        <m:d>
                          <m:dPr>
                            <m:ctrlPr>
                              <a:rPr lang="it-IT" sz="1600" i="1" kern="0" smtClean="0">
                                <a:latin typeface="Cambria Math" panose="02040503050406030204" pitchFamily="18" charset="0"/>
                                <a:cs typeface="Times New Roman" panose="02020603050405020304" pitchFamily="18" charset="0"/>
                              </a:rPr>
                            </m:ctrlPr>
                          </m:dPr>
                          <m:e>
                            <m:f>
                              <m:fPr>
                                <m:ctrlPr>
                                  <a:rPr lang="it-IT" sz="1600" i="1" kern="0" smtClean="0">
                                    <a:latin typeface="Cambria Math" panose="02040503050406030204" pitchFamily="18" charset="0"/>
                                    <a:cs typeface="Times New Roman" panose="02020603050405020304" pitchFamily="18" charset="0"/>
                                  </a:rPr>
                                </m:ctrlPr>
                              </m:fPr>
                              <m:num>
                                <m:r>
                                  <a:rPr lang="it-IT" sz="1600" b="0" i="1" kern="0" smtClean="0">
                                    <a:latin typeface="Cambria Math" panose="02040503050406030204" pitchFamily="18" charset="0"/>
                                    <a:cs typeface="Times New Roman" panose="02020603050405020304" pitchFamily="18" charset="0"/>
                                  </a:rPr>
                                  <m:t>𝑝</m:t>
                                </m:r>
                              </m:num>
                              <m:den>
                                <m:r>
                                  <a:rPr lang="it-IT" sz="1600" b="0" i="1" kern="0" smtClean="0">
                                    <a:latin typeface="Cambria Math" panose="02040503050406030204" pitchFamily="18" charset="0"/>
                                    <a:cs typeface="Times New Roman" panose="02020603050405020304" pitchFamily="18" charset="0"/>
                                  </a:rPr>
                                  <m:t>3</m:t>
                                </m:r>
                              </m:den>
                            </m:f>
                          </m:e>
                        </m:d>
                      </m:e>
                      <m:sup>
                        <m:r>
                          <a:rPr lang="it-IT" sz="1600" b="0" i="1" kern="0" smtClean="0">
                            <a:latin typeface="Cambria Math" panose="02040503050406030204" pitchFamily="18" charset="0"/>
                            <a:cs typeface="Times New Roman" panose="02020603050405020304" pitchFamily="18" charset="0"/>
                          </a:rPr>
                          <m:t>3</m:t>
                        </m:r>
                      </m:sup>
                    </m:sSup>
                  </m:oMath>
                </a14:m>
                <a:r>
                  <a:rPr lang="it-IT" sz="1600" kern="0" dirty="0">
                    <a:effectLst/>
                    <a:ea typeface="Times New Roman" panose="02020603050405020304" pitchFamily="18" charset="0"/>
                    <a:cs typeface="Times New Roman" panose="02020603050405020304" pitchFamily="18" charset="0"/>
                  </a:rPr>
                  <a:t>]</a:t>
                </a:r>
                <a:br>
                  <a:rPr lang="it-IT" sz="1600" kern="100" dirty="0">
                    <a:ea typeface="Times New Roman" panose="02020603050405020304" pitchFamily="18" charset="0"/>
                    <a:cs typeface="Times New Roman" panose="02020603050405020304" pitchFamily="18" charset="0"/>
                  </a:rPr>
                </a:br>
                <a:r>
                  <a:rPr lang="it-IT" sz="1600" i="1" kern="0" dirty="0">
                    <a:effectLst/>
                    <a:ea typeface="Times New Roman" panose="02020603050405020304" pitchFamily="18" charset="0"/>
                    <a:cs typeface="Times New Roman" panose="02020603050405020304" pitchFamily="18" charset="0"/>
                  </a:rPr>
                  <a:t>El residuo poi suo generale</a:t>
                </a:r>
                <a:br>
                  <a:rPr lang="it-IT" sz="1600" i="1" kern="0" dirty="0">
                    <a:effectLst/>
                    <a:ea typeface="Times New Roman" panose="02020603050405020304" pitchFamily="18" charset="0"/>
                    <a:cs typeface="Times New Roman" panose="02020603050405020304" pitchFamily="18" charset="0"/>
                  </a:rPr>
                </a:br>
                <a:r>
                  <a:rPr lang="it-IT" sz="1600" i="1" kern="0" dirty="0">
                    <a:effectLst/>
                    <a:ea typeface="Times New Roman" panose="02020603050405020304" pitchFamily="18" charset="0"/>
                    <a:cs typeface="Times New Roman" panose="02020603050405020304" pitchFamily="18" charset="0"/>
                  </a:rPr>
                  <a:t>Delli lor lati cubi ben sottratti </a:t>
                </a:r>
                <a:r>
                  <a:rPr lang="it-IT" sz="1600" kern="0" dirty="0">
                    <a:effectLst/>
                    <a:ea typeface="Times New Roman" panose="02020603050405020304" pitchFamily="18" charset="0"/>
                    <a:cs typeface="Times New Roman" panose="02020603050405020304" pitchFamily="18" charset="0"/>
                  </a:rPr>
                  <a:t>[</a:t>
                </a:r>
                <a14:m>
                  <m:oMath xmlns:m="http://schemas.openxmlformats.org/officeDocument/2006/math">
                    <m:rad>
                      <m:radPr>
                        <m:ctrlPr>
                          <a:rPr lang="it-IT" sz="1600" i="1" kern="0" smtClean="0">
                            <a:effectLst/>
                            <a:latin typeface="Cambria Math" panose="02040503050406030204" pitchFamily="18" charset="0"/>
                            <a:cs typeface="Times New Roman" panose="02020603050405020304" pitchFamily="18" charset="0"/>
                          </a:rPr>
                        </m:ctrlPr>
                      </m:radPr>
                      <m:deg>
                        <m:r>
                          <m:rPr>
                            <m:brk m:alnAt="7"/>
                          </m:rPr>
                          <a:rPr lang="it-IT" sz="1600" b="0" i="1" kern="0" smtClean="0">
                            <a:effectLst/>
                            <a:latin typeface="Cambria Math" panose="02040503050406030204" pitchFamily="18" charset="0"/>
                            <a:cs typeface="Times New Roman" panose="02020603050405020304" pitchFamily="18" charset="0"/>
                          </a:rPr>
                          <m:t>3</m:t>
                        </m:r>
                      </m:deg>
                      <m:e>
                        <m:r>
                          <a:rPr lang="it-IT" sz="1600" b="0" i="1" kern="0" smtClean="0">
                            <a:effectLst/>
                            <a:latin typeface="Cambria Math" panose="02040503050406030204" pitchFamily="18" charset="0"/>
                            <a:cs typeface="Times New Roman" panose="02020603050405020304" pitchFamily="18" charset="0"/>
                          </a:rPr>
                          <m:t>𝑢</m:t>
                        </m:r>
                      </m:e>
                    </m:rad>
                    <m:r>
                      <a:rPr lang="it-IT" sz="1600" b="0" i="1" kern="0" smtClean="0">
                        <a:effectLst/>
                        <a:latin typeface="Cambria Math" panose="02040503050406030204" pitchFamily="18" charset="0"/>
                        <a:cs typeface="Times New Roman" panose="02020603050405020304" pitchFamily="18" charset="0"/>
                      </a:rPr>
                      <m:t>−</m:t>
                    </m:r>
                    <m:rad>
                      <m:radPr>
                        <m:ctrlPr>
                          <a:rPr lang="it-IT" sz="1600" b="0" i="1" kern="0" smtClean="0">
                            <a:effectLst/>
                            <a:latin typeface="Cambria Math" panose="02040503050406030204" pitchFamily="18" charset="0"/>
                            <a:cs typeface="Times New Roman" panose="02020603050405020304" pitchFamily="18" charset="0"/>
                          </a:rPr>
                        </m:ctrlPr>
                      </m:radPr>
                      <m:deg>
                        <m:r>
                          <m:rPr>
                            <m:brk m:alnAt="7"/>
                          </m:rPr>
                          <a:rPr lang="it-IT" sz="1600" b="0" i="1" kern="0" smtClean="0">
                            <a:effectLst/>
                            <a:latin typeface="Cambria Math" panose="02040503050406030204" pitchFamily="18" charset="0"/>
                            <a:cs typeface="Times New Roman" panose="02020603050405020304" pitchFamily="18" charset="0"/>
                          </a:rPr>
                          <m:t>3</m:t>
                        </m:r>
                      </m:deg>
                      <m:e>
                        <m:r>
                          <a:rPr lang="it-IT" sz="1600" b="0" i="1" kern="0" smtClean="0">
                            <a:effectLst/>
                            <a:latin typeface="Cambria Math" panose="02040503050406030204" pitchFamily="18" charset="0"/>
                            <a:cs typeface="Times New Roman" panose="02020603050405020304" pitchFamily="18" charset="0"/>
                          </a:rPr>
                          <m:t>𝑣</m:t>
                        </m:r>
                      </m:e>
                    </m:rad>
                  </m:oMath>
                </a14:m>
                <a:r>
                  <a:rPr lang="it-IT" sz="1600" kern="0" dirty="0">
                    <a:effectLst/>
                    <a:ea typeface="Times New Roman" panose="02020603050405020304" pitchFamily="18" charset="0"/>
                    <a:cs typeface="Times New Roman" panose="02020603050405020304" pitchFamily="18" charset="0"/>
                  </a:rPr>
                  <a:t>] </a:t>
                </a:r>
                <a:br>
                  <a:rPr lang="it-IT" sz="1600" kern="100" dirty="0">
                    <a:ea typeface="Times New Roman" panose="02020603050405020304" pitchFamily="18" charset="0"/>
                    <a:cs typeface="Times New Roman" panose="02020603050405020304" pitchFamily="18" charset="0"/>
                  </a:rPr>
                </a:br>
                <a:r>
                  <a:rPr lang="it-IT" sz="1600" i="1" kern="0" dirty="0">
                    <a:effectLst/>
                    <a:ea typeface="Times New Roman" panose="02020603050405020304" pitchFamily="18" charset="0"/>
                    <a:cs typeface="Times New Roman" panose="02020603050405020304" pitchFamily="18" charset="0"/>
                  </a:rPr>
                  <a:t>Varrà la tua cosa principale. </a:t>
                </a:r>
                <a:r>
                  <a:rPr lang="it-IT" sz="1600" kern="0" dirty="0">
                    <a:ea typeface="Times New Roman" panose="02020603050405020304" pitchFamily="18" charset="0"/>
                    <a:cs typeface="Times New Roman" panose="02020603050405020304" pitchFamily="18" charset="0"/>
                  </a:rPr>
                  <a:t>[</a:t>
                </a:r>
                <a14:m>
                  <m:oMath xmlns:m="http://schemas.openxmlformats.org/officeDocument/2006/math">
                    <m:r>
                      <a:rPr lang="it-IT" sz="1600" i="1" kern="0">
                        <a:latin typeface="Cambria Math" panose="02040503050406030204" pitchFamily="18" charset="0"/>
                        <a:ea typeface="Times New Roman" panose="02020603050405020304" pitchFamily="18" charset="0"/>
                        <a:cs typeface="Times New Roman" panose="02020603050405020304" pitchFamily="18" charset="0"/>
                      </a:rPr>
                      <m:t>=</m:t>
                    </m:r>
                    <m:r>
                      <a:rPr lang="it-IT" sz="1600" b="0" i="1" kern="0"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it-IT" sz="1600" kern="0" dirty="0">
                    <a:ea typeface="Times New Roman" panose="02020603050405020304" pitchFamily="18" charset="0"/>
                    <a:cs typeface="Times New Roman" panose="02020603050405020304" pitchFamily="18" charset="0"/>
                  </a:rPr>
                  <a:t>] </a:t>
                </a:r>
                <a:endParaRPr lang="it-IT" sz="1600" kern="100" dirty="0">
                  <a:effectLst/>
                  <a:ea typeface="Aptos" panose="020B0004020202020204" pitchFamily="34"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CFE019BC-7E07-0114-9373-84C6F4146200}"/>
                  </a:ext>
                </a:extLst>
              </p:cNvPr>
              <p:cNvSpPr>
                <a:spLocks noGrp="1" noRot="1" noChangeAspect="1" noMove="1" noResize="1" noEditPoints="1" noAdjustHandles="1" noChangeArrowheads="1" noChangeShapeType="1" noTextEdit="1"/>
              </p:cNvSpPr>
              <p:nvPr>
                <p:ph idx="1"/>
              </p:nvPr>
            </p:nvSpPr>
            <p:spPr>
              <a:xfrm>
                <a:off x="1295401" y="2409713"/>
                <a:ext cx="3928532" cy="3625327"/>
              </a:xfrm>
              <a:blipFill>
                <a:blip r:embed="rId2"/>
                <a:stretch>
                  <a:fillRect l="-968" b="-38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EE73392C-C631-6567-7531-16748173E0C3}"/>
                  </a:ext>
                </a:extLst>
              </p:cNvPr>
              <p:cNvSpPr txBox="1"/>
              <p:nvPr/>
            </p:nvSpPr>
            <p:spPr>
              <a:xfrm>
                <a:off x="5223933" y="2396059"/>
                <a:ext cx="5565988" cy="3872791"/>
              </a:xfrm>
              <a:prstGeom prst="rect">
                <a:avLst/>
              </a:prstGeom>
              <a:noFill/>
              <a:ln w="38100">
                <a:solidFill>
                  <a:schemeClr val="accent1">
                    <a:lumMod val="60000"/>
                    <a:lumOff val="40000"/>
                  </a:schemeClr>
                </a:solidFill>
              </a:ln>
            </p:spPr>
            <p:txBody>
              <a:bodyPr wrap="square" rtlCol="0">
                <a:spAutoFit/>
              </a:bodyPr>
              <a:lstStyle/>
              <a:p>
                <a:pPr marL="0" indent="0">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Dalla poesia si esprime il procedimento ottenendo quelle che </a:t>
                </a:r>
                <a:r>
                  <a:rPr lang="it-IT" sz="1600" kern="0" dirty="0" err="1">
                    <a:effectLst/>
                    <a:ea typeface="Times New Roman" panose="02020603050405020304" pitchFamily="18" charset="0"/>
                    <a:cs typeface="Times New Roman" panose="02020603050405020304" pitchFamily="18" charset="0"/>
                  </a:rPr>
                  <a:t>verrano</a:t>
                </a:r>
                <a:r>
                  <a:rPr lang="it-IT" sz="1600" kern="0" dirty="0">
                    <a:effectLst/>
                    <a:ea typeface="Times New Roman" panose="02020603050405020304" pitchFamily="18" charset="0"/>
                    <a:cs typeface="Times New Roman" panose="02020603050405020304" pitchFamily="18" charset="0"/>
                  </a:rPr>
                  <a:t> chiamate </a:t>
                </a:r>
                <a:r>
                  <a:rPr lang="it-IT" sz="1600" b="1" i="1" kern="0" dirty="0">
                    <a:solidFill>
                      <a:srgbClr val="0432FF"/>
                    </a:solidFill>
                    <a:effectLst/>
                    <a:ea typeface="Times New Roman" panose="02020603050405020304" pitchFamily="18" charset="0"/>
                    <a:cs typeface="Times New Roman" panose="02020603050405020304" pitchFamily="18" charset="0"/>
                  </a:rPr>
                  <a:t>formule cardaniche</a:t>
                </a:r>
                <a:r>
                  <a:rPr lang="it-IT" sz="1600" b="1" i="1" kern="0" dirty="0">
                    <a:effectLst/>
                    <a:ea typeface="Times New Roman" panose="02020603050405020304" pitchFamily="18" charset="0"/>
                    <a:cs typeface="Times New Roman" panose="02020603050405020304" pitchFamily="18" charset="0"/>
                  </a:rPr>
                  <a:t>, </a:t>
                </a:r>
                <a:r>
                  <a:rPr lang="it-IT" sz="1600" kern="0" dirty="0">
                    <a:effectLst/>
                    <a:ea typeface="Times New Roman" panose="02020603050405020304" pitchFamily="18" charset="0"/>
                    <a:cs typeface="Times New Roman" panose="02020603050405020304" pitchFamily="18" charset="0"/>
                  </a:rPr>
                  <a:t>cioè l’equazione</a:t>
                </a:r>
                <a:endParaRPr lang="it-IT" sz="1600" kern="100" dirty="0">
                  <a:effectLst/>
                  <a:ea typeface="Aptos" panose="020B0004020202020204" pitchFamily="34" charset="0"/>
                  <a:cs typeface="Times New Roman" panose="02020603050405020304" pitchFamily="18" charset="0"/>
                </a:endParaRPr>
              </a:p>
              <a:p>
                <a:pPr marL="0" indent="0" algn="ctr">
                  <a:lnSpc>
                    <a:spcPct val="115000"/>
                  </a:lnSpc>
                  <a:spcAft>
                    <a:spcPts val="800"/>
                  </a:spcAft>
                  <a:buNone/>
                </a:pPr>
                <a14:m>
                  <m:oMathPara xmlns:m="http://schemas.openxmlformats.org/officeDocument/2006/math">
                    <m:oMathParaPr>
                      <m:jc m:val="centerGroup"/>
                    </m:oMathParaPr>
                    <m:oMath xmlns:m="http://schemas.openxmlformats.org/officeDocument/2006/math">
                      <m:sSup>
                        <m:sSupPr>
                          <m:ctrlPr>
                            <a:rPr lang="it-IT" sz="2000" i="1" kern="0" smtClean="0">
                              <a:effectLst/>
                              <a:latin typeface="Cambria Math" panose="02040503050406030204" pitchFamily="18" charset="0"/>
                              <a:cs typeface="Times New Roman" panose="02020603050405020304" pitchFamily="18" charset="0"/>
                            </a:rPr>
                          </m:ctrlPr>
                        </m:sSupPr>
                        <m:e>
                          <m:r>
                            <a:rPr lang="it-IT" sz="2000" b="0" i="1" kern="0" smtClean="0">
                              <a:effectLst/>
                              <a:latin typeface="Cambria Math" panose="02040503050406030204" pitchFamily="18" charset="0"/>
                              <a:cs typeface="Times New Roman" panose="02020603050405020304" pitchFamily="18" charset="0"/>
                            </a:rPr>
                            <m:t>𝑥</m:t>
                          </m:r>
                        </m:e>
                        <m:sup>
                          <m:r>
                            <a:rPr lang="it-IT" sz="2000" b="0" i="1" kern="0" smtClean="0">
                              <a:effectLst/>
                              <a:latin typeface="Cambria Math" panose="02040503050406030204" pitchFamily="18" charset="0"/>
                              <a:cs typeface="Times New Roman" panose="02020603050405020304" pitchFamily="18" charset="0"/>
                            </a:rPr>
                            <m:t>3</m:t>
                          </m:r>
                        </m:sup>
                      </m:sSup>
                      <m:r>
                        <a:rPr lang="it-IT" sz="2000" b="0" i="1" kern="0" smtClean="0">
                          <a:effectLst/>
                          <a:latin typeface="Cambria Math" panose="02040503050406030204" pitchFamily="18" charset="0"/>
                          <a:cs typeface="Times New Roman" panose="02020603050405020304" pitchFamily="18" charset="0"/>
                        </a:rPr>
                        <m:t>+</m:t>
                      </m:r>
                      <m:r>
                        <a:rPr lang="it-IT" sz="2000" b="0" i="1" kern="0" smtClean="0">
                          <a:effectLst/>
                          <a:latin typeface="Cambria Math" panose="02040503050406030204" pitchFamily="18" charset="0"/>
                          <a:cs typeface="Times New Roman" panose="02020603050405020304" pitchFamily="18" charset="0"/>
                        </a:rPr>
                        <m:t>𝑝𝑥</m:t>
                      </m:r>
                      <m:r>
                        <a:rPr lang="it-IT" sz="2000" b="0" i="1" kern="0" smtClean="0">
                          <a:effectLst/>
                          <a:latin typeface="Cambria Math" panose="02040503050406030204" pitchFamily="18" charset="0"/>
                          <a:cs typeface="Times New Roman" panose="02020603050405020304" pitchFamily="18" charset="0"/>
                        </a:rPr>
                        <m:t>+</m:t>
                      </m:r>
                      <m:r>
                        <a:rPr lang="it-IT" sz="2000" b="0" i="1" kern="0" smtClean="0">
                          <a:effectLst/>
                          <a:latin typeface="Cambria Math" panose="02040503050406030204" pitchFamily="18" charset="0"/>
                          <a:cs typeface="Times New Roman" panose="02020603050405020304" pitchFamily="18" charset="0"/>
                        </a:rPr>
                        <m:t>𝑞</m:t>
                      </m:r>
                      <m:r>
                        <a:rPr lang="it-IT" sz="2000" b="0" i="1" kern="0" smtClean="0">
                          <a:effectLst/>
                          <a:latin typeface="Cambria Math" panose="02040503050406030204" pitchFamily="18" charset="0"/>
                          <a:cs typeface="Times New Roman" panose="02020603050405020304" pitchFamily="18" charset="0"/>
                        </a:rPr>
                        <m:t>=0</m:t>
                      </m:r>
                    </m:oMath>
                  </m:oMathPara>
                </a14:m>
                <a:endParaRPr lang="it-IT" sz="2000" b="0" kern="0" dirty="0">
                  <a:effectLst/>
                  <a:cs typeface="Times New Roman" panose="02020603050405020304" pitchFamily="18" charset="0"/>
                </a:endParaRPr>
              </a:p>
              <a:p>
                <a:pPr marL="0" indent="0">
                  <a:lnSpc>
                    <a:spcPct val="115000"/>
                  </a:lnSpc>
                  <a:spcAft>
                    <a:spcPts val="800"/>
                  </a:spcAft>
                  <a:buNone/>
                </a:pPr>
                <a:r>
                  <a:rPr lang="it-IT" sz="1600" kern="0" dirty="0">
                    <a:effectLst/>
                    <a:ea typeface="Aptos" panose="020B0004020202020204" pitchFamily="34" charset="0"/>
                    <a:cs typeface="Times New Roman" panose="02020603050405020304" pitchFamily="18" charset="0"/>
                  </a:rPr>
                  <a:t>ha soluzione reale</a:t>
                </a:r>
              </a:p>
              <a:p>
                <a:pPr algn="ctr">
                  <a:lnSpc>
                    <a:spcPct val="115000"/>
                  </a:lnSpc>
                  <a:spcAft>
                    <a:spcPts val="800"/>
                  </a:spcAft>
                </a:pPr>
                <a14:m>
                  <m:oMath xmlns:m="http://schemas.openxmlformats.org/officeDocument/2006/math">
                    <m:r>
                      <a:rPr lang="it-IT" b="0" i="1" kern="100" smtClean="0">
                        <a:effectLst/>
                        <a:latin typeface="Cambria Math" panose="02040503050406030204" pitchFamily="18" charset="0"/>
                        <a:ea typeface="Aptos" panose="020B0004020202020204" pitchFamily="34" charset="0"/>
                        <a:cs typeface="Times New Roman" panose="02020603050405020304" pitchFamily="18" charset="0"/>
                      </a:rPr>
                      <m:t>𝑥</m:t>
                    </m:r>
                    <m:r>
                      <a:rPr lang="it-IT" b="0" i="1" kern="100" smtClean="0">
                        <a:effectLst/>
                        <a:latin typeface="Cambria Math" panose="02040503050406030204" pitchFamily="18" charset="0"/>
                        <a:ea typeface="Aptos" panose="020B0004020202020204" pitchFamily="34" charset="0"/>
                        <a:cs typeface="Times New Roman" panose="02020603050405020304" pitchFamily="18" charset="0"/>
                      </a:rPr>
                      <m:t>=</m:t>
                    </m:r>
                    <m:rad>
                      <m:radPr>
                        <m:ctrlPr>
                          <a:rPr lang="it-IT" b="0" i="1" kern="100" smtClean="0">
                            <a:effectLst/>
                            <a:latin typeface="Cambria Math" panose="02040503050406030204" pitchFamily="18" charset="0"/>
                            <a:cs typeface="Times New Roman" panose="02020603050405020304" pitchFamily="18" charset="0"/>
                          </a:rPr>
                        </m:ctrlPr>
                      </m:radPr>
                      <m:deg>
                        <m:r>
                          <m:rPr>
                            <m:brk m:alnAt="7"/>
                          </m:rPr>
                          <a:rPr lang="it-IT" b="0" i="1" kern="100" smtClean="0">
                            <a:effectLst/>
                            <a:latin typeface="Cambria Math" panose="02040503050406030204" pitchFamily="18" charset="0"/>
                            <a:cs typeface="Times New Roman" panose="02020603050405020304" pitchFamily="18" charset="0"/>
                          </a:rPr>
                          <m:t>3</m:t>
                        </m:r>
                      </m:deg>
                      <m:e>
                        <m:r>
                          <a:rPr lang="it-IT" b="0" i="1" kern="100" smtClean="0">
                            <a:effectLst/>
                            <a:latin typeface="Cambria Math" panose="02040503050406030204" pitchFamily="18" charset="0"/>
                            <a:cs typeface="Times New Roman" panose="02020603050405020304" pitchFamily="18" charset="0"/>
                          </a:rPr>
                          <m:t>−</m:t>
                        </m:r>
                        <m:f>
                          <m:fPr>
                            <m:ctrlPr>
                              <a:rPr lang="it-IT" b="0" i="1" kern="100" smtClean="0">
                                <a:effectLst/>
                                <a:latin typeface="Cambria Math" panose="02040503050406030204" pitchFamily="18" charset="0"/>
                                <a:cs typeface="Times New Roman" panose="02020603050405020304" pitchFamily="18" charset="0"/>
                              </a:rPr>
                            </m:ctrlPr>
                          </m:fPr>
                          <m:num>
                            <m:r>
                              <a:rPr lang="it-IT" b="0" i="1" kern="100" smtClean="0">
                                <a:effectLst/>
                                <a:latin typeface="Cambria Math" panose="02040503050406030204" pitchFamily="18" charset="0"/>
                                <a:cs typeface="Times New Roman" panose="02020603050405020304" pitchFamily="18" charset="0"/>
                              </a:rPr>
                              <m:t>𝑞</m:t>
                            </m:r>
                          </m:num>
                          <m:den>
                            <m:r>
                              <a:rPr lang="it-IT" b="0" i="1" kern="100" smtClean="0">
                                <a:effectLst/>
                                <a:latin typeface="Cambria Math" panose="02040503050406030204" pitchFamily="18" charset="0"/>
                                <a:cs typeface="Times New Roman" panose="02020603050405020304" pitchFamily="18" charset="0"/>
                              </a:rPr>
                              <m:t>2</m:t>
                            </m:r>
                          </m:den>
                        </m:f>
                        <m:r>
                          <a:rPr lang="it-IT" b="0" i="1" kern="100" smtClean="0">
                            <a:effectLst/>
                            <a:latin typeface="Cambria Math" panose="02040503050406030204" pitchFamily="18" charset="0"/>
                            <a:cs typeface="Times New Roman" panose="02020603050405020304" pitchFamily="18" charset="0"/>
                          </a:rPr>
                          <m:t>+</m:t>
                        </m:r>
                        <m:rad>
                          <m:radPr>
                            <m:ctrlPr>
                              <a:rPr lang="it-IT" b="0" i="1" kern="100" smtClean="0">
                                <a:effectLst/>
                                <a:latin typeface="Cambria Math" panose="02040503050406030204" pitchFamily="18" charset="0"/>
                                <a:cs typeface="Times New Roman" panose="02020603050405020304" pitchFamily="18" charset="0"/>
                              </a:rPr>
                            </m:ctrlPr>
                          </m:radPr>
                          <m:deg>
                            <m:r>
                              <m:rPr>
                                <m:brk m:alnAt="7"/>
                              </m:rPr>
                              <a:rPr lang="it-IT" b="0" i="1" kern="100" smtClean="0">
                                <a:effectLst/>
                                <a:latin typeface="Cambria Math" panose="02040503050406030204" pitchFamily="18" charset="0"/>
                                <a:cs typeface="Times New Roman" panose="02020603050405020304" pitchFamily="18" charset="0"/>
                              </a:rPr>
                              <m:t>2</m:t>
                            </m:r>
                          </m:deg>
                          <m:e>
                            <m:f>
                              <m:fPr>
                                <m:ctrlPr>
                                  <a:rPr lang="it-IT" b="0" i="1" kern="100" smtClean="0">
                                    <a:effectLst/>
                                    <a:latin typeface="Cambria Math" panose="02040503050406030204" pitchFamily="18" charset="0"/>
                                    <a:cs typeface="Times New Roman" panose="02020603050405020304" pitchFamily="18" charset="0"/>
                                  </a:rPr>
                                </m:ctrlPr>
                              </m:fPr>
                              <m:num>
                                <m:sSup>
                                  <m:sSupPr>
                                    <m:ctrlPr>
                                      <a:rPr lang="it-IT" b="0" i="1" kern="100" smtClean="0">
                                        <a:effectLst/>
                                        <a:latin typeface="Cambria Math" panose="02040503050406030204" pitchFamily="18" charset="0"/>
                                        <a:cs typeface="Times New Roman" panose="02020603050405020304" pitchFamily="18" charset="0"/>
                                      </a:rPr>
                                    </m:ctrlPr>
                                  </m:sSupPr>
                                  <m:e>
                                    <m:r>
                                      <a:rPr lang="it-IT" b="0" i="1" kern="100" smtClean="0">
                                        <a:effectLst/>
                                        <a:latin typeface="Cambria Math" panose="02040503050406030204" pitchFamily="18" charset="0"/>
                                        <a:cs typeface="Times New Roman" panose="02020603050405020304" pitchFamily="18" charset="0"/>
                                      </a:rPr>
                                      <m:t>𝑞</m:t>
                                    </m:r>
                                  </m:e>
                                  <m:sup>
                                    <m:r>
                                      <a:rPr lang="it-IT" b="0" i="1" kern="100" smtClean="0">
                                        <a:effectLst/>
                                        <a:latin typeface="Cambria Math" panose="02040503050406030204" pitchFamily="18" charset="0"/>
                                        <a:cs typeface="Times New Roman" panose="02020603050405020304" pitchFamily="18" charset="0"/>
                                      </a:rPr>
                                      <m:t>2</m:t>
                                    </m:r>
                                  </m:sup>
                                </m:sSup>
                              </m:num>
                              <m:den>
                                <m:r>
                                  <a:rPr lang="it-IT" b="0" i="1" kern="100" smtClean="0">
                                    <a:effectLst/>
                                    <a:latin typeface="Cambria Math" panose="02040503050406030204" pitchFamily="18" charset="0"/>
                                    <a:cs typeface="Times New Roman" panose="02020603050405020304" pitchFamily="18" charset="0"/>
                                  </a:rPr>
                                  <m:t>4</m:t>
                                </m:r>
                              </m:den>
                            </m:f>
                            <m:r>
                              <a:rPr lang="it-IT" b="0" i="1" kern="100" smtClean="0">
                                <a:effectLst/>
                                <a:latin typeface="Cambria Math" panose="02040503050406030204" pitchFamily="18" charset="0"/>
                                <a:cs typeface="Times New Roman" panose="02020603050405020304" pitchFamily="18" charset="0"/>
                              </a:rPr>
                              <m:t>+</m:t>
                            </m:r>
                            <m:f>
                              <m:fPr>
                                <m:ctrlPr>
                                  <a:rPr lang="it-IT" b="0" i="1" kern="100" smtClean="0">
                                    <a:effectLst/>
                                    <a:latin typeface="Cambria Math" panose="02040503050406030204" pitchFamily="18" charset="0"/>
                                    <a:cs typeface="Times New Roman" panose="02020603050405020304" pitchFamily="18" charset="0"/>
                                  </a:rPr>
                                </m:ctrlPr>
                              </m:fPr>
                              <m:num>
                                <m:sSup>
                                  <m:sSupPr>
                                    <m:ctrlPr>
                                      <a:rPr lang="it-IT" b="0" i="1" kern="100" smtClean="0">
                                        <a:effectLst/>
                                        <a:latin typeface="Cambria Math" panose="02040503050406030204" pitchFamily="18" charset="0"/>
                                        <a:cs typeface="Times New Roman" panose="02020603050405020304" pitchFamily="18" charset="0"/>
                                      </a:rPr>
                                    </m:ctrlPr>
                                  </m:sSupPr>
                                  <m:e>
                                    <m:r>
                                      <a:rPr lang="it-IT" b="0" i="1" kern="100" smtClean="0">
                                        <a:effectLst/>
                                        <a:latin typeface="Cambria Math" panose="02040503050406030204" pitchFamily="18" charset="0"/>
                                        <a:cs typeface="Times New Roman" panose="02020603050405020304" pitchFamily="18" charset="0"/>
                                      </a:rPr>
                                      <m:t>𝑝</m:t>
                                    </m:r>
                                  </m:e>
                                  <m:sup>
                                    <m:r>
                                      <a:rPr lang="it-IT" b="0" i="1" kern="100" smtClean="0">
                                        <a:effectLst/>
                                        <a:latin typeface="Cambria Math" panose="02040503050406030204" pitchFamily="18" charset="0"/>
                                        <a:cs typeface="Times New Roman" panose="02020603050405020304" pitchFamily="18" charset="0"/>
                                      </a:rPr>
                                      <m:t>3</m:t>
                                    </m:r>
                                  </m:sup>
                                </m:sSup>
                              </m:num>
                              <m:den>
                                <m:r>
                                  <a:rPr lang="it-IT" b="0" i="1" kern="100" smtClean="0">
                                    <a:effectLst/>
                                    <a:latin typeface="Cambria Math" panose="02040503050406030204" pitchFamily="18" charset="0"/>
                                    <a:cs typeface="Times New Roman" panose="02020603050405020304" pitchFamily="18" charset="0"/>
                                  </a:rPr>
                                  <m:t>27</m:t>
                                </m:r>
                              </m:den>
                            </m:f>
                          </m:e>
                        </m:rad>
                      </m:e>
                    </m:rad>
                    <m:r>
                      <a:rPr lang="it-IT" b="0" i="1" kern="100" smtClean="0">
                        <a:effectLst/>
                        <a:latin typeface="Cambria Math" panose="02040503050406030204" pitchFamily="18" charset="0"/>
                        <a:cs typeface="Times New Roman" panose="02020603050405020304" pitchFamily="18" charset="0"/>
                      </a:rPr>
                      <m:t>+</m:t>
                    </m:r>
                  </m:oMath>
                </a14:m>
                <a:r>
                  <a:rPr lang="it-IT" kern="100" dirty="0">
                    <a:cs typeface="Times New Roman" panose="02020603050405020304" pitchFamily="18" charset="0"/>
                  </a:rPr>
                  <a:t> </a:t>
                </a:r>
                <a14:m>
                  <m:oMath xmlns:m="http://schemas.openxmlformats.org/officeDocument/2006/math">
                    <m:rad>
                      <m:radPr>
                        <m:ctrlPr>
                          <a:rPr lang="it-IT" i="1" kern="100">
                            <a:latin typeface="Cambria Math" panose="02040503050406030204" pitchFamily="18" charset="0"/>
                            <a:cs typeface="Times New Roman" panose="02020603050405020304" pitchFamily="18" charset="0"/>
                          </a:rPr>
                        </m:ctrlPr>
                      </m:radPr>
                      <m:deg>
                        <m:r>
                          <m:rPr>
                            <m:brk m:alnAt="7"/>
                          </m:rPr>
                          <a:rPr lang="it-IT" i="1" kern="100">
                            <a:latin typeface="Cambria Math" panose="02040503050406030204" pitchFamily="18" charset="0"/>
                            <a:cs typeface="Times New Roman" panose="02020603050405020304" pitchFamily="18" charset="0"/>
                          </a:rPr>
                          <m:t>3</m:t>
                        </m:r>
                      </m:deg>
                      <m:e>
                        <m:r>
                          <a:rPr lang="it-IT" i="1" kern="100">
                            <a:latin typeface="Cambria Math" panose="02040503050406030204" pitchFamily="18" charset="0"/>
                            <a:cs typeface="Times New Roman" panose="02020603050405020304" pitchFamily="18" charset="0"/>
                          </a:rPr>
                          <m:t>−</m:t>
                        </m:r>
                        <m:f>
                          <m:fPr>
                            <m:ctrlPr>
                              <a:rPr lang="it-IT" i="1" kern="100">
                                <a:latin typeface="Cambria Math" panose="02040503050406030204" pitchFamily="18" charset="0"/>
                                <a:cs typeface="Times New Roman" panose="02020603050405020304" pitchFamily="18" charset="0"/>
                              </a:rPr>
                            </m:ctrlPr>
                          </m:fPr>
                          <m:num>
                            <m:r>
                              <a:rPr lang="it-IT" i="1" kern="100">
                                <a:latin typeface="Cambria Math" panose="02040503050406030204" pitchFamily="18" charset="0"/>
                                <a:cs typeface="Times New Roman" panose="02020603050405020304" pitchFamily="18" charset="0"/>
                              </a:rPr>
                              <m:t>𝑞</m:t>
                            </m:r>
                          </m:num>
                          <m:den>
                            <m:r>
                              <a:rPr lang="it-IT" i="1" kern="100">
                                <a:latin typeface="Cambria Math" panose="02040503050406030204" pitchFamily="18" charset="0"/>
                                <a:cs typeface="Times New Roman" panose="02020603050405020304" pitchFamily="18" charset="0"/>
                              </a:rPr>
                              <m:t>2</m:t>
                            </m:r>
                          </m:den>
                        </m:f>
                        <m:r>
                          <a:rPr lang="it-IT" b="0" i="1" kern="100" smtClean="0">
                            <a:latin typeface="Cambria Math" panose="02040503050406030204" pitchFamily="18" charset="0"/>
                            <a:cs typeface="Times New Roman" panose="02020603050405020304" pitchFamily="18" charset="0"/>
                          </a:rPr>
                          <m:t>−</m:t>
                        </m:r>
                        <m:rad>
                          <m:radPr>
                            <m:ctrlPr>
                              <a:rPr lang="it-IT" i="1" kern="100">
                                <a:latin typeface="Cambria Math" panose="02040503050406030204" pitchFamily="18" charset="0"/>
                                <a:cs typeface="Times New Roman" panose="02020603050405020304" pitchFamily="18" charset="0"/>
                              </a:rPr>
                            </m:ctrlPr>
                          </m:radPr>
                          <m:deg>
                            <m:r>
                              <m:rPr>
                                <m:brk m:alnAt="7"/>
                              </m:rPr>
                              <a:rPr lang="it-IT" i="1" kern="100">
                                <a:latin typeface="Cambria Math" panose="02040503050406030204" pitchFamily="18" charset="0"/>
                                <a:cs typeface="Times New Roman" panose="02020603050405020304" pitchFamily="18" charset="0"/>
                              </a:rPr>
                              <m:t>2</m:t>
                            </m:r>
                          </m:deg>
                          <m:e>
                            <m:f>
                              <m:fPr>
                                <m:ctrlPr>
                                  <a:rPr lang="it-IT" i="1" kern="100">
                                    <a:latin typeface="Cambria Math" panose="02040503050406030204" pitchFamily="18" charset="0"/>
                                    <a:cs typeface="Times New Roman" panose="02020603050405020304" pitchFamily="18" charset="0"/>
                                  </a:rPr>
                                </m:ctrlPr>
                              </m:fPr>
                              <m:num>
                                <m:sSup>
                                  <m:sSupPr>
                                    <m:ctrlPr>
                                      <a:rPr lang="it-IT" i="1" kern="100">
                                        <a:latin typeface="Cambria Math" panose="02040503050406030204" pitchFamily="18" charset="0"/>
                                        <a:cs typeface="Times New Roman" panose="02020603050405020304" pitchFamily="18" charset="0"/>
                                      </a:rPr>
                                    </m:ctrlPr>
                                  </m:sSupPr>
                                  <m:e>
                                    <m:r>
                                      <a:rPr lang="it-IT" i="1" kern="100">
                                        <a:latin typeface="Cambria Math" panose="02040503050406030204" pitchFamily="18" charset="0"/>
                                        <a:cs typeface="Times New Roman" panose="02020603050405020304" pitchFamily="18" charset="0"/>
                                      </a:rPr>
                                      <m:t>𝑞</m:t>
                                    </m:r>
                                  </m:e>
                                  <m:sup>
                                    <m:r>
                                      <a:rPr lang="it-IT" i="1" kern="100">
                                        <a:latin typeface="Cambria Math" panose="02040503050406030204" pitchFamily="18" charset="0"/>
                                        <a:cs typeface="Times New Roman" panose="02020603050405020304" pitchFamily="18" charset="0"/>
                                      </a:rPr>
                                      <m:t>2</m:t>
                                    </m:r>
                                  </m:sup>
                                </m:sSup>
                              </m:num>
                              <m:den>
                                <m:r>
                                  <a:rPr lang="it-IT" i="1" kern="100">
                                    <a:latin typeface="Cambria Math" panose="02040503050406030204" pitchFamily="18" charset="0"/>
                                    <a:cs typeface="Times New Roman" panose="02020603050405020304" pitchFamily="18" charset="0"/>
                                  </a:rPr>
                                  <m:t>4</m:t>
                                </m:r>
                              </m:den>
                            </m:f>
                            <m:r>
                              <a:rPr lang="it-IT" i="1" kern="100">
                                <a:latin typeface="Cambria Math" panose="02040503050406030204" pitchFamily="18" charset="0"/>
                                <a:cs typeface="Times New Roman" panose="02020603050405020304" pitchFamily="18" charset="0"/>
                              </a:rPr>
                              <m:t>+</m:t>
                            </m:r>
                            <m:f>
                              <m:fPr>
                                <m:ctrlPr>
                                  <a:rPr lang="it-IT" i="1" kern="100">
                                    <a:latin typeface="Cambria Math" panose="02040503050406030204" pitchFamily="18" charset="0"/>
                                    <a:cs typeface="Times New Roman" panose="02020603050405020304" pitchFamily="18" charset="0"/>
                                  </a:rPr>
                                </m:ctrlPr>
                              </m:fPr>
                              <m:num>
                                <m:sSup>
                                  <m:sSupPr>
                                    <m:ctrlPr>
                                      <a:rPr lang="it-IT" i="1" kern="100">
                                        <a:latin typeface="Cambria Math" panose="02040503050406030204" pitchFamily="18" charset="0"/>
                                        <a:cs typeface="Times New Roman" panose="02020603050405020304" pitchFamily="18" charset="0"/>
                                      </a:rPr>
                                    </m:ctrlPr>
                                  </m:sSupPr>
                                  <m:e>
                                    <m:r>
                                      <a:rPr lang="it-IT" i="1" kern="100">
                                        <a:latin typeface="Cambria Math" panose="02040503050406030204" pitchFamily="18" charset="0"/>
                                        <a:cs typeface="Times New Roman" panose="02020603050405020304" pitchFamily="18" charset="0"/>
                                      </a:rPr>
                                      <m:t>𝑝</m:t>
                                    </m:r>
                                  </m:e>
                                  <m:sup>
                                    <m:r>
                                      <a:rPr lang="it-IT" i="1" kern="100">
                                        <a:latin typeface="Cambria Math" panose="02040503050406030204" pitchFamily="18" charset="0"/>
                                        <a:cs typeface="Times New Roman" panose="02020603050405020304" pitchFamily="18" charset="0"/>
                                      </a:rPr>
                                      <m:t>3</m:t>
                                    </m:r>
                                  </m:sup>
                                </m:sSup>
                              </m:num>
                              <m:den>
                                <m:r>
                                  <a:rPr lang="it-IT" i="1" kern="100">
                                    <a:latin typeface="Cambria Math" panose="02040503050406030204" pitchFamily="18" charset="0"/>
                                    <a:cs typeface="Times New Roman" panose="02020603050405020304" pitchFamily="18" charset="0"/>
                                  </a:rPr>
                                  <m:t>27</m:t>
                                </m:r>
                              </m:den>
                            </m:f>
                          </m:e>
                        </m:rad>
                      </m:e>
                    </m:rad>
                  </m:oMath>
                </a14:m>
                <a:endParaRPr lang="it-IT" kern="100" dirty="0">
                  <a:effectLst/>
                  <a:ea typeface="Aptos" panose="020B0004020202020204" pitchFamily="34" charset="0"/>
                  <a:cs typeface="Times New Roman" panose="02020603050405020304" pitchFamily="18" charset="0"/>
                </a:endParaRPr>
              </a:p>
              <a:p>
                <a:pPr marL="0" indent="0">
                  <a:lnSpc>
                    <a:spcPct val="115000"/>
                  </a:lnSpc>
                  <a:spcAft>
                    <a:spcPts val="800"/>
                  </a:spcAft>
                  <a:buNone/>
                </a:pPr>
                <a:r>
                  <a:rPr lang="it-IT" sz="1600" kern="0" dirty="0">
                    <a:effectLst/>
                    <a:ea typeface="Times New Roman" panose="02020603050405020304" pitchFamily="18" charset="0"/>
                    <a:cs typeface="Times New Roman" panose="02020603050405020304" pitchFamily="18" charset="0"/>
                  </a:rPr>
                  <a:t>In tale circostanza, </a:t>
                </a:r>
                <a:r>
                  <a:rPr lang="it-IT" sz="1600" b="1" kern="0" dirty="0">
                    <a:solidFill>
                      <a:srgbClr val="FF0000"/>
                    </a:solidFill>
                    <a:effectLst/>
                    <a:ea typeface="Times New Roman" panose="02020603050405020304" pitchFamily="18" charset="0"/>
                    <a:cs typeface="Times New Roman" panose="02020603050405020304" pitchFamily="18" charset="0"/>
                  </a:rPr>
                  <a:t>Tartaglia</a:t>
                </a:r>
                <a:r>
                  <a:rPr lang="it-IT" sz="1600" kern="0" dirty="0">
                    <a:effectLst/>
                    <a:ea typeface="Times New Roman" panose="02020603050405020304" pitchFamily="18" charset="0"/>
                    <a:cs typeface="Times New Roman" panose="02020603050405020304" pitchFamily="18" charset="0"/>
                  </a:rPr>
                  <a:t> </a:t>
                </a:r>
                <a:r>
                  <a:rPr lang="it-IT" sz="1600" b="1" kern="0" dirty="0">
                    <a:solidFill>
                      <a:srgbClr val="00B0F0"/>
                    </a:solidFill>
                    <a:effectLst/>
                    <a:ea typeface="Times New Roman" panose="02020603050405020304" pitchFamily="18" charset="0"/>
                    <a:cs typeface="Times New Roman" panose="02020603050405020304" pitchFamily="18" charset="0"/>
                  </a:rPr>
                  <a:t>fece giurare a </a:t>
                </a:r>
                <a:r>
                  <a:rPr lang="it-IT" sz="1600" b="1" kern="0" dirty="0">
                    <a:solidFill>
                      <a:srgbClr val="0432FF"/>
                    </a:solidFill>
                    <a:effectLst/>
                    <a:ea typeface="Times New Roman" panose="02020603050405020304" pitchFamily="18" charset="0"/>
                    <a:cs typeface="Times New Roman" panose="02020603050405020304" pitchFamily="18" charset="0"/>
                  </a:rPr>
                  <a:t>Cardano</a:t>
                </a:r>
                <a:r>
                  <a:rPr lang="it-IT" sz="1600" kern="0" dirty="0">
                    <a:effectLst/>
                    <a:ea typeface="Times New Roman" panose="02020603050405020304" pitchFamily="18" charset="0"/>
                    <a:cs typeface="Times New Roman" panose="02020603050405020304" pitchFamily="18" charset="0"/>
                  </a:rPr>
                  <a:t> che non avrebbe mai reso pubblico il procedimento, in quanto voleva farsi un nome con la pubblicazione della soluzione di quella equazione di terzo grado abbastanza generale. </a:t>
                </a:r>
                <a:endParaRPr lang="it-IT" sz="1600" kern="100" dirty="0">
                  <a:effectLst/>
                  <a:ea typeface="Aptos" panose="020B0004020202020204" pitchFamily="34" charset="0"/>
                  <a:cs typeface="Times New Roman" panose="02020603050405020304" pitchFamily="18" charset="0"/>
                </a:endParaRPr>
              </a:p>
            </p:txBody>
          </p:sp>
        </mc:Choice>
        <mc:Fallback xmlns="">
          <p:sp>
            <p:nvSpPr>
              <p:cNvPr id="4" name="CasellaDiTesto 3">
                <a:extLst>
                  <a:ext uri="{FF2B5EF4-FFF2-40B4-BE49-F238E27FC236}">
                    <a16:creationId xmlns:a16="http://schemas.microsoft.com/office/drawing/2014/main" id="{EE73392C-C631-6567-7531-16748173E0C3}"/>
                  </a:ext>
                </a:extLst>
              </p:cNvPr>
              <p:cNvSpPr txBox="1">
                <a:spLocks noRot="1" noChangeAspect="1" noMove="1" noResize="1" noEditPoints="1" noAdjustHandles="1" noChangeArrowheads="1" noChangeShapeType="1" noTextEdit="1"/>
              </p:cNvSpPr>
              <p:nvPr/>
            </p:nvSpPr>
            <p:spPr>
              <a:xfrm>
                <a:off x="5223933" y="2396059"/>
                <a:ext cx="5565988" cy="3872791"/>
              </a:xfrm>
              <a:prstGeom prst="rect">
                <a:avLst/>
              </a:prstGeom>
              <a:blipFill>
                <a:blip r:embed="rId3"/>
                <a:stretch>
                  <a:fillRect l="-226"/>
                </a:stretch>
              </a:blipFill>
              <a:ln w="38100">
                <a:solidFill>
                  <a:schemeClr val="accent1">
                    <a:lumMod val="60000"/>
                    <a:lumOff val="40000"/>
                  </a:schemeClr>
                </a:solidFill>
              </a:ln>
            </p:spPr>
            <p:txBody>
              <a:bodyPr/>
              <a:lstStyle/>
              <a:p>
                <a:r>
                  <a:rPr lang="it-IT">
                    <a:noFill/>
                  </a:rPr>
                  <a:t> </a:t>
                </a:r>
              </a:p>
            </p:txBody>
          </p:sp>
        </mc:Fallback>
      </mc:AlternateContent>
      <p:sp>
        <p:nvSpPr>
          <p:cNvPr id="5" name="Segnaposto numero diapositiva 4">
            <a:extLst>
              <a:ext uri="{FF2B5EF4-FFF2-40B4-BE49-F238E27FC236}">
                <a16:creationId xmlns:a16="http://schemas.microsoft.com/office/drawing/2014/main" id="{01EE8D22-772C-561D-CE63-70227C7A4918}"/>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17678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blinds(horizontal)">
                                      <p:cBhvr>
                                        <p:cTn id="23" dur="2000"/>
                                        <p:tgtEl>
                                          <p:spTgt spid="4">
                                            <p:bg/>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linds(horizontal)">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linds(horizontal)">
                                      <p:cBhvr>
                                        <p:cTn id="33" dur="10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linds(horizontal)">
                                      <p:cBhvr>
                                        <p:cTn id="38" dur="10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blinds(horizontal)">
                                      <p:cBhvr>
                                        <p:cTn id="43" dur="10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blinds(horizontal)">
                                      <p:cBhvr>
                                        <p:cTn id="48"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BE189-6174-1D9F-9388-EEB421DBF931}"/>
              </a:ext>
            </a:extLst>
          </p:cNvPr>
          <p:cNvSpPr>
            <a:spLocks noGrp="1"/>
          </p:cNvSpPr>
          <p:nvPr>
            <p:ph type="title"/>
          </p:nvPr>
        </p:nvSpPr>
        <p:spPr>
          <a:xfrm>
            <a:off x="1295402" y="982132"/>
            <a:ext cx="9601196" cy="1303867"/>
          </a:xfrm>
        </p:spPr>
        <p:txBody>
          <a:bodyPr>
            <a:normAutofit/>
          </a:bodyPr>
          <a:lstStyle/>
          <a:p>
            <a:r>
              <a:rPr lang="it-IT" b="1" kern="0" dirty="0">
                <a:solidFill>
                  <a:schemeClr val="accent4"/>
                </a:solidFill>
                <a:effectLst/>
                <a:latin typeface="Garamond" panose="02020404030301010803" pitchFamily="18" charset="0"/>
                <a:ea typeface="Times New Roman" panose="02020603050405020304" pitchFamily="18" charset="0"/>
                <a:cs typeface="Times New Roman" panose="02020603050405020304" pitchFamily="18" charset="0"/>
              </a:rPr>
              <a:t>L’amanuense</a:t>
            </a:r>
            <a:endParaRPr lang="it-IT" dirty="0">
              <a:solidFill>
                <a:schemeClr val="accent4"/>
              </a:solidFill>
            </a:endParaRPr>
          </a:p>
        </p:txBody>
      </p:sp>
      <p:sp>
        <p:nvSpPr>
          <p:cNvPr id="3" name="Segnaposto contenuto 2">
            <a:extLst>
              <a:ext uri="{FF2B5EF4-FFF2-40B4-BE49-F238E27FC236}">
                <a16:creationId xmlns:a16="http://schemas.microsoft.com/office/drawing/2014/main" id="{DBF71124-B01C-4224-94AB-59B0758E06A9}"/>
              </a:ext>
            </a:extLst>
          </p:cNvPr>
          <p:cNvSpPr>
            <a:spLocks noGrp="1"/>
          </p:cNvSpPr>
          <p:nvPr>
            <p:ph idx="1"/>
          </p:nvPr>
        </p:nvSpPr>
        <p:spPr>
          <a:xfrm>
            <a:off x="1295402" y="2556932"/>
            <a:ext cx="6256866" cy="2683935"/>
          </a:xfrm>
        </p:spPr>
        <p:txBody>
          <a:bodyPr>
            <a:normAutofit/>
          </a:bodyPr>
          <a:lstStyle/>
          <a:p>
            <a:pPr marL="0" indent="0">
              <a:lnSpc>
                <a:spcPct val="90000"/>
              </a:lnSpc>
              <a:spcAft>
                <a:spcPts val="800"/>
              </a:spcAft>
              <a:buNone/>
            </a:pPr>
            <a:r>
              <a:rPr lang="it-IT" sz="20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In quel periodo, anche </a:t>
            </a:r>
            <a:r>
              <a:rPr lang="it-IT" sz="2000" b="1" kern="0" dirty="0">
                <a:solidFill>
                  <a:srgbClr val="C00000"/>
                </a:solidFill>
                <a:effectLst/>
                <a:latin typeface="Garamond" panose="02020404030301010803" pitchFamily="18" charset="0"/>
                <a:ea typeface="Times New Roman" panose="02020603050405020304" pitchFamily="18" charset="0"/>
                <a:cs typeface="Times New Roman" panose="02020603050405020304" pitchFamily="18" charset="0"/>
              </a:rPr>
              <a:t>Ludovico Ferrari </a:t>
            </a:r>
            <a:r>
              <a:rPr lang="it-IT" sz="20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(1522-1565), l’amanuense di Cardano, era dedito egli stesso allo studio dell’algebra. </a:t>
            </a:r>
            <a:endParaRPr lang="it-IT" sz="2000" kern="100" dirty="0">
              <a:solidFill>
                <a:srgbClr val="262626"/>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90000"/>
              </a:lnSpc>
              <a:spcAft>
                <a:spcPts val="800"/>
              </a:spcAft>
              <a:buNone/>
            </a:pPr>
            <a:r>
              <a:rPr lang="it-IT" sz="2000" kern="0" dirty="0">
                <a:solidFill>
                  <a:srgbClr val="262626"/>
                </a:solidFill>
                <a:effectLst/>
                <a:latin typeface="Garamond" panose="02020404030301010803" pitchFamily="18" charset="0"/>
                <a:ea typeface="Times New Roman" panose="02020603050405020304" pitchFamily="18" charset="0"/>
                <a:cs typeface="Times New Roman" panose="02020603050405020304" pitchFamily="18" charset="0"/>
              </a:rPr>
              <a:t>Cardano e Ferrari a quel punto lavorarono sul materiale fornito loro dal Tartaglia, andando oltre le sue scoperte e riuscendo a fornire una dimostrazione rigorosa (?) della soluzione; è proprio in questo periodo che Ferrari risolve anche l’equazione </a:t>
            </a:r>
            <a:r>
              <a:rPr lang="it-IT" sz="20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di</a:t>
            </a:r>
            <a:r>
              <a:rPr lang="it-IT" sz="2000" kern="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rPr>
              <a:t> </a:t>
            </a:r>
            <a:r>
              <a:rPr lang="it-IT" sz="2000" b="1" kern="0" dirty="0">
                <a:solidFill>
                  <a:schemeClr val="accent4"/>
                </a:solidFill>
                <a:effectLst/>
                <a:latin typeface="Garamond" panose="02020404030301010803" pitchFamily="18" charset="0"/>
                <a:ea typeface="Times New Roman" panose="02020603050405020304" pitchFamily="18" charset="0"/>
                <a:cs typeface="Times New Roman" panose="02020603050405020304" pitchFamily="18" charset="0"/>
              </a:rPr>
              <a:t>quarto grado</a:t>
            </a:r>
            <a:r>
              <a:rPr lang="it-IT" sz="2000" kern="0" dirty="0">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rPr>
              <a:t>.</a:t>
            </a:r>
            <a:endParaRPr lang="it-IT" sz="2000" dirty="0">
              <a:solidFill>
                <a:schemeClr val="tx1"/>
              </a:solidFill>
            </a:endParaRPr>
          </a:p>
        </p:txBody>
      </p:sp>
      <p:pic>
        <p:nvPicPr>
          <p:cNvPr id="3073" name="Immagine 2" descr="page4image48583760">
            <a:extLst>
              <a:ext uri="{FF2B5EF4-FFF2-40B4-BE49-F238E27FC236}">
                <a16:creationId xmlns:a16="http://schemas.microsoft.com/office/drawing/2014/main" id="{5918F6D3-7262-E51D-4C80-FDBFA37F464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8371329" y="2701180"/>
            <a:ext cx="2167121" cy="2852640"/>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77BB9D1-8FFC-BEDA-47A9-7F0CCF3C06D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Segnaposto numero diapositiva 4">
            <a:extLst>
              <a:ext uri="{FF2B5EF4-FFF2-40B4-BE49-F238E27FC236}">
                <a16:creationId xmlns:a16="http://schemas.microsoft.com/office/drawing/2014/main" id="{32E83472-2460-0434-74DB-7C2D443FECAD}"/>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28136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073"/>
                                        </p:tgtEl>
                                        <p:attrNameLst>
                                          <p:attrName>style.visibility</p:attrName>
                                        </p:attrNameLst>
                                      </p:cBhvr>
                                      <p:to>
                                        <p:strVal val="visible"/>
                                      </p:to>
                                    </p:set>
                                    <p:animEffect transition="in" filter="dissolve">
                                      <p:cBhvr>
                                        <p:cTn id="13" dur="2000"/>
                                        <p:tgtEl>
                                          <p:spTgt spid="307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heckerboard(across)">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Organico</Template>
  <TotalTime>2050</TotalTime>
  <Words>2865</Words>
  <Application>Microsoft Macintosh PowerPoint</Application>
  <PresentationFormat>Widescreen</PresentationFormat>
  <Paragraphs>163</Paragraphs>
  <Slides>25</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25</vt:i4>
      </vt:variant>
    </vt:vector>
  </HeadingPairs>
  <TitlesOfParts>
    <vt:vector size="32" baseType="lpstr">
      <vt:lpstr>Aptos</vt:lpstr>
      <vt:lpstr>Arial</vt:lpstr>
      <vt:lpstr>Cambria Math</vt:lpstr>
      <vt:lpstr>Garamond</vt:lpstr>
      <vt:lpstr>Palatino Linotype</vt:lpstr>
      <vt:lpstr>Times New Roman</vt:lpstr>
      <vt:lpstr>Organico</vt:lpstr>
      <vt:lpstr>Storia della Matematica</vt:lpstr>
      <vt:lpstr>                                             16 aprile 2025  Lezione 2</vt:lpstr>
      <vt:lpstr>Da tempi remoti...</vt:lpstr>
      <vt:lpstr>L'inizio: dal letto di morte </vt:lpstr>
      <vt:lpstr>Entra in scena Tartaglia</vt:lpstr>
      <vt:lpstr>La gara</vt:lpstr>
      <vt:lpstr>Uno stimato professore</vt:lpstr>
      <vt:lpstr>La promessa di Cardano</vt:lpstr>
      <vt:lpstr>L’amanuense</vt:lpstr>
      <vt:lpstr>Cardano indaga e scopre che...</vt:lpstr>
      <vt:lpstr>Scontro fra Ferrari e Tartaglia</vt:lpstr>
      <vt:lpstr>Presentazione standard di PowerPoint</vt:lpstr>
      <vt:lpstr>La fama e la sfortuna</vt:lpstr>
      <vt:lpstr>Un balzo per la matematica e le prime difficoltà</vt:lpstr>
      <vt:lpstr>Focus sul problema</vt:lpstr>
      <vt:lpstr>La situazione nel 1570</vt:lpstr>
      <vt:lpstr>La svolta: Rafael Bombelli</vt:lpstr>
      <vt:lpstr>L'Algebra (1572)</vt:lpstr>
      <vt:lpstr>Stile e contenuti dell'Algebra</vt:lpstr>
      <vt:lpstr>Il caso irriducibile: le radici sofistiche</vt:lpstr>
      <vt:lpstr>La nota regola dei segni</vt:lpstr>
      <vt:lpstr>Nuovi termini con nuove regole</vt:lpstr>
      <vt:lpstr>Il gruppo delle radici quarte dell'unità</vt:lpstr>
      <vt:lpstr>Fine della storia</vt:lpstr>
      <vt:lpstr>Arrivederci  alla prossima puntata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Michela Brundu</dc:creator>
  <cp:lastModifiedBy>Michela Brundu</cp:lastModifiedBy>
  <cp:revision>171</cp:revision>
  <dcterms:created xsi:type="dcterms:W3CDTF">2025-02-19T17:14:09Z</dcterms:created>
  <dcterms:modified xsi:type="dcterms:W3CDTF">2025-04-01T17:28:22Z</dcterms:modified>
</cp:coreProperties>
</file>