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531" r:id="rId2"/>
    <p:sldId id="581" r:id="rId3"/>
    <p:sldId id="582" r:id="rId4"/>
    <p:sldId id="580" r:id="rId5"/>
    <p:sldId id="514" r:id="rId6"/>
    <p:sldId id="520" r:id="rId7"/>
    <p:sldId id="533" r:id="rId8"/>
    <p:sldId id="515" r:id="rId9"/>
    <p:sldId id="453" r:id="rId10"/>
    <p:sldId id="534" r:id="rId11"/>
    <p:sldId id="583" r:id="rId12"/>
    <p:sldId id="432" r:id="rId13"/>
    <p:sldId id="468" r:id="rId14"/>
    <p:sldId id="517" r:id="rId15"/>
    <p:sldId id="532" r:id="rId16"/>
    <p:sldId id="584" r:id="rId17"/>
    <p:sldId id="512" r:id="rId18"/>
    <p:sldId id="513" r:id="rId19"/>
    <p:sldId id="521" r:id="rId20"/>
    <p:sldId id="526" r:id="rId21"/>
    <p:sldId id="523" r:id="rId22"/>
    <p:sldId id="524" r:id="rId23"/>
    <p:sldId id="525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30B3A-51C0-9080-80DF-2FE404C9D02D}" v="102" dt="2025-10-16T13:39:36.356"/>
    <p1510:client id="{EC6670DF-4C8B-CCBB-61A8-05445B9B7442}" v="14" dt="2025-10-16T13:51:16.066"/>
    <p1510:client id="{FAB28524-BDDD-AE99-A0E5-47AC59CAE7A9}" v="490" dt="2025-10-17T09:38: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53"/>
  </p:normalViewPr>
  <p:slideViewPr>
    <p:cSldViewPr snapToGrid="0">
      <p:cViewPr varScale="1">
        <p:scale>
          <a:sx n="113" d="100"/>
          <a:sy n="113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6860F-2AE4-7541-BAD7-C2BB204E9BDE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EFEEC-9CAB-6042-AE84-177327E7B7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01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C4C02-B736-4F48-0114-C285F764E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0DB53-2822-815D-04B3-02CD93BCC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B3560-94BB-7AA0-032B-62F3ECA91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C8A15-E70B-E50E-102C-8B2ED1C05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50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C93E0-7BC3-BB92-1C8D-8DCEE3F8C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FDA3C6-9F90-6780-424E-6FFBB4AF8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8B1D8C-D080-42C2-0AC9-7761322CE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97101-FBD7-873A-FB68-8612A7DD5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7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3ED86-BA1B-B837-295B-17FE4CF56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7B4693-E240-8F2C-032C-3F2FF26281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6C5F94-C32B-D837-A3AB-5FA3FE75B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BC101-DB69-3CDB-D15D-2B42C7373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90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61A7A-034D-B9B4-3D84-97ACE35DC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0CDD3-6863-6E62-B45B-B617BCD44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D0F6BF-FF33-2073-4AED-684B1475B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5AD0F-1A5C-2319-6508-738380557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01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7FEC7-2263-DE94-E84D-9CF78C982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CC874B-0DC9-F669-4531-36B116FFF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46C33-54B1-AD00-266A-9319A6E41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24FD9-3B7F-9362-8ED6-3081968A3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46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97DF2F-19DB-4DAF-984E-CA23654D8DA9}" type="slidenum">
              <a:rPr lang="it-IT"/>
              <a:pPr/>
              <a:t>2</a:t>
            </a:fld>
            <a:endParaRPr lang="it-IT"/>
          </a:p>
        </p:txBody>
      </p:sp>
      <p:sp>
        <p:nvSpPr>
          <p:cNvPr id="7170" name="Rectangle 10"/>
          <p:cNvSpPr txBox="1">
            <a:spLocks noGrp="1"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E31C0D7-B771-4E40-ADAA-F02DEE2628DE}" type="slidenum">
              <a:rPr lang="it-IT" sz="1200">
                <a:solidFill>
                  <a:srgbClr val="000000"/>
                </a:solidFill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it-IT" sz="12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ln/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</p:spPr>
        <p:txBody>
          <a:bodyPr wrap="none"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/>
              <a:t>L’essere competente significa «</a:t>
            </a:r>
            <a:r>
              <a:rPr lang="it-IT" sz="1200" i="1"/>
              <a:t>saper agire efficacemente in situazione</a:t>
            </a:r>
            <a:r>
              <a:rPr lang="it-IT" sz="1200"/>
              <a:t>» </a:t>
            </a:r>
            <a:r>
              <a:rPr lang="it-IT" sz="1200">
                <a:solidFill>
                  <a:srgbClr val="FF0000"/>
                </a:solidFill>
              </a:rPr>
              <a:t>sfruttando le proprie risorse </a:t>
            </a:r>
            <a:r>
              <a:rPr lang="it-IT" sz="1200"/>
              <a:t>in risposta a specifiche </a:t>
            </a:r>
            <a:r>
              <a:rPr lang="it-IT" sz="1200">
                <a:solidFill>
                  <a:srgbClr val="FF0000"/>
                </a:solidFill>
              </a:rPr>
              <a:t>situazioni-problema</a:t>
            </a:r>
            <a:r>
              <a:rPr lang="it-IT" sz="1200"/>
              <a:t>. </a:t>
            </a:r>
            <a:r>
              <a:rPr lang="it-IT" sz="1200" i="1"/>
              <a:t>Non è competente chi dispone di un grosso stock di risorse, ma chi sa usarle efficacemente</a:t>
            </a:r>
            <a:r>
              <a:rPr lang="it-IT" sz="1200"/>
              <a:t>.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090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BA5B6-93CC-C8FC-B952-E865035CE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512A8D-4D87-D52C-F1DE-A7F6A42E8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12EE88-AE62-476B-8375-3AAF0B414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61F5D-6988-180C-B789-98AF07DA9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20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23A48-E484-F100-BEA5-E3C5569DC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288CBD-2155-DF45-9C28-366080A1A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A53A9-681F-F06A-1F65-5960347B9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5222C-2ECC-04AC-24C0-78228E237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63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56025-4558-6589-456F-1F1DEBDCC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9E40F7-73E1-4DF1-153F-DAE2099AE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D5F98-54C5-5E1F-733A-A1ABB5BCD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A67E7-F486-1DF7-9AE6-CD4DEB7BE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89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A587A-A8A9-5867-1305-E0310BF2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16BFA-4A5C-E2B3-F6A1-B5DF3A4A0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97A8C9-235F-43D6-4513-D3BE0FB3A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4E542-F5C8-541C-A5A2-EC10CC700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4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B7C5-03B7-3A3F-B105-BC79C00E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8A4C6-852E-6F3E-D8E3-D05B4FB4B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3FF9F-7EEB-738E-FF15-8614731C0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5BE45-A220-34DE-AB5D-86AB8E09EC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11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31346-874F-4959-76C8-D95DE2E3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0D4BEC-5E1A-66F5-0427-C28CD2EDA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C1E874-8EF3-4E80-3C45-B8E0DE10C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8B337-D7FF-5918-0D31-42DD223AF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4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5F81D-955F-D372-E771-F878E4870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AE777-7BD9-3815-A2D7-B53489C48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A06C3C-E302-0776-F1C7-2B004BF49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Conversazione </a:t>
            </a:r>
            <a:r>
              <a:rPr lang="en-US" err="1">
                <a:ea typeface="Calibri"/>
                <a:cs typeface="Calibri"/>
              </a:rPr>
              <a:t>iniziale</a:t>
            </a:r>
            <a:r>
              <a:rPr lang="en-US">
                <a:ea typeface="Calibri"/>
                <a:cs typeface="Calibri"/>
              </a:rPr>
              <a:t> e il </a:t>
            </a:r>
            <a:r>
              <a:rPr lang="en-US" err="1">
                <a:ea typeface="Calibri"/>
                <a:cs typeface="Calibri"/>
              </a:rPr>
              <a:t>contesto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idealogico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ascolto</a:t>
            </a:r>
            <a:r>
              <a:rPr lang="en-US">
                <a:ea typeface="Calibri"/>
                <a:cs typeface="Calibri"/>
              </a:rPr>
              <a:t> in senso </a:t>
            </a:r>
            <a:r>
              <a:rPr lang="en-US" err="1">
                <a:ea typeface="Calibri"/>
                <a:cs typeface="Calibri"/>
              </a:rPr>
              <a:t>pedagogico</a:t>
            </a:r>
            <a:r>
              <a:rPr lang="en-US">
                <a:ea typeface="Calibri"/>
                <a:cs typeface="Calibri"/>
              </a:rPr>
              <a:t>, per </a:t>
            </a:r>
            <a:r>
              <a:rPr lang="en-US" err="1">
                <a:ea typeface="Calibri"/>
                <a:cs typeface="Calibri"/>
              </a:rPr>
              <a:t>individuare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messaggi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arrivano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3565B-8372-A7A9-CEBB-31400AEFF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D70F-8FF0-4F8A-B964-53EE2E5080E6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4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F9681-786C-1D62-F8A6-5C7AB578F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064A68-FB42-5689-EB88-AA3CBB940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456A5E-9B52-7D94-7E82-141C2A51C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D79780-1C0C-4A1D-B4EE-0037EC35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627F38-EB24-08D1-4436-D2AD973B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08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6DE02-5759-E4EB-6C08-9E595A82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D3EC38-C51B-B464-0C2B-F48F7CF48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EF9529-C334-7E66-A96C-E67CCA84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E9FA7E-86F8-21FC-19EC-E0DB62C32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EE0D90-F30A-334A-14AD-2EBD4BC5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81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E483320-AE6C-6545-8BEE-C5C99635A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B8DA9D-B459-6D46-ACB4-4C4425A35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4F8EBF-3CC0-14BB-D487-CAD279C38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A79C1B-207F-12F3-ADCD-E40DDA8C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9A7CB7-5526-253C-543A-63190B3E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37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663082-19F3-4037-C8C9-CE5F92BE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33BA88-FE5A-A945-DAE1-C0A950CDB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FC3E18-A592-4752-01A6-8A36BC18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F1C321-BF4A-5D98-AAE6-C8D1B96D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5B46DF-D0D4-5823-AB7B-4A335F52B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93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1B8DEF-BD23-EA7C-3C6D-4AF6BDA81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0E3503-8BB3-AA6D-67FD-35A137BD4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08F5D1-F7FF-6A76-B233-78F74651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FBE17B-D4F9-3CD9-65F8-365A9E24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A4C1C6-C187-365F-CF03-60966AC0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87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936BAD-C909-6B41-EC08-871ACAD4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4C98CF-FB3A-71E6-0A37-D2B6770B9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6824BE6-6997-82BA-D3E2-740245181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53688A-A3E1-B3CE-A5CD-195E5AA6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D4CC3E-D69B-0FD7-26B7-5BB45FA9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A1D8D8-F599-1E7D-F211-947A6DCE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09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76E43F-1E83-F9D1-1DCA-6D84B92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B5616E-F30C-9E74-DAF9-C4495FCDE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FE92FC-2E04-1CBE-7936-568AF8CD8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9D07A3-B5A4-94CB-FC0B-8E7468DE9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2406FFE-8151-D9CE-5F93-080A800B4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D2CD5A7-55E9-2C01-5DAC-98115301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14C6119-7DBE-D2C1-FE28-30D02AA9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076581B-E627-B0F4-7E18-1A6214E3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22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590515-B21F-E6A7-D61E-DB6BBFDA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BCA609-3E3F-BE3F-B217-8D21E88D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1E91FC-6533-40DF-94BF-C1C23FD9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096E99-5B1F-83F0-4002-54E89ED00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98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2FC8E21-D15A-4588-F322-9FB64085D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22029C1-03A0-FB64-1A5C-B8448C755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AAC6A1C-D208-452F-8F87-306C5885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24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12756F-DAA9-D78F-D6F1-67EFCCCA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D82F88-F82B-7307-4CF7-8398A776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14AF72-A8C5-405E-9F5F-8C3719033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D38D80-EC38-1E1F-776C-2CC594F2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56B742-F17B-4B83-078C-83DC65684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B565A6-F35A-5842-E5AD-19E95357A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87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57828C-88E0-8423-2DA3-3BFED27C7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C4B6D52-12BF-FFE5-912B-8CBF21AAF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30B7C24-5CCE-5D63-6821-27CC427D6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99EC76-1965-7F73-F834-A258C835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0E4963-E545-3B48-9203-ED78C0E8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DA69B7-5648-E1F3-F03E-51B3DC6E1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61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1F3053D-6FE7-9A69-E232-144351F4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192A14-3319-D660-DE4E-6C0A84715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7F0402-2BD6-CFD6-6EEC-8FB87D365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0ACECD-10BB-B44B-958D-8DBCE9BBD4A2}" type="datetimeFigureOut">
              <a:rPr lang="it-IT" smtClean="0"/>
              <a:t>17/10/25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33A6EC-6200-7E14-4743-31FFF394B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4C2657-7B03-FBC8-7CE9-F70D58CDE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A810CD-B8D9-F14F-8F09-2C4A69A301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18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2C315-E2BD-C8C4-7224-5B6CC8999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DB956AD-B5FB-9D4A-9C0C-E232D57714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470B7637-0264-C5A9-E4DF-6B0EC51E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237C4D-A5D1-9DE6-1924-0FFDDF926FAA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69506-D039-8392-1981-9925C19EE848}"/>
              </a:ext>
            </a:extLst>
          </p:cNvPr>
          <p:cNvSpPr txBox="1"/>
          <p:nvPr/>
        </p:nvSpPr>
        <p:spPr>
          <a:xfrm>
            <a:off x="1537855" y="1017716"/>
            <a:ext cx="9116290" cy="53989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200" b="1">
                <a:solidFill>
                  <a:srgbClr val="002060"/>
                </a:solidFill>
                <a:latin typeface="Maiandra GD"/>
              </a:rPr>
              <a:t>CORSO DI LAUREA</a:t>
            </a:r>
          </a:p>
          <a:p>
            <a:pPr algn="ctr">
              <a:lnSpc>
                <a:spcPct val="150000"/>
              </a:lnSpc>
            </a:pPr>
            <a:r>
              <a:rPr lang="it-IT" sz="2200" b="1">
                <a:solidFill>
                  <a:srgbClr val="002060"/>
                </a:solidFill>
                <a:latin typeface="Maiandra GD"/>
              </a:rPr>
              <a:t>IN SCIENZE DELLA FORMAZIONE PRIMARIA</a:t>
            </a:r>
          </a:p>
          <a:p>
            <a:pPr algn="ctr">
              <a:lnSpc>
                <a:spcPts val="120"/>
              </a:lnSpc>
            </a:pPr>
            <a:endParaRPr lang="it-IT">
              <a:solidFill>
                <a:srgbClr val="002060"/>
              </a:solidFill>
              <a:latin typeface="Maiandra GD" panose="020E0502030308020204" pitchFamily="34" charset="0"/>
            </a:endParaRPr>
          </a:p>
          <a:p>
            <a:pPr algn="ctr"/>
            <a:endParaRPr lang="it-IT">
              <a:solidFill>
                <a:srgbClr val="002060"/>
              </a:solidFill>
              <a:latin typeface="Maiandra GD" panose="020E0502030308020204" pitchFamily="34" charset="0"/>
            </a:endParaRPr>
          </a:p>
          <a:p>
            <a:pPr algn="ctr"/>
            <a:endParaRPr lang="it-IT">
              <a:solidFill>
                <a:srgbClr val="002060"/>
              </a:solidFill>
              <a:latin typeface="Maiandra GD" panose="020E0502030308020204" pitchFamily="34" charset="0"/>
            </a:endParaRPr>
          </a:p>
          <a:p>
            <a:pPr algn="ctr"/>
            <a:r>
              <a:rPr lang="it-IT" sz="3200" b="1">
                <a:solidFill>
                  <a:srgbClr val="0070C0"/>
                </a:solidFill>
                <a:ea typeface="Calibri"/>
                <a:cs typeface="Calibri"/>
              </a:rPr>
              <a:t>Tirocinio – T2</a:t>
            </a:r>
          </a:p>
          <a:p>
            <a:pPr algn="ctr"/>
            <a:endParaRPr lang="it-IT" sz="3200" b="1">
              <a:solidFill>
                <a:srgbClr val="0070C0"/>
              </a:solidFill>
              <a:ea typeface="Calibri"/>
              <a:cs typeface="Calibri"/>
            </a:endParaRPr>
          </a:p>
          <a:p>
            <a:pPr algn="ctr">
              <a:spcBef>
                <a:spcPct val="0"/>
              </a:spcBef>
            </a:pPr>
            <a:r>
              <a:rPr lang="it-IT" sz="3200" b="1">
                <a:solidFill>
                  <a:srgbClr val="FF6600"/>
                </a:solidFill>
                <a:ea typeface="Calibri"/>
                <a:cs typeface="Calibri"/>
              </a:rPr>
              <a:t>Dalle preconoscenze agli obiettivi operativi</a:t>
            </a:r>
            <a:endParaRPr lang="it-IT" sz="3200" b="1">
              <a:solidFill>
                <a:srgbClr val="0070C0"/>
              </a:solidFill>
              <a:ea typeface="Calibri"/>
              <a:cs typeface="Calibri"/>
            </a:endParaRPr>
          </a:p>
          <a:p>
            <a:pPr algn="ctr"/>
            <a:endParaRPr lang="it-IT" sz="3200" b="1">
              <a:solidFill>
                <a:srgbClr val="0070C0"/>
              </a:solidFill>
              <a:ea typeface="Calibri"/>
              <a:cs typeface="Calibri"/>
            </a:endParaRPr>
          </a:p>
          <a:p>
            <a:pPr algn="ctr"/>
            <a:r>
              <a:rPr lang="it-IT" sz="3200" b="1">
                <a:solidFill>
                  <a:srgbClr val="0070C0"/>
                </a:solidFill>
                <a:ea typeface="Calibri"/>
                <a:cs typeface="Calibri"/>
              </a:rPr>
              <a:t>Terzo incontro</a:t>
            </a:r>
          </a:p>
          <a:p>
            <a:pPr algn="ctr"/>
            <a:r>
              <a:rPr lang="it-IT" sz="3200" b="1">
                <a:solidFill>
                  <a:srgbClr val="0070C0"/>
                </a:solidFill>
                <a:ea typeface="Calibri"/>
                <a:cs typeface="Calibri"/>
              </a:rPr>
              <a:t>17/10/2025</a:t>
            </a:r>
            <a:endParaRPr lang="it-IT">
              <a:solidFill>
                <a:srgbClr val="18355A"/>
              </a:solidFill>
              <a:latin typeface="Maiandra GD" panose="020E0502030308020204" pitchFamily="34" charset="0"/>
            </a:endParaRPr>
          </a:p>
          <a:p>
            <a:pPr algn="ctr"/>
            <a:endParaRPr lang="it-IT">
              <a:solidFill>
                <a:srgbClr val="18355A"/>
              </a:solidFill>
              <a:latin typeface="Maiandra GD" panose="020E0502030308020204" pitchFamily="34" charset="0"/>
            </a:endParaRPr>
          </a:p>
          <a:p>
            <a:pPr algn="ctr"/>
            <a:r>
              <a:rPr lang="it-IT" sz="1600">
                <a:solidFill>
                  <a:srgbClr val="18355A"/>
                </a:solidFill>
                <a:latin typeface="Maiandra GD"/>
              </a:rPr>
              <a:t>A cura del gruppo Tutor di Tirocinio</a:t>
            </a:r>
          </a:p>
          <a:p>
            <a:pPr algn="ctr"/>
            <a:r>
              <a:rPr lang="it-IT" sz="1600">
                <a:solidFill>
                  <a:srgbClr val="18355A"/>
                </a:solidFill>
                <a:latin typeface="Maiandra GD"/>
              </a:rPr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val="2290884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35C02-B49C-5511-F300-7B42ABAD3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B725784-0DBC-BDD9-CAD5-C525105AED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7C96E570-9D53-C2C9-2700-9F98C8AC5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070753-778B-6EF3-EE89-91E38E973ECC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pic>
        <p:nvPicPr>
          <p:cNvPr id="3" name="Immagine 2" descr="Immagine che contiene testo, Carattere, schermata, documento&#10;&#10;Il contenuto generato dall&amp;#39;IA potrebbe non essere corretto.">
            <a:extLst>
              <a:ext uri="{FF2B5EF4-FFF2-40B4-BE49-F238E27FC236}">
                <a16:creationId xmlns:a16="http://schemas.microsoft.com/office/drawing/2014/main" id="{460DF5D4-A922-3019-8D62-C696D18EA9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381" t="6518" r="11962" b="7315"/>
          <a:stretch>
            <a:fillRect/>
          </a:stretch>
        </p:blipFill>
        <p:spPr>
          <a:xfrm rot="5400000">
            <a:off x="3026557" y="-532056"/>
            <a:ext cx="5725082" cy="89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06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E11D7-2AA7-5A05-C4D8-DC859B1E7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F49036-FB1D-E8C8-13C7-6A541555F40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39DF36BF-4750-BDF6-DFA5-A4A39C6A8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40DB9B-FBC7-021F-48CA-33CFCA019EB3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pic>
        <p:nvPicPr>
          <p:cNvPr id="2" name="Immagine 1" descr="Immagine che contiene testo, schermata, Carattere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64D4AFAD-863B-6276-B5DC-A9A303391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75" y="865850"/>
            <a:ext cx="10214500" cy="579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92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A58A7-AE48-1E0C-1144-AD12A28F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0C302B95-C35A-A3E3-C605-0E8C2D7C548A}"/>
              </a:ext>
            </a:extLst>
          </p:cNvPr>
          <p:cNvSpPr/>
          <p:nvPr/>
        </p:nvSpPr>
        <p:spPr>
          <a:xfrm>
            <a:off x="1681371" y="2108290"/>
            <a:ext cx="9101858" cy="4190910"/>
          </a:xfrm>
          <a:prstGeom prst="rect">
            <a:avLst/>
          </a:prstGeom>
          <a:ln/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99CBA3-0562-3A02-09EA-151ACB7447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B14B75E3-1713-6C03-397A-F0E9FACD7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BE0942-1EC9-7D14-7ABF-C8CB26D17410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ED7378-FFF2-5BD1-F083-8D2F0472A61C}"/>
              </a:ext>
            </a:extLst>
          </p:cNvPr>
          <p:cNvSpPr txBox="1"/>
          <p:nvPr/>
        </p:nvSpPr>
        <p:spPr>
          <a:xfrm>
            <a:off x="3686636" y="2841484"/>
            <a:ext cx="167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INDIVIDUARE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95D5F2-C24F-3A5C-4351-7F43C8D448B0}"/>
              </a:ext>
            </a:extLst>
          </p:cNvPr>
          <p:cNvSpPr txBox="1"/>
          <p:nvPr/>
        </p:nvSpPr>
        <p:spPr>
          <a:xfrm>
            <a:off x="4304336" y="3815172"/>
            <a:ext cx="202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CONFRONTARE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5823C1-5FD4-68F0-2F9C-280329380529}"/>
              </a:ext>
            </a:extLst>
          </p:cNvPr>
          <p:cNvSpPr txBox="1"/>
          <p:nvPr/>
        </p:nvSpPr>
        <p:spPr>
          <a:xfrm>
            <a:off x="4243943" y="4853300"/>
            <a:ext cx="220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RAPPRESENTARE</a:t>
            </a:r>
          </a:p>
          <a:p>
            <a:endParaRPr lang="it-IT" b="1">
              <a:solidFill>
                <a:srgbClr val="00206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68E04D1-A912-02E2-BFD3-57B0C8AA805A}"/>
              </a:ext>
            </a:extLst>
          </p:cNvPr>
          <p:cNvSpPr txBox="1"/>
          <p:nvPr/>
        </p:nvSpPr>
        <p:spPr>
          <a:xfrm>
            <a:off x="2428106" y="4278654"/>
            <a:ext cx="220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ORGANIZZARE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E958397-4A0B-4B78-BC06-5D80788C6131}"/>
              </a:ext>
            </a:extLst>
          </p:cNvPr>
          <p:cNvSpPr txBox="1">
            <a:spLocks/>
          </p:cNvSpPr>
          <p:nvPr/>
        </p:nvSpPr>
        <p:spPr>
          <a:xfrm>
            <a:off x="2059398" y="1354222"/>
            <a:ext cx="9268185" cy="73008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b="1" u="sng" spc="-25">
                <a:solidFill>
                  <a:srgbClr val="FF6D0A"/>
                </a:solidFill>
                <a:latin typeface="Calibri"/>
                <a:cs typeface="Calibri"/>
              </a:rPr>
              <a:t>AZIONI</a:t>
            </a:r>
            <a:r>
              <a:rPr lang="it-IT" sz="3300" b="1" spc="-25">
                <a:solidFill>
                  <a:srgbClr val="FF6D0A"/>
                </a:solidFill>
                <a:latin typeface="Calibri"/>
                <a:cs typeface="Calibri"/>
              </a:rPr>
              <a:t> OSSERVABILI NEGLI OBIETTIVI SPECIFICI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2AD9783-8163-CE7D-6310-1FC5E59D9021}"/>
              </a:ext>
            </a:extLst>
          </p:cNvPr>
          <p:cNvSpPr txBox="1"/>
          <p:nvPr/>
        </p:nvSpPr>
        <p:spPr>
          <a:xfrm>
            <a:off x="7797443" y="2732851"/>
            <a:ext cx="194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CLASSIFICARE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AAF9EB-6C3A-FF6C-93A2-9E26CD00545B}"/>
              </a:ext>
            </a:extLst>
          </p:cNvPr>
          <p:cNvSpPr txBox="1"/>
          <p:nvPr/>
        </p:nvSpPr>
        <p:spPr>
          <a:xfrm>
            <a:off x="8437881" y="3469502"/>
            <a:ext cx="167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ELABORARE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B253BFF-1316-1C7C-90D8-01FA5A2701C3}"/>
              </a:ext>
            </a:extLst>
          </p:cNvPr>
          <p:cNvSpPr txBox="1"/>
          <p:nvPr/>
        </p:nvSpPr>
        <p:spPr>
          <a:xfrm>
            <a:off x="6327929" y="5398193"/>
            <a:ext cx="194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RICAVARE INFORMAZIONI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38BA885-5433-1560-0BE0-8E393BE71F4A}"/>
              </a:ext>
            </a:extLst>
          </p:cNvPr>
          <p:cNvSpPr txBox="1"/>
          <p:nvPr/>
        </p:nvSpPr>
        <p:spPr>
          <a:xfrm>
            <a:off x="6571910" y="4226579"/>
            <a:ext cx="167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NOMINARE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BC5B4C3-0CA3-4508-BD5B-78365EB812C6}"/>
              </a:ext>
            </a:extLst>
          </p:cNvPr>
          <p:cNvSpPr txBox="1"/>
          <p:nvPr/>
        </p:nvSpPr>
        <p:spPr>
          <a:xfrm>
            <a:off x="5736168" y="3156463"/>
            <a:ext cx="167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LEGGERE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949A8F0-2B27-F59E-BE6E-8A27AB7ADF41}"/>
              </a:ext>
            </a:extLst>
          </p:cNvPr>
          <p:cNvSpPr txBox="1"/>
          <p:nvPr/>
        </p:nvSpPr>
        <p:spPr>
          <a:xfrm>
            <a:off x="8336507" y="4790620"/>
            <a:ext cx="2072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PRODURRE INFORMAZONI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CEA40F2-A09B-9984-C4D7-5FA4057B5A32}"/>
              </a:ext>
            </a:extLst>
          </p:cNvPr>
          <p:cNvSpPr txBox="1"/>
          <p:nvPr/>
        </p:nvSpPr>
        <p:spPr>
          <a:xfrm>
            <a:off x="1921729" y="3483623"/>
            <a:ext cx="217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RICONOSCERE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A39B4E8-6E27-4434-3DEA-90E83A2F10D4}"/>
              </a:ext>
            </a:extLst>
          </p:cNvPr>
          <p:cNvSpPr txBox="1"/>
          <p:nvPr/>
        </p:nvSpPr>
        <p:spPr>
          <a:xfrm>
            <a:off x="2015152" y="5176466"/>
            <a:ext cx="167148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ORDINARE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64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5DE81-464A-16D7-6E4C-71519A4C6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E45B2D4-65F7-D64C-9C95-B41E046E63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B64A7F83-AD89-7C9C-2A31-CFFF5636B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57A128-9A16-8282-BE45-6BD471A1EEA7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32F83A3-0CF1-2D7A-68F5-1E788A41D94B}"/>
              </a:ext>
            </a:extLst>
          </p:cNvPr>
          <p:cNvSpPr txBox="1"/>
          <p:nvPr/>
        </p:nvSpPr>
        <p:spPr>
          <a:xfrm>
            <a:off x="1031693" y="1266126"/>
            <a:ext cx="10325826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800" b="1">
                <a:solidFill>
                  <a:srgbClr val="002060"/>
                </a:solidFill>
                <a:ea typeface="+mn-lt"/>
                <a:cs typeface="+mn-lt"/>
              </a:rPr>
              <a:t>Caratteristiche degli Obiettivi Specifici in forma operativa:</a:t>
            </a:r>
            <a:endParaRPr lang="it-IT" b="1">
              <a:solidFill>
                <a:srgbClr val="000000"/>
              </a:solidFill>
              <a:ea typeface="+mn-lt"/>
              <a:cs typeface="+mn-lt"/>
            </a:endParaRPr>
          </a:p>
          <a:p>
            <a:endParaRPr lang="it-IT" sz="2800">
              <a:solidFill>
                <a:srgbClr val="002060"/>
              </a:solidFill>
              <a:ea typeface="+mn-lt"/>
              <a:cs typeface="+mn-lt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>
                <a:solidFill>
                  <a:srgbClr val="002060"/>
                </a:solidFill>
                <a:ea typeface="+mn-lt"/>
                <a:cs typeface="+mn-lt"/>
              </a:rPr>
              <a:t>Chiarezza: </a:t>
            </a:r>
            <a:r>
              <a:rPr lang="it-IT" sz="2800">
                <a:solidFill>
                  <a:srgbClr val="002060"/>
                </a:solidFill>
                <a:ea typeface="+mn-lt"/>
                <a:cs typeface="+mn-lt"/>
              </a:rPr>
              <a:t>un obiettivo è una affermazione specifica su che cosa gli allievi debbano essere in grado di fare al termine di un percorso di istruzione </a:t>
            </a:r>
            <a:endParaRPr lang="it-IT">
              <a:solidFill>
                <a:srgbClr val="000000"/>
              </a:solidFill>
              <a:ea typeface="+mn-lt"/>
              <a:cs typeface="+mn-lt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800">
              <a:solidFill>
                <a:srgbClr val="002060"/>
              </a:solidFill>
              <a:ea typeface="+mn-lt"/>
              <a:cs typeface="+mn-lt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>
                <a:solidFill>
                  <a:srgbClr val="002060"/>
                </a:solidFill>
                <a:ea typeface="+mn-lt"/>
                <a:cs typeface="+mn-lt"/>
              </a:rPr>
              <a:t>Univocità: </a:t>
            </a:r>
            <a:r>
              <a:rPr lang="it-IT" sz="2800">
                <a:solidFill>
                  <a:srgbClr val="002060"/>
                </a:solidFill>
                <a:ea typeface="+mn-lt"/>
                <a:cs typeface="+mn-lt"/>
              </a:rPr>
              <a:t>un obiettivo dovrebbe corrispondere ad un aspetto distintivo dell’apprendimento </a:t>
            </a:r>
            <a:endParaRPr lang="it-IT">
              <a:solidFill>
                <a:srgbClr val="000000"/>
              </a:solidFill>
              <a:ea typeface="+mn-lt"/>
              <a:cs typeface="+mn-lt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800">
              <a:solidFill>
                <a:srgbClr val="002060"/>
              </a:solidFill>
              <a:ea typeface="+mn-lt"/>
              <a:cs typeface="+mn-lt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>
                <a:solidFill>
                  <a:srgbClr val="002060"/>
                </a:solidFill>
                <a:ea typeface="+mn-lt"/>
                <a:cs typeface="+mn-lt"/>
              </a:rPr>
              <a:t>Concretezza: </a:t>
            </a:r>
            <a:r>
              <a:rPr lang="it-IT" sz="2800">
                <a:solidFill>
                  <a:srgbClr val="002060"/>
                </a:solidFill>
                <a:ea typeface="+mn-lt"/>
                <a:cs typeface="+mn-lt"/>
              </a:rPr>
              <a:t>un obiettivo dovrebbe centrarsi preferibilmente su aspetti osservabili piuttosto che sulle finalità ultime dell’insegnamento</a:t>
            </a:r>
            <a:endParaRPr lang="it-IT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04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FC6D7-6A1B-2912-58A9-C8609AF94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DAEDB3-E671-AAED-5C11-AD73A4895B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B6CDCF40-E36F-59F6-F125-830886C5B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D16FDD-C2CB-F559-2B81-61E74BACB006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DC0B1BE-6D6F-AFB1-7933-ADF3CFC942AC}"/>
              </a:ext>
            </a:extLst>
          </p:cNvPr>
          <p:cNvSpPr txBox="1"/>
          <p:nvPr/>
        </p:nvSpPr>
        <p:spPr>
          <a:xfrm>
            <a:off x="1281074" y="1570926"/>
            <a:ext cx="10325826" cy="28931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800">
                <a:solidFill>
                  <a:srgbClr val="002060"/>
                </a:solidFill>
                <a:ea typeface="+mn-lt"/>
                <a:cs typeface="+mn-lt"/>
              </a:rPr>
              <a:t>Bibliografia </a:t>
            </a:r>
          </a:p>
          <a:p>
            <a:endParaRPr lang="it-IT" sz="2800">
              <a:solidFill>
                <a:srgbClr val="002060"/>
              </a:solidFill>
            </a:endParaRPr>
          </a:p>
          <a:p>
            <a:r>
              <a:rPr lang="it-IT" i="1">
                <a:solidFill>
                  <a:srgbClr val="0070C0"/>
                </a:solidFill>
                <a:latin typeface="Aptos"/>
                <a:ea typeface="Calibri"/>
                <a:cs typeface="Calibri"/>
              </a:rPr>
              <a:t>Trinchero </a:t>
            </a:r>
            <a:r>
              <a:rPr lang="it-IT" i="1" err="1">
                <a:solidFill>
                  <a:srgbClr val="0070C0"/>
                </a:solidFill>
                <a:latin typeface="Aptos"/>
                <a:ea typeface="Calibri"/>
                <a:cs typeface="Calibri"/>
              </a:rPr>
              <a:t>R</a:t>
            </a:r>
            <a:r>
              <a:rPr lang="it-IT" i="1">
                <a:solidFill>
                  <a:srgbClr val="0070C0"/>
                </a:solidFill>
                <a:latin typeface="Aptos"/>
                <a:ea typeface="Calibri"/>
                <a:cs typeface="Calibri"/>
              </a:rPr>
              <a:t>. (2017), Costruire e certificare competenze con il curricolo verticale nel primo ciclo.</a:t>
            </a:r>
            <a:r>
              <a:rPr lang="it-IT">
                <a:solidFill>
                  <a:srgbClr val="0070C0"/>
                </a:solidFill>
                <a:latin typeface="Aptos"/>
                <a:ea typeface="Calibri"/>
                <a:cs typeface="Calibri"/>
              </a:rPr>
              <a:t> </a:t>
            </a:r>
          </a:p>
          <a:p>
            <a:r>
              <a:rPr lang="it-IT">
                <a:solidFill>
                  <a:srgbClr val="0070C0"/>
                </a:solidFill>
                <a:latin typeface="Aptos"/>
                <a:ea typeface="Calibri"/>
                <a:cs typeface="Calibri"/>
              </a:rPr>
              <a:t>Milano, Rizzoli </a:t>
            </a:r>
            <a:r>
              <a:rPr lang="it-IT" err="1">
                <a:solidFill>
                  <a:srgbClr val="0070C0"/>
                </a:solidFill>
                <a:latin typeface="Aptos"/>
                <a:ea typeface="Calibri"/>
                <a:cs typeface="Calibri"/>
              </a:rPr>
              <a:t>Education</a:t>
            </a:r>
            <a:r>
              <a:rPr lang="it-IT">
                <a:solidFill>
                  <a:srgbClr val="0070C0"/>
                </a:solidFill>
                <a:latin typeface="Aptos"/>
                <a:ea typeface="Calibri"/>
                <a:cs typeface="Calibri"/>
              </a:rPr>
              <a:t>.</a:t>
            </a:r>
            <a:endParaRPr lang="it-IT"/>
          </a:p>
          <a:p>
            <a:endParaRPr lang="it-IT">
              <a:solidFill>
                <a:srgbClr val="0070C0"/>
              </a:solidFill>
              <a:latin typeface="Aptos"/>
              <a:ea typeface="Calibri"/>
              <a:cs typeface="Calibri"/>
            </a:endParaRPr>
          </a:p>
          <a:p>
            <a:r>
              <a:rPr lang="it-IT">
                <a:solidFill>
                  <a:srgbClr val="0070C0"/>
                </a:solidFill>
                <a:latin typeface="Aptos"/>
                <a:ea typeface="Calibri"/>
                <a:cs typeface="Calibri"/>
              </a:rPr>
              <a:t>Castoldi (2017). Costruire unità di apprendimento e valutare le competenze. Carocci Ed.</a:t>
            </a:r>
          </a:p>
          <a:p>
            <a:endParaRPr lang="it-IT">
              <a:solidFill>
                <a:srgbClr val="0070C0"/>
              </a:solidFill>
              <a:latin typeface="Aptos"/>
              <a:ea typeface="Calibri"/>
              <a:cs typeface="Calibri"/>
            </a:endParaRPr>
          </a:p>
          <a:p>
            <a:r>
              <a:rPr lang="it-IT" sz="1800">
                <a:solidFill>
                  <a:srgbClr val="0070C0"/>
                </a:solidFill>
                <a:effectLst/>
                <a:latin typeface="Aptos" panose="020B0004020202020204" pitchFamily="34" charset="0"/>
              </a:rPr>
              <a:t>Nigris, E., Balconi, B. Zecca, L., Dalla progettazione alla valutazione didattica. Progettare, documentare e monitorare. Ed. Pearson.</a:t>
            </a:r>
            <a:endParaRPr lang="it-IT">
              <a:solidFill>
                <a:srgbClr val="0070C0"/>
              </a:solidFill>
              <a:latin typeface="Apto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23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D565B-408D-B7EC-ACB7-C247E17CA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9B85A71-7D40-33F7-437B-422315B822F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35B573CF-A66B-36DF-8B94-5FD5038F3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97F03D-CD1F-8A08-5486-086E51B8641E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151DA6-B2EE-31B9-6FF8-6506C67DF2B7}"/>
              </a:ext>
            </a:extLst>
          </p:cNvPr>
          <p:cNvSpPr txBox="1"/>
          <p:nvPr/>
        </p:nvSpPr>
        <p:spPr>
          <a:xfrm>
            <a:off x="266942" y="863025"/>
            <a:ext cx="11925612" cy="54861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b="1" dirty="0">
                <a:solidFill>
                  <a:srgbClr val="FF6D0A"/>
                </a:solidFill>
              </a:rPr>
              <a:t>MOODLE</a:t>
            </a:r>
            <a:endParaRPr lang="it-IT"/>
          </a:p>
          <a:p>
            <a:endParaRPr lang="it-IT" sz="3200" b="1" dirty="0">
              <a:solidFill>
                <a:srgbClr val="FF6D0A"/>
              </a:solidFill>
            </a:endParaRPr>
          </a:p>
          <a:p>
            <a:pPr marL="457200" indent="-457200">
              <a:spcAft>
                <a:spcPts val="200"/>
              </a:spcAft>
              <a:buFont typeface="Wingdings"/>
              <a:buChar char="ü"/>
            </a:pPr>
            <a:r>
              <a:rPr lang="it-IT" sz="3200" b="1" dirty="0">
                <a:solidFill>
                  <a:srgbClr val="FF6D0A"/>
                </a:solidFill>
              </a:rPr>
              <a:t>Ogni studente/</a:t>
            </a:r>
            <a:r>
              <a:rPr lang="it-IT" sz="3200" b="1" dirty="0" err="1">
                <a:solidFill>
                  <a:srgbClr val="FF6D0A"/>
                </a:solidFill>
              </a:rPr>
              <a:t>ssa</a:t>
            </a:r>
            <a:r>
              <a:rPr lang="it-IT" sz="3200" b="1" dirty="0">
                <a:solidFill>
                  <a:srgbClr val="FF6D0A"/>
                </a:solidFill>
              </a:rPr>
              <a:t> carica il file dell' Analisi di Contesto condivisa in gruppo.</a:t>
            </a:r>
          </a:p>
          <a:p>
            <a:pPr marL="457200" indent="-457200">
              <a:spcBef>
                <a:spcPts val="200"/>
              </a:spcBef>
              <a:spcAft>
                <a:spcPts val="200"/>
              </a:spcAft>
              <a:buFont typeface="Wingdings"/>
              <a:buChar char="ü"/>
            </a:pPr>
            <a:r>
              <a:rPr lang="it-IT" sz="3200" b="1" dirty="0">
                <a:solidFill>
                  <a:srgbClr val="FF6D0A"/>
                </a:solidFill>
              </a:rPr>
              <a:t>Inserire i nomi di tutti i partecipanti</a:t>
            </a:r>
          </a:p>
          <a:p>
            <a:endParaRPr lang="it-IT" sz="3200" b="1" dirty="0">
              <a:solidFill>
                <a:srgbClr val="FF6D0A"/>
              </a:solidFill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it-IT" sz="3200" b="1" dirty="0">
                <a:solidFill>
                  <a:srgbClr val="FF6D0A"/>
                </a:solidFill>
              </a:rPr>
              <a:t>Cartella: ELABORATI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it-IT" sz="3200" b="1" dirty="0">
                <a:solidFill>
                  <a:srgbClr val="FF6D0A"/>
                </a:solidFill>
              </a:rPr>
              <a:t>Font: Arial, 12, giustificato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endParaRPr lang="it-IT" sz="3200" b="1" dirty="0">
              <a:solidFill>
                <a:srgbClr val="FF6D0A"/>
              </a:solidFill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it-IT" sz="3200" b="1" dirty="0">
                <a:solidFill>
                  <a:srgbClr val="FF6D0A"/>
                </a:solidFill>
              </a:rPr>
              <a:t>Data: entro Mercoledì 29 Ottobre.</a:t>
            </a:r>
          </a:p>
        </p:txBody>
      </p:sp>
    </p:spTree>
    <p:extLst>
      <p:ext uri="{BB962C8B-B14F-4D97-AF65-F5344CB8AC3E}">
        <p14:creationId xmlns:p14="http://schemas.microsoft.com/office/powerpoint/2010/main" val="2446749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60421-FBCF-9261-9087-A57209331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95477BD-1F39-978C-2890-F41E20F619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34B8BAB0-73E0-649B-A71C-12CAC5C2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40A8E9-D353-7741-95A5-B4BB0904098B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935D1A-D0B1-54E6-DEEE-0464F66FD1B0}"/>
              </a:ext>
            </a:extLst>
          </p:cNvPr>
          <p:cNvSpPr txBox="1"/>
          <p:nvPr/>
        </p:nvSpPr>
        <p:spPr>
          <a:xfrm>
            <a:off x="1937246" y="2844225"/>
            <a:ext cx="787177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b="1">
                <a:solidFill>
                  <a:srgbClr val="FF6D0A"/>
                </a:solidFill>
              </a:rPr>
              <a:t>RIALLACCIAMOCI AL QUADRO DELLA PROGETTAZIONE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283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7A8A5-1139-E427-D0BD-BF90FF9CA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062CE0A-A1AA-9345-8F48-DBBB2A3F433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A8C196DC-DAA9-2D61-EE6E-A29A05032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49E7E1-347C-6F90-2B72-A72D9754ABAD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pic>
        <p:nvPicPr>
          <p:cNvPr id="8" name="Immagine 7" descr="Immagine che contiene arancione, schermata, Rettangolo&#10;&#10;Il contenuto generato dall&amp;#39;IA potrebbe non essere corretto.">
            <a:extLst>
              <a:ext uri="{FF2B5EF4-FFF2-40B4-BE49-F238E27FC236}">
                <a16:creationId xmlns:a16="http://schemas.microsoft.com/office/drawing/2014/main" id="{F36B8FDD-7ED4-4A12-B82F-882807F14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979" y="6133470"/>
            <a:ext cx="977537" cy="402590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grafica&#10;&#10;Il contenuto generato dall&amp;#39;IA potrebbe non essere corretto.">
            <a:extLst>
              <a:ext uri="{FF2B5EF4-FFF2-40B4-BE49-F238E27FC236}">
                <a16:creationId xmlns:a16="http://schemas.microsoft.com/office/drawing/2014/main" id="{357DDCC7-4503-195A-6D3A-3CF11EC43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895" y="6140096"/>
            <a:ext cx="1105490" cy="386905"/>
          </a:xfrm>
          <a:prstGeom prst="rect">
            <a:avLst/>
          </a:prstGeom>
        </p:spPr>
      </p:pic>
      <p:pic>
        <p:nvPicPr>
          <p:cNvPr id="10" name="Immagine 9" descr="Immagine che contiene schermata, blu, Blu elettrico, Rettangolo&#10;&#10;Il contenuto generato dall&amp;#39;IA potrebbe non essere corretto.">
            <a:extLst>
              <a:ext uri="{FF2B5EF4-FFF2-40B4-BE49-F238E27FC236}">
                <a16:creationId xmlns:a16="http://schemas.microsoft.com/office/drawing/2014/main" id="{9F69862A-9D74-A40B-5BE3-8F7587113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4818" y="6229885"/>
            <a:ext cx="917317" cy="306347"/>
          </a:xfrm>
          <a:prstGeom prst="rect">
            <a:avLst/>
          </a:prstGeom>
        </p:spPr>
      </p:pic>
      <p:pic>
        <p:nvPicPr>
          <p:cNvPr id="11" name="Immagine 10" descr="Immagine che contiene testo, Carattere, Elementi grafici, grafica&#10;&#10;Il contenuto generato dall&amp;#39;IA potrebbe non essere corretto.">
            <a:extLst>
              <a:ext uri="{FF2B5EF4-FFF2-40B4-BE49-F238E27FC236}">
                <a16:creationId xmlns:a16="http://schemas.microsoft.com/office/drawing/2014/main" id="{E4AA0802-EF83-8683-E023-93CEDE2B4F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0175" y="6228940"/>
            <a:ext cx="1152135" cy="397647"/>
          </a:xfrm>
          <a:prstGeom prst="rect">
            <a:avLst/>
          </a:prstGeom>
        </p:spPr>
      </p:pic>
      <p:pic>
        <p:nvPicPr>
          <p:cNvPr id="7" name="Immagine 6" descr="Immagine che contiene test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D47C3A27-CE0E-AF70-2ADB-27C24790F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040" b="16187"/>
          <a:stretch>
            <a:fillRect/>
          </a:stretch>
        </p:blipFill>
        <p:spPr>
          <a:xfrm>
            <a:off x="0" y="1317980"/>
            <a:ext cx="12192000" cy="55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12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E2EE0-51D2-6DB5-475A-8E69E4309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372A765-22CA-4EDB-FC27-36B1D5C006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E24EB542-A631-AA6F-F6E7-3D12C85D2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013908-D5FE-010D-DD36-D59F0F9ADFC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E82AAF-A62A-44CA-EA91-6E8F88FBA4B4}"/>
              </a:ext>
            </a:extLst>
          </p:cNvPr>
          <p:cNvSpPr txBox="1"/>
          <p:nvPr/>
        </p:nvSpPr>
        <p:spPr>
          <a:xfrm>
            <a:off x="3048000" y="597408"/>
            <a:ext cx="5559552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900" b="1">
                <a:solidFill>
                  <a:srgbClr val="BE154B"/>
                </a:solidFill>
                <a:latin typeface="Calibri"/>
                <a:ea typeface="Calibri"/>
                <a:cs typeface="Calibri"/>
              </a:rPr>
              <a:t>	I NUCLEI TEMATICI</a:t>
            </a:r>
            <a:r>
              <a:rPr lang="it-IT" sz="2900">
                <a:latin typeface="Calibri"/>
                <a:ea typeface="Calibri"/>
                <a:cs typeface="Calibri"/>
              </a:rPr>
              <a:t>​</a:t>
            </a: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B9B88BC-71BE-C6FF-B418-E6446D4F8637}"/>
              </a:ext>
            </a:extLst>
          </p:cNvPr>
          <p:cNvSpPr txBox="1"/>
          <p:nvPr/>
        </p:nvSpPr>
        <p:spPr>
          <a:xfrm>
            <a:off x="589754" y="1347764"/>
            <a:ext cx="11324723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endParaRPr lang="it-IT" sz="2000">
              <a:solidFill>
                <a:srgbClr val="19335A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it-IT" sz="2000">
              <a:solidFill>
                <a:srgbClr val="19335A"/>
              </a:solidFill>
              <a:latin typeface="Calibri"/>
              <a:ea typeface="Calibri"/>
              <a:cs typeface="Calibri"/>
            </a:endParaRPr>
          </a:p>
          <a:p>
            <a:r>
              <a:rPr lang="it-IT" sz="200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I </a:t>
            </a:r>
            <a:r>
              <a:rPr lang="it-IT" sz="2000" b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nuclei tematici </a:t>
            </a:r>
            <a:r>
              <a:rPr lang="it-IT" sz="2000">
                <a:solidFill>
                  <a:srgbClr val="0070C0"/>
                </a:solidFill>
              </a:rPr>
              <a:t>sono i </a:t>
            </a:r>
            <a:r>
              <a:rPr lang="it-IT" sz="2000" b="1">
                <a:solidFill>
                  <a:srgbClr val="0070C0"/>
                </a:solidFill>
              </a:rPr>
              <a:t>campi di contenuto fondamentali</a:t>
            </a:r>
            <a:r>
              <a:rPr lang="it-IT" sz="2000">
                <a:solidFill>
                  <a:srgbClr val="0070C0"/>
                </a:solidFill>
              </a:rPr>
              <a:t> di una disciplina, cioè i </a:t>
            </a:r>
            <a:r>
              <a:rPr lang="it-IT" sz="2000" b="1">
                <a:solidFill>
                  <a:srgbClr val="0070C0"/>
                </a:solidFill>
              </a:rPr>
              <a:t>grandi temi o ambiti di conoscenza</a:t>
            </a:r>
            <a:r>
              <a:rPr lang="it-IT" sz="2000">
                <a:solidFill>
                  <a:srgbClr val="0070C0"/>
                </a:solidFill>
              </a:rPr>
              <a:t> attorno ai quali si organizzano obiettivi e attività didattiche.</a:t>
            </a:r>
          </a:p>
          <a:p>
            <a:r>
              <a:rPr lang="it-IT" sz="2000">
                <a:solidFill>
                  <a:srgbClr val="0070C0"/>
                </a:solidFill>
              </a:rPr>
              <a:t>Sono pensati come </a:t>
            </a:r>
            <a:r>
              <a:rPr lang="it-IT" sz="2000" b="1">
                <a:solidFill>
                  <a:srgbClr val="0070C0"/>
                </a:solidFill>
              </a:rPr>
              <a:t>campi di esperienza e di senso</a:t>
            </a:r>
            <a:r>
              <a:rPr lang="it-IT" sz="2000">
                <a:solidFill>
                  <a:srgbClr val="0070C0"/>
                </a:solidFill>
              </a:rPr>
              <a:t>, dentro i quali alunni e docenti possono costruire conoscenze e competenze</a:t>
            </a:r>
          </a:p>
          <a:p>
            <a:pPr algn="just"/>
            <a:endParaRPr lang="it-IT" sz="2000">
              <a:solidFill>
                <a:srgbClr val="0070C0"/>
              </a:solidFill>
            </a:endParaRPr>
          </a:p>
          <a:p>
            <a:pPr algn="just"/>
            <a:r>
              <a:rPr lang="it-IT">
                <a:solidFill>
                  <a:srgbClr val="0070C0"/>
                </a:solidFill>
              </a:rPr>
              <a:t>Alcuni esempi:</a:t>
            </a:r>
          </a:p>
          <a:p>
            <a:pPr algn="just"/>
            <a:endParaRPr lang="it-IT">
              <a:solidFill>
                <a:srgbClr val="0070C0"/>
              </a:solidFill>
            </a:endParaRPr>
          </a:p>
          <a:p>
            <a:r>
              <a:rPr lang="it-IT" b="1">
                <a:solidFill>
                  <a:srgbClr val="0070C0"/>
                </a:solidFill>
              </a:rPr>
              <a:t>Matematica</a:t>
            </a:r>
            <a:r>
              <a:rPr lang="it-IT">
                <a:solidFill>
                  <a:srgbClr val="0070C0"/>
                </a:solidFill>
              </a:rPr>
              <a:t>: “Numeri”, “Spazio e figure”, “Relazioni e funzioni”, “Dati e previsioni”</a:t>
            </a:r>
          </a:p>
          <a:p>
            <a:endParaRPr lang="it-IT">
              <a:solidFill>
                <a:srgbClr val="0070C0"/>
              </a:solidFill>
            </a:endParaRPr>
          </a:p>
          <a:p>
            <a:r>
              <a:rPr lang="it-IT" b="1">
                <a:solidFill>
                  <a:srgbClr val="0070C0"/>
                </a:solidFill>
              </a:rPr>
              <a:t>Storia</a:t>
            </a:r>
            <a:r>
              <a:rPr lang="it-IT">
                <a:solidFill>
                  <a:srgbClr val="0070C0"/>
                </a:solidFill>
              </a:rPr>
              <a:t>: “Uso delle fonti”, “Organizzazione del tempo”, “Confronto fra civiltà”</a:t>
            </a:r>
          </a:p>
        </p:txBody>
      </p:sp>
    </p:spTree>
    <p:extLst>
      <p:ext uri="{BB962C8B-B14F-4D97-AF65-F5344CB8AC3E}">
        <p14:creationId xmlns:p14="http://schemas.microsoft.com/office/powerpoint/2010/main" val="1966189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11390-DA2C-0E40-4C44-3DACBE32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40E1086-08CE-FDE1-820F-7D90EBCF97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422BD0B6-0B33-36C7-44AA-31604A48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59D307-C023-4CB4-06F9-3A5770B1E6D2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pic>
        <p:nvPicPr>
          <p:cNvPr id="8" name="Immagine 7" descr="Immagine che contiene arancione, schermata, Rettangolo&#10;&#10;Il contenuto generato dall&amp;#39;IA potrebbe non essere corretto.">
            <a:extLst>
              <a:ext uri="{FF2B5EF4-FFF2-40B4-BE49-F238E27FC236}">
                <a16:creationId xmlns:a16="http://schemas.microsoft.com/office/drawing/2014/main" id="{3188E515-5547-908D-B933-DAF44AD42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979" y="6133470"/>
            <a:ext cx="977537" cy="402590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grafica&#10;&#10;Il contenuto generato dall&amp;#39;IA potrebbe non essere corretto.">
            <a:extLst>
              <a:ext uri="{FF2B5EF4-FFF2-40B4-BE49-F238E27FC236}">
                <a16:creationId xmlns:a16="http://schemas.microsoft.com/office/drawing/2014/main" id="{204AF937-0263-294B-725B-176A26283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895" y="6140096"/>
            <a:ext cx="1105490" cy="386905"/>
          </a:xfrm>
          <a:prstGeom prst="rect">
            <a:avLst/>
          </a:prstGeom>
        </p:spPr>
      </p:pic>
      <p:pic>
        <p:nvPicPr>
          <p:cNvPr id="2" name="Immagine 1" descr="Immagine che contiene testo, schermata, Carattere, numero&#10;&#10;Il contenuto generato dall&amp;#39;IA potrebbe non essere corretto.">
            <a:extLst>
              <a:ext uri="{FF2B5EF4-FFF2-40B4-BE49-F238E27FC236}">
                <a16:creationId xmlns:a16="http://schemas.microsoft.com/office/drawing/2014/main" id="{56F7988F-7638-AB19-9A85-D466530B2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2077" y="1090448"/>
            <a:ext cx="8549380" cy="575441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675F0FB-E307-5524-4EED-2F34550A8B31}"/>
              </a:ext>
            </a:extLst>
          </p:cNvPr>
          <p:cNvSpPr txBox="1"/>
          <p:nvPr/>
        </p:nvSpPr>
        <p:spPr>
          <a:xfrm>
            <a:off x="27590" y="3121572"/>
            <a:ext cx="225709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rgbClr val="0070C0"/>
                </a:solidFill>
              </a:rPr>
              <a:t>Curricolo Verticale</a:t>
            </a:r>
          </a:p>
          <a:p>
            <a:endParaRPr lang="it-IT" sz="1400" b="1">
              <a:solidFill>
                <a:srgbClr val="0070C0"/>
              </a:solidFill>
            </a:endParaRPr>
          </a:p>
          <a:p>
            <a:r>
              <a:rPr lang="it-IT" sz="1400">
                <a:solidFill>
                  <a:srgbClr val="0070C0"/>
                </a:solidFill>
                <a:ea typeface="+mn-lt"/>
                <a:cs typeface="+mn-lt"/>
              </a:rPr>
              <a:t>https://comprensivosvevo.edu.it/offerta-formativa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238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4547998" y="463626"/>
            <a:ext cx="248848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icrosoft YaHei" charset="-122"/>
              </a:rPr>
              <a:t> </a:t>
            </a:r>
            <a:r>
              <a:rPr lang="it-IT" sz="240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Microsoft YaHei" charset="-122"/>
              </a:rPr>
              <a:t>COMPETENZA</a:t>
            </a:r>
            <a:endParaRPr lang="it-IT" sz="240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icrosoft YaHei" charset="-122"/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 rot="475481">
            <a:off x="1681844" y="1398079"/>
            <a:ext cx="8500726" cy="4641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b="1" i="1">
                <a:solidFill>
                  <a:srgbClr val="000000"/>
                </a:solidFill>
                <a:ea typeface="Microsoft YaHei" pitchFamily="34" charset="-122"/>
              </a:rPr>
              <a:t>Definizione di Competenza</a:t>
            </a:r>
            <a:r>
              <a:rPr lang="it-IT" sz="1600">
                <a:solidFill>
                  <a:srgbClr val="000000"/>
                </a:solidFill>
                <a:ea typeface="Microsoft YaHei" pitchFamily="34" charset="-122"/>
              </a:rPr>
              <a:t>: </a:t>
            </a:r>
            <a:r>
              <a:rPr lang="it-IT" sz="1600" i="1">
                <a:solidFill>
                  <a:srgbClr val="000000"/>
                </a:solidFill>
                <a:ea typeface="Microsoft YaHei" pitchFamily="34" charset="-122"/>
              </a:rPr>
              <a:t>Comprovata capacità di </a:t>
            </a:r>
            <a:r>
              <a:rPr lang="it-IT" sz="1600" i="1">
                <a:solidFill>
                  <a:srgbClr val="FF0000"/>
                </a:solidFill>
                <a:ea typeface="Microsoft YaHei" pitchFamily="34" charset="-122"/>
              </a:rPr>
              <a:t>utilizzare</a:t>
            </a:r>
            <a:r>
              <a:rPr lang="it-IT" sz="1600" i="1">
                <a:solidFill>
                  <a:srgbClr val="000000"/>
                </a:solidFill>
                <a:ea typeface="Microsoft YaHei" pitchFamily="34" charset="-122"/>
              </a:rPr>
              <a:t> conoscenze, abilità e capacità personali, sociali e/o metodologiche, </a:t>
            </a:r>
            <a:r>
              <a:rPr lang="it-IT" sz="1600" i="1">
                <a:solidFill>
                  <a:srgbClr val="FF0000"/>
                </a:solidFill>
                <a:ea typeface="Microsoft YaHei" pitchFamily="34" charset="-122"/>
              </a:rPr>
              <a:t>in situazioni </a:t>
            </a:r>
            <a:r>
              <a:rPr lang="it-IT" sz="1600" i="1">
                <a:solidFill>
                  <a:srgbClr val="000000"/>
                </a:solidFill>
                <a:ea typeface="Microsoft YaHei" pitchFamily="34" charset="-122"/>
              </a:rPr>
              <a:t>di lavoro o di studio e nello sviluppo professionale e personale. Nel contesto dell'</a:t>
            </a:r>
            <a:r>
              <a:rPr lang="it-IT" sz="1600" i="1" err="1">
                <a:solidFill>
                  <a:srgbClr val="000000"/>
                </a:solidFill>
                <a:ea typeface="Microsoft YaHei" pitchFamily="34" charset="-122"/>
              </a:rPr>
              <a:t>European</a:t>
            </a:r>
            <a:r>
              <a:rPr lang="it-IT" sz="1600" i="1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it-IT" sz="1600" i="1" err="1">
                <a:solidFill>
                  <a:srgbClr val="000000"/>
                </a:solidFill>
                <a:ea typeface="Microsoft YaHei" pitchFamily="34" charset="-122"/>
              </a:rPr>
              <a:t>Qualifications</a:t>
            </a:r>
            <a:r>
              <a:rPr lang="it-IT" sz="1600" i="1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it-IT" sz="1600" i="1" err="1">
                <a:solidFill>
                  <a:srgbClr val="000000"/>
                </a:solidFill>
                <a:ea typeface="Microsoft YaHei" pitchFamily="34" charset="-122"/>
              </a:rPr>
              <a:t>Framework</a:t>
            </a:r>
            <a:r>
              <a:rPr lang="it-IT" sz="1600" i="1">
                <a:solidFill>
                  <a:srgbClr val="000000"/>
                </a:solidFill>
                <a:ea typeface="Microsoft YaHei" pitchFamily="34" charset="-122"/>
              </a:rPr>
              <a:t> (EQF) le competenze sono descritte in termini di responsabilità e autonomia</a:t>
            </a:r>
            <a:r>
              <a:rPr lang="it-IT" sz="1100" i="1">
                <a:solidFill>
                  <a:srgbClr val="000000"/>
                </a:solidFill>
                <a:ea typeface="Microsoft YaHei" pitchFamily="34" charset="-122"/>
              </a:rPr>
              <a:t>.</a:t>
            </a:r>
          </a:p>
          <a:p>
            <a:pPr algn="just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100">
                <a:solidFill>
                  <a:srgbClr val="000000"/>
                </a:solidFill>
                <a:ea typeface="Microsoft YaHei" pitchFamily="34" charset="-122"/>
              </a:rPr>
              <a:t>(Regione Veneto (2012), Linee guida per la validazione di competenze acquisite in contesti non formali ed informali.)</a:t>
            </a:r>
          </a:p>
          <a:p>
            <a:pPr algn="just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100">
              <a:solidFill>
                <a:srgbClr val="000000"/>
              </a:solidFill>
              <a:ea typeface="Microsoft YaHei" pitchFamily="34" charset="-122"/>
            </a:endParaRPr>
          </a:p>
          <a:p>
            <a:pPr algn="just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>
                <a:solidFill>
                  <a:srgbClr val="000000"/>
                </a:solidFill>
                <a:ea typeface="Microsoft YaHei" pitchFamily="34" charset="-122"/>
              </a:rPr>
              <a:t>“Capacità di assumere decisioni e di </a:t>
            </a:r>
            <a:r>
              <a:rPr lang="it-IT" sz="1600" u="sng">
                <a:solidFill>
                  <a:srgbClr val="000000"/>
                </a:solidFill>
                <a:ea typeface="Microsoft YaHei" pitchFamily="34" charset="-122"/>
              </a:rPr>
              <a:t>saper agire e reagire </a:t>
            </a:r>
            <a:r>
              <a:rPr lang="it-IT" sz="1600">
                <a:solidFill>
                  <a:srgbClr val="000000"/>
                </a:solidFill>
                <a:ea typeface="Microsoft YaHei" pitchFamily="34" charset="-122"/>
              </a:rPr>
              <a:t>in modo pertinente e valido in situazioni contestualizzate e specifiche, prevedibili o meno”</a:t>
            </a:r>
          </a:p>
          <a:p>
            <a:pPr algn="just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it-IT" sz="1100">
                <a:solidFill>
                  <a:srgbClr val="000000"/>
                </a:solidFill>
                <a:ea typeface="Microsoft YaHei" pitchFamily="34" charset="-122"/>
              </a:rPr>
              <a:t>(</a:t>
            </a:r>
            <a:r>
              <a:rPr lang="it-IT" sz="1100" err="1">
                <a:solidFill>
                  <a:srgbClr val="000000"/>
                </a:solidFill>
                <a:ea typeface="Microsoft YaHei" pitchFamily="34" charset="-122"/>
              </a:rPr>
              <a:t>Bantini</a:t>
            </a:r>
            <a:r>
              <a:rPr lang="it-IT" sz="1100">
                <a:solidFill>
                  <a:srgbClr val="000000"/>
                </a:solidFill>
                <a:ea typeface="Microsoft YaHei" pitchFamily="34" charset="-122"/>
              </a:rPr>
              <a:t>, 2012)</a:t>
            </a:r>
          </a:p>
          <a:p>
            <a:pPr algn="just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b="1">
                <a:solidFill>
                  <a:srgbClr val="000000"/>
                </a:solidFill>
                <a:ea typeface="Microsoft YaHei" pitchFamily="34" charset="-122"/>
              </a:rPr>
              <a:t>No</a:t>
            </a:r>
            <a:r>
              <a:rPr lang="it-IT" sz="1600">
                <a:solidFill>
                  <a:srgbClr val="000000"/>
                </a:solidFill>
                <a:ea typeface="Microsoft YaHei" pitchFamily="34" charset="-122"/>
              </a:rPr>
              <a:t> impostazione statica 							</a:t>
            </a:r>
            <a:r>
              <a:rPr lang="it-IT" sz="1600" b="1">
                <a:solidFill>
                  <a:srgbClr val="000000"/>
                </a:solidFill>
                <a:ea typeface="Microsoft YaHei" pitchFamily="34" charset="-122"/>
              </a:rPr>
              <a:t>SI </a:t>
            </a:r>
            <a:r>
              <a:rPr lang="it-IT" sz="1600" u="sng">
                <a:solidFill>
                  <a:srgbClr val="000000"/>
                </a:solidFill>
                <a:ea typeface="Microsoft YaHei" pitchFamily="34" charset="-122"/>
              </a:rPr>
              <a:t>processuale</a:t>
            </a:r>
          </a:p>
          <a:p>
            <a:pPr algn="just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100">
              <a:solidFill>
                <a:srgbClr val="000000"/>
              </a:solidFill>
              <a:ea typeface="Microsoft YaHei" pitchFamily="34" charset="-122"/>
            </a:endParaRPr>
          </a:p>
          <a:p>
            <a:pPr algn="just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100">
              <a:solidFill>
                <a:srgbClr val="000000"/>
              </a:solidFill>
              <a:ea typeface="Microsoft YaHei" pitchFamily="34" charset="-122"/>
            </a:endParaRP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b="1">
                <a:solidFill>
                  <a:srgbClr val="000000"/>
                </a:solidFill>
                <a:ea typeface="Microsoft YaHei" pitchFamily="34" charset="-122"/>
              </a:rPr>
              <a:t>Si descrive come: </a:t>
            </a:r>
            <a:r>
              <a:rPr lang="it-IT" sz="1600">
                <a:solidFill>
                  <a:srgbClr val="C00000"/>
                </a:solidFill>
                <a:ea typeface="Microsoft YaHei" pitchFamily="34" charset="-122"/>
              </a:rPr>
              <a:t>Essere in grado di.... 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>
                <a:solidFill>
                  <a:srgbClr val="000000"/>
                </a:solidFill>
                <a:ea typeface="Microsoft YaHei" pitchFamily="34" charset="-122"/>
              </a:rPr>
              <a:t>Es. 		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>
                <a:solidFill>
                  <a:srgbClr val="000000"/>
                </a:solidFill>
                <a:ea typeface="Microsoft YaHei" pitchFamily="34" charset="-122"/>
              </a:rPr>
              <a:t>		</a:t>
            </a:r>
            <a:r>
              <a:rPr lang="it-IT" sz="1200">
                <a:solidFill>
                  <a:srgbClr val="000000"/>
                </a:solidFill>
                <a:ea typeface="Microsoft YaHei" pitchFamily="34" charset="-122"/>
              </a:rPr>
              <a:t>-Essere in grado di....Rilevare e considerare i problemi 						(</a:t>
            </a:r>
            <a:r>
              <a:rPr lang="it-IT" sz="1200" i="1">
                <a:solidFill>
                  <a:srgbClr val="000000"/>
                </a:solidFill>
                <a:ea typeface="Microsoft YaHei" pitchFamily="34" charset="-122"/>
              </a:rPr>
              <a:t>competenze di tipo analitico, interpretativo</a:t>
            </a:r>
            <a:r>
              <a:rPr lang="it-IT" sz="1200">
                <a:solidFill>
                  <a:srgbClr val="000000"/>
                </a:solidFill>
                <a:ea typeface="Microsoft YaHei" pitchFamily="34" charset="-122"/>
              </a:rPr>
              <a:t>)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>
                <a:solidFill>
                  <a:srgbClr val="000000"/>
                </a:solidFill>
                <a:ea typeface="Microsoft YaHei" pitchFamily="34" charset="-122"/>
              </a:rPr>
              <a:t>		- Essere in grado di....Progettare soluzioni ai problemi (</a:t>
            </a:r>
            <a:r>
              <a:rPr lang="it-IT" sz="1200" i="1">
                <a:solidFill>
                  <a:srgbClr val="000000"/>
                </a:solidFill>
                <a:ea typeface="Microsoft YaHei" pitchFamily="34" charset="-122"/>
              </a:rPr>
              <a:t>competenze di tipo progettuale</a:t>
            </a:r>
            <a:r>
              <a:rPr lang="it-IT" sz="1200">
                <a:solidFill>
                  <a:srgbClr val="000000"/>
                </a:solidFill>
                <a:ea typeface="Microsoft YaHei" pitchFamily="34" charset="-122"/>
              </a:rPr>
              <a:t>)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>
                <a:solidFill>
                  <a:srgbClr val="000000"/>
                </a:solidFill>
                <a:ea typeface="Microsoft YaHei" pitchFamily="34" charset="-122"/>
              </a:rPr>
              <a:t>		- Essere in grado di...pianificare e strutturare un’attività 						(</a:t>
            </a:r>
            <a:r>
              <a:rPr lang="it-IT" sz="1200" i="1">
                <a:solidFill>
                  <a:srgbClr val="000000"/>
                </a:solidFill>
                <a:ea typeface="Microsoft YaHei" pitchFamily="34" charset="-122"/>
              </a:rPr>
              <a:t>competenze di tipo organizzativo</a:t>
            </a:r>
            <a:r>
              <a:rPr lang="it-IT" sz="1200">
                <a:solidFill>
                  <a:srgbClr val="000000"/>
                </a:solidFill>
                <a:ea typeface="Microsoft YaHei" pitchFamily="34" charset="-122"/>
              </a:rPr>
              <a:t>)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>
                <a:solidFill>
                  <a:srgbClr val="000000"/>
                </a:solidFill>
                <a:ea typeface="Microsoft YaHei" pitchFamily="34" charset="-122"/>
              </a:rPr>
              <a:t>		- Essere in grado di...Lavorare in </a:t>
            </a:r>
            <a:r>
              <a:rPr lang="it-IT" sz="1200" err="1">
                <a:solidFill>
                  <a:srgbClr val="000000"/>
                </a:solidFill>
                <a:ea typeface="Microsoft YaHei" pitchFamily="34" charset="-122"/>
              </a:rPr>
              <a:t>equìpe</a:t>
            </a:r>
            <a:r>
              <a:rPr lang="it-IT" sz="1200">
                <a:solidFill>
                  <a:srgbClr val="000000"/>
                </a:solidFill>
                <a:ea typeface="Microsoft YaHei" pitchFamily="34" charset="-122"/>
              </a:rPr>
              <a:t> coi colleghi (</a:t>
            </a:r>
            <a:r>
              <a:rPr lang="it-IT" sz="1200" i="1">
                <a:solidFill>
                  <a:srgbClr val="000000"/>
                </a:solidFill>
                <a:ea typeface="Microsoft YaHei" pitchFamily="34" charset="-122"/>
              </a:rPr>
              <a:t>competenza di tipo socio-comunicativo e relazionale</a:t>
            </a:r>
            <a:r>
              <a:rPr lang="it-IT" sz="1200">
                <a:solidFill>
                  <a:srgbClr val="000000"/>
                </a:solidFill>
                <a:ea typeface="Microsoft YaHei" pitchFamily="34" charset="-122"/>
              </a:rPr>
              <a:t>)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5124" name="Line 3"/>
          <p:cNvSpPr>
            <a:spLocks noChangeShapeType="1"/>
          </p:cNvSpPr>
          <p:nvPr/>
        </p:nvSpPr>
        <p:spPr bwMode="auto">
          <a:xfrm>
            <a:off x="4129708" y="3394757"/>
            <a:ext cx="2259020" cy="32385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344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7143-9CED-35F4-8E1C-08F4CEBE6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5394A87-FB44-0AF5-4EDE-A4E7F357007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9180B457-94D8-4479-C37A-9EAF2AAE3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642369-88E4-B916-7F9E-9F4504363B08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pic>
        <p:nvPicPr>
          <p:cNvPr id="8" name="Immagine 7" descr="Immagine che contiene arancione, schermata, Rettangolo&#10;&#10;Il contenuto generato dall&amp;#39;IA potrebbe non essere corretto.">
            <a:extLst>
              <a:ext uri="{FF2B5EF4-FFF2-40B4-BE49-F238E27FC236}">
                <a16:creationId xmlns:a16="http://schemas.microsoft.com/office/drawing/2014/main" id="{E75F0C63-0CB6-5FBE-9E6D-85833C850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979" y="6133470"/>
            <a:ext cx="977537" cy="402590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grafica&#10;&#10;Il contenuto generato dall&amp;#39;IA potrebbe non essere corretto.">
            <a:extLst>
              <a:ext uri="{FF2B5EF4-FFF2-40B4-BE49-F238E27FC236}">
                <a16:creationId xmlns:a16="http://schemas.microsoft.com/office/drawing/2014/main" id="{86D2A0BB-DD54-B036-2215-290089005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895" y="6140096"/>
            <a:ext cx="1105490" cy="38690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8E9778-4AF5-DC53-CEF7-C5CFB7387EFD}"/>
              </a:ext>
            </a:extLst>
          </p:cNvPr>
          <p:cNvSpPr txBox="1"/>
          <p:nvPr/>
        </p:nvSpPr>
        <p:spPr>
          <a:xfrm>
            <a:off x="27590" y="3121572"/>
            <a:ext cx="225709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rgbClr val="0070C0"/>
                </a:solidFill>
              </a:rPr>
              <a:t>Curricolo Verticale</a:t>
            </a:r>
          </a:p>
          <a:p>
            <a:endParaRPr lang="it-IT" sz="1400" b="1">
              <a:solidFill>
                <a:srgbClr val="0070C0"/>
              </a:solidFill>
            </a:endParaRPr>
          </a:p>
          <a:p>
            <a:r>
              <a:rPr lang="it-IT" sz="1400">
                <a:solidFill>
                  <a:srgbClr val="0070C0"/>
                </a:solidFill>
                <a:ea typeface="+mn-lt"/>
                <a:cs typeface="+mn-lt"/>
              </a:rPr>
              <a:t>https://comprensivosvevo.edu.it/offerta-formativa</a:t>
            </a:r>
            <a:endParaRPr lang="it-IT"/>
          </a:p>
        </p:txBody>
      </p:sp>
      <p:pic>
        <p:nvPicPr>
          <p:cNvPr id="7" name="Immagine 6" descr="Immagine che contiene testo, elettronica, schermata, software&#10;&#10;Il contenuto generato dall&amp;#39;IA potrebbe non essere corretto.">
            <a:extLst>
              <a:ext uri="{FF2B5EF4-FFF2-40B4-BE49-F238E27FC236}">
                <a16:creationId xmlns:a16="http://schemas.microsoft.com/office/drawing/2014/main" id="{F5F92996-531D-2836-69BF-DF284215A0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324" t="20115" r="14648" b="7749"/>
          <a:stretch>
            <a:fillRect/>
          </a:stretch>
        </p:blipFill>
        <p:spPr>
          <a:xfrm>
            <a:off x="2288253" y="742293"/>
            <a:ext cx="8724328" cy="597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24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64B6A-254E-EC8D-E50C-4F040222C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E6EC021-C6FB-FD8D-31D9-024AEE9686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274A3C36-520B-6F01-CAEC-9C0F91BE3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BA76F9-2C72-0B6F-AC8F-07100BB42F06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pic>
        <p:nvPicPr>
          <p:cNvPr id="8" name="Immagine 7" descr="Immagine che contiene arancione, schermata, Rettangolo&#10;&#10;Il contenuto generato dall&amp;#39;IA potrebbe non essere corretto.">
            <a:extLst>
              <a:ext uri="{FF2B5EF4-FFF2-40B4-BE49-F238E27FC236}">
                <a16:creationId xmlns:a16="http://schemas.microsoft.com/office/drawing/2014/main" id="{B4E8FA1E-EA11-3FCF-805D-F37FB262C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979" y="6133470"/>
            <a:ext cx="977537" cy="402590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grafica&#10;&#10;Il contenuto generato dall&amp;#39;IA potrebbe non essere corretto.">
            <a:extLst>
              <a:ext uri="{FF2B5EF4-FFF2-40B4-BE49-F238E27FC236}">
                <a16:creationId xmlns:a16="http://schemas.microsoft.com/office/drawing/2014/main" id="{B3225111-2091-7453-59B2-08F937A87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895" y="6140096"/>
            <a:ext cx="1105490" cy="386905"/>
          </a:xfrm>
          <a:prstGeom prst="rect">
            <a:avLst/>
          </a:prstGeom>
        </p:spPr>
      </p:pic>
      <p:pic>
        <p:nvPicPr>
          <p:cNvPr id="3" name="Immagine 2" descr="Immagine che contiene testo, elettronica, schermata, software&#10;&#10;Il contenuto generato dall&amp;#39;IA potrebbe non essere corretto.">
            <a:extLst>
              <a:ext uri="{FF2B5EF4-FFF2-40B4-BE49-F238E27FC236}">
                <a16:creationId xmlns:a16="http://schemas.microsoft.com/office/drawing/2014/main" id="{69FB8E70-C5A6-16A8-F0CC-0ABB1721B56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18" t="29310" r="37704" b="19157"/>
          <a:stretch>
            <a:fillRect/>
          </a:stretch>
        </p:blipFill>
        <p:spPr>
          <a:xfrm>
            <a:off x="2340805" y="1208691"/>
            <a:ext cx="8888958" cy="54259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AB1A1A-A7A8-E14E-7645-6EF9BC74428A}"/>
              </a:ext>
            </a:extLst>
          </p:cNvPr>
          <p:cNvSpPr txBox="1"/>
          <p:nvPr/>
        </p:nvSpPr>
        <p:spPr>
          <a:xfrm>
            <a:off x="198382" y="3121572"/>
            <a:ext cx="1954924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rgbClr val="0070C0"/>
                </a:solidFill>
              </a:rPr>
              <a:t>Curricolo  Verticale </a:t>
            </a:r>
          </a:p>
          <a:p>
            <a:endParaRPr lang="it-IT" sz="1400" b="1">
              <a:solidFill>
                <a:srgbClr val="0070C0"/>
              </a:solidFill>
            </a:endParaRPr>
          </a:p>
          <a:p>
            <a:r>
              <a:rPr lang="it-IT" sz="1400">
                <a:solidFill>
                  <a:srgbClr val="0070C0"/>
                </a:solidFill>
                <a:ea typeface="+mn-lt"/>
                <a:cs typeface="+mn-lt"/>
              </a:rPr>
              <a:t>https://</a:t>
            </a:r>
            <a:r>
              <a:rPr lang="it-IT" sz="1400" err="1">
                <a:solidFill>
                  <a:srgbClr val="0070C0"/>
                </a:solidFill>
                <a:ea typeface="+mn-lt"/>
                <a:cs typeface="+mn-lt"/>
              </a:rPr>
              <a:t>icmontalcini.edu.it</a:t>
            </a:r>
            <a:r>
              <a:rPr lang="it-IT" sz="1400">
                <a:solidFill>
                  <a:srgbClr val="0070C0"/>
                </a:solidFill>
                <a:ea typeface="+mn-lt"/>
                <a:cs typeface="+mn-lt"/>
              </a:rPr>
              <a:t>/</a:t>
            </a:r>
            <a:r>
              <a:rPr lang="it-IT" sz="1400" err="1">
                <a:solidFill>
                  <a:srgbClr val="0070C0"/>
                </a:solidFill>
                <a:ea typeface="+mn-lt"/>
                <a:cs typeface="+mn-lt"/>
              </a:rPr>
              <a:t>wp-content</a:t>
            </a:r>
            <a:r>
              <a:rPr lang="it-IT" sz="1400">
                <a:solidFill>
                  <a:srgbClr val="0070C0"/>
                </a:solidFill>
                <a:ea typeface="+mn-lt"/>
                <a:cs typeface="+mn-lt"/>
              </a:rPr>
              <a:t>/uploads/</a:t>
            </a:r>
            <a:r>
              <a:rPr lang="it-IT" sz="1400" err="1">
                <a:solidFill>
                  <a:srgbClr val="0070C0"/>
                </a:solidFill>
                <a:ea typeface="+mn-lt"/>
                <a:cs typeface="+mn-lt"/>
              </a:rPr>
              <a:t>sites</a:t>
            </a:r>
            <a:r>
              <a:rPr lang="it-IT" sz="1400">
                <a:solidFill>
                  <a:srgbClr val="0070C0"/>
                </a:solidFill>
                <a:ea typeface="+mn-lt"/>
                <a:cs typeface="+mn-lt"/>
              </a:rPr>
              <a:t>/255/CURRICOLO_VERTICALE_EDCIVICA.pdf?x95358</a:t>
            </a:r>
            <a:endParaRPr lang="it-IT"/>
          </a:p>
          <a:p>
            <a:endParaRPr lang="it-IT" sz="1400" b="1">
              <a:solidFill>
                <a:srgbClr val="0070C0"/>
              </a:solidFill>
            </a:endParaRPr>
          </a:p>
          <a:p>
            <a:endParaRPr lang="it-IT" sz="14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55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6EF6C-123C-3281-D75F-2D4A60069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A1FCAB6-FF60-CAA3-1F13-9A9C9FBF8BE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91BDC2B4-3BC8-05CD-13A4-AE4D415A7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BAF922-3A2B-4CE4-FFDD-DA756E657E7B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pic>
        <p:nvPicPr>
          <p:cNvPr id="8" name="Immagine 7" descr="Immagine che contiene arancione, schermata, Rettangolo&#10;&#10;Il contenuto generato dall&amp;#39;IA potrebbe non essere corretto.">
            <a:extLst>
              <a:ext uri="{FF2B5EF4-FFF2-40B4-BE49-F238E27FC236}">
                <a16:creationId xmlns:a16="http://schemas.microsoft.com/office/drawing/2014/main" id="{76B21F1D-A51D-13E1-94C1-CA18C883B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979" y="6133470"/>
            <a:ext cx="977537" cy="402590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grafica&#10;&#10;Il contenuto generato dall&amp;#39;IA potrebbe non essere corretto.">
            <a:extLst>
              <a:ext uri="{FF2B5EF4-FFF2-40B4-BE49-F238E27FC236}">
                <a16:creationId xmlns:a16="http://schemas.microsoft.com/office/drawing/2014/main" id="{CA762D47-4DED-0FEA-3074-D5B42ECFF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895" y="6140096"/>
            <a:ext cx="1105490" cy="386905"/>
          </a:xfrm>
          <a:prstGeom prst="rect">
            <a:avLst/>
          </a:prstGeom>
        </p:spPr>
      </p:pic>
      <p:pic>
        <p:nvPicPr>
          <p:cNvPr id="2" name="Immagine 1" descr="Immagine che contiene testo, elettronica, schermata, software&#10;&#10;Il contenuto generato dall&amp;#39;IA potrebbe non essere corretto.">
            <a:extLst>
              <a:ext uri="{FF2B5EF4-FFF2-40B4-BE49-F238E27FC236}">
                <a16:creationId xmlns:a16="http://schemas.microsoft.com/office/drawing/2014/main" id="{93219619-3474-BEA6-35C7-E343F2FC84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01" t="27589" r="32922" b="15134"/>
          <a:stretch>
            <a:fillRect/>
          </a:stretch>
        </p:blipFill>
        <p:spPr>
          <a:xfrm>
            <a:off x="1940098" y="1563415"/>
            <a:ext cx="8556393" cy="519931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116849-8E65-0559-24FA-DAB0AA324C35}"/>
              </a:ext>
            </a:extLst>
          </p:cNvPr>
          <p:cNvSpPr txBox="1"/>
          <p:nvPr/>
        </p:nvSpPr>
        <p:spPr>
          <a:xfrm>
            <a:off x="53865" y="3121572"/>
            <a:ext cx="195492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rgbClr val="0070C0"/>
                </a:solidFill>
              </a:rPr>
              <a:t>Curricolo Orizzontale</a:t>
            </a:r>
          </a:p>
          <a:p>
            <a:endParaRPr lang="it-IT" sz="1400" b="1">
              <a:solidFill>
                <a:srgbClr val="0070C0"/>
              </a:solidFill>
            </a:endParaRPr>
          </a:p>
          <a:p>
            <a:r>
              <a:rPr lang="it-IT" sz="1400" b="1">
                <a:solidFill>
                  <a:srgbClr val="0070C0"/>
                </a:solidFill>
              </a:rPr>
              <a:t>Www.icpolla.gov.it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080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C833F-7FE4-EFD6-5A09-99FA8A411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DB839D0-CDC4-7BE0-D62E-AE8C898826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BF78C6AA-A4CE-AA25-C561-5B29E1D49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132F35-C500-70D8-A092-9E072CDB5C3E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pic>
        <p:nvPicPr>
          <p:cNvPr id="8" name="Immagine 7" descr="Immagine che contiene arancione, schermata, Rettangolo&#10;&#10;Il contenuto generato dall&amp;#39;IA potrebbe non essere corretto.">
            <a:extLst>
              <a:ext uri="{FF2B5EF4-FFF2-40B4-BE49-F238E27FC236}">
                <a16:creationId xmlns:a16="http://schemas.microsoft.com/office/drawing/2014/main" id="{ADC4B367-7EE0-3F04-9E7D-C21558818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979" y="6133470"/>
            <a:ext cx="977537" cy="402590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grafica&#10;&#10;Il contenuto generato dall&amp;#39;IA potrebbe non essere corretto.">
            <a:extLst>
              <a:ext uri="{FF2B5EF4-FFF2-40B4-BE49-F238E27FC236}">
                <a16:creationId xmlns:a16="http://schemas.microsoft.com/office/drawing/2014/main" id="{D99D39C6-E76E-0FFF-ECAD-0BBB0D698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895" y="6140096"/>
            <a:ext cx="1105490" cy="386905"/>
          </a:xfrm>
          <a:prstGeom prst="rect">
            <a:avLst/>
          </a:prstGeom>
        </p:spPr>
      </p:pic>
      <p:pic>
        <p:nvPicPr>
          <p:cNvPr id="3" name="Immagine 2" descr="Immagine che contiene testo, elettronica, schermata, computer&#10;&#10;Il contenuto generato dall&amp;#39;IA potrebbe non essere corretto.">
            <a:extLst>
              <a:ext uri="{FF2B5EF4-FFF2-40B4-BE49-F238E27FC236}">
                <a16:creationId xmlns:a16="http://schemas.microsoft.com/office/drawing/2014/main" id="{02C22991-08F3-2CAE-F68D-9B6DDD1E27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60" t="34291" r="38567" b="15134"/>
          <a:stretch>
            <a:fillRect/>
          </a:stretch>
        </p:blipFill>
        <p:spPr>
          <a:xfrm>
            <a:off x="1210943" y="1241535"/>
            <a:ext cx="9171452" cy="52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5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1277AD-D8B3-4A9D-9033-4439F346B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1" t="44770" r="17863" b="26751"/>
          <a:stretch/>
        </p:blipFill>
        <p:spPr>
          <a:xfrm>
            <a:off x="1061503" y="1614791"/>
            <a:ext cx="10499853" cy="36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4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/>
          <p:cNvSpPr/>
          <p:nvPr/>
        </p:nvSpPr>
        <p:spPr>
          <a:xfrm>
            <a:off x="6463616" y="850035"/>
            <a:ext cx="3670011" cy="14719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chemeClr val="tx1"/>
                </a:solidFill>
              </a:rPr>
              <a:t>COMPETENZE</a:t>
            </a:r>
          </a:p>
        </p:txBody>
      </p:sp>
      <p:sp>
        <p:nvSpPr>
          <p:cNvPr id="7" name="Ovale 6"/>
          <p:cNvSpPr/>
          <p:nvPr/>
        </p:nvSpPr>
        <p:spPr>
          <a:xfrm>
            <a:off x="1575888" y="860053"/>
            <a:ext cx="3275227" cy="147198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tx1"/>
                </a:solidFill>
              </a:rPr>
              <a:t>OBIETTIVI DI APPRENDIMENTO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3213501" y="2462730"/>
            <a:ext cx="0" cy="69410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8298621" y="2470537"/>
            <a:ext cx="10628" cy="69410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5238750" y="3003745"/>
            <a:ext cx="57591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-   Più </a:t>
            </a:r>
            <a:r>
              <a:rPr lang="it-IT" sz="2000" i="1">
                <a:latin typeface="Calibri" panose="020F0502020204030204" pitchFamily="34" charset="0"/>
                <a:cs typeface="Calibri" panose="020F0502020204030204" pitchFamily="34" charset="0"/>
              </a:rPr>
              <a:t>ampie e trasversali</a:t>
            </a:r>
          </a:p>
          <a:p>
            <a:pPr marL="285750" indent="-285750" algn="just">
              <a:buFontTx/>
              <a:buChar char="-"/>
            </a:pP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Si possono esprimere come una padronanza- esercizio nell’affrontare situazioni, risolvere problemi in determinate situazioni, mettendo in gioco </a:t>
            </a:r>
            <a:r>
              <a:rPr lang="it-IT" sz="2000" i="1">
                <a:latin typeface="Calibri" panose="020F0502020204030204" pitchFamily="34" charset="0"/>
                <a:cs typeface="Calibri" panose="020F0502020204030204" pitchFamily="34" charset="0"/>
              </a:rPr>
              <a:t>risorse</a:t>
            </a: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 quali: conoscenze, capacità, abilità;</a:t>
            </a:r>
          </a:p>
          <a:p>
            <a:pPr marL="285750" indent="-285750" algn="just">
              <a:buFontTx/>
              <a:buChar char="-"/>
            </a:pP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Nella valutazione certificativa delle competenze, tendono a determinare non solo i livelli di padronanza di conoscenze e abilità, ma anche la capacità di utilizzarle consapevolmente in situazioni nuove e diverse  </a:t>
            </a:r>
          </a:p>
        </p:txBody>
      </p:sp>
      <p:sp>
        <p:nvSpPr>
          <p:cNvPr id="3" name="Rettangolo 2"/>
          <p:cNvSpPr/>
          <p:nvPr/>
        </p:nvSpPr>
        <p:spPr>
          <a:xfrm>
            <a:off x="1298872" y="3156831"/>
            <a:ext cx="43679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Riferiti all’apprendimento e considerati «strategici» per raggiungere competenze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001448" y="6012951"/>
            <a:ext cx="1073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>
              <a:latin typeface="Calibri" panose="020F0502020204030204" pitchFamily="34" charset="0"/>
            </a:endParaRPr>
          </a:p>
          <a:p>
            <a:endParaRPr lang="it-IT" sz="80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i="1">
                <a:latin typeface="Calibri" panose="020F0502020204030204" pitchFamily="34" charset="0"/>
              </a:rPr>
              <a:t>Indicazioni nazionali per il curricolo della scuola dell’infanzia e del primo ciclo d’istruzione</a:t>
            </a:r>
          </a:p>
        </p:txBody>
      </p:sp>
    </p:spTree>
    <p:extLst>
      <p:ext uri="{BB962C8B-B14F-4D97-AF65-F5344CB8AC3E}">
        <p14:creationId xmlns:p14="http://schemas.microsoft.com/office/powerpoint/2010/main" val="9238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25E1F-294F-6E0D-D0C0-CF50789C5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E041586-017B-9157-161D-6F03948EDA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3BC3E23C-1FDA-806C-7D08-00964ED5B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90DEBE-F5DF-2425-57FC-2B2C0E63AA1E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04828B-0055-35CF-E7A9-791CCCA1D861}"/>
              </a:ext>
            </a:extLst>
          </p:cNvPr>
          <p:cNvSpPr txBox="1"/>
          <p:nvPr/>
        </p:nvSpPr>
        <p:spPr>
          <a:xfrm>
            <a:off x="2359152" y="1088714"/>
            <a:ext cx="65349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>
                <a:solidFill>
                  <a:srgbClr val="BE154B"/>
                </a:solidFill>
                <a:latin typeface="Arial"/>
                <a:ea typeface="Calibri"/>
                <a:cs typeface="Arial"/>
              </a:rPr>
              <a:t>OBIETTIVI DI APPRENDIMENTO</a:t>
            </a:r>
            <a:endParaRPr lang="it-IT" sz="2800">
              <a:latin typeface="Arial"/>
              <a:ea typeface="Calibri"/>
              <a:cs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4ABF10-2369-38C7-1C09-C40DC87E86C6}"/>
              </a:ext>
            </a:extLst>
          </p:cNvPr>
          <p:cNvSpPr txBox="1"/>
          <p:nvPr/>
        </p:nvSpPr>
        <p:spPr>
          <a:xfrm>
            <a:off x="511742" y="2511231"/>
            <a:ext cx="4085594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/>
            <a:r>
              <a:rPr lang="it-IT" sz="240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Nelle Indicazioni Nazionali</a:t>
            </a:r>
          </a:p>
          <a:p>
            <a:pPr marL="0" lvl="0" algn="just"/>
            <a:r>
              <a:rPr lang="it-IT" sz="240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«Gli obiettivi di apprendimento individuano </a:t>
            </a:r>
            <a:r>
              <a:rPr lang="it-IT" sz="2400" b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campi del sapere, conoscenze e abilità ritenuti indispensabili </a:t>
            </a:r>
            <a:r>
              <a:rPr lang="it-IT" sz="240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al fine di raggiungere i </a:t>
            </a:r>
            <a:r>
              <a:rPr lang="it-IT" sz="2400" b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traguardi per lo sviluppo delle competenze</a:t>
            </a:r>
            <a:r>
              <a:rPr lang="it-IT" sz="240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»</a:t>
            </a:r>
            <a:endParaRPr lang="en-US" sz="2400">
              <a:solidFill>
                <a:srgbClr val="19335A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F922372-AFCB-5468-4949-3F06B08C90D6}"/>
              </a:ext>
            </a:extLst>
          </p:cNvPr>
          <p:cNvSpPr txBox="1"/>
          <p:nvPr/>
        </p:nvSpPr>
        <p:spPr>
          <a:xfrm>
            <a:off x="5626333" y="2137752"/>
            <a:ext cx="6096000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 algn="just"/>
            <a:r>
              <a:rPr lang="en-US" sz="2400" b="1" err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Gli</a:t>
            </a:r>
            <a:r>
              <a:rPr lang="en-US" sz="2400" b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obiettivi</a:t>
            </a:r>
            <a:r>
              <a:rPr lang="en-US" sz="2400" b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 di </a:t>
            </a:r>
            <a:r>
              <a:rPr lang="en-US" sz="2400" b="1" err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apprendimento</a:t>
            </a:r>
            <a:r>
              <a:rPr lang="en-US" sz="2400" b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sono</a:t>
            </a:r>
            <a:r>
              <a:rPr lang="en-US" sz="2400" b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400" b="1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indicatori</a:t>
            </a:r>
            <a:r>
              <a:rPr lang="it-IT" sz="240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 che ci fanno capire a che punto è l’allievo nei confronti dei Traguardi per lo sviluppo delle competenze, che a loro volta sono l’espressione delle finalità della formazione scolastica. Proprio perché è un indicatore, l’obiettivo va formulato come una prestazione osservabile sull’allievo.</a:t>
            </a:r>
          </a:p>
          <a:p>
            <a:pPr marL="0" lvl="0" algn="r"/>
            <a:r>
              <a:rPr lang="it-IT" sz="240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(Trinchero, 2021)</a:t>
            </a:r>
          </a:p>
        </p:txBody>
      </p:sp>
    </p:spTree>
    <p:extLst>
      <p:ext uri="{BB962C8B-B14F-4D97-AF65-F5344CB8AC3E}">
        <p14:creationId xmlns:p14="http://schemas.microsoft.com/office/powerpoint/2010/main" val="721592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738C5-859B-002B-4B5D-35B1AF98F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7B94DD9-52B0-68FD-B64A-A1433D41CC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864DE202-EC4B-B68C-D900-5195FB5D0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B38B24-9642-0919-CFD5-862157EC9A99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78DAE9-5AF8-2EC7-F1FE-3CE2D9885B35}"/>
              </a:ext>
            </a:extLst>
          </p:cNvPr>
          <p:cNvSpPr txBox="1"/>
          <p:nvPr/>
        </p:nvSpPr>
        <p:spPr>
          <a:xfrm>
            <a:off x="900547" y="1311848"/>
            <a:ext cx="10777596" cy="48167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2400">
                <a:solidFill>
                  <a:srgbClr val="0070C0"/>
                </a:solidFill>
                <a:latin typeface="Arial"/>
                <a:cs typeface="Times"/>
              </a:rPr>
              <a:t>OBIETTIVI DI APPRENDIMENTO</a:t>
            </a:r>
          </a:p>
          <a:p>
            <a:pPr algn="ctr"/>
            <a:r>
              <a:rPr lang="it-IT" sz="2400">
                <a:solidFill>
                  <a:schemeClr val="accent2"/>
                </a:solidFill>
                <a:latin typeface="Arial"/>
                <a:cs typeface="Times"/>
              </a:rPr>
              <a:t>Normativi e prescrittivi (Indicazioni, </a:t>
            </a:r>
            <a:r>
              <a:rPr lang="it-IT" sz="2400" err="1">
                <a:solidFill>
                  <a:schemeClr val="accent2"/>
                </a:solidFill>
                <a:latin typeface="Arial"/>
                <a:cs typeface="Times"/>
              </a:rPr>
              <a:t>Ptof</a:t>
            </a:r>
            <a:r>
              <a:rPr lang="it-IT" sz="2400">
                <a:solidFill>
                  <a:schemeClr val="accent2"/>
                </a:solidFill>
                <a:latin typeface="Arial"/>
                <a:cs typeface="Times"/>
              </a:rPr>
              <a:t>)</a:t>
            </a:r>
          </a:p>
          <a:p>
            <a:r>
              <a:rPr lang="it-IT">
                <a:solidFill>
                  <a:srgbClr val="0070C0"/>
                </a:solidFill>
                <a:latin typeface="Arial"/>
                <a:ea typeface="+mn-lt"/>
                <a:cs typeface="+mn-lt"/>
              </a:rPr>
              <a:t>               </a:t>
            </a:r>
          </a:p>
          <a:p>
            <a:endParaRPr lang="it-IT">
              <a:latin typeface="Arial"/>
              <a:cs typeface="Arial"/>
            </a:endParaRPr>
          </a:p>
          <a:p>
            <a:r>
              <a:rPr lang="it-IT">
                <a:solidFill>
                  <a:srgbClr val="0070C0"/>
                </a:solidFill>
                <a:latin typeface="Arial"/>
                <a:ea typeface="+mn-lt"/>
                <a:cs typeface="+mn-lt"/>
              </a:rPr>
              <a:t>            </a:t>
            </a:r>
            <a:r>
              <a:rPr lang="it-IT" i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“Ogni scuola elabora il curricolo all’interno del Piano dell’Offerta Formativa, esplicitando le scelte educative, didattiche e organizzative coerenti con i traguardi per lo sviluppo delle competenze.”</a:t>
            </a:r>
            <a:endParaRPr lang="it-IT" i="1">
              <a:solidFill>
                <a:srgbClr val="0070C0"/>
              </a:solidFill>
              <a:latin typeface="Arial"/>
            </a:endParaRPr>
          </a:p>
          <a:p>
            <a:endParaRPr lang="it-IT" i="1">
              <a:solidFill>
                <a:srgbClr val="0070C0"/>
              </a:solidFill>
              <a:latin typeface="Arial"/>
              <a:cs typeface="Times"/>
            </a:endParaRPr>
          </a:p>
          <a:p>
            <a:endParaRPr lang="it-IT" i="1">
              <a:solidFill>
                <a:srgbClr val="0070C0"/>
              </a:solidFill>
              <a:latin typeface="Arial"/>
              <a:cs typeface="Times"/>
            </a:endParaRPr>
          </a:p>
          <a:p>
            <a:endParaRPr lang="it-IT" i="1">
              <a:solidFill>
                <a:srgbClr val="0070C0"/>
              </a:solidFill>
              <a:latin typeface="Arial"/>
              <a:cs typeface="Times"/>
            </a:endParaRPr>
          </a:p>
          <a:p>
            <a:endParaRPr lang="it-IT" i="1">
              <a:solidFill>
                <a:srgbClr val="0070C0"/>
              </a:solidFill>
              <a:latin typeface="Arial"/>
              <a:cs typeface="Times"/>
            </a:endParaRPr>
          </a:p>
          <a:p>
            <a:endParaRPr lang="it-IT" i="1">
              <a:solidFill>
                <a:srgbClr val="0070C0"/>
              </a:solidFill>
              <a:latin typeface="Arial"/>
              <a:cs typeface="Times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400">
                <a:solidFill>
                  <a:srgbClr val="0070C0"/>
                </a:solidFill>
                <a:latin typeface="Arial"/>
                <a:cs typeface="Times"/>
              </a:rPr>
              <a:t>TRADURRE I TRAGUARDI PER LO SVILUPPO DELLE COMPETENZE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400">
                <a:solidFill>
                  <a:srgbClr val="0070C0"/>
                </a:solidFill>
                <a:latin typeface="Arial"/>
                <a:cs typeface="Times"/>
              </a:rPr>
              <a:t> IN </a:t>
            </a:r>
            <a:r>
              <a:rPr lang="it-IT" sz="2400" b="1">
                <a:solidFill>
                  <a:srgbClr val="0070C0"/>
                </a:solidFill>
                <a:latin typeface="Arial"/>
                <a:cs typeface="Times"/>
              </a:rPr>
              <a:t>OBIETTIVI SPECIFICI DI APPRENDIMENTO IN FORMA OPERATIVA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400">
                <a:solidFill>
                  <a:schemeClr val="accent2"/>
                </a:solidFill>
                <a:latin typeface="Arial"/>
                <a:cs typeface="Times"/>
              </a:rPr>
              <a:t>espressi dallo studente</a:t>
            </a:r>
            <a:endParaRPr lang="it-IT" sz="2000">
              <a:solidFill>
                <a:schemeClr val="accent2"/>
              </a:solidFill>
              <a:latin typeface="Arial"/>
              <a:cs typeface="Time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3C49F00-BCC6-123C-BD2D-B00D6CD428F2}"/>
              </a:ext>
            </a:extLst>
          </p:cNvPr>
          <p:cNvSpPr/>
          <p:nvPr/>
        </p:nvSpPr>
        <p:spPr>
          <a:xfrm>
            <a:off x="5918781" y="3429000"/>
            <a:ext cx="741128" cy="7733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7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DF9CD-2073-732F-B74D-CE58172F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17067DF-6E99-E2EC-D32B-95ED8FB878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DDD3D9FE-0FFB-CD4E-5293-DA94A4C9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45" y="395238"/>
            <a:ext cx="1491362" cy="5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124D0D-0CA6-1AFE-AD5E-BC7D696A75AB}"/>
              </a:ext>
            </a:extLst>
          </p:cNvPr>
          <p:cNvSpPr txBox="1"/>
          <p:nvPr/>
        </p:nvSpPr>
        <p:spPr>
          <a:xfrm>
            <a:off x="9406151" y="340962"/>
            <a:ext cx="2785848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05367D7-73B1-5661-5FD3-098AF653F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105914" y="-1656389"/>
            <a:ext cx="7980170" cy="112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64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A84C1-9AC4-3025-7515-E70958CAA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5BA48D7-F3E8-C85E-E48F-6AA94DF4AB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3EC5A3F0-DFDC-B1D0-13F6-8D2346501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E30A88-461B-A544-FFF7-5BDF28BB3CD9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C25A03-D349-E8A4-7DCC-88B42D2D22F4}"/>
              </a:ext>
            </a:extLst>
          </p:cNvPr>
          <p:cNvSpPr txBox="1"/>
          <p:nvPr/>
        </p:nvSpPr>
        <p:spPr>
          <a:xfrm>
            <a:off x="1102557" y="959511"/>
            <a:ext cx="939449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>
                <a:solidFill>
                  <a:schemeClr val="accent2"/>
                </a:solidFill>
                <a:latin typeface="Arial"/>
                <a:ea typeface="Calibri"/>
                <a:cs typeface="Arial"/>
              </a:rPr>
              <a:t>OBIETTIVI SPECIFICI DI APPRENDIMENTO </a:t>
            </a:r>
          </a:p>
          <a:p>
            <a:pPr algn="ctr"/>
            <a:r>
              <a:rPr lang="it-IT" sz="2800" b="1">
                <a:solidFill>
                  <a:schemeClr val="accent2"/>
                </a:solidFill>
                <a:latin typeface="Arial"/>
                <a:ea typeface="Calibri"/>
                <a:cs typeface="Arial"/>
              </a:rPr>
              <a:t>IN FORMA OPERATIVA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F6F8A8-D686-5308-37D9-0A6AEB083A9A}"/>
              </a:ext>
            </a:extLst>
          </p:cNvPr>
          <p:cNvSpPr txBox="1"/>
          <p:nvPr/>
        </p:nvSpPr>
        <p:spPr>
          <a:xfrm>
            <a:off x="903079" y="2137231"/>
            <a:ext cx="1038399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00000"/>
              </a:lnSpc>
            </a:pPr>
            <a:endParaRPr lang="it-IT" sz="2400" b="1">
              <a:solidFill>
                <a:srgbClr val="19335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400" b="1" i="0" dirty="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Gli obiettivi </a:t>
            </a:r>
            <a:r>
              <a:rPr lang="it-IT" sz="2400" b="1" dirty="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specifici derivano</a:t>
            </a:r>
            <a:r>
              <a:rPr lang="it-IT" sz="2400" b="1" i="0" dirty="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 dagli obiettivi di apprendimento </a:t>
            </a:r>
            <a:r>
              <a:rPr lang="it-IT" sz="2400" b="0" i="0" dirty="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e descrivono le azioni concrete che lo studente sarà in grado di fare: </a:t>
            </a:r>
            <a:r>
              <a:rPr lang="it-IT" sz="2400" dirty="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«</a:t>
            </a:r>
            <a:r>
              <a:rPr lang="it-IT" sz="2400" b="1" i="1" u="none" strike="noStrike" baseline="0" dirty="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obiettivi specifici, ossia enunciati che esplicitano il contenuto oggetto del “saper fare” dell’allievo</a:t>
            </a:r>
            <a:r>
              <a:rPr lang="it-IT" sz="2400" b="0" i="0" u="none" strike="noStrike" baseline="0" dirty="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» (Trinchero, 2021). </a:t>
            </a:r>
          </a:p>
          <a:p>
            <a:pPr algn="just"/>
            <a:endParaRPr lang="it-IT" sz="2400" b="0" i="0">
              <a:solidFill>
                <a:srgbClr val="19335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</a:pPr>
            <a:r>
              <a:rPr lang="it-IT" sz="2400" b="0" i="0" dirty="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 Ad esempio, se l'obiettivo di apprendimento è </a:t>
            </a:r>
            <a:r>
              <a:rPr lang="it-IT" sz="2400" dirty="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«</a:t>
            </a:r>
            <a:r>
              <a:rPr lang="it-IT" sz="2400" b="0" i="0" dirty="0">
                <a:solidFill>
                  <a:srgbClr val="19335A"/>
                </a:solidFill>
                <a:latin typeface="Calibri"/>
                <a:ea typeface="Calibri"/>
                <a:cs typeface="Calibri"/>
              </a:rPr>
              <a:t>Riconoscere», l'obiettivo specifico operativo potrebbe essere «Indica elementi fissi e mobili", indicando l'azione («Indicare») e il contenuto (»Elementi fissi e mobili"). </a:t>
            </a:r>
            <a:endParaRPr lang="it-IT" sz="2400" dirty="0">
              <a:solidFill>
                <a:srgbClr val="19335A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66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F1A52-908D-AB82-8027-40F94DA34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8BBE8C-A623-7C9F-FA35-2102FECF37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5" name="Picture 2" descr="Università degli Studi di Trieste | NQSTI">
            <a:extLst>
              <a:ext uri="{FF2B5EF4-FFF2-40B4-BE49-F238E27FC236}">
                <a16:creationId xmlns:a16="http://schemas.microsoft.com/office/drawing/2014/main" id="{5147DCFA-6441-7BC6-9FE1-E9941C192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30"/>
            <a:ext cx="2059398" cy="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6A220D-52F8-ED93-315A-3309BEB99905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9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T2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6FF4C8C0-8A37-315B-B9FC-DA588B455FBE}"/>
              </a:ext>
            </a:extLst>
          </p:cNvPr>
          <p:cNvSpPr txBox="1">
            <a:spLocks/>
          </p:cNvSpPr>
          <p:nvPr/>
        </p:nvSpPr>
        <p:spPr>
          <a:xfrm>
            <a:off x="949568" y="1091318"/>
            <a:ext cx="10515600" cy="8219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spc="-10">
                <a:solidFill>
                  <a:srgbClr val="FF6D0A"/>
                </a:solidFill>
                <a:latin typeface="Calibri"/>
                <a:cs typeface="Calibri"/>
              </a:rPr>
              <a:t>COME</a:t>
            </a:r>
            <a:r>
              <a:rPr lang="it-IT" sz="3600" b="1" spc="-15">
                <a:solidFill>
                  <a:srgbClr val="FF6D0A"/>
                </a:solidFill>
                <a:latin typeface="Calibri"/>
                <a:cs typeface="Calibri"/>
              </a:rPr>
              <a:t> </a:t>
            </a:r>
            <a:r>
              <a:rPr lang="it-IT" sz="3600" b="1">
                <a:solidFill>
                  <a:srgbClr val="FF6D0A"/>
                </a:solidFill>
                <a:latin typeface="Calibri"/>
                <a:cs typeface="Calibri"/>
              </a:rPr>
              <a:t>SI</a:t>
            </a:r>
            <a:r>
              <a:rPr lang="it-IT" sz="3600" b="1" spc="-20">
                <a:solidFill>
                  <a:srgbClr val="FF6D0A"/>
                </a:solidFill>
                <a:latin typeface="Calibri"/>
                <a:cs typeface="Calibri"/>
              </a:rPr>
              <a:t> </a:t>
            </a:r>
            <a:r>
              <a:rPr lang="it-IT" sz="3600" b="1" spc="-5">
                <a:solidFill>
                  <a:srgbClr val="FF6D0A"/>
                </a:solidFill>
                <a:latin typeface="Calibri"/>
                <a:cs typeface="Calibri"/>
              </a:rPr>
              <a:t>FORMULA</a:t>
            </a:r>
            <a:r>
              <a:rPr lang="it-IT" sz="3600" b="1" spc="-15">
                <a:solidFill>
                  <a:srgbClr val="FF6D0A"/>
                </a:solidFill>
                <a:latin typeface="Calibri"/>
                <a:cs typeface="Calibri"/>
              </a:rPr>
              <a:t> </a:t>
            </a:r>
            <a:r>
              <a:rPr lang="it-IT" sz="3600" b="1" spc="-5">
                <a:solidFill>
                  <a:srgbClr val="FF6D0A"/>
                </a:solidFill>
                <a:latin typeface="Calibri"/>
                <a:cs typeface="Calibri"/>
              </a:rPr>
              <a:t>UN</a:t>
            </a:r>
            <a:r>
              <a:rPr lang="it-IT" sz="3600" b="1" spc="-10">
                <a:solidFill>
                  <a:srgbClr val="FF6D0A"/>
                </a:solidFill>
                <a:latin typeface="Calibri"/>
                <a:cs typeface="Calibri"/>
              </a:rPr>
              <a:t> </a:t>
            </a:r>
            <a:r>
              <a:rPr lang="it-IT" sz="3600" b="1" spc="-5">
                <a:solidFill>
                  <a:srgbClr val="FF6D0A"/>
                </a:solidFill>
                <a:latin typeface="Calibri"/>
                <a:cs typeface="Calibri"/>
              </a:rPr>
              <a:t>OBIETTIVO DI APPRENDIMENTO</a:t>
            </a:r>
            <a:endParaRPr lang="it-IT" sz="3600" b="1">
              <a:solidFill>
                <a:srgbClr val="FF66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5A0021AE-8CDE-FD6D-2CDF-7FD310FFB359}"/>
              </a:ext>
            </a:extLst>
          </p:cNvPr>
          <p:cNvSpPr txBox="1"/>
          <p:nvPr/>
        </p:nvSpPr>
        <p:spPr>
          <a:xfrm>
            <a:off x="138545" y="1913265"/>
            <a:ext cx="12053454" cy="486030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41300" indent="-228600">
              <a:spcBef>
                <a:spcPts val="64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dirty="0" err="1">
                <a:solidFill>
                  <a:srgbClr val="002060"/>
                </a:solidFill>
              </a:rPr>
              <a:t>L’obiettivo</a:t>
            </a:r>
            <a:r>
              <a:rPr sz="2800" dirty="0">
                <a:solidFill>
                  <a:srgbClr val="002060"/>
                </a:solidFill>
              </a:rPr>
              <a:t> </a:t>
            </a:r>
            <a:r>
              <a:rPr sz="2800" dirty="0" err="1">
                <a:solidFill>
                  <a:srgbClr val="002060"/>
                </a:solidFill>
              </a:rPr>
              <a:t>va</a:t>
            </a:r>
            <a:r>
              <a:rPr sz="2800" dirty="0">
                <a:solidFill>
                  <a:srgbClr val="002060"/>
                </a:solidFill>
              </a:rPr>
              <a:t> espresso con un </a:t>
            </a:r>
            <a:r>
              <a:rPr sz="2800" b="1" dirty="0">
                <a:solidFill>
                  <a:srgbClr val="002060"/>
                </a:solidFill>
              </a:rPr>
              <a:t>verbo </a:t>
            </a:r>
            <a:r>
              <a:rPr sz="2800" b="1" dirty="0" err="1">
                <a:solidFill>
                  <a:srgbClr val="002060"/>
                </a:solidFill>
              </a:rPr>
              <a:t>all’infinito</a:t>
            </a:r>
            <a:r>
              <a:rPr sz="2800" b="1" dirty="0">
                <a:solidFill>
                  <a:srgbClr val="002060"/>
                </a:solidFill>
              </a:rPr>
              <a:t> </a:t>
            </a:r>
            <a:r>
              <a:rPr lang="it-IT" sz="2800" b="1" dirty="0">
                <a:solidFill>
                  <a:srgbClr val="002060"/>
                </a:solidFill>
              </a:rPr>
              <a:t>/ in terza persona </a:t>
            </a:r>
            <a:r>
              <a:rPr lang="it-IT" sz="2800" dirty="0">
                <a:solidFill>
                  <a:srgbClr val="002060"/>
                </a:solidFill>
              </a:rPr>
              <a:t>(nominare/nomina) </a:t>
            </a:r>
          </a:p>
          <a:p>
            <a:pPr marL="12700">
              <a:spcBef>
                <a:spcPts val="640"/>
              </a:spcBef>
              <a:tabLst>
                <a:tab pos="241300" algn="l"/>
              </a:tabLst>
            </a:pPr>
            <a:endParaRPr lang="it-IT" sz="2800">
              <a:solidFill>
                <a:srgbClr val="002060"/>
              </a:solidFill>
              <a:ea typeface="Calibri"/>
              <a:cs typeface="Calibri"/>
            </a:endParaRPr>
          </a:p>
          <a:p>
            <a:pPr marL="241300" marR="371475" indent="-228600">
              <a:spcBef>
                <a:spcPts val="96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002060"/>
                </a:solidFill>
              </a:rPr>
              <a:t>Deve </a:t>
            </a:r>
            <a:r>
              <a:rPr lang="it-IT" sz="2800" b="1" dirty="0">
                <a:solidFill>
                  <a:srgbClr val="002060"/>
                </a:solidFill>
              </a:rPr>
              <a:t>esprimere l’azione/comportamento </a:t>
            </a:r>
            <a:r>
              <a:rPr lang="it-IT" sz="2800" dirty="0">
                <a:solidFill>
                  <a:srgbClr val="002060"/>
                </a:solidFill>
              </a:rPr>
              <a:t> che ci si aspetta dall’alunno, tale da farci capire che ha raggiunto l’obiettivo. </a:t>
            </a:r>
          </a:p>
          <a:p>
            <a:pPr marL="12700" marR="371475">
              <a:spcBef>
                <a:spcPts val="960"/>
              </a:spcBef>
              <a:tabLst>
                <a:tab pos="241300" algn="l"/>
              </a:tabLst>
            </a:pPr>
            <a:endParaRPr lang="it-IT" sz="2800">
              <a:solidFill>
                <a:srgbClr val="002060"/>
              </a:solidFill>
            </a:endParaRPr>
          </a:p>
          <a:p>
            <a:pPr marL="241300" marR="371475" indent="-228600">
              <a:spcBef>
                <a:spcPts val="960"/>
              </a:spcBef>
              <a:buFont typeface="Arial MT"/>
              <a:buChar char="•"/>
              <a:tabLst>
                <a:tab pos="241300" algn="l"/>
              </a:tabLst>
            </a:pPr>
            <a:r>
              <a:rPr lang="it-IT" sz="2800" dirty="0">
                <a:solidFill>
                  <a:srgbClr val="002060"/>
                </a:solidFill>
              </a:rPr>
              <a:t>Va</a:t>
            </a:r>
            <a:r>
              <a:rPr sz="2800" dirty="0">
                <a:solidFill>
                  <a:srgbClr val="002060"/>
                </a:solidFill>
              </a:rPr>
              <a:t> espresso </a:t>
            </a:r>
            <a:r>
              <a:rPr lang="it-IT" sz="2800" dirty="0">
                <a:solidFill>
                  <a:srgbClr val="002060"/>
                </a:solidFill>
              </a:rPr>
              <a:t>in maniera semplice, sintetica, con </a:t>
            </a:r>
            <a:r>
              <a:rPr lang="it-IT" sz="2800" b="1" dirty="0">
                <a:solidFill>
                  <a:srgbClr val="002060"/>
                </a:solidFill>
              </a:rPr>
              <a:t>un solo verbo per obiettivo (</a:t>
            </a:r>
            <a:r>
              <a:rPr lang="it-IT" sz="2800" dirty="0">
                <a:solidFill>
                  <a:srgbClr val="002060"/>
                </a:solidFill>
              </a:rPr>
              <a:t>ogni obiettivo si riferisce ad un’azione/comportamento che ci si aspetta)</a:t>
            </a:r>
            <a:endParaRPr lang="it-IT" sz="2800" b="1" dirty="0">
              <a:solidFill>
                <a:srgbClr val="002060"/>
              </a:solidFill>
            </a:endParaRPr>
          </a:p>
          <a:p>
            <a:pPr marL="12700">
              <a:spcBef>
                <a:spcPts val="580"/>
              </a:spcBef>
              <a:tabLst>
                <a:tab pos="241300" algn="l"/>
              </a:tabLst>
            </a:pPr>
            <a:endParaRPr lang="it-IT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95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1453</Words>
  <Application>Microsoft Macintosh PowerPoint</Application>
  <PresentationFormat>Widescreen</PresentationFormat>
  <Paragraphs>196</Paragraphs>
  <Slides>23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Microsoft YaHei</vt:lpstr>
      <vt:lpstr>Aptos</vt:lpstr>
      <vt:lpstr>Aptos Display</vt:lpstr>
      <vt:lpstr>Arial</vt:lpstr>
      <vt:lpstr>Arial MT</vt:lpstr>
      <vt:lpstr>Calibri</vt:lpstr>
      <vt:lpstr>Maiandra GD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PEGHIN ISABELLA</dc:creator>
  <cp:lastModifiedBy>PEGHIN ISABELLA</cp:lastModifiedBy>
  <cp:revision>60</cp:revision>
  <dcterms:created xsi:type="dcterms:W3CDTF">2025-10-12T19:20:31Z</dcterms:created>
  <dcterms:modified xsi:type="dcterms:W3CDTF">2025-10-17T09:41:56Z</dcterms:modified>
</cp:coreProperties>
</file>