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84" r:id="rId3"/>
    <p:sldId id="285" r:id="rId4"/>
    <p:sldId id="286" r:id="rId5"/>
    <p:sldId id="287" r:id="rId6"/>
    <p:sldId id="289" r:id="rId7"/>
    <p:sldId id="290" r:id="rId8"/>
    <p:sldId id="291" r:id="rId9"/>
    <p:sldId id="292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A812FA-56E6-62BD-F678-07F94E7B20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2B8DCE3-F14E-6F8C-1D16-4EA8C9BA7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36DD269-5DF7-E1A4-BAB0-75904041A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D161311-F1F5-67AE-44C3-D7D677978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6CDEE7B-409A-EC8E-9D60-84FA44B5E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6653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40FB1C-5F73-9991-7614-A7A27C246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C66C244-E83E-76EE-3E99-0B6C1EA77F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AD4940D-5E1F-12A9-10B9-058F6A117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70A76AA-B1C3-B46E-0353-3B2AFB6F4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061F34-8AD9-CC08-1348-4BF573399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7632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DD89F77-67FB-62AA-6226-D5F5CE5652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197D68D-B9B6-D487-9B27-2E080DB091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6A19ED-3E9C-5EFD-190A-9E5E6D477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DC8DDD1-EEC7-5BB3-4728-3060CFE85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7BE0E0-B40E-9CCE-0416-EF23E5493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2435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A54240-5E35-650F-3C28-912E3AC24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895AC6-DE14-1214-E0B0-8CF7642AD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43A9CE9-F633-4D5E-C5BC-0C47ED58C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7DDD4D-A1A4-4439-7673-8661401D6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DE21093-CB71-DB7D-B37F-35B5FF314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7439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1D889F-455C-9E9F-5877-4A2BF8DF7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A9A59B3-FD3D-FDAD-449A-8404FD976F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F3073C4-D7C2-DE04-8437-7E6EB9424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5C5ECE-5609-0390-6B20-323056A42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7CAF5E4-2B44-06BC-460B-B879C7671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3173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3095EB-1FC0-3D0B-1474-3B9FDFCDB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012A59-8E88-6B87-C87E-977EE5D950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9EB4166-1077-69F5-1CB8-1CAAA192B8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B9C67B5-FE47-1123-2826-9917BC73C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AC83B2C-B678-1B19-D0D1-505BFF781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697F987-365C-FBF3-A6AF-01D483012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2819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917150-F6C3-0288-C192-9A4468CE4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7B145B1-D6EC-1C9E-825F-57D3B181B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9106B71-56F8-83D4-8629-FE064A3529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86682F5-413A-08ED-37CF-576DB2676D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DF9FD7F-F24E-9541-9FEA-D21ACAB0FA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5FD49A8-D50B-88E8-C767-40E4162B4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7A58F42-5CA0-6181-E358-ABD363D86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85E732C-B335-FCF2-7849-5475F1282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8428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3844B6-F3C0-C708-E1B2-059915B67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D92EA09-0571-B4A0-CA88-AA88142E9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AA794B7-AD7A-B52E-8E91-46843C183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1E789C1-7DA4-EC26-CC9B-06CC03BE9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9931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E404377-3C31-E51F-11F7-581EF69D2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EAE792E-9247-6EF0-8811-FB5D97422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3101A7D-BA70-40A9-CF30-DBC16B901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0322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D69E03-9CA1-A722-C5B3-8449A6E6B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D7EAB3-F4E0-6947-D41A-BD1DF780E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DC42FDB-F6F5-24AC-BC61-96092A40B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C59B9E3-4C2F-DA07-2FAD-FF194A0E4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BE6BBB3-3FAE-30B8-F9A5-2DDFA32F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C94EAC4-5F00-4981-18BE-059E6E18A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9058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3B08F9-93F4-80F3-7DB6-C6184BA19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6C1E9BE-6FFA-1679-797D-06BAA8971E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8BCF50-1D21-607E-7821-0ED66B2F24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447BB2F-3083-3D5E-DA9F-2AA366A2B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D231-1158-472A-9B9B-2CB9757544A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59CF2CE-D963-DF5D-49DA-10BACDAFE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0D9D869-8925-2935-87B5-58E6D764C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2079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B7D4AC2-2AD0-40B1-7998-7C4F77758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EF6CB14-C8C5-3621-4F7D-3C3E14C9D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3BA236-A0B1-931D-F811-B9CC76D03C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AD231-1158-472A-9B9B-2CB9757544AA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6173A0-6062-E972-71B5-22FD4E9AD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5985BE1-5A30-3042-49B3-FD1B01A840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00345-7FB8-49BF-8A53-DAF130C3B98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7085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Concetto di balcanizzazione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23457" y="1761687"/>
            <a:ext cx="10066789" cy="4364477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Maria Todorova, </a:t>
            </a:r>
            <a:r>
              <a:rPr lang="it-IT" sz="2400" i="1" dirty="0"/>
              <a:t>Immaginando i Balcani</a:t>
            </a:r>
            <a:r>
              <a:rPr lang="it-IT" sz="2400" dirty="0"/>
              <a:t>, 2002 (</a:t>
            </a:r>
            <a:r>
              <a:rPr lang="it-IT" sz="2400" i="1" dirty="0" err="1"/>
              <a:t>Imagining</a:t>
            </a:r>
            <a:r>
              <a:rPr lang="it-IT" sz="2400" i="1" dirty="0"/>
              <a:t> the </a:t>
            </a:r>
            <a:r>
              <a:rPr lang="it-IT" sz="2400" i="1" dirty="0" err="1"/>
              <a:t>Balkans</a:t>
            </a:r>
            <a:r>
              <a:rPr lang="it-IT" sz="2400" dirty="0"/>
              <a:t>, 1997)</a:t>
            </a:r>
          </a:p>
          <a:p>
            <a:pPr algn="just"/>
            <a:r>
              <a:rPr lang="it-IT" sz="2400" dirty="0"/>
              <a:t>I Balcani sono percepiti dall’Occidente come una realtà intermedia fra Occidente e Oriente</a:t>
            </a:r>
          </a:p>
          <a:p>
            <a:pPr algn="just"/>
            <a:r>
              <a:rPr lang="it-IT" sz="2400" dirty="0"/>
              <a:t>I Balcani come una realtà «altra» rispetto all’Occidente civilizzato, come un’area di tipo «semicoloniale»</a:t>
            </a:r>
          </a:p>
          <a:p>
            <a:pPr algn="just"/>
            <a:r>
              <a:rPr lang="it-IT" sz="2400" dirty="0"/>
              <a:t>Per i popoli balcanici la qualifica di «balcanico» è spesso percepita come uno stigma: meccanismo dell’«orientalismo interno» (ad es. i croati occidentali rispetto ai serbi orientali)</a:t>
            </a:r>
          </a:p>
          <a:p>
            <a:pPr algn="just"/>
            <a:r>
              <a:rPr lang="it-IT" sz="2400" dirty="0"/>
              <a:t>Todorova fa riferimento alla critica del concetto di «orientalismo» di Edward Said: «orientalismo» come stereotipo di matrice occidentale</a:t>
            </a:r>
          </a:p>
          <a:p>
            <a:pPr marL="0" indent="0" algn="just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605494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9058"/>
          </a:xfrm>
        </p:spPr>
        <p:txBody>
          <a:bodyPr>
            <a:normAutofit/>
          </a:bodyPr>
          <a:lstStyle/>
          <a:p>
            <a:r>
              <a:rPr lang="it-IT" sz="2800" dirty="0" err="1"/>
              <a:t>Liah</a:t>
            </a:r>
            <a:r>
              <a:rPr lang="it-IT" sz="2800" dirty="0"/>
              <a:t> </a:t>
            </a:r>
            <a:r>
              <a:rPr lang="it-IT" sz="2800" dirty="0" err="1"/>
              <a:t>Greenfeld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31178" y="1543574"/>
            <a:ext cx="10108734" cy="4582590"/>
          </a:xfrm>
        </p:spPr>
        <p:txBody>
          <a:bodyPr>
            <a:normAutofit/>
          </a:bodyPr>
          <a:lstStyle/>
          <a:p>
            <a:pPr algn="just"/>
            <a:r>
              <a:rPr lang="it-IT" sz="2000" i="1" dirty="0" err="1"/>
              <a:t>Nationalism</a:t>
            </a:r>
            <a:r>
              <a:rPr lang="it-IT" sz="2000" i="1" dirty="0"/>
              <a:t>. </a:t>
            </a:r>
            <a:r>
              <a:rPr lang="it-IT" sz="2000" i="1" dirty="0" err="1"/>
              <a:t>Five</a:t>
            </a:r>
            <a:r>
              <a:rPr lang="it-IT" sz="2000" i="1" dirty="0"/>
              <a:t> </a:t>
            </a:r>
            <a:r>
              <a:rPr lang="it-IT" sz="2000" i="1" dirty="0" err="1"/>
              <a:t>Roads</a:t>
            </a:r>
            <a:r>
              <a:rPr lang="it-IT" sz="2000" i="1" dirty="0"/>
              <a:t> to </a:t>
            </a:r>
            <a:r>
              <a:rPr lang="it-IT" sz="2000" i="1" dirty="0" err="1"/>
              <a:t>Modernity</a:t>
            </a:r>
            <a:r>
              <a:rPr lang="it-IT" sz="2000" dirty="0"/>
              <a:t>, 1992</a:t>
            </a:r>
          </a:p>
          <a:p>
            <a:pPr algn="just"/>
            <a:endParaRPr lang="it-IT" sz="2000" i="1" dirty="0"/>
          </a:p>
          <a:p>
            <a:pPr algn="just"/>
            <a:r>
              <a:rPr lang="it-IT" sz="2000" dirty="0"/>
              <a:t>Evoluzione del concetto di nazione nel tempo</a:t>
            </a:r>
          </a:p>
          <a:p>
            <a:pPr algn="just"/>
            <a:r>
              <a:rPr lang="it-IT" sz="2000" dirty="0"/>
              <a:t>Passaggio dall’idea di popolo sovrano all’idea di unicità del popolo stesso</a:t>
            </a:r>
          </a:p>
          <a:p>
            <a:pPr algn="just"/>
            <a:r>
              <a:rPr lang="it-IT" sz="2000" dirty="0"/>
              <a:t>Due tipi di nazionalismo: individualistico-libertario e collettivistico-autoritario</a:t>
            </a:r>
          </a:p>
          <a:p>
            <a:pPr algn="just"/>
            <a:r>
              <a:rPr lang="it-IT" sz="2000" dirty="0"/>
              <a:t>Il nazionalismo individualistico è solo civico (liberal-democrazia)</a:t>
            </a:r>
          </a:p>
          <a:p>
            <a:pPr algn="just"/>
            <a:r>
              <a:rPr lang="it-IT" sz="2000" dirty="0"/>
              <a:t>Il nazionalismo civico può essere anche collettivistico (tipo giacobino)</a:t>
            </a:r>
          </a:p>
          <a:p>
            <a:pPr algn="just"/>
            <a:r>
              <a:rPr lang="it-IT" sz="2000" dirty="0"/>
              <a:t>Il nazionalismo collettivistico è però generalmente etnico e il nazionalismo etnico è sempre collettivistico</a:t>
            </a:r>
          </a:p>
          <a:p>
            <a:pPr algn="just"/>
            <a:r>
              <a:rPr lang="it-IT" sz="2000" dirty="0"/>
              <a:t>Nazionalismi analizzati: inglese (civico-individualistico), francese (civico-collettivistico), tedesco (etnico-collettivistico), russo (etnico-collettivistico), americano (civico-individualistico)</a:t>
            </a:r>
          </a:p>
          <a:p>
            <a:pPr algn="just"/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val="1499612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463E6B-5498-4598-B0A8-DFC0A5D2EA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83809"/>
            <a:ext cx="9144000" cy="1098958"/>
          </a:xfrm>
        </p:spPr>
        <p:txBody>
          <a:bodyPr>
            <a:normAutofit/>
          </a:bodyPr>
          <a:lstStyle/>
          <a:p>
            <a:r>
              <a:rPr lang="it-IT" sz="3200" dirty="0"/>
              <a:t>Origini della storia e della cultura romena,</a:t>
            </a:r>
            <a:br>
              <a:rPr lang="it-IT" sz="3200" dirty="0"/>
            </a:br>
            <a:r>
              <a:rPr lang="it-IT" sz="3200" dirty="0"/>
              <a:t>fra Occidente e Oriente</a:t>
            </a:r>
          </a:p>
        </p:txBody>
      </p:sp>
    </p:spTree>
    <p:extLst>
      <p:ext uri="{BB962C8B-B14F-4D97-AF65-F5344CB8AC3E}">
        <p14:creationId xmlns:p14="http://schemas.microsoft.com/office/powerpoint/2010/main" val="1278129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D5E664-AC9F-4F3C-9EF0-62B99ED47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2455"/>
            <a:ext cx="10515600" cy="5304508"/>
          </a:xfrm>
        </p:spPr>
        <p:txBody>
          <a:bodyPr/>
          <a:lstStyle/>
          <a:p>
            <a:pPr algn="just"/>
            <a:r>
              <a:rPr lang="it-IT" dirty="0"/>
              <a:t>Dacia romana (II-III secolo d.C.)</a:t>
            </a:r>
          </a:p>
          <a:p>
            <a:pPr algn="just"/>
            <a:r>
              <a:rPr lang="it-IT" dirty="0"/>
              <a:t>Successivamente, sovrapposizione fra daco-romani e altre popolazioni (goti, unni, slavi)</a:t>
            </a:r>
          </a:p>
          <a:p>
            <a:pPr algn="just"/>
            <a:r>
              <a:rPr lang="it-IT" dirty="0"/>
              <a:t>Nel Medioevo affermazione della religione cristiana</a:t>
            </a:r>
          </a:p>
          <a:p>
            <a:pPr algn="just"/>
            <a:r>
              <a:rPr lang="it-IT" dirty="0"/>
              <a:t>Problema storiografico della continuità daco-romena, specialmente con riferimento alla Transilvania</a:t>
            </a:r>
          </a:p>
          <a:p>
            <a:pPr algn="just"/>
            <a:r>
              <a:rPr lang="it-IT" dirty="0"/>
              <a:t>Occupazione ottomana di Valacchia e Moldavia (XIV-XV secolo) e di parte dell’Ungheria, compresa la Transilvania (XVI secolo)</a:t>
            </a:r>
          </a:p>
          <a:p>
            <a:pPr algn="just"/>
            <a:r>
              <a:rPr lang="it-IT" dirty="0"/>
              <a:t>Dopo la pace di </a:t>
            </a:r>
            <a:r>
              <a:rPr lang="it-IT" dirty="0" err="1"/>
              <a:t>Carlowitz</a:t>
            </a:r>
            <a:r>
              <a:rPr lang="it-IT" dirty="0"/>
              <a:t> (1699) l’Ungheria e la Transilvania entrano a far parte dei domini asburgici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4921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456DEA-B062-43CA-F096-42B37C15E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/>
              <a:t>Domini ottomani (XVII-XIX secolo)</a:t>
            </a:r>
          </a:p>
        </p:txBody>
      </p:sp>
      <p:pic>
        <p:nvPicPr>
          <p:cNvPr id="2050" name="Picture 2" descr="Perché la Battaglia di Vienna (1683) fu l'inizio del declino dell'Impero  Ottomano? - Quora">
            <a:extLst>
              <a:ext uri="{FF2B5EF4-FFF2-40B4-BE49-F238E27FC236}">
                <a16:creationId xmlns:a16="http://schemas.microsoft.com/office/drawing/2014/main" id="{095D5907-6E27-398E-D211-E7D695123C4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185" y="1690688"/>
            <a:ext cx="6525630" cy="4211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2751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4D2002-B89C-44D0-8AFE-6B769C4BB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71787"/>
            <a:ext cx="10515600" cy="5405176"/>
          </a:xfrm>
        </p:spPr>
        <p:txBody>
          <a:bodyPr/>
          <a:lstStyle/>
          <a:p>
            <a:pPr algn="just"/>
            <a:r>
              <a:rPr lang="it-IT" dirty="0"/>
              <a:t>La Transilvania era gestita dal XV secolo tramite l’Unione delle tre nazioni: nobiltà ungherese, patriziato urbano sassone, classi superiori dei </a:t>
            </a:r>
            <a:r>
              <a:rPr lang="it-IT" dirty="0" err="1"/>
              <a:t>secleri</a:t>
            </a:r>
            <a:endParaRPr lang="it-IT" dirty="0"/>
          </a:p>
          <a:p>
            <a:pPr algn="just"/>
            <a:r>
              <a:rPr lang="it-IT" dirty="0"/>
              <a:t>Ne erano escluse le masse contadine e le altre etnie, fra cui i romeni</a:t>
            </a:r>
          </a:p>
          <a:p>
            <a:pPr algn="just"/>
            <a:r>
              <a:rPr lang="it-IT" dirty="0"/>
              <a:t>All’inizio del XVIII secolo, per iniziativa degli Asburgo, nasce la Chiesa greco-cattolica (uniate) di Transilvania</a:t>
            </a:r>
          </a:p>
          <a:p>
            <a:pPr algn="just"/>
            <a:r>
              <a:rPr lang="it-IT" dirty="0"/>
              <a:t>La Chiesa greco-cattolica, soprattutto per opera del vescovo Ion </a:t>
            </a:r>
            <a:r>
              <a:rPr lang="it-IT" dirty="0" err="1"/>
              <a:t>Inochentie</a:t>
            </a:r>
            <a:r>
              <a:rPr lang="it-IT" dirty="0"/>
              <a:t> </a:t>
            </a:r>
            <a:r>
              <a:rPr lang="it-IT" dirty="0" err="1"/>
              <a:t>Micu</a:t>
            </a:r>
            <a:r>
              <a:rPr lang="it-IT" dirty="0"/>
              <a:t>-Klein, iniziò a sostenere la teoria della continuità daco-romena</a:t>
            </a:r>
          </a:p>
          <a:p>
            <a:pPr algn="just"/>
            <a:r>
              <a:rPr lang="it-IT" dirty="0"/>
              <a:t>Alla fine del XVIII secolo, la Scuola Transilvana «riscoprì» le radici latine del romeno e rivendicò la pari dignità dei romeni</a:t>
            </a:r>
          </a:p>
        </p:txBody>
      </p:sp>
    </p:spTree>
    <p:extLst>
      <p:ext uri="{BB962C8B-B14F-4D97-AF65-F5344CB8AC3E}">
        <p14:creationId xmlns:p14="http://schemas.microsoft.com/office/powerpoint/2010/main" val="4074997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6987D85-B4A7-4B37-A965-6D4D6AD7E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6954"/>
            <a:ext cx="10515600" cy="5380009"/>
          </a:xfrm>
        </p:spPr>
        <p:txBody>
          <a:bodyPr>
            <a:normAutofit/>
          </a:bodyPr>
          <a:lstStyle/>
          <a:p>
            <a:pPr algn="just"/>
            <a:r>
              <a:rPr lang="it-IT" i="1" dirty="0" err="1"/>
              <a:t>Supplex</a:t>
            </a:r>
            <a:r>
              <a:rPr lang="it-IT" i="1" dirty="0"/>
              <a:t> </a:t>
            </a:r>
            <a:r>
              <a:rPr lang="it-IT" i="1" dirty="0" err="1"/>
              <a:t>Libellus</a:t>
            </a:r>
            <a:r>
              <a:rPr lang="it-IT" i="1" dirty="0"/>
              <a:t> </a:t>
            </a:r>
            <a:r>
              <a:rPr lang="it-IT" i="1" dirty="0" err="1"/>
              <a:t>Valachorum</a:t>
            </a:r>
            <a:r>
              <a:rPr lang="it-IT" dirty="0"/>
              <a:t> (1792) diretto all’imperatore Leopoldo II, faceva riferimento alla teoria della continuità daco-romena e rivendicava la parità della «nazione» romena con le altre «nazioni» della Transilvania</a:t>
            </a:r>
          </a:p>
          <a:p>
            <a:pPr algn="just"/>
            <a:r>
              <a:rPr lang="it-IT" dirty="0"/>
              <a:t>Dal XVIII secolo la Russia preme contro l’Impero ottomano nei Principati danubiani</a:t>
            </a:r>
          </a:p>
          <a:p>
            <a:pPr algn="just"/>
            <a:r>
              <a:rPr lang="it-IT" dirty="0"/>
              <a:t>Trattato di Bucarest (1812): la Russia annette la Bessarabia</a:t>
            </a:r>
          </a:p>
          <a:p>
            <a:pPr algn="just"/>
            <a:r>
              <a:rPr lang="it-IT" dirty="0"/>
              <a:t>Guerra d’indipendenza greca (1821) e coinvolgimento del movimento contadino romeno guidato da Tudor </a:t>
            </a:r>
            <a:r>
              <a:rPr lang="it-IT" dirty="0" err="1"/>
              <a:t>Vladimirescu</a:t>
            </a:r>
            <a:endParaRPr lang="it-IT" dirty="0"/>
          </a:p>
          <a:p>
            <a:pPr algn="just"/>
            <a:r>
              <a:rPr lang="it-IT" dirty="0"/>
              <a:t>Trattato di Adrianopoli (1829): l’Impero ottomano riconosce l’autonomia amministrativa di Moldavia e Valacchia</a:t>
            </a:r>
          </a:p>
          <a:p>
            <a:pPr algn="just"/>
            <a:r>
              <a:rPr lang="it-IT" dirty="0"/>
              <a:t>Occupazione russa dei Principati danubiani: «Regolamenti organici»</a:t>
            </a:r>
          </a:p>
          <a:p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4146497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AFB2BD-1B46-69C9-3304-C2EC54C6B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/>
              <a:t>Trattato di Bucarest (1812)</a:t>
            </a:r>
          </a:p>
        </p:txBody>
      </p:sp>
      <p:pic>
        <p:nvPicPr>
          <p:cNvPr id="3074" name="Picture 2" descr="Treaty of Bucharest (1812) - Wikipedia">
            <a:extLst>
              <a:ext uri="{FF2B5EF4-FFF2-40B4-BE49-F238E27FC236}">
                <a16:creationId xmlns:a16="http://schemas.microsoft.com/office/drawing/2014/main" id="{99DA3D51-C128-21F6-A7ED-C8F0011AB1E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8124" y="1690688"/>
            <a:ext cx="4575751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150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A3B98B-4170-4E3B-B089-F53A40016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0510"/>
            <a:ext cx="10515600" cy="534645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Sviluppo del Romanticismo e rivoluzione del 1848 nei Principati danubiani e in Transilvania</a:t>
            </a:r>
          </a:p>
          <a:p>
            <a:pPr algn="just"/>
            <a:r>
              <a:rPr lang="it-IT" dirty="0"/>
              <a:t>In Transilvania i romeni si oppongono alla concezione di Stato «nazionale» ungherese</a:t>
            </a:r>
          </a:p>
          <a:p>
            <a:pPr algn="just"/>
            <a:r>
              <a:rPr lang="it-IT" dirty="0"/>
              <a:t>Sconfitta della Russia nella Guerra di Crimea (1853-56) e sua estromissione dai Principati danubiani</a:t>
            </a:r>
          </a:p>
          <a:p>
            <a:pPr algn="just"/>
            <a:r>
              <a:rPr lang="it-IT" dirty="0"/>
              <a:t>Nel 1859 il liberale Alexandru </a:t>
            </a:r>
            <a:r>
              <a:rPr lang="it-IT" dirty="0" err="1"/>
              <a:t>Ioan</a:t>
            </a:r>
            <a:r>
              <a:rPr lang="it-IT" dirty="0"/>
              <a:t> </a:t>
            </a:r>
            <a:r>
              <a:rPr lang="it-IT" dirty="0" err="1"/>
              <a:t>Cuza</a:t>
            </a:r>
            <a:r>
              <a:rPr lang="it-IT" dirty="0"/>
              <a:t> viene eletto principe di Moldavia e Valacchia</a:t>
            </a:r>
          </a:p>
          <a:p>
            <a:pPr algn="just"/>
            <a:r>
              <a:rPr lang="it-IT" dirty="0"/>
              <a:t>Creazione dei Principati uniti (Romania) (1861)</a:t>
            </a:r>
          </a:p>
          <a:p>
            <a:pPr algn="just"/>
            <a:r>
              <a:rPr lang="it-IT" dirty="0"/>
              <a:t>Bipartitismo liberali-conservatori</a:t>
            </a:r>
          </a:p>
          <a:p>
            <a:pPr algn="just"/>
            <a:r>
              <a:rPr lang="it-IT" dirty="0"/>
              <a:t>Riforme di </a:t>
            </a:r>
            <a:r>
              <a:rPr lang="it-IT" dirty="0" err="1"/>
              <a:t>Cuza</a:t>
            </a:r>
            <a:r>
              <a:rPr lang="it-IT" dirty="0"/>
              <a:t> (riforma agraria, codice civile, istruzione, separazione Stato-Chiesa)</a:t>
            </a:r>
          </a:p>
        </p:txBody>
      </p:sp>
    </p:spTree>
    <p:extLst>
      <p:ext uri="{BB962C8B-B14F-4D97-AF65-F5344CB8AC3E}">
        <p14:creationId xmlns:p14="http://schemas.microsoft.com/office/powerpoint/2010/main" val="2055518812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594</Words>
  <Application>Microsoft Office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1_Tema di Office</vt:lpstr>
      <vt:lpstr>Concetto di balcanizzazione</vt:lpstr>
      <vt:lpstr>Liah Greenfeld</vt:lpstr>
      <vt:lpstr>Origini della storia e della cultura romena, fra Occidente e Oriente</vt:lpstr>
      <vt:lpstr>Presentazione standard di PowerPoint</vt:lpstr>
      <vt:lpstr>Domini ottomani (XVII-XIX secolo)</vt:lpstr>
      <vt:lpstr>Presentazione standard di PowerPoint</vt:lpstr>
      <vt:lpstr>Presentazione standard di PowerPoint</vt:lpstr>
      <vt:lpstr>Trattato di Bucarest (1812)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SANTORO STEFANO</dc:creator>
  <cp:lastModifiedBy>SANTORO STEFANO</cp:lastModifiedBy>
  <cp:revision>1</cp:revision>
  <dcterms:created xsi:type="dcterms:W3CDTF">2025-10-20T08:16:20Z</dcterms:created>
  <dcterms:modified xsi:type="dcterms:W3CDTF">2025-10-20T08:16:52Z</dcterms:modified>
</cp:coreProperties>
</file>