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86" r:id="rId3"/>
    <p:sldId id="274" r:id="rId4"/>
    <p:sldId id="287" r:id="rId5"/>
    <p:sldId id="303" r:id="rId6"/>
    <p:sldId id="260" r:id="rId7"/>
    <p:sldId id="288" r:id="rId8"/>
    <p:sldId id="259" r:id="rId9"/>
    <p:sldId id="261" r:id="rId10"/>
    <p:sldId id="262" r:id="rId11"/>
    <p:sldId id="289" r:id="rId12"/>
    <p:sldId id="258"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E916D3-8CE8-0D8D-8BCD-1C9B982E87E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EEF45DD-A783-5431-B2BF-6F1EF84830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1A8FBD1-BC0F-D2F0-A9BF-BB360880CD01}"/>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5" name="Segnaposto piè di pagina 4">
            <a:extLst>
              <a:ext uri="{FF2B5EF4-FFF2-40B4-BE49-F238E27FC236}">
                <a16:creationId xmlns:a16="http://schemas.microsoft.com/office/drawing/2014/main" id="{DCC9A029-336F-DF53-252F-E72D893CB0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240C53-C3DF-FF98-FB80-C260834FF7A6}"/>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2723019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C0CABC-12D8-9F0D-6B6D-90A66DEBE6D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154263B-DD25-0F89-3B89-CB431F7EC82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1437374-E697-2BE1-6BD2-1D3C1476547F}"/>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5" name="Segnaposto piè di pagina 4">
            <a:extLst>
              <a:ext uri="{FF2B5EF4-FFF2-40B4-BE49-F238E27FC236}">
                <a16:creationId xmlns:a16="http://schemas.microsoft.com/office/drawing/2014/main" id="{6FF6D3E0-6B2A-3901-C83F-0915699019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B2A027B-8784-1B57-312B-A234AB46A15C}"/>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217985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1034C3B-3AA2-925D-C5BF-C03D5424990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20BBCD9-DA18-A321-504D-E5252F6F78E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6E4D3CC-3A85-48CF-A973-E3346C88CC07}"/>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5" name="Segnaposto piè di pagina 4">
            <a:extLst>
              <a:ext uri="{FF2B5EF4-FFF2-40B4-BE49-F238E27FC236}">
                <a16:creationId xmlns:a16="http://schemas.microsoft.com/office/drawing/2014/main" id="{51BB50C7-64CB-4D34-6929-476F87F168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D695E7E-FACB-B700-A7B7-D17070B0A1F4}"/>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35645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32E6B-E6F7-00EA-98CC-25BF444CF26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572D4DA-966B-6D36-1723-A20E138F7A5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DDEC23A-1804-4274-E7A8-CE67368D5B06}"/>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5" name="Segnaposto piè di pagina 4">
            <a:extLst>
              <a:ext uri="{FF2B5EF4-FFF2-40B4-BE49-F238E27FC236}">
                <a16:creationId xmlns:a16="http://schemas.microsoft.com/office/drawing/2014/main" id="{341EED31-7F05-2CA9-A55A-D74EBF52CD2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51EC824-6374-E8DF-FA63-A49CDDA5BDBE}"/>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777306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3B99B9-CAC2-DBD6-A9A5-0320C772900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92DEC15-7A96-B5D8-4B07-DB91A5CF66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32569D8-05CD-7E09-C718-F0208C4B1EA0}"/>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5" name="Segnaposto piè di pagina 4">
            <a:extLst>
              <a:ext uri="{FF2B5EF4-FFF2-40B4-BE49-F238E27FC236}">
                <a16:creationId xmlns:a16="http://schemas.microsoft.com/office/drawing/2014/main" id="{9A0BAB8D-F933-2790-EC98-DCAFA210E8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AFDEF79-5681-9F27-F92F-065605E70B15}"/>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264049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2E69E9-860F-4F28-672D-80A00942246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941408B-9A46-0030-E92A-58994FC7C7B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979C4CE-EC34-CA28-93BE-6E7FE937069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C09EA45-FEE0-7583-9D96-20E3258DC8F5}"/>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6" name="Segnaposto piè di pagina 5">
            <a:extLst>
              <a:ext uri="{FF2B5EF4-FFF2-40B4-BE49-F238E27FC236}">
                <a16:creationId xmlns:a16="http://schemas.microsoft.com/office/drawing/2014/main" id="{31DF0BB9-D4BE-882A-6966-D5C5260DCD1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BEE384-E824-5DEA-CC2B-B6A44FD4CB0A}"/>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382134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0BCDA3-989F-5D80-639C-AC3E93B924D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DD2B4A7-EFA0-7260-BF2B-DFFD4EED1D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5AF7881-2836-C32C-AEA4-A6F36051ABE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23AAFFD3-0E13-2532-93DC-B3FA4ECCE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6D9DECF4-0DB0-B0F9-DC8C-AD651023A09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AE0A8C8-60B0-054A-2243-E53760439DA8}"/>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8" name="Segnaposto piè di pagina 7">
            <a:extLst>
              <a:ext uri="{FF2B5EF4-FFF2-40B4-BE49-F238E27FC236}">
                <a16:creationId xmlns:a16="http://schemas.microsoft.com/office/drawing/2014/main" id="{561AA92F-02C1-5473-9030-BB3E8DD421C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B32C9A4-9E28-9F6B-178B-FA1489AB7522}"/>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81744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C5B65C-1B41-B558-BA9C-9B183E9A426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4ECCD8B-2FC4-8DEC-6F96-FBE4AC9F6405}"/>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4" name="Segnaposto piè di pagina 3">
            <a:extLst>
              <a:ext uri="{FF2B5EF4-FFF2-40B4-BE49-F238E27FC236}">
                <a16:creationId xmlns:a16="http://schemas.microsoft.com/office/drawing/2014/main" id="{9CC86B28-5085-F5BA-66B1-B459EBE3C03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913E71C-99B4-C20A-29B0-4DBD2E37C195}"/>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2870315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7FDEED1-6E0B-6CE9-B6DC-3F09BC5AAA76}"/>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3" name="Segnaposto piè di pagina 2">
            <a:extLst>
              <a:ext uri="{FF2B5EF4-FFF2-40B4-BE49-F238E27FC236}">
                <a16:creationId xmlns:a16="http://schemas.microsoft.com/office/drawing/2014/main" id="{7D5B3F66-FD73-F544-1801-49E4A616784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1F9F57F-D161-6D98-8B58-161183DB1060}"/>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3268231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7F62F6-2959-ECA1-8ADF-8430164B7F0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07E92BD-6A15-6805-88A2-7B4D8CB922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1A2B5D0-9B60-31FE-7C42-BF3CC41FF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97A7348-0832-5A0A-6B1E-0754B5625EF1}"/>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6" name="Segnaposto piè di pagina 5">
            <a:extLst>
              <a:ext uri="{FF2B5EF4-FFF2-40B4-BE49-F238E27FC236}">
                <a16:creationId xmlns:a16="http://schemas.microsoft.com/office/drawing/2014/main" id="{EB213119-236A-1376-66B5-EBA5CCDAB7B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37E17F2-0492-6FF1-2AE8-761706E2E49D}"/>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3607987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13C4FB-A071-34A0-158E-1D6C4692220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996EC7A-041F-1AD9-5BD6-85605DAD32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14B7D6D-116F-C4E7-1826-8779008A12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DB0E4DE-BC51-A4D4-B63E-DEE7670D95DA}"/>
              </a:ext>
            </a:extLst>
          </p:cNvPr>
          <p:cNvSpPr>
            <a:spLocks noGrp="1"/>
          </p:cNvSpPr>
          <p:nvPr>
            <p:ph type="dt" sz="half" idx="10"/>
          </p:nvPr>
        </p:nvSpPr>
        <p:spPr/>
        <p:txBody>
          <a:bodyPr/>
          <a:lstStyle/>
          <a:p>
            <a:fld id="{EAF279B7-9D30-4408-B879-192EFAAF0F0F}" type="datetimeFigureOut">
              <a:rPr lang="it-IT" smtClean="0"/>
              <a:t>20/10/2025</a:t>
            </a:fld>
            <a:endParaRPr lang="it-IT"/>
          </a:p>
        </p:txBody>
      </p:sp>
      <p:sp>
        <p:nvSpPr>
          <p:cNvPr id="6" name="Segnaposto piè di pagina 5">
            <a:extLst>
              <a:ext uri="{FF2B5EF4-FFF2-40B4-BE49-F238E27FC236}">
                <a16:creationId xmlns:a16="http://schemas.microsoft.com/office/drawing/2014/main" id="{0005A4D0-02FA-72A8-28BC-94438A25C63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863EEA6-A09E-CF4E-9C77-4F46BA73C644}"/>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3004422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453B6AB-300A-A9CE-A6B9-0EABA4AC21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EF8EA76-36E4-72A8-5A98-3D2AB26497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A21A03F-367D-98B5-6A75-88BFAFEFB5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F279B7-9D30-4408-B879-192EFAAF0F0F}" type="datetimeFigureOut">
              <a:rPr lang="it-IT" smtClean="0"/>
              <a:t>20/10/2025</a:t>
            </a:fld>
            <a:endParaRPr lang="it-IT"/>
          </a:p>
        </p:txBody>
      </p:sp>
      <p:sp>
        <p:nvSpPr>
          <p:cNvPr id="5" name="Segnaposto piè di pagina 4">
            <a:extLst>
              <a:ext uri="{FF2B5EF4-FFF2-40B4-BE49-F238E27FC236}">
                <a16:creationId xmlns:a16="http://schemas.microsoft.com/office/drawing/2014/main" id="{6445D843-91E1-AD20-2B19-D31BB010FD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8BF03B9-73D4-DCD3-DA8A-323F417755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137423-E1E8-47D9-83BE-2B57BFA566A1}" type="slidenum">
              <a:rPr lang="it-IT" smtClean="0"/>
              <a:t>‹N›</a:t>
            </a:fld>
            <a:endParaRPr lang="it-IT"/>
          </a:p>
        </p:txBody>
      </p:sp>
    </p:spTree>
    <p:extLst>
      <p:ext uri="{BB962C8B-B14F-4D97-AF65-F5344CB8AC3E}">
        <p14:creationId xmlns:p14="http://schemas.microsoft.com/office/powerpoint/2010/main" val="9397987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D9E21-EC8E-4589-BFA2-4EFF4C5747CD}"/>
              </a:ext>
            </a:extLst>
          </p:cNvPr>
          <p:cNvSpPr>
            <a:spLocks noGrp="1"/>
          </p:cNvSpPr>
          <p:nvPr>
            <p:ph type="title"/>
          </p:nvPr>
        </p:nvSpPr>
        <p:spPr>
          <a:xfrm>
            <a:off x="838200" y="365125"/>
            <a:ext cx="10515600" cy="733833"/>
          </a:xfrm>
        </p:spPr>
        <p:txBody>
          <a:bodyPr>
            <a:normAutofit/>
          </a:bodyPr>
          <a:lstStyle/>
          <a:p>
            <a:r>
              <a:rPr lang="it-IT" sz="3200" dirty="0"/>
              <a:t>L’assetto istituzionale dell’Impero tedesco</a:t>
            </a:r>
          </a:p>
        </p:txBody>
      </p:sp>
      <p:sp>
        <p:nvSpPr>
          <p:cNvPr id="3" name="Segnaposto contenuto 2">
            <a:extLst>
              <a:ext uri="{FF2B5EF4-FFF2-40B4-BE49-F238E27FC236}">
                <a16:creationId xmlns:a16="http://schemas.microsoft.com/office/drawing/2014/main" id="{96C32CC9-6BEB-40A9-9DDB-6734A23D4F93}"/>
              </a:ext>
            </a:extLst>
          </p:cNvPr>
          <p:cNvSpPr>
            <a:spLocks noGrp="1"/>
          </p:cNvSpPr>
          <p:nvPr>
            <p:ph idx="1"/>
          </p:nvPr>
        </p:nvSpPr>
        <p:spPr>
          <a:xfrm>
            <a:off x="838200" y="1308683"/>
            <a:ext cx="10515600" cy="4868280"/>
          </a:xfrm>
        </p:spPr>
        <p:txBody>
          <a:bodyPr>
            <a:normAutofit lnSpcReduction="10000"/>
          </a:bodyPr>
          <a:lstStyle/>
          <a:p>
            <a:pPr algn="just"/>
            <a:r>
              <a:rPr lang="it-IT" sz="2400" dirty="0"/>
              <a:t>La costituzione dell’Impero tedesco, nato nel 1871, prevedeva un parlamento bicamerale, formato da un Bundesrat (Consiglio federale), cui partecipavano i rappresentanti dei 25 stati tedeschi, e da un Reichstag (Parlamento), eletto a suffragio universale maschile</a:t>
            </a:r>
          </a:p>
          <a:p>
            <a:pPr algn="just"/>
            <a:r>
              <a:rPr lang="it-IT" sz="2400" dirty="0"/>
              <a:t>Il Partito socialdemocratico (SPD) rappresentava la classe operaia tedesca: il suo leader, Karl </a:t>
            </a:r>
            <a:r>
              <a:rPr lang="it-IT" sz="2400" dirty="0" err="1"/>
              <a:t>Kautsky</a:t>
            </a:r>
            <a:r>
              <a:rPr lang="it-IT" sz="2400" dirty="0"/>
              <a:t>, pur attenendosi all’ortodossia marxista, seguiva una politica fondamentalmente riformista</a:t>
            </a:r>
          </a:p>
          <a:p>
            <a:pPr algn="just"/>
            <a:r>
              <a:rPr lang="it-IT" sz="2400" dirty="0"/>
              <a:t>La corrente revisionista dell’SPD, guidata da Eduard Bernstein, credeva che i socialdemocratici dovessero trovare accordi stabili con la borghesia progressista, per migliorare il capitalismo, accettandone quindi l’esistenza</a:t>
            </a:r>
          </a:p>
          <a:p>
            <a:pPr algn="just"/>
            <a:r>
              <a:rPr lang="it-IT" sz="2400" dirty="0"/>
              <a:t>Il Partito nazionale liberale, politicamente conservatore, era espressione della borghesia industriale e finanziaria</a:t>
            </a:r>
          </a:p>
          <a:p>
            <a:pPr algn="just"/>
            <a:r>
              <a:rPr lang="it-IT" sz="2400" dirty="0"/>
              <a:t>Il Partito conservatore era radicato fra i grandi proprietari terrieri prussiani</a:t>
            </a:r>
          </a:p>
          <a:p>
            <a:pPr algn="just"/>
            <a:r>
              <a:rPr lang="it-IT" sz="2400" dirty="0"/>
              <a:t>Infine, vi era il partito cattolico del </a:t>
            </a:r>
            <a:r>
              <a:rPr lang="it-IT" sz="2400" dirty="0" err="1"/>
              <a:t>Zentrum</a:t>
            </a:r>
            <a:endParaRPr lang="it-IT" sz="2400" dirty="0"/>
          </a:p>
        </p:txBody>
      </p:sp>
    </p:spTree>
    <p:extLst>
      <p:ext uri="{BB962C8B-B14F-4D97-AF65-F5344CB8AC3E}">
        <p14:creationId xmlns:p14="http://schemas.microsoft.com/office/powerpoint/2010/main" val="1372290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a:t>Conseguenze della Prima guerra balcanica</a:t>
            </a:r>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33132" y="1795244"/>
            <a:ext cx="4925736" cy="3598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09765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a:t>Conseguenze della Seconda guerra balcanica</a:t>
            </a:r>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58998" y="1812022"/>
            <a:ext cx="4874004" cy="36743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8126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5564E7-8A0D-450A-8238-B36CB895B371}"/>
              </a:ext>
            </a:extLst>
          </p:cNvPr>
          <p:cNvSpPr>
            <a:spLocks noGrp="1"/>
          </p:cNvSpPr>
          <p:nvPr>
            <p:ph type="title"/>
          </p:nvPr>
        </p:nvSpPr>
        <p:spPr>
          <a:xfrm>
            <a:off x="838200" y="365126"/>
            <a:ext cx="10515600" cy="985502"/>
          </a:xfrm>
        </p:spPr>
        <p:txBody>
          <a:bodyPr>
            <a:normAutofit/>
          </a:bodyPr>
          <a:lstStyle/>
          <a:p>
            <a:r>
              <a:rPr lang="it-IT" sz="3200" dirty="0"/>
              <a:t>La situazione nei Balcani all’inizio del Novecento</a:t>
            </a:r>
          </a:p>
        </p:txBody>
      </p:sp>
      <p:sp>
        <p:nvSpPr>
          <p:cNvPr id="3" name="Segnaposto contenuto 2">
            <a:extLst>
              <a:ext uri="{FF2B5EF4-FFF2-40B4-BE49-F238E27FC236}">
                <a16:creationId xmlns:a16="http://schemas.microsoft.com/office/drawing/2014/main" id="{596E5E9C-153F-4A5F-B861-6D0E78E592C0}"/>
              </a:ext>
            </a:extLst>
          </p:cNvPr>
          <p:cNvSpPr>
            <a:spLocks noGrp="1"/>
          </p:cNvSpPr>
          <p:nvPr>
            <p:ph idx="1"/>
          </p:nvPr>
        </p:nvSpPr>
        <p:spPr>
          <a:xfrm>
            <a:off x="838200" y="1350628"/>
            <a:ext cx="10515600" cy="5142246"/>
          </a:xfrm>
        </p:spPr>
        <p:txBody>
          <a:bodyPr>
            <a:normAutofit lnSpcReduction="10000"/>
          </a:bodyPr>
          <a:lstStyle/>
          <a:p>
            <a:pPr algn="just"/>
            <a:r>
              <a:rPr lang="it-IT" dirty="0"/>
              <a:t>Dopo le guerre balcaniche erano emersi soprattutto due paesi nell’Europa danubiano-balcanica: la Romania e la Serbia</a:t>
            </a:r>
          </a:p>
          <a:p>
            <a:pPr algn="just"/>
            <a:r>
              <a:rPr lang="it-IT" dirty="0"/>
              <a:t>La Romania, legata alla Triplice Alleanza in funzione antirussa, era sempre più sensibile alle pressioni esercitate dal movimento nazionale romeno di Transilvania, che accusava Budapest di oppressione politica</a:t>
            </a:r>
          </a:p>
          <a:p>
            <a:pPr algn="just"/>
            <a:r>
              <a:rPr lang="it-IT" dirty="0"/>
              <a:t>La Serbia, dopo l’annessione della Bosnia-Erzegovina all’Impero austro-ungarico nel 1908, coltivava ambizioni annessionistiche verso quella regione, sostenendo le organizzazioni irredentistiche serbo-bosniache</a:t>
            </a:r>
          </a:p>
          <a:p>
            <a:pPr algn="just"/>
            <a:r>
              <a:rPr lang="it-IT" dirty="0"/>
              <a:t>L’arciduca Francesco Ferdinando, erede al trono d’Austria, sosteneva i progetti di federalizzazione dell’Impero, portati avanti dai partiti nazionali minoritari</a:t>
            </a:r>
          </a:p>
        </p:txBody>
      </p:sp>
    </p:spTree>
    <p:extLst>
      <p:ext uri="{BB962C8B-B14F-4D97-AF65-F5344CB8AC3E}">
        <p14:creationId xmlns:p14="http://schemas.microsoft.com/office/powerpoint/2010/main" val="1630212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D9BF22-EF69-451B-AB1D-8E03CD4F5CBF}"/>
              </a:ext>
            </a:extLst>
          </p:cNvPr>
          <p:cNvSpPr>
            <a:spLocks noGrp="1"/>
          </p:cNvSpPr>
          <p:nvPr>
            <p:ph type="title"/>
          </p:nvPr>
        </p:nvSpPr>
        <p:spPr>
          <a:xfrm>
            <a:off x="838200" y="365126"/>
            <a:ext cx="10515600" cy="1052614"/>
          </a:xfrm>
        </p:spPr>
        <p:txBody>
          <a:bodyPr>
            <a:normAutofit/>
          </a:bodyPr>
          <a:lstStyle/>
          <a:p>
            <a:pPr algn="ctr"/>
            <a:r>
              <a:rPr lang="it-IT" sz="3200" dirty="0"/>
              <a:t>Dalla Prussia all’Impero tedesco</a:t>
            </a:r>
          </a:p>
        </p:txBody>
      </p:sp>
      <p:pic>
        <p:nvPicPr>
          <p:cNvPr id="1026" name="Picture 2" descr="Prussia nell'Enciclopedia Treccani">
            <a:extLst>
              <a:ext uri="{FF2B5EF4-FFF2-40B4-BE49-F238E27FC236}">
                <a16:creationId xmlns:a16="http://schemas.microsoft.com/office/drawing/2014/main" id="{AE1250A3-CF6B-4913-A8F5-10542D770C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0227" y="1623576"/>
            <a:ext cx="6134100" cy="4576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8183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D36215-CFD2-411B-9C74-44CBE4B31168}"/>
              </a:ext>
            </a:extLst>
          </p:cNvPr>
          <p:cNvSpPr>
            <a:spLocks noGrp="1"/>
          </p:cNvSpPr>
          <p:nvPr>
            <p:ph type="ctrTitle"/>
          </p:nvPr>
        </p:nvSpPr>
        <p:spPr>
          <a:xfrm>
            <a:off x="765110" y="595618"/>
            <a:ext cx="10476138" cy="679509"/>
          </a:xfrm>
        </p:spPr>
        <p:txBody>
          <a:bodyPr>
            <a:normAutofit/>
          </a:bodyPr>
          <a:lstStyle/>
          <a:p>
            <a:pPr algn="just"/>
            <a:r>
              <a:rPr lang="it-IT" sz="3200" dirty="0"/>
              <a:t>La politica del cancelliere tedesco Bismarck</a:t>
            </a:r>
          </a:p>
        </p:txBody>
      </p:sp>
      <p:sp>
        <p:nvSpPr>
          <p:cNvPr id="3" name="Sottotitolo 2">
            <a:extLst>
              <a:ext uri="{FF2B5EF4-FFF2-40B4-BE49-F238E27FC236}">
                <a16:creationId xmlns:a16="http://schemas.microsoft.com/office/drawing/2014/main" id="{C5182E30-25DE-4DB4-B799-B019306422BF}"/>
              </a:ext>
            </a:extLst>
          </p:cNvPr>
          <p:cNvSpPr>
            <a:spLocks noGrp="1"/>
          </p:cNvSpPr>
          <p:nvPr>
            <p:ph type="subTitle" idx="1"/>
          </p:nvPr>
        </p:nvSpPr>
        <p:spPr>
          <a:xfrm>
            <a:off x="765110" y="1627464"/>
            <a:ext cx="10599576" cy="4462943"/>
          </a:xfrm>
        </p:spPr>
        <p:txBody>
          <a:bodyPr>
            <a:normAutofit fontScale="85000" lnSpcReduction="20000"/>
          </a:bodyPr>
          <a:lstStyle/>
          <a:p>
            <a:pPr marL="342900" indent="-342900" algn="just">
              <a:buFont typeface="Arial" panose="020B0604020202020204" pitchFamily="34" charset="0"/>
              <a:buChar char="•"/>
            </a:pPr>
            <a:r>
              <a:rPr lang="it-IT" sz="3400" dirty="0"/>
              <a:t>Politica interna: Kulturkampf contro la Chiesa cattolica e il partito cattolico del </a:t>
            </a:r>
            <a:r>
              <a:rPr lang="it-IT" sz="3400" dirty="0" err="1"/>
              <a:t>Zentrum</a:t>
            </a:r>
            <a:r>
              <a:rPr lang="it-IT" sz="3400" dirty="0"/>
              <a:t>; successivamente, politica antisocialista</a:t>
            </a:r>
          </a:p>
          <a:p>
            <a:pPr marL="342900" indent="-342900" algn="just">
              <a:buFont typeface="Arial" panose="020B0604020202020204" pitchFamily="34" charset="0"/>
              <a:buChar char="•"/>
            </a:pPr>
            <a:r>
              <a:rPr lang="it-IT" sz="3400" dirty="0"/>
              <a:t>Protezionismo doganale a favore di grande industria e grande proprietà terriera</a:t>
            </a:r>
          </a:p>
          <a:p>
            <a:pPr marL="342900" indent="-342900" algn="just">
              <a:buFont typeface="Arial" panose="020B0604020202020204" pitchFamily="34" charset="0"/>
              <a:buChar char="•"/>
            </a:pPr>
            <a:r>
              <a:rPr lang="it-IT" sz="3400" dirty="0"/>
              <a:t>Allo stesso tempo, politiche sociali allo scopo di alleviare le condizioni della classe operaia e togliere consensi all’SPD</a:t>
            </a:r>
          </a:p>
          <a:p>
            <a:pPr marL="342900" indent="-342900" algn="just">
              <a:buFont typeface="Arial" panose="020B0604020202020204" pitchFamily="34" charset="0"/>
              <a:buChar char="•"/>
            </a:pPr>
            <a:r>
              <a:rPr lang="it-IT" sz="3400" dirty="0"/>
              <a:t>Politica estera: preservare le posizioni raggiunte dall’Impero tedesco nel 1871 in Europa, tutelandosi da Francia e Russia (Lega dei tre imperatori, 1873, con Impero austro-ungarico e Russia; Triplice Alleanza, 1882, con Impero austro-ungarico e Italia)</a:t>
            </a:r>
          </a:p>
          <a:p>
            <a:pPr marL="342900" indent="-342900" algn="just">
              <a:buFont typeface="Arial" panose="020B0604020202020204" pitchFamily="34" charset="0"/>
              <a:buChar char="•"/>
            </a:pPr>
            <a:r>
              <a:rPr lang="it-IT" sz="3400" dirty="0"/>
              <a:t>Tentativo di deviare le ambizioni delle grandi potenze fuori dal continente europeo: Conferenza di Berlino per l’Africa (1884-85)</a:t>
            </a:r>
          </a:p>
          <a:p>
            <a:pPr algn="just"/>
            <a:endParaRPr lang="it-IT" dirty="0"/>
          </a:p>
        </p:txBody>
      </p:sp>
    </p:spTree>
    <p:extLst>
      <p:ext uri="{BB962C8B-B14F-4D97-AF65-F5344CB8AC3E}">
        <p14:creationId xmlns:p14="http://schemas.microsoft.com/office/powerpoint/2010/main" val="1918374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F6A467-BC1D-47BE-A962-2B97377DAE52}"/>
              </a:ext>
            </a:extLst>
          </p:cNvPr>
          <p:cNvSpPr>
            <a:spLocks noGrp="1"/>
          </p:cNvSpPr>
          <p:nvPr>
            <p:ph type="title"/>
          </p:nvPr>
        </p:nvSpPr>
        <p:spPr/>
        <p:txBody>
          <a:bodyPr>
            <a:normAutofit/>
          </a:bodyPr>
          <a:lstStyle/>
          <a:p>
            <a:pPr algn="ctr"/>
            <a:r>
              <a:rPr lang="it-IT" sz="2800" dirty="0"/>
              <a:t>L’imperialismo europeo in Africa</a:t>
            </a:r>
          </a:p>
        </p:txBody>
      </p:sp>
      <p:pic>
        <p:nvPicPr>
          <p:cNvPr id="1026" name="Picture 2" descr="The Partition of Africa">
            <a:extLst>
              <a:ext uri="{FF2B5EF4-FFF2-40B4-BE49-F238E27FC236}">
                <a16:creationId xmlns:a16="http://schemas.microsoft.com/office/drawing/2014/main" id="{D93A89AB-FB8A-4593-97E0-E94587BAC3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1912" y="1928695"/>
            <a:ext cx="4448175"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878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45F8E6-0001-4FAA-8AB2-8BCEFFA36D47}"/>
              </a:ext>
            </a:extLst>
          </p:cNvPr>
          <p:cNvSpPr>
            <a:spLocks noGrp="1"/>
          </p:cNvSpPr>
          <p:nvPr>
            <p:ph type="title"/>
          </p:nvPr>
        </p:nvSpPr>
        <p:spPr/>
        <p:txBody>
          <a:bodyPr>
            <a:normAutofit/>
          </a:bodyPr>
          <a:lstStyle/>
          <a:p>
            <a:r>
              <a:rPr lang="it-IT" sz="3200" dirty="0"/>
              <a:t>L’Impero austro-ungarico</a:t>
            </a:r>
          </a:p>
        </p:txBody>
      </p:sp>
      <p:sp>
        <p:nvSpPr>
          <p:cNvPr id="3" name="Segnaposto contenuto 2">
            <a:extLst>
              <a:ext uri="{FF2B5EF4-FFF2-40B4-BE49-F238E27FC236}">
                <a16:creationId xmlns:a16="http://schemas.microsoft.com/office/drawing/2014/main" id="{4415F059-A4FB-4F1A-AB71-7E506CEF4E8E}"/>
              </a:ext>
            </a:extLst>
          </p:cNvPr>
          <p:cNvSpPr>
            <a:spLocks noGrp="1"/>
          </p:cNvSpPr>
          <p:nvPr>
            <p:ph idx="1"/>
          </p:nvPr>
        </p:nvSpPr>
        <p:spPr>
          <a:xfrm>
            <a:off x="838200" y="1627463"/>
            <a:ext cx="10515600" cy="4549499"/>
          </a:xfrm>
        </p:spPr>
        <p:txBody>
          <a:bodyPr>
            <a:normAutofit fontScale="85000" lnSpcReduction="10000"/>
          </a:bodyPr>
          <a:lstStyle/>
          <a:p>
            <a:pPr algn="just"/>
            <a:r>
              <a:rPr lang="it-IT" dirty="0"/>
              <a:t>In </a:t>
            </a:r>
            <a:r>
              <a:rPr lang="it-IT" dirty="0" err="1"/>
              <a:t>Cisleitania</a:t>
            </a:r>
            <a:r>
              <a:rPr lang="it-IT" dirty="0"/>
              <a:t> il governo </a:t>
            </a:r>
            <a:r>
              <a:rPr lang="it-IT" dirty="0" err="1"/>
              <a:t>Taaffe</a:t>
            </a:r>
            <a:r>
              <a:rPr lang="it-IT" dirty="0"/>
              <a:t> estende il suffragio (1882), attua riforme sociali nel mondo del lavoro, contrasta il partito socialista, dimostra apertura nei confronti delle minoranze nazionali e dei popoli slavi</a:t>
            </a:r>
          </a:p>
          <a:p>
            <a:pPr algn="just"/>
            <a:r>
              <a:rPr lang="it-IT" dirty="0"/>
              <a:t>Aumento dell’antisemitismo, in particolare all’interno del partito cristiano-sociale e dello schieramento pangermanista</a:t>
            </a:r>
          </a:p>
          <a:p>
            <a:pPr algn="just"/>
            <a:r>
              <a:rPr lang="it-IT" dirty="0"/>
              <a:t>Il Partito socialdemocratico austriaco al congresso di </a:t>
            </a:r>
            <a:r>
              <a:rPr lang="it-IT" dirty="0" err="1"/>
              <a:t>Brünn</a:t>
            </a:r>
            <a:r>
              <a:rPr lang="it-IT" dirty="0"/>
              <a:t> (1899) propone una riforma federale della </a:t>
            </a:r>
            <a:r>
              <a:rPr lang="it-IT" dirty="0" err="1"/>
              <a:t>Cisleitania</a:t>
            </a:r>
            <a:endParaRPr lang="it-IT" dirty="0"/>
          </a:p>
          <a:p>
            <a:pPr algn="just"/>
            <a:r>
              <a:rPr lang="it-IT" dirty="0"/>
              <a:t>Introduzione in </a:t>
            </a:r>
            <a:r>
              <a:rPr lang="it-IT" dirty="0" err="1"/>
              <a:t>Cisleitania</a:t>
            </a:r>
            <a:r>
              <a:rPr lang="it-IT" dirty="0"/>
              <a:t> del suffragio universale maschile (1907), con l’obiettivo di favorire i partiti di massa, depotenziando i nazionalismi</a:t>
            </a:r>
          </a:p>
          <a:p>
            <a:pPr algn="just"/>
            <a:r>
              <a:rPr lang="it-IT" dirty="0"/>
              <a:t>In </a:t>
            </a:r>
            <a:r>
              <a:rPr lang="it-IT" dirty="0" err="1"/>
              <a:t>Transleitania</a:t>
            </a:r>
            <a:r>
              <a:rPr lang="it-IT" dirty="0"/>
              <a:t> il governo </a:t>
            </a:r>
            <a:r>
              <a:rPr lang="it-IT" dirty="0" err="1"/>
              <a:t>Tisza</a:t>
            </a:r>
            <a:r>
              <a:rPr lang="it-IT" dirty="0"/>
              <a:t> tutela gli interessi dell’aristocrazia latifondista magiara e accentua la discriminazione politica e sociale nei confronti delle minoranze nazionali</a:t>
            </a:r>
          </a:p>
          <a:p>
            <a:pPr algn="just"/>
            <a:r>
              <a:rPr lang="it-IT" dirty="0"/>
              <a:t>Nel 1882 costituzione della Triplice Alleanza con Impero tedesco e Regno d’Italia</a:t>
            </a:r>
          </a:p>
          <a:p>
            <a:pPr algn="just"/>
            <a:endParaRPr lang="it-IT" dirty="0"/>
          </a:p>
        </p:txBody>
      </p:sp>
    </p:spTree>
    <p:extLst>
      <p:ext uri="{BB962C8B-B14F-4D97-AF65-F5344CB8AC3E}">
        <p14:creationId xmlns:p14="http://schemas.microsoft.com/office/powerpoint/2010/main" val="1272770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80A9FA-C588-4A62-AE0A-4D8C48129340}"/>
              </a:ext>
            </a:extLst>
          </p:cNvPr>
          <p:cNvSpPr>
            <a:spLocks noGrp="1"/>
          </p:cNvSpPr>
          <p:nvPr>
            <p:ph type="title"/>
          </p:nvPr>
        </p:nvSpPr>
        <p:spPr>
          <a:xfrm>
            <a:off x="838200" y="365125"/>
            <a:ext cx="10515600" cy="582831"/>
          </a:xfrm>
        </p:spPr>
        <p:txBody>
          <a:bodyPr>
            <a:normAutofit/>
          </a:bodyPr>
          <a:lstStyle/>
          <a:p>
            <a:r>
              <a:rPr lang="it-IT" sz="3200" dirty="0"/>
              <a:t>La situazione politica in Europa sud-orientale</a:t>
            </a:r>
          </a:p>
        </p:txBody>
      </p:sp>
      <p:sp>
        <p:nvSpPr>
          <p:cNvPr id="3" name="Segnaposto contenuto 2">
            <a:extLst>
              <a:ext uri="{FF2B5EF4-FFF2-40B4-BE49-F238E27FC236}">
                <a16:creationId xmlns:a16="http://schemas.microsoft.com/office/drawing/2014/main" id="{5A3C924E-015C-4CE9-B9A3-524188FD9C2A}"/>
              </a:ext>
            </a:extLst>
          </p:cNvPr>
          <p:cNvSpPr>
            <a:spLocks noGrp="1"/>
          </p:cNvSpPr>
          <p:nvPr>
            <p:ph idx="1"/>
          </p:nvPr>
        </p:nvSpPr>
        <p:spPr>
          <a:xfrm>
            <a:off x="838200" y="1241571"/>
            <a:ext cx="10515600" cy="4935392"/>
          </a:xfrm>
        </p:spPr>
        <p:txBody>
          <a:bodyPr>
            <a:normAutofit lnSpcReduction="10000"/>
          </a:bodyPr>
          <a:lstStyle/>
          <a:p>
            <a:pPr algn="just"/>
            <a:r>
              <a:rPr lang="it-IT" dirty="0"/>
              <a:t>Nei paesi dell’Europa sud-orientale dalla fine dell’Ottocento si erano stabilite monarchie costituzionali basate su un sostanziale bipartitismo</a:t>
            </a:r>
          </a:p>
          <a:p>
            <a:pPr algn="just"/>
            <a:r>
              <a:rPr lang="it-IT" dirty="0"/>
              <a:t>I partiti liberali guardavano all’esempio occidentale e puntavano ad un’industrializzazione dei loro paesi, spesso facendo uso di politiche economiche protezionistiche</a:t>
            </a:r>
          </a:p>
          <a:p>
            <a:pPr algn="just"/>
            <a:r>
              <a:rPr lang="it-IT" dirty="0"/>
              <a:t>I partiti conservatori mostravano una certa diffidenza verso il modello liberal-democratico occidentale e avevano un’inclinazione al tradizionalismo politico e sociale, identificando nel mondo delle campagne il serbatoio spirituale della nazione e tutelando gli interessi della grande proprietà terriera</a:t>
            </a:r>
          </a:p>
          <a:p>
            <a:pPr algn="just"/>
            <a:r>
              <a:rPr lang="it-IT" dirty="0"/>
              <a:t>I partiti contadini si ispiravano all’esempio del populismo russo, chiedendo una riforma agraria radicale</a:t>
            </a:r>
          </a:p>
        </p:txBody>
      </p:sp>
    </p:spTree>
    <p:extLst>
      <p:ext uri="{BB962C8B-B14F-4D97-AF65-F5344CB8AC3E}">
        <p14:creationId xmlns:p14="http://schemas.microsoft.com/office/powerpoint/2010/main" val="460672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5A1563-2190-47D9-B0CD-C9E5CAC576D4}"/>
              </a:ext>
            </a:extLst>
          </p:cNvPr>
          <p:cNvSpPr>
            <a:spLocks noGrp="1"/>
          </p:cNvSpPr>
          <p:nvPr>
            <p:ph type="ctrTitle"/>
          </p:nvPr>
        </p:nvSpPr>
        <p:spPr>
          <a:xfrm>
            <a:off x="788565" y="721454"/>
            <a:ext cx="10427516" cy="704674"/>
          </a:xfrm>
        </p:spPr>
        <p:txBody>
          <a:bodyPr>
            <a:normAutofit/>
          </a:bodyPr>
          <a:lstStyle/>
          <a:p>
            <a:pPr algn="just"/>
            <a:r>
              <a:rPr lang="it-IT" sz="3200" dirty="0"/>
              <a:t>Politica interna ed estera della Germania di Guglielmo II</a:t>
            </a:r>
          </a:p>
        </p:txBody>
      </p:sp>
      <p:sp>
        <p:nvSpPr>
          <p:cNvPr id="3" name="Sottotitolo 2">
            <a:extLst>
              <a:ext uri="{FF2B5EF4-FFF2-40B4-BE49-F238E27FC236}">
                <a16:creationId xmlns:a16="http://schemas.microsoft.com/office/drawing/2014/main" id="{3A213D3E-790B-4ABF-9398-7F669A7AA219}"/>
              </a:ext>
            </a:extLst>
          </p:cNvPr>
          <p:cNvSpPr>
            <a:spLocks noGrp="1"/>
          </p:cNvSpPr>
          <p:nvPr>
            <p:ph type="subTitle" idx="1"/>
          </p:nvPr>
        </p:nvSpPr>
        <p:spPr>
          <a:xfrm>
            <a:off x="872455" y="1837189"/>
            <a:ext cx="10201013" cy="4362275"/>
          </a:xfrm>
        </p:spPr>
        <p:txBody>
          <a:bodyPr/>
          <a:lstStyle/>
          <a:p>
            <a:pPr marL="342900" indent="-342900" algn="just">
              <a:buFont typeface="Arial" panose="020B0604020202020204" pitchFamily="34" charset="0"/>
              <a:buChar char="•"/>
            </a:pPr>
            <a:r>
              <a:rPr lang="it-IT" dirty="0"/>
              <a:t>Guglielmo II, imperatore dal 1888, allontana Bismarck (1890) e imprime una svolta alla politica interna ed estera tedesca</a:t>
            </a:r>
          </a:p>
          <a:p>
            <a:pPr marL="342900" indent="-342900" algn="just">
              <a:buFont typeface="Arial" panose="020B0604020202020204" pitchFamily="34" charset="0"/>
              <a:buChar char="•"/>
            </a:pPr>
            <a:r>
              <a:rPr lang="it-IT" dirty="0"/>
              <a:t>Politica interna: coinvolgimento delle masse popolari nel progetto imperiale tedesco, fine delle politiche antisocialiste</a:t>
            </a:r>
          </a:p>
          <a:p>
            <a:pPr marL="342900" indent="-342900" algn="just">
              <a:buFont typeface="Arial" panose="020B0604020202020204" pitchFamily="34" charset="0"/>
              <a:buChar char="•"/>
            </a:pPr>
            <a:r>
              <a:rPr lang="it-IT" dirty="0"/>
              <a:t>Politica estera: fine della politica di equilibrio europea, avvio di una politica imperialistica (</a:t>
            </a:r>
            <a:r>
              <a:rPr lang="it-IT" dirty="0" err="1"/>
              <a:t>Weltpolitik</a:t>
            </a:r>
            <a:r>
              <a:rPr lang="it-IT" dirty="0"/>
              <a:t>), competizione con Francia e Gran Bretagna</a:t>
            </a:r>
          </a:p>
          <a:p>
            <a:pPr marL="342900" indent="-342900" algn="just">
              <a:buFont typeface="Arial" panose="020B0604020202020204" pitchFamily="34" charset="0"/>
              <a:buChar char="•"/>
            </a:pPr>
            <a:r>
              <a:rPr lang="it-IT" dirty="0"/>
              <a:t>Costituzione della Triplice Alleanza fra Germania, Impero austro-ungarico ed Italia (1882) e, come reazione, avvicinamento franco-russo e poi creazione della Triplice Intesa tra Francia, Gran Bretagna e Impero russo (1907)</a:t>
            </a:r>
          </a:p>
          <a:p>
            <a:pPr algn="just"/>
            <a:r>
              <a:rPr lang="it-IT" dirty="0"/>
              <a:t> </a:t>
            </a:r>
          </a:p>
        </p:txBody>
      </p:sp>
    </p:spTree>
    <p:extLst>
      <p:ext uri="{BB962C8B-B14F-4D97-AF65-F5344CB8AC3E}">
        <p14:creationId xmlns:p14="http://schemas.microsoft.com/office/powerpoint/2010/main" val="4138423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2E6282-370A-4DB7-A1DB-246F5CE3E59F}"/>
              </a:ext>
            </a:extLst>
          </p:cNvPr>
          <p:cNvSpPr>
            <a:spLocks noGrp="1"/>
          </p:cNvSpPr>
          <p:nvPr>
            <p:ph type="title"/>
          </p:nvPr>
        </p:nvSpPr>
        <p:spPr>
          <a:xfrm>
            <a:off x="838200" y="365126"/>
            <a:ext cx="10515600" cy="658332"/>
          </a:xfrm>
        </p:spPr>
        <p:txBody>
          <a:bodyPr>
            <a:normAutofit/>
          </a:bodyPr>
          <a:lstStyle/>
          <a:p>
            <a:r>
              <a:rPr lang="it-IT" sz="3200" dirty="0"/>
              <a:t>Le guerre balcaniche</a:t>
            </a:r>
          </a:p>
        </p:txBody>
      </p:sp>
      <p:sp>
        <p:nvSpPr>
          <p:cNvPr id="3" name="Segnaposto contenuto 2">
            <a:extLst>
              <a:ext uri="{FF2B5EF4-FFF2-40B4-BE49-F238E27FC236}">
                <a16:creationId xmlns:a16="http://schemas.microsoft.com/office/drawing/2014/main" id="{A5C3F2DF-B659-4682-969D-B17F9B732434}"/>
              </a:ext>
            </a:extLst>
          </p:cNvPr>
          <p:cNvSpPr>
            <a:spLocks noGrp="1"/>
          </p:cNvSpPr>
          <p:nvPr>
            <p:ph idx="1"/>
          </p:nvPr>
        </p:nvSpPr>
        <p:spPr>
          <a:xfrm>
            <a:off x="838200" y="1317072"/>
            <a:ext cx="10515600" cy="4859891"/>
          </a:xfrm>
        </p:spPr>
        <p:txBody>
          <a:bodyPr>
            <a:normAutofit fontScale="92500" lnSpcReduction="20000"/>
          </a:bodyPr>
          <a:lstStyle/>
          <a:p>
            <a:pPr algn="just"/>
            <a:r>
              <a:rPr lang="it-IT" dirty="0"/>
              <a:t>La guerra italo-turca (1911-12) e la sconfitta dell’Impero ottomano spingono le nazioni balcaniche a coalizzarsi per spartirsi gli ultimi territori ancora controllati dagli ottomani in Europa (in particolare in Macedonia)</a:t>
            </a:r>
          </a:p>
          <a:p>
            <a:pPr algn="just"/>
            <a:r>
              <a:rPr lang="it-IT" dirty="0"/>
              <a:t>Dopo la prima guerra balcanica (1912-13), condotta da una lega </a:t>
            </a:r>
            <a:r>
              <a:rPr lang="it-IT" dirty="0" err="1"/>
              <a:t>antiottomana</a:t>
            </a:r>
            <a:r>
              <a:rPr lang="it-IT" dirty="0"/>
              <a:t> (Montenegro, Grecia, Serbia e Bulgaria) contro l’Impero ottomano, questo perde sostanzialmente tutti i suoi possedimenti balcanici (trattato di Londra, maggio 1913)</a:t>
            </a:r>
          </a:p>
          <a:p>
            <a:pPr algn="just"/>
            <a:r>
              <a:rPr lang="it-IT" dirty="0"/>
              <a:t>Dopo la seconda guerra balcanica (1913), che vede la sconfitta della Bulgaria ad opera degli altri paesi balcanici (cui si era aggiunto l’Impero ottomano) per la spartizione della Macedonia, l’Impero ottomano ritorna in possesso della Tracia (trattato di Bucarest, agosto 1913, e trattato di Costantinopoli, settembre 1913)</a:t>
            </a:r>
          </a:p>
          <a:p>
            <a:pPr algn="just"/>
            <a:r>
              <a:rPr lang="it-IT" dirty="0"/>
              <a:t>Le grandi potenze riconoscono l’indipendenza albanese, proclamata nel 1912, scegliendo come principe Guglielmo di </a:t>
            </a:r>
            <a:r>
              <a:rPr lang="it-IT" dirty="0" err="1"/>
              <a:t>Wied</a:t>
            </a:r>
            <a:endParaRPr lang="it-IT" dirty="0"/>
          </a:p>
        </p:txBody>
      </p:sp>
    </p:spTree>
    <p:extLst>
      <p:ext uri="{BB962C8B-B14F-4D97-AF65-F5344CB8AC3E}">
        <p14:creationId xmlns:p14="http://schemas.microsoft.com/office/powerpoint/2010/main" val="3437444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a:t>Guerra italo-turca (1911-12)</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38136" y="1690688"/>
            <a:ext cx="5315728"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804623"/>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871</Words>
  <Application>Microsoft Office PowerPoint</Application>
  <PresentationFormat>Widescreen</PresentationFormat>
  <Paragraphs>46</Paragraphs>
  <Slides>12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vt:i4>
      </vt:variant>
    </vt:vector>
  </HeadingPairs>
  <TitlesOfParts>
    <vt:vector size="16" baseType="lpstr">
      <vt:lpstr>Arial</vt:lpstr>
      <vt:lpstr>Calibri</vt:lpstr>
      <vt:lpstr>Calibri Light</vt:lpstr>
      <vt:lpstr>1_Tema di Office</vt:lpstr>
      <vt:lpstr>L’assetto istituzionale dell’Impero tedesco</vt:lpstr>
      <vt:lpstr>Dalla Prussia all’Impero tedesco</vt:lpstr>
      <vt:lpstr>La politica del cancelliere tedesco Bismarck</vt:lpstr>
      <vt:lpstr>L’imperialismo europeo in Africa</vt:lpstr>
      <vt:lpstr>L’Impero austro-ungarico</vt:lpstr>
      <vt:lpstr>La situazione politica in Europa sud-orientale</vt:lpstr>
      <vt:lpstr>Politica interna ed estera della Germania di Guglielmo II</vt:lpstr>
      <vt:lpstr>Le guerre balcaniche</vt:lpstr>
      <vt:lpstr>Guerra italo-turca (1911-12)</vt:lpstr>
      <vt:lpstr>Conseguenze della Prima guerra balcanica</vt:lpstr>
      <vt:lpstr>Conseguenze della Seconda guerra balcanica</vt:lpstr>
      <vt:lpstr>La situazione nei Balcani all’inizio del Novecento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2025-10-20T08:23:10Z</dcterms:created>
  <dcterms:modified xsi:type="dcterms:W3CDTF">2025-10-20T08:23:48Z</dcterms:modified>
</cp:coreProperties>
</file>