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5" r:id="rId9"/>
    <p:sldId id="266" r:id="rId10"/>
    <p:sldId id="267" r:id="rId11"/>
    <p:sldId id="268" r:id="rId12"/>
    <p:sldId id="269" r:id="rId13"/>
    <p:sldId id="270" r:id="rId14"/>
    <p:sldId id="271" r:id="rId15"/>
    <p:sldId id="272" r:id="rId16"/>
    <p:sldId id="259" r:id="rId17"/>
    <p:sldId id="273" r:id="rId18"/>
    <p:sldId id="274" r:id="rId19"/>
    <p:sldId id="275" r:id="rId20"/>
    <p:sldId id="276" r:id="rId21"/>
    <p:sldId id="277" r:id="rId22"/>
    <p:sldId id="278" r:id="rId23"/>
    <p:sldId id="279" r:id="rId24"/>
    <p:sldId id="281" r:id="rId25"/>
    <p:sldId id="282" r:id="rId26"/>
    <p:sldId id="283" r:id="rId2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22602DE-DFB9-4389-AE5D-6B04A838888A}" type="datetimeFigureOut">
              <a:rPr lang="it-IT" smtClean="0"/>
              <a:t>11/03/2016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158361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22602DE-DFB9-4389-AE5D-6B04A838888A}" type="datetimeFigureOut">
              <a:rPr lang="it-IT" smtClean="0"/>
              <a:t>11/03/2016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187453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22602DE-DFB9-4389-AE5D-6B04A838888A}" type="datetimeFigureOut">
              <a:rPr lang="it-IT" smtClean="0"/>
              <a:t>11/03/2016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72983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22602DE-DFB9-4389-AE5D-6B04A838888A}" type="datetimeFigureOut">
              <a:rPr lang="it-IT" smtClean="0"/>
              <a:t>11/03/2016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4218161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22602DE-DFB9-4389-AE5D-6B04A838888A}" type="datetimeFigureOut">
              <a:rPr lang="it-IT" smtClean="0"/>
              <a:t>11/03/2016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3480981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22602DE-DFB9-4389-AE5D-6B04A838888A}" type="datetimeFigureOut">
              <a:rPr lang="it-IT" smtClean="0"/>
              <a:t>11/03/2016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27859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22602DE-DFB9-4389-AE5D-6B04A838888A}" type="datetimeFigureOut">
              <a:rPr lang="it-IT" smtClean="0"/>
              <a:t>11/03/2016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25479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22602DE-DFB9-4389-AE5D-6B04A838888A}" type="datetimeFigureOut">
              <a:rPr lang="it-IT" smtClean="0"/>
              <a:t>11/03/2016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3701876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22602DE-DFB9-4389-AE5D-6B04A838888A}" type="datetimeFigureOut">
              <a:rPr lang="it-IT" smtClean="0"/>
              <a:t>11/03/2016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206853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22602DE-DFB9-4389-AE5D-6B04A838888A}" type="datetimeFigureOut">
              <a:rPr lang="it-IT" smtClean="0"/>
              <a:t>11/03/2016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3577012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22602DE-DFB9-4389-AE5D-6B04A838888A}" type="datetimeFigureOut">
              <a:rPr lang="it-IT" smtClean="0"/>
              <a:t>11/03/2016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9D6E14C-EF27-4E06-A157-A4A736DB90CF}" type="slidenum">
              <a:rPr lang="it-IT" smtClean="0"/>
              <a:t>‹N›</a:t>
            </a:fld>
            <a:endParaRPr lang="it-IT"/>
          </a:p>
        </p:txBody>
      </p:sp>
    </p:spTree>
    <p:extLst>
      <p:ext uri="{BB962C8B-B14F-4D97-AF65-F5344CB8AC3E}">
        <p14:creationId xmlns:p14="http://schemas.microsoft.com/office/powerpoint/2010/main" val="537554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602DE-DFB9-4389-AE5D-6B04A838888A}" type="datetimeFigureOut">
              <a:rPr lang="it-IT" smtClean="0"/>
              <a:t>11/03/2016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E14C-EF27-4E06-A157-A4A736DB90CF}" type="slidenum">
              <a:rPr lang="it-IT" smtClean="0"/>
              <a:t>‹N›</a:t>
            </a:fld>
            <a:endParaRPr lang="it-IT"/>
          </a:p>
        </p:txBody>
      </p:sp>
    </p:spTree>
    <p:extLst>
      <p:ext uri="{BB962C8B-B14F-4D97-AF65-F5344CB8AC3E}">
        <p14:creationId xmlns:p14="http://schemas.microsoft.com/office/powerpoint/2010/main" val="3721549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Intellectual</a:t>
            </a:r>
            <a:r>
              <a:rPr lang="it-IT" dirty="0" smtClean="0"/>
              <a:t> </a:t>
            </a:r>
            <a:r>
              <a:rPr lang="it-IT" dirty="0" err="1" smtClean="0"/>
              <a:t>Property</a:t>
            </a:r>
            <a:r>
              <a:rPr lang="it-IT" dirty="0" smtClean="0"/>
              <a:t> </a:t>
            </a:r>
            <a:r>
              <a:rPr lang="it-IT" dirty="0" err="1" smtClean="0"/>
              <a:t>Rights</a:t>
            </a:r>
            <a:r>
              <a:rPr lang="it-IT" dirty="0" smtClean="0"/>
              <a:t> (</a:t>
            </a:r>
            <a:r>
              <a:rPr lang="it-IT" dirty="0" err="1" smtClean="0"/>
              <a:t>IPRs</a:t>
            </a:r>
            <a:r>
              <a:rPr lang="it-IT" dirty="0" smtClean="0"/>
              <a:t>)  and </a:t>
            </a:r>
            <a:r>
              <a:rPr lang="it-IT" dirty="0" err="1" smtClean="0"/>
              <a:t>innovation</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334591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Patents</a:t>
            </a:r>
            <a:r>
              <a:rPr lang="it-IT" dirty="0" smtClean="0"/>
              <a:t> and </a:t>
            </a:r>
            <a:r>
              <a:rPr lang="it-IT" dirty="0" err="1" smtClean="0"/>
              <a:t>technological</a:t>
            </a:r>
            <a:r>
              <a:rPr lang="it-IT" dirty="0" smtClean="0"/>
              <a:t> </a:t>
            </a:r>
            <a:r>
              <a:rPr lang="it-IT" dirty="0" err="1" smtClean="0"/>
              <a:t>paradigms</a:t>
            </a:r>
            <a:endParaRPr lang="it-IT" dirty="0"/>
          </a:p>
        </p:txBody>
      </p:sp>
      <p:sp>
        <p:nvSpPr>
          <p:cNvPr id="3" name="Segnaposto contenuto 2"/>
          <p:cNvSpPr>
            <a:spLocks noGrp="1"/>
          </p:cNvSpPr>
          <p:nvPr>
            <p:ph idx="1"/>
          </p:nvPr>
        </p:nvSpPr>
        <p:spPr>
          <a:xfrm>
            <a:off x="838200" y="1251284"/>
            <a:ext cx="10515600" cy="5361271"/>
          </a:xfrm>
        </p:spPr>
        <p:txBody>
          <a:bodyPr>
            <a:normAutofit fontScale="77500" lnSpcReduction="20000"/>
          </a:bodyPr>
          <a:lstStyle/>
          <a:p>
            <a:endParaRPr lang="it-IT" dirty="0"/>
          </a:p>
          <a:p>
            <a:r>
              <a:rPr lang="it-IT" dirty="0" err="1" smtClean="0"/>
              <a:t>Key</a:t>
            </a:r>
            <a:r>
              <a:rPr lang="it-IT" dirty="0" smtClean="0"/>
              <a:t> </a:t>
            </a:r>
            <a:r>
              <a:rPr lang="it-IT" dirty="0" err="1" smtClean="0"/>
              <a:t>question</a:t>
            </a:r>
            <a:r>
              <a:rPr lang="it-IT" dirty="0" smtClean="0"/>
              <a:t>: WHAT ROLE OF </a:t>
            </a:r>
            <a:r>
              <a:rPr lang="it-IT" dirty="0" err="1" smtClean="0"/>
              <a:t>IPRs</a:t>
            </a:r>
            <a:r>
              <a:rPr lang="it-IT" dirty="0" smtClean="0"/>
              <a:t> IN INNOVATION SYSTEM? </a:t>
            </a:r>
          </a:p>
          <a:p>
            <a:r>
              <a:rPr lang="en-US" dirty="0" smtClean="0"/>
              <a:t>The  emergence of the semiconductor industry was </a:t>
            </a:r>
            <a:r>
              <a:rPr lang="en-US" dirty="0" err="1" smtClean="0"/>
              <a:t>signifcantly</a:t>
            </a:r>
            <a:r>
              <a:rPr lang="en-US" dirty="0" smtClean="0"/>
              <a:t> spurred by public procurement and a lax IP regime</a:t>
            </a:r>
          </a:p>
          <a:p>
            <a:r>
              <a:rPr lang="en-US" dirty="0" smtClean="0"/>
              <a:t>The same could be said about the emergence of Internet under the Defense Advanced Research Projects Agency (DARPA). </a:t>
            </a:r>
          </a:p>
          <a:p>
            <a:r>
              <a:rPr lang="en-US" dirty="0" smtClean="0"/>
              <a:t>The software industry also emerged under a lax IP regime (Samuelson 1993). </a:t>
            </a:r>
          </a:p>
          <a:p>
            <a:r>
              <a:rPr lang="en-US" dirty="0" smtClean="0"/>
              <a:t>The telecom industry was largely operated by national monopolies until the 1980s and 1990s, and IPRs played little role in the rapid advance of technology in this industry. Mobile telephony also emerged until the late 1980s under a lax IP regime (</a:t>
            </a:r>
            <a:r>
              <a:rPr lang="en-US" dirty="0" err="1" smtClean="0"/>
              <a:t>Granstrand</a:t>
            </a:r>
            <a:r>
              <a:rPr lang="en-US" dirty="0" smtClean="0"/>
              <a:t> 1999). </a:t>
            </a:r>
          </a:p>
          <a:p>
            <a:r>
              <a:rPr lang="en-US" u="sng" dirty="0" smtClean="0"/>
              <a:t>The conclusion seems to be that the IP system has not been of major importance for the emergence of ICTs (at least not in the early stages). In fact it may even be argued that lax IP regimes were instrumental for the emergence of several ICT industries</a:t>
            </a:r>
            <a:r>
              <a:rPr lang="en-US" dirty="0" smtClean="0"/>
              <a:t>.</a:t>
            </a:r>
          </a:p>
          <a:p>
            <a:r>
              <a:rPr lang="en-US" dirty="0" smtClean="0"/>
              <a:t>The strengthening of the IP regime may have reinforced some </a:t>
            </a:r>
            <a:r>
              <a:rPr lang="en-US" u="sng" dirty="0" smtClean="0"/>
              <a:t>features of intellectual capitalism, but it appears that the pro-patent era was as much a consequence of intellectual capitalism as a cause of it</a:t>
            </a:r>
            <a:r>
              <a:rPr lang="en-US" dirty="0" smtClean="0"/>
              <a:t>, and that it was not a necessary condition for the emergence of the industries and technologies that fostered it.</a:t>
            </a:r>
            <a:endParaRPr lang="it-IT" dirty="0" smtClean="0"/>
          </a:p>
          <a:p>
            <a:endParaRPr lang="it-IT" dirty="0"/>
          </a:p>
        </p:txBody>
      </p:sp>
    </p:spTree>
    <p:extLst>
      <p:ext uri="{BB962C8B-B14F-4D97-AF65-F5344CB8AC3E}">
        <p14:creationId xmlns:p14="http://schemas.microsoft.com/office/powerpoint/2010/main" val="3424672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Focusing</a:t>
            </a:r>
            <a:r>
              <a:rPr lang="it-IT" dirty="0" smtClean="0"/>
              <a:t> on </a:t>
            </a:r>
            <a:r>
              <a:rPr lang="it-IT" dirty="0" err="1" smtClean="0"/>
              <a:t>IPRs</a:t>
            </a:r>
            <a:r>
              <a:rPr lang="it-IT" dirty="0" smtClean="0"/>
              <a:t> AND INNOVATION</a:t>
            </a:r>
            <a:endParaRPr lang="it-IT" dirty="0"/>
          </a:p>
        </p:txBody>
      </p:sp>
      <p:sp>
        <p:nvSpPr>
          <p:cNvPr id="3" name="Segnaposto contenuto 2"/>
          <p:cNvSpPr>
            <a:spLocks noGrp="1"/>
          </p:cNvSpPr>
          <p:nvPr>
            <p:ph idx="1"/>
          </p:nvPr>
        </p:nvSpPr>
        <p:spPr/>
        <p:txBody>
          <a:bodyPr/>
          <a:lstStyle/>
          <a:p>
            <a:pPr marL="0" indent="0">
              <a:buNone/>
            </a:pPr>
            <a:r>
              <a:rPr lang="it-IT" dirty="0" smtClean="0"/>
              <a:t>CONTROVERSIES</a:t>
            </a:r>
          </a:p>
          <a:p>
            <a:pPr marL="0" indent="0">
              <a:buNone/>
            </a:pPr>
            <a:endParaRPr lang="it-IT" dirty="0"/>
          </a:p>
          <a:p>
            <a:pPr marL="514350" indent="-514350">
              <a:buAutoNum type="alphaLcParenR"/>
            </a:pPr>
            <a:r>
              <a:rPr lang="it-IT" dirty="0" smtClean="0"/>
              <a:t>LEGAL: are </a:t>
            </a:r>
            <a:r>
              <a:rPr lang="it-IT" dirty="0" err="1" smtClean="0"/>
              <a:t>they</a:t>
            </a:r>
            <a:r>
              <a:rPr lang="it-IT" dirty="0" smtClean="0"/>
              <a:t> </a:t>
            </a:r>
            <a:r>
              <a:rPr lang="it-IT" dirty="0" err="1" smtClean="0"/>
              <a:t>Rights</a:t>
            </a:r>
            <a:r>
              <a:rPr lang="it-IT" dirty="0" smtClean="0"/>
              <a:t>? Of </a:t>
            </a:r>
            <a:r>
              <a:rPr lang="it-IT" dirty="0" err="1" smtClean="0"/>
              <a:t>individual</a:t>
            </a:r>
            <a:r>
              <a:rPr lang="it-IT" dirty="0" smtClean="0"/>
              <a:t> nature or </a:t>
            </a:r>
            <a:r>
              <a:rPr lang="it-IT" dirty="0" err="1" smtClean="0"/>
              <a:t>conferred</a:t>
            </a:r>
            <a:r>
              <a:rPr lang="it-IT" dirty="0" smtClean="0"/>
              <a:t> by society? </a:t>
            </a:r>
            <a:r>
              <a:rPr lang="it-IT" dirty="0" err="1" smtClean="0"/>
              <a:t>Exclusive</a:t>
            </a:r>
            <a:r>
              <a:rPr lang="it-IT" dirty="0" smtClean="0"/>
              <a:t> or </a:t>
            </a:r>
            <a:r>
              <a:rPr lang="it-IT" dirty="0" err="1" smtClean="0"/>
              <a:t>temporary</a:t>
            </a:r>
            <a:r>
              <a:rPr lang="it-IT" dirty="0" smtClean="0"/>
              <a:t>? </a:t>
            </a:r>
          </a:p>
          <a:p>
            <a:pPr marL="514350" indent="-514350">
              <a:buAutoNum type="alphaLcParenR"/>
            </a:pPr>
            <a:endParaRPr lang="it-IT" dirty="0"/>
          </a:p>
          <a:p>
            <a:pPr marL="514350" indent="-514350">
              <a:buAutoNum type="alphaLcParenR"/>
            </a:pPr>
            <a:r>
              <a:rPr lang="it-IT" dirty="0" smtClean="0"/>
              <a:t>ECONOMIC: </a:t>
            </a:r>
          </a:p>
          <a:p>
            <a:pPr marL="0" indent="0">
              <a:buNone/>
            </a:pPr>
            <a:r>
              <a:rPr lang="it-IT" dirty="0" smtClean="0"/>
              <a:t>do </a:t>
            </a:r>
            <a:r>
              <a:rPr lang="it-IT" dirty="0" err="1" smtClean="0"/>
              <a:t>they</a:t>
            </a:r>
            <a:r>
              <a:rPr lang="it-IT" dirty="0" smtClean="0"/>
              <a:t> </a:t>
            </a:r>
            <a:r>
              <a:rPr lang="it-IT" dirty="0" err="1" smtClean="0"/>
              <a:t>lead</a:t>
            </a:r>
            <a:r>
              <a:rPr lang="it-IT" dirty="0" smtClean="0"/>
              <a:t> to OVER or UNDER </a:t>
            </a:r>
            <a:r>
              <a:rPr lang="it-IT" dirty="0" err="1" smtClean="0"/>
              <a:t>investiment</a:t>
            </a:r>
            <a:r>
              <a:rPr lang="it-IT" dirty="0" smtClean="0"/>
              <a:t> in R&amp;D?</a:t>
            </a:r>
          </a:p>
          <a:p>
            <a:pPr marL="0" indent="0">
              <a:buNone/>
            </a:pPr>
            <a:r>
              <a:rPr lang="it-IT" dirty="0" smtClean="0"/>
              <a:t>do </a:t>
            </a:r>
            <a:r>
              <a:rPr lang="it-IT" dirty="0" err="1" smtClean="0"/>
              <a:t>they</a:t>
            </a:r>
            <a:r>
              <a:rPr lang="it-IT" dirty="0" smtClean="0"/>
              <a:t> </a:t>
            </a:r>
            <a:r>
              <a:rPr lang="it-IT" dirty="0" err="1" smtClean="0"/>
              <a:t>distort</a:t>
            </a:r>
            <a:r>
              <a:rPr lang="it-IT" dirty="0" smtClean="0"/>
              <a:t>, </a:t>
            </a:r>
            <a:r>
              <a:rPr lang="it-IT" dirty="0" err="1" smtClean="0"/>
              <a:t>redirect</a:t>
            </a:r>
            <a:r>
              <a:rPr lang="it-IT" dirty="0" smtClean="0"/>
              <a:t>, </a:t>
            </a:r>
            <a:r>
              <a:rPr lang="it-IT" dirty="0" err="1" smtClean="0"/>
              <a:t>block</a:t>
            </a:r>
            <a:r>
              <a:rPr lang="it-IT" dirty="0" smtClean="0"/>
              <a:t> </a:t>
            </a:r>
            <a:r>
              <a:rPr lang="it-IT" dirty="0" err="1" smtClean="0"/>
              <a:t>technological</a:t>
            </a:r>
            <a:r>
              <a:rPr lang="it-IT" dirty="0" smtClean="0"/>
              <a:t> progress? (</a:t>
            </a:r>
            <a:r>
              <a:rPr lang="it-IT" dirty="0" err="1" smtClean="0"/>
              <a:t>Static</a:t>
            </a:r>
            <a:r>
              <a:rPr lang="it-IT" dirty="0" smtClean="0"/>
              <a:t> vs  </a:t>
            </a:r>
            <a:r>
              <a:rPr lang="it-IT" dirty="0" err="1" smtClean="0"/>
              <a:t>dynamic</a:t>
            </a:r>
            <a:r>
              <a:rPr lang="it-IT" dirty="0" smtClean="0"/>
              <a:t> </a:t>
            </a:r>
            <a:r>
              <a:rPr lang="it-IT" dirty="0" err="1" smtClean="0"/>
              <a:t>efficiency</a:t>
            </a:r>
            <a:r>
              <a:rPr lang="it-IT" dirty="0" smtClean="0"/>
              <a:t>!)</a:t>
            </a:r>
            <a:endParaRPr lang="it-IT" dirty="0"/>
          </a:p>
        </p:txBody>
      </p:sp>
    </p:spTree>
    <p:extLst>
      <p:ext uri="{BB962C8B-B14F-4D97-AF65-F5344CB8AC3E}">
        <p14:creationId xmlns:p14="http://schemas.microsoft.com/office/powerpoint/2010/main" val="3939952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IPRs</a:t>
            </a:r>
            <a:r>
              <a:rPr lang="it-IT" dirty="0" smtClean="0"/>
              <a:t> AND INNOVATION -</a:t>
            </a:r>
            <a:endParaRPr lang="it-IT" dirty="0"/>
          </a:p>
        </p:txBody>
      </p:sp>
      <p:sp>
        <p:nvSpPr>
          <p:cNvPr id="3" name="Segnaposto contenuto 2"/>
          <p:cNvSpPr>
            <a:spLocks noGrp="1"/>
          </p:cNvSpPr>
          <p:nvPr>
            <p:ph idx="1"/>
          </p:nvPr>
        </p:nvSpPr>
        <p:spPr/>
        <p:txBody>
          <a:bodyPr/>
          <a:lstStyle/>
          <a:p>
            <a:pPr marL="0" indent="0">
              <a:buNone/>
            </a:pPr>
            <a:r>
              <a:rPr lang="it-IT" dirty="0" smtClean="0"/>
              <a:t>Arrow (1962): </a:t>
            </a:r>
            <a:r>
              <a:rPr lang="it-IT" dirty="0" err="1" smtClean="0"/>
              <a:t>underinvestment</a:t>
            </a:r>
            <a:r>
              <a:rPr lang="it-IT" dirty="0" smtClean="0"/>
              <a:t> in R&amp;D </a:t>
            </a:r>
            <a:r>
              <a:rPr lang="it-IT" dirty="0" err="1" smtClean="0"/>
              <a:t>because</a:t>
            </a:r>
            <a:r>
              <a:rPr lang="it-IT" dirty="0" smtClean="0"/>
              <a:t> of </a:t>
            </a:r>
            <a:r>
              <a:rPr lang="it-IT" dirty="0" err="1" smtClean="0"/>
              <a:t>insuffiicent</a:t>
            </a:r>
            <a:r>
              <a:rPr lang="it-IT" dirty="0" smtClean="0"/>
              <a:t> </a:t>
            </a:r>
            <a:r>
              <a:rPr lang="it-IT" dirty="0" err="1" smtClean="0"/>
              <a:t>returns</a:t>
            </a:r>
            <a:r>
              <a:rPr lang="it-IT" dirty="0" smtClean="0"/>
              <a:t> (market </a:t>
            </a:r>
            <a:r>
              <a:rPr lang="it-IT" dirty="0" err="1" smtClean="0"/>
              <a:t>failure</a:t>
            </a:r>
            <a:r>
              <a:rPr lang="it-IT" dirty="0" smtClean="0"/>
              <a:t>: </a:t>
            </a:r>
            <a:r>
              <a:rPr lang="it-IT" dirty="0" err="1" smtClean="0"/>
              <a:t>patents</a:t>
            </a:r>
            <a:r>
              <a:rPr lang="it-IT" dirty="0" smtClean="0"/>
              <a:t> </a:t>
            </a:r>
            <a:r>
              <a:rPr lang="it-IT" dirty="0" err="1" smtClean="0"/>
              <a:t>might</a:t>
            </a:r>
            <a:r>
              <a:rPr lang="it-IT" dirty="0" smtClean="0"/>
              <a:t> be </a:t>
            </a:r>
            <a:r>
              <a:rPr lang="it-IT" dirty="0" err="1" smtClean="0"/>
              <a:t>useful</a:t>
            </a:r>
            <a:r>
              <a:rPr lang="it-IT" dirty="0" smtClean="0"/>
              <a:t> </a:t>
            </a:r>
            <a:r>
              <a:rPr lang="it-IT" dirty="0" err="1" smtClean="0"/>
              <a:t>togheter</a:t>
            </a:r>
            <a:r>
              <a:rPr lang="it-IT" dirty="0" smtClean="0"/>
              <a:t> with </a:t>
            </a:r>
            <a:r>
              <a:rPr lang="it-IT" dirty="0" err="1" smtClean="0"/>
              <a:t>other</a:t>
            </a:r>
            <a:r>
              <a:rPr lang="it-IT" dirty="0" smtClean="0"/>
              <a:t> </a:t>
            </a:r>
            <a:r>
              <a:rPr lang="it-IT" dirty="0" err="1" smtClean="0"/>
              <a:t>alternetives</a:t>
            </a:r>
            <a:r>
              <a:rPr lang="it-IT" dirty="0" smtClean="0"/>
              <a:t> – </a:t>
            </a:r>
            <a:r>
              <a:rPr lang="it-IT" dirty="0" err="1" smtClean="0"/>
              <a:t>incentives</a:t>
            </a:r>
            <a:r>
              <a:rPr lang="it-IT" dirty="0" smtClean="0"/>
              <a:t>, etc.)</a:t>
            </a:r>
          </a:p>
          <a:p>
            <a:pPr marL="0" indent="0">
              <a:buNone/>
            </a:pPr>
            <a:endParaRPr lang="it-IT" dirty="0"/>
          </a:p>
          <a:p>
            <a:pPr marL="0" indent="0">
              <a:buNone/>
            </a:pPr>
            <a:r>
              <a:rPr lang="it-IT" dirty="0" smtClean="0"/>
              <a:t>Opposite </a:t>
            </a:r>
            <a:r>
              <a:rPr lang="it-IT" dirty="0" err="1" smtClean="0"/>
              <a:t>view</a:t>
            </a:r>
            <a:r>
              <a:rPr lang="it-IT" dirty="0" smtClean="0"/>
              <a:t>.  </a:t>
            </a:r>
            <a:r>
              <a:rPr lang="it-IT" dirty="0" err="1" smtClean="0"/>
              <a:t>Patent</a:t>
            </a:r>
            <a:r>
              <a:rPr lang="it-IT" dirty="0" smtClean="0"/>
              <a:t> Race  = </a:t>
            </a:r>
            <a:r>
              <a:rPr lang="it-IT" dirty="0" err="1" smtClean="0"/>
              <a:t>inefficient</a:t>
            </a:r>
            <a:r>
              <a:rPr lang="it-IT" dirty="0" smtClean="0"/>
              <a:t> </a:t>
            </a:r>
            <a:r>
              <a:rPr lang="it-IT" dirty="0" err="1" smtClean="0"/>
              <a:t>duplication</a:t>
            </a:r>
            <a:r>
              <a:rPr lang="it-IT" dirty="0" smtClean="0"/>
              <a:t> of R&amp;D </a:t>
            </a:r>
            <a:r>
              <a:rPr lang="it-IT" dirty="0" err="1" smtClean="0"/>
              <a:t>investments</a:t>
            </a:r>
            <a:r>
              <a:rPr lang="it-IT" dirty="0"/>
              <a:t> </a:t>
            </a:r>
            <a:r>
              <a:rPr lang="it-IT" dirty="0" smtClean="0"/>
              <a:t>(with </a:t>
            </a:r>
            <a:r>
              <a:rPr lang="it-IT" dirty="0" err="1" smtClean="0"/>
              <a:t>lower</a:t>
            </a:r>
            <a:r>
              <a:rPr lang="it-IT" dirty="0" smtClean="0"/>
              <a:t> «social» </a:t>
            </a:r>
            <a:r>
              <a:rPr lang="it-IT" dirty="0" err="1" smtClean="0"/>
              <a:t>returns</a:t>
            </a:r>
            <a:r>
              <a:rPr lang="it-IT" dirty="0" smtClean="0"/>
              <a:t>)</a:t>
            </a:r>
          </a:p>
          <a:p>
            <a:pPr marL="0" indent="0">
              <a:buNone/>
            </a:pPr>
            <a:endParaRPr lang="it-IT" dirty="0" smtClean="0"/>
          </a:p>
          <a:p>
            <a:pPr marL="0" indent="0">
              <a:buNone/>
            </a:pPr>
            <a:r>
              <a:rPr lang="it-IT" u="sng" dirty="0" smtClean="0"/>
              <a:t>APPROPRIABILITY PROBLEMS </a:t>
            </a:r>
            <a:endParaRPr lang="it-IT" u="sng" dirty="0"/>
          </a:p>
          <a:p>
            <a:pPr marL="0" indent="0">
              <a:buNone/>
            </a:pPr>
            <a:r>
              <a:rPr lang="it-IT" dirty="0" smtClean="0"/>
              <a:t>«</a:t>
            </a:r>
            <a:r>
              <a:rPr lang="it-IT" dirty="0" err="1" smtClean="0"/>
              <a:t>waiting</a:t>
            </a:r>
            <a:r>
              <a:rPr lang="it-IT" dirty="0" smtClean="0"/>
              <a:t> games» (</a:t>
            </a:r>
            <a:r>
              <a:rPr lang="it-IT" dirty="0" err="1" smtClean="0"/>
              <a:t>underinvestment</a:t>
            </a:r>
            <a:r>
              <a:rPr lang="it-IT" dirty="0" smtClean="0"/>
              <a:t>); «</a:t>
            </a:r>
            <a:r>
              <a:rPr lang="it-IT" dirty="0" err="1" smtClean="0"/>
              <a:t>patent</a:t>
            </a:r>
            <a:r>
              <a:rPr lang="it-IT" dirty="0" smtClean="0"/>
              <a:t> race» (</a:t>
            </a:r>
            <a:r>
              <a:rPr lang="it-IT" dirty="0" err="1" smtClean="0"/>
              <a:t>overinvestment</a:t>
            </a:r>
            <a:r>
              <a:rPr lang="it-IT" dirty="0" smtClean="0"/>
              <a:t>)</a:t>
            </a:r>
          </a:p>
          <a:p>
            <a:pPr marL="0" indent="0">
              <a:buNone/>
            </a:pPr>
            <a:endParaRPr lang="it-IT" dirty="0"/>
          </a:p>
          <a:p>
            <a:pPr marL="0" indent="0">
              <a:buNone/>
            </a:pPr>
            <a:endParaRPr lang="it-IT" dirty="0" smtClean="0"/>
          </a:p>
          <a:p>
            <a:pPr marL="0" indent="0">
              <a:buNone/>
            </a:pPr>
            <a:endParaRPr lang="it-IT" dirty="0"/>
          </a:p>
        </p:txBody>
      </p:sp>
    </p:spTree>
    <p:extLst>
      <p:ext uri="{BB962C8B-B14F-4D97-AF65-F5344CB8AC3E}">
        <p14:creationId xmlns:p14="http://schemas.microsoft.com/office/powerpoint/2010/main" val="3447609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OPTIMAL PATENT LENGHT? </a:t>
            </a:r>
          </a:p>
          <a:p>
            <a:r>
              <a:rPr lang="it-IT" dirty="0" smtClean="0"/>
              <a:t>Long </a:t>
            </a:r>
            <a:r>
              <a:rPr lang="it-IT" dirty="0" err="1" smtClean="0"/>
              <a:t>protection</a:t>
            </a:r>
            <a:r>
              <a:rPr lang="it-IT" dirty="0"/>
              <a:t> </a:t>
            </a:r>
            <a:r>
              <a:rPr lang="it-IT" dirty="0" smtClean="0"/>
              <a:t>= incentive for </a:t>
            </a:r>
            <a:r>
              <a:rPr lang="it-IT" dirty="0" err="1" smtClean="0"/>
              <a:t>investment</a:t>
            </a:r>
            <a:r>
              <a:rPr lang="it-IT" dirty="0"/>
              <a:t> </a:t>
            </a:r>
            <a:r>
              <a:rPr lang="it-IT" dirty="0" smtClean="0"/>
              <a:t>(</a:t>
            </a:r>
            <a:r>
              <a:rPr lang="it-IT" dirty="0" err="1" smtClean="0"/>
              <a:t>dynamic</a:t>
            </a:r>
            <a:r>
              <a:rPr lang="it-IT" dirty="0" smtClean="0"/>
              <a:t> </a:t>
            </a:r>
            <a:r>
              <a:rPr lang="it-IT" dirty="0" err="1" smtClean="0"/>
              <a:t>effiiency</a:t>
            </a:r>
            <a:r>
              <a:rPr lang="it-IT" dirty="0" smtClean="0"/>
              <a:t>)</a:t>
            </a:r>
          </a:p>
          <a:p>
            <a:r>
              <a:rPr lang="it-IT" dirty="0" smtClean="0"/>
              <a:t>Short </a:t>
            </a:r>
            <a:r>
              <a:rPr lang="it-IT" dirty="0" err="1" smtClean="0"/>
              <a:t>protection</a:t>
            </a:r>
            <a:r>
              <a:rPr lang="it-IT" dirty="0" smtClean="0"/>
              <a:t> = more </a:t>
            </a:r>
            <a:r>
              <a:rPr lang="it-IT" dirty="0" err="1" smtClean="0"/>
              <a:t>competition</a:t>
            </a:r>
            <a:r>
              <a:rPr lang="it-IT" dirty="0" smtClean="0"/>
              <a:t> (</a:t>
            </a:r>
            <a:r>
              <a:rPr lang="it-IT" dirty="0" err="1" smtClean="0"/>
              <a:t>static</a:t>
            </a:r>
            <a:r>
              <a:rPr lang="it-IT" dirty="0" smtClean="0"/>
              <a:t> </a:t>
            </a:r>
            <a:r>
              <a:rPr lang="it-IT" dirty="0" err="1" smtClean="0"/>
              <a:t>efficiency</a:t>
            </a:r>
            <a:r>
              <a:rPr lang="it-IT" dirty="0" smtClean="0"/>
              <a:t>)</a:t>
            </a:r>
          </a:p>
          <a:p>
            <a:pPr marL="0" indent="0">
              <a:buNone/>
            </a:pPr>
            <a:r>
              <a:rPr lang="it-IT" i="1" dirty="0" smtClean="0"/>
              <a:t>	(</a:t>
            </a:r>
            <a:r>
              <a:rPr lang="it-IT" i="1" dirty="0" err="1" smtClean="0"/>
              <a:t>It</a:t>
            </a:r>
            <a:r>
              <a:rPr lang="it-IT" i="1" dirty="0" smtClean="0"/>
              <a:t> </a:t>
            </a:r>
            <a:r>
              <a:rPr lang="it-IT" i="1" dirty="0" err="1" smtClean="0"/>
              <a:t>depends</a:t>
            </a:r>
            <a:r>
              <a:rPr lang="it-IT" i="1" dirty="0" smtClean="0"/>
              <a:t> on D-</a:t>
            </a:r>
            <a:r>
              <a:rPr lang="it-IT" i="1" dirty="0" err="1" smtClean="0"/>
              <a:t>elasticity</a:t>
            </a:r>
            <a:r>
              <a:rPr lang="it-IT" i="1" dirty="0" smtClean="0"/>
              <a:t>, R&amp;D </a:t>
            </a:r>
            <a:r>
              <a:rPr lang="it-IT" i="1" dirty="0" err="1" smtClean="0"/>
              <a:t>Cost</a:t>
            </a:r>
            <a:r>
              <a:rPr lang="it-IT" i="1" dirty="0" smtClean="0"/>
              <a:t> </a:t>
            </a:r>
            <a:r>
              <a:rPr lang="it-IT" i="1" dirty="0" err="1" smtClean="0"/>
              <a:t>reduction</a:t>
            </a:r>
            <a:r>
              <a:rPr lang="it-IT" i="1" dirty="0" smtClean="0"/>
              <a:t> </a:t>
            </a:r>
            <a:r>
              <a:rPr lang="it-IT" i="1" dirty="0" err="1" smtClean="0"/>
              <a:t>elasticity</a:t>
            </a:r>
            <a:r>
              <a:rPr lang="it-IT" i="1" dirty="0" smtClean="0"/>
              <a:t>, etc.)</a:t>
            </a:r>
          </a:p>
          <a:p>
            <a:pPr marL="0" indent="0">
              <a:buNone/>
            </a:pPr>
            <a:endParaRPr lang="it-IT" i="1" dirty="0" smtClean="0"/>
          </a:p>
          <a:p>
            <a:pPr marL="0" indent="0">
              <a:buNone/>
            </a:pPr>
            <a:r>
              <a:rPr lang="it-IT" dirty="0" smtClean="0"/>
              <a:t>OPTIMAL SCOPE  of a PATENT? (set of </a:t>
            </a:r>
            <a:r>
              <a:rPr lang="it-IT" dirty="0" err="1" smtClean="0"/>
              <a:t>technological</a:t>
            </a:r>
            <a:r>
              <a:rPr lang="it-IT" dirty="0" smtClean="0"/>
              <a:t> </a:t>
            </a:r>
            <a:r>
              <a:rPr lang="it-IT" dirty="0" err="1" smtClean="0"/>
              <a:t>designs</a:t>
            </a:r>
            <a:r>
              <a:rPr lang="it-IT" dirty="0" smtClean="0"/>
              <a:t> </a:t>
            </a:r>
            <a:r>
              <a:rPr lang="it-IT" dirty="0" err="1" smtClean="0"/>
              <a:t>protected</a:t>
            </a:r>
            <a:r>
              <a:rPr lang="it-IT" dirty="0" smtClean="0"/>
              <a:t>)</a:t>
            </a:r>
          </a:p>
          <a:p>
            <a:pPr marL="0" indent="0">
              <a:buNone/>
            </a:pPr>
            <a:r>
              <a:rPr lang="it-IT" dirty="0" err="1" smtClean="0"/>
              <a:t>It</a:t>
            </a:r>
            <a:r>
              <a:rPr lang="it-IT" dirty="0" smtClean="0"/>
              <a:t> </a:t>
            </a:r>
            <a:r>
              <a:rPr lang="it-IT" dirty="0" err="1" smtClean="0"/>
              <a:t>is</a:t>
            </a:r>
            <a:r>
              <a:rPr lang="it-IT" dirty="0" smtClean="0"/>
              <a:t> </a:t>
            </a:r>
            <a:r>
              <a:rPr lang="it-IT" dirty="0" err="1" smtClean="0"/>
              <a:t>difficult</a:t>
            </a:r>
            <a:r>
              <a:rPr lang="it-IT" dirty="0" smtClean="0"/>
              <a:t> for </a:t>
            </a:r>
            <a:r>
              <a:rPr lang="it-IT" dirty="0" err="1" smtClean="0"/>
              <a:t>legislators</a:t>
            </a:r>
            <a:r>
              <a:rPr lang="it-IT" dirty="0" smtClean="0"/>
              <a:t> </a:t>
            </a:r>
            <a:r>
              <a:rPr lang="it-IT" dirty="0" err="1" smtClean="0"/>
              <a:t>designing</a:t>
            </a:r>
            <a:r>
              <a:rPr lang="it-IT" dirty="0" smtClean="0"/>
              <a:t> and </a:t>
            </a:r>
            <a:r>
              <a:rPr lang="it-IT" dirty="0" err="1" smtClean="0"/>
              <a:t>optimal</a:t>
            </a:r>
            <a:r>
              <a:rPr lang="it-IT" dirty="0" smtClean="0"/>
              <a:t> scope, </a:t>
            </a:r>
            <a:r>
              <a:rPr lang="it-IT" dirty="0" err="1" smtClean="0"/>
              <a:t>that</a:t>
            </a:r>
            <a:r>
              <a:rPr lang="it-IT" dirty="0" smtClean="0"/>
              <a:t> </a:t>
            </a:r>
            <a:r>
              <a:rPr lang="it-IT" dirty="0" err="1" smtClean="0"/>
              <a:t>fits</a:t>
            </a:r>
            <a:r>
              <a:rPr lang="it-IT" dirty="0" smtClean="0"/>
              <a:t> </a:t>
            </a:r>
            <a:r>
              <a:rPr lang="it-IT" dirty="0" err="1" smtClean="0"/>
              <a:t>equally</a:t>
            </a:r>
            <a:r>
              <a:rPr lang="it-IT" dirty="0" smtClean="0"/>
              <a:t> </a:t>
            </a:r>
            <a:r>
              <a:rPr lang="it-IT" dirty="0" err="1" smtClean="0"/>
              <a:t>well</a:t>
            </a:r>
            <a:r>
              <a:rPr lang="it-IT" dirty="0" smtClean="0"/>
              <a:t> </a:t>
            </a:r>
            <a:r>
              <a:rPr lang="it-IT" dirty="0" err="1" smtClean="0"/>
              <a:t>everywhere</a:t>
            </a:r>
            <a:r>
              <a:rPr lang="it-IT" dirty="0"/>
              <a:t>!</a:t>
            </a:r>
          </a:p>
        </p:txBody>
      </p:sp>
    </p:spTree>
    <p:extLst>
      <p:ext uri="{BB962C8B-B14F-4D97-AF65-F5344CB8AC3E}">
        <p14:creationId xmlns:p14="http://schemas.microsoft.com/office/powerpoint/2010/main" val="1395167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838200" y="1873751"/>
            <a:ext cx="10515600" cy="4351338"/>
          </a:xfrm>
        </p:spPr>
        <p:txBody>
          <a:bodyPr/>
          <a:lstStyle/>
          <a:p>
            <a:r>
              <a:rPr lang="it-IT" dirty="0" smtClean="0"/>
              <a:t>DISCLOSURE OF PATENT INFORMATION</a:t>
            </a:r>
          </a:p>
          <a:p>
            <a:pPr marL="0" indent="0">
              <a:buNone/>
            </a:pPr>
            <a:r>
              <a:rPr lang="it-IT" dirty="0" err="1" smtClean="0"/>
              <a:t>It</a:t>
            </a:r>
            <a:r>
              <a:rPr lang="it-IT" dirty="0" smtClean="0"/>
              <a:t> </a:t>
            </a:r>
            <a:r>
              <a:rPr lang="it-IT" dirty="0" err="1" smtClean="0"/>
              <a:t>accelerates</a:t>
            </a:r>
            <a:r>
              <a:rPr lang="it-IT" dirty="0" smtClean="0"/>
              <a:t> </a:t>
            </a:r>
            <a:r>
              <a:rPr lang="it-IT" dirty="0" err="1" smtClean="0"/>
              <a:t>diffusion</a:t>
            </a:r>
            <a:r>
              <a:rPr lang="it-IT" dirty="0"/>
              <a:t> </a:t>
            </a:r>
            <a:r>
              <a:rPr lang="it-IT" dirty="0" smtClean="0"/>
              <a:t>od </a:t>
            </a:r>
            <a:r>
              <a:rPr lang="it-IT" dirty="0" err="1" smtClean="0"/>
              <a:t>patented</a:t>
            </a:r>
            <a:r>
              <a:rPr lang="it-IT" dirty="0" smtClean="0"/>
              <a:t> information; </a:t>
            </a:r>
            <a:r>
              <a:rPr lang="it-IT" dirty="0" err="1" smtClean="0"/>
              <a:t>reduces</a:t>
            </a:r>
            <a:r>
              <a:rPr lang="it-IT" dirty="0" smtClean="0"/>
              <a:t> R&amp;D </a:t>
            </a:r>
            <a:r>
              <a:rPr lang="it-IT" dirty="0" err="1" smtClean="0"/>
              <a:t>duplicates</a:t>
            </a:r>
            <a:r>
              <a:rPr lang="it-IT" dirty="0" smtClean="0"/>
              <a:t>; </a:t>
            </a:r>
            <a:r>
              <a:rPr lang="it-IT" dirty="0" err="1" smtClean="0"/>
              <a:t>address</a:t>
            </a:r>
            <a:r>
              <a:rPr lang="it-IT" dirty="0" smtClean="0"/>
              <a:t> R&amp;D </a:t>
            </a:r>
            <a:r>
              <a:rPr lang="it-IT" dirty="0" err="1" smtClean="0"/>
              <a:t>towar</a:t>
            </a:r>
            <a:r>
              <a:rPr lang="it-IT" dirty="0" smtClean="0"/>
              <a:t> </a:t>
            </a:r>
            <a:r>
              <a:rPr lang="it-IT" dirty="0" err="1" smtClean="0"/>
              <a:t>specific</a:t>
            </a:r>
            <a:r>
              <a:rPr lang="it-IT" dirty="0" smtClean="0"/>
              <a:t> </a:t>
            </a:r>
            <a:r>
              <a:rPr lang="it-IT" dirty="0" err="1" smtClean="0"/>
              <a:t>problems</a:t>
            </a:r>
            <a:r>
              <a:rPr lang="it-IT" dirty="0" smtClean="0"/>
              <a:t>; induce </a:t>
            </a:r>
            <a:r>
              <a:rPr lang="it-IT" dirty="0" err="1" smtClean="0"/>
              <a:t>substitute</a:t>
            </a:r>
            <a:r>
              <a:rPr lang="it-IT" dirty="0" smtClean="0"/>
              <a:t> </a:t>
            </a:r>
            <a:r>
              <a:rPr lang="it-IT" dirty="0" err="1" smtClean="0"/>
              <a:t>technology</a:t>
            </a:r>
            <a:r>
              <a:rPr lang="it-IT" dirty="0" smtClean="0"/>
              <a:t> («</a:t>
            </a:r>
            <a:r>
              <a:rPr lang="it-IT" dirty="0" err="1" smtClean="0"/>
              <a:t>inventing</a:t>
            </a:r>
            <a:r>
              <a:rPr lang="it-IT" dirty="0" smtClean="0"/>
              <a:t> </a:t>
            </a:r>
            <a:r>
              <a:rPr lang="it-IT" dirty="0" err="1" smtClean="0"/>
              <a:t>around</a:t>
            </a:r>
            <a:r>
              <a:rPr lang="it-IT" dirty="0" smtClean="0"/>
              <a:t>»); </a:t>
            </a:r>
            <a:r>
              <a:rPr lang="it-IT" dirty="0" err="1" smtClean="0"/>
              <a:t>stimulates</a:t>
            </a:r>
            <a:r>
              <a:rPr lang="it-IT" dirty="0" smtClean="0"/>
              <a:t> new </a:t>
            </a:r>
            <a:r>
              <a:rPr lang="it-IT" dirty="0" err="1" smtClean="0"/>
              <a:t>ideas</a:t>
            </a:r>
            <a:r>
              <a:rPr lang="it-IT" dirty="0" smtClean="0"/>
              <a:t>; </a:t>
            </a:r>
            <a:r>
              <a:rPr lang="it-IT" dirty="0" err="1" smtClean="0"/>
              <a:t>stimultates</a:t>
            </a:r>
            <a:r>
              <a:rPr lang="it-IT" dirty="0" smtClean="0"/>
              <a:t> </a:t>
            </a:r>
            <a:r>
              <a:rPr lang="it-IT" dirty="0" err="1" smtClean="0"/>
              <a:t>tech</a:t>
            </a:r>
            <a:r>
              <a:rPr lang="it-IT" dirty="0" smtClean="0"/>
              <a:t>. </a:t>
            </a:r>
            <a:r>
              <a:rPr lang="it-IT" dirty="0" err="1"/>
              <a:t>e</a:t>
            </a:r>
            <a:r>
              <a:rPr lang="it-IT" dirty="0" err="1" smtClean="0"/>
              <a:t>xchange</a:t>
            </a:r>
            <a:r>
              <a:rPr lang="it-IT" dirty="0" smtClean="0"/>
              <a:t> ad </a:t>
            </a:r>
            <a:r>
              <a:rPr lang="it-IT" dirty="0" err="1" smtClean="0"/>
              <a:t>cooperation</a:t>
            </a:r>
            <a:r>
              <a:rPr lang="it-IT" dirty="0" smtClean="0"/>
              <a:t> ; </a:t>
            </a:r>
          </a:p>
          <a:p>
            <a:pPr marL="0" indent="0">
              <a:buNone/>
            </a:pPr>
            <a:endParaRPr lang="it-IT" dirty="0"/>
          </a:p>
          <a:p>
            <a:pPr marL="0" indent="0">
              <a:buNone/>
            </a:pPr>
            <a:r>
              <a:rPr lang="it-IT" dirty="0" smtClean="0"/>
              <a:t>(</a:t>
            </a:r>
            <a:r>
              <a:rPr lang="it-IT" dirty="0" err="1" smtClean="0"/>
              <a:t>There</a:t>
            </a:r>
            <a:r>
              <a:rPr lang="it-IT" dirty="0" smtClean="0"/>
              <a:t> are </a:t>
            </a:r>
            <a:r>
              <a:rPr lang="it-IT" dirty="0" err="1" smtClean="0"/>
              <a:t>howevere</a:t>
            </a:r>
            <a:r>
              <a:rPr lang="it-IT" dirty="0" smtClean="0"/>
              <a:t> </a:t>
            </a:r>
            <a:r>
              <a:rPr lang="it-IT" dirty="0" err="1" smtClean="0"/>
              <a:t>other</a:t>
            </a:r>
            <a:r>
              <a:rPr lang="it-IT" dirty="0" smtClean="0"/>
              <a:t> </a:t>
            </a:r>
            <a:r>
              <a:rPr lang="it-IT" dirty="0" err="1" smtClean="0"/>
              <a:t>channels</a:t>
            </a:r>
            <a:r>
              <a:rPr lang="it-IT" dirty="0" smtClean="0"/>
              <a:t> for </a:t>
            </a:r>
            <a:r>
              <a:rPr lang="it-IT" dirty="0" err="1" smtClean="0"/>
              <a:t>disseminating</a:t>
            </a:r>
            <a:r>
              <a:rPr lang="it-IT" dirty="0" smtClean="0"/>
              <a:t> information…)</a:t>
            </a:r>
            <a:endParaRPr lang="it-IT" dirty="0"/>
          </a:p>
        </p:txBody>
      </p:sp>
    </p:spTree>
    <p:extLst>
      <p:ext uri="{BB962C8B-B14F-4D97-AF65-F5344CB8AC3E}">
        <p14:creationId xmlns:p14="http://schemas.microsoft.com/office/powerpoint/2010/main" val="2709650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KEY MESSAGES</a:t>
            </a:r>
          </a:p>
          <a:p>
            <a:r>
              <a:rPr lang="it-IT" dirty="0" err="1" smtClean="0"/>
              <a:t>IPRs</a:t>
            </a:r>
            <a:r>
              <a:rPr lang="it-IT" dirty="0" smtClean="0"/>
              <a:t> play </a:t>
            </a:r>
            <a:r>
              <a:rPr lang="it-IT" dirty="0" err="1" smtClean="0"/>
              <a:t>several</a:t>
            </a:r>
            <a:r>
              <a:rPr lang="it-IT" dirty="0" smtClean="0"/>
              <a:t> </a:t>
            </a:r>
            <a:r>
              <a:rPr lang="it-IT" dirty="0" err="1" smtClean="0"/>
              <a:t>important</a:t>
            </a:r>
            <a:r>
              <a:rPr lang="it-IT" dirty="0" smtClean="0"/>
              <a:t> </a:t>
            </a:r>
            <a:r>
              <a:rPr lang="it-IT" dirty="0" err="1" smtClean="0"/>
              <a:t>roles</a:t>
            </a:r>
            <a:r>
              <a:rPr lang="it-IT" dirty="0" smtClean="0"/>
              <a:t> in </a:t>
            </a:r>
            <a:r>
              <a:rPr lang="it-IT" dirty="0" err="1" smtClean="0"/>
              <a:t>innovation</a:t>
            </a:r>
            <a:r>
              <a:rPr lang="it-IT" dirty="0" smtClean="0"/>
              <a:t> </a:t>
            </a:r>
            <a:r>
              <a:rPr lang="it-IT" dirty="0" err="1" smtClean="0"/>
              <a:t>systems</a:t>
            </a:r>
            <a:r>
              <a:rPr lang="it-IT" dirty="0" smtClean="0"/>
              <a:t> </a:t>
            </a:r>
            <a:r>
              <a:rPr lang="it-IT" dirty="0" err="1" smtClean="0"/>
              <a:t>encouraging</a:t>
            </a:r>
            <a:r>
              <a:rPr lang="it-IT" dirty="0" smtClean="0"/>
              <a:t>…</a:t>
            </a:r>
          </a:p>
          <a:p>
            <a:pPr lvl="1"/>
            <a:r>
              <a:rPr lang="it-IT" dirty="0" err="1" smtClean="0"/>
              <a:t>innovation</a:t>
            </a:r>
            <a:r>
              <a:rPr lang="it-IT" dirty="0" smtClean="0"/>
              <a:t> and </a:t>
            </a:r>
            <a:r>
              <a:rPr lang="it-IT" dirty="0" err="1" smtClean="0"/>
              <a:t>investment</a:t>
            </a:r>
            <a:r>
              <a:rPr lang="it-IT" dirty="0" smtClean="0"/>
              <a:t> </a:t>
            </a:r>
            <a:r>
              <a:rPr lang="it-IT" dirty="0" err="1" smtClean="0"/>
              <a:t>innovation</a:t>
            </a:r>
            <a:endParaRPr lang="it-IT" dirty="0" smtClean="0"/>
          </a:p>
          <a:p>
            <a:pPr lvl="1"/>
            <a:r>
              <a:rPr lang="it-IT" dirty="0" err="1" smtClean="0"/>
              <a:t>dissemination</a:t>
            </a:r>
            <a:r>
              <a:rPr lang="it-IT" dirty="0" smtClean="0"/>
              <a:t> of information</a:t>
            </a:r>
          </a:p>
          <a:p>
            <a:pPr lvl="1"/>
            <a:endParaRPr lang="it-IT" dirty="0"/>
          </a:p>
          <a:p>
            <a:r>
              <a:rPr lang="it-IT" dirty="0" err="1" smtClean="0"/>
              <a:t>However</a:t>
            </a:r>
            <a:r>
              <a:rPr lang="it-IT" dirty="0" smtClean="0"/>
              <a:t>: the </a:t>
            </a:r>
            <a:r>
              <a:rPr lang="it-IT" dirty="0" err="1" smtClean="0"/>
              <a:t>importance</a:t>
            </a:r>
            <a:r>
              <a:rPr lang="it-IT" dirty="0" smtClean="0"/>
              <a:t> of </a:t>
            </a:r>
            <a:r>
              <a:rPr lang="it-IT" dirty="0" err="1" smtClean="0"/>
              <a:t>these</a:t>
            </a:r>
            <a:r>
              <a:rPr lang="it-IT" dirty="0" smtClean="0"/>
              <a:t> </a:t>
            </a:r>
            <a:r>
              <a:rPr lang="it-IT" dirty="0" err="1" smtClean="0"/>
              <a:t>roles</a:t>
            </a:r>
            <a:r>
              <a:rPr lang="it-IT" dirty="0" smtClean="0"/>
              <a:t> </a:t>
            </a:r>
            <a:r>
              <a:rPr lang="it-IT" dirty="0" err="1" smtClean="0"/>
              <a:t>varies</a:t>
            </a:r>
            <a:r>
              <a:rPr lang="it-IT" dirty="0" smtClean="0"/>
              <a:t> </a:t>
            </a:r>
            <a:r>
              <a:rPr lang="it-IT" dirty="0" err="1" smtClean="0"/>
              <a:t>among</a:t>
            </a:r>
            <a:r>
              <a:rPr lang="it-IT" dirty="0" smtClean="0"/>
              <a:t> </a:t>
            </a:r>
            <a:r>
              <a:rPr lang="it-IT" dirty="0" err="1" smtClean="0"/>
              <a:t>sectors</a:t>
            </a:r>
            <a:r>
              <a:rPr lang="it-IT" dirty="0" smtClean="0"/>
              <a:t>, </a:t>
            </a:r>
            <a:r>
              <a:rPr lang="it-IT" dirty="0" err="1" smtClean="0"/>
              <a:t>countries</a:t>
            </a:r>
            <a:r>
              <a:rPr lang="it-IT" dirty="0" smtClean="0"/>
              <a:t>, time…</a:t>
            </a:r>
          </a:p>
          <a:p>
            <a:endParaRPr lang="it-IT" dirty="0"/>
          </a:p>
          <a:p>
            <a:pPr marL="0" indent="0">
              <a:buNone/>
            </a:pPr>
            <a:r>
              <a:rPr lang="it-IT" dirty="0" smtClean="0"/>
              <a:t>…</a:t>
            </a:r>
          </a:p>
          <a:p>
            <a:pPr lvl="1"/>
            <a:endParaRPr lang="it-IT" dirty="0" smtClean="0"/>
          </a:p>
          <a:p>
            <a:pPr lvl="1"/>
            <a:endParaRPr lang="it-IT" dirty="0"/>
          </a:p>
        </p:txBody>
      </p:sp>
    </p:spTree>
    <p:extLst>
      <p:ext uri="{BB962C8B-B14F-4D97-AF65-F5344CB8AC3E}">
        <p14:creationId xmlns:p14="http://schemas.microsoft.com/office/powerpoint/2010/main" val="1163552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Evidence on IPRs - appropriation of the returns from innovation</a:t>
            </a:r>
            <a:br>
              <a:rPr lang="en-US" dirty="0" smtClean="0"/>
            </a:br>
            <a:r>
              <a:rPr lang="it-IT" dirty="0" smtClean="0"/>
              <a:t/>
            </a:r>
            <a:br>
              <a:rPr lang="it-IT" dirty="0" smtClean="0"/>
            </a:br>
            <a:endParaRPr lang="it-IT" dirty="0"/>
          </a:p>
        </p:txBody>
      </p:sp>
      <p:sp>
        <p:nvSpPr>
          <p:cNvPr id="3" name="Segnaposto contenuto 2"/>
          <p:cNvSpPr>
            <a:spLocks noGrp="1"/>
          </p:cNvSpPr>
          <p:nvPr>
            <p:ph idx="1"/>
          </p:nvPr>
        </p:nvSpPr>
        <p:spPr/>
        <p:txBody>
          <a:bodyPr>
            <a:normAutofit lnSpcReduction="10000"/>
          </a:bodyPr>
          <a:lstStyle/>
          <a:p>
            <a:r>
              <a:rPr lang="it-IT" dirty="0" smtClean="0"/>
              <a:t>Mansfield (1986) – </a:t>
            </a:r>
            <a:r>
              <a:rPr lang="it-IT" dirty="0" err="1" smtClean="0"/>
              <a:t>Abolition</a:t>
            </a:r>
            <a:r>
              <a:rPr lang="it-IT" dirty="0" smtClean="0"/>
              <a:t> of </a:t>
            </a:r>
            <a:r>
              <a:rPr lang="it-IT" dirty="0" err="1" smtClean="0"/>
              <a:t>patents</a:t>
            </a:r>
            <a:r>
              <a:rPr lang="it-IT" dirty="0" smtClean="0"/>
              <a:t> </a:t>
            </a:r>
            <a:r>
              <a:rPr lang="it-IT" dirty="0" err="1" smtClean="0"/>
              <a:t>would</a:t>
            </a:r>
            <a:r>
              <a:rPr lang="it-IT" dirty="0" smtClean="0"/>
              <a:t> </a:t>
            </a:r>
            <a:r>
              <a:rPr lang="it-IT" dirty="0" err="1" smtClean="0"/>
              <a:t>have</a:t>
            </a:r>
            <a:r>
              <a:rPr lang="it-IT" dirty="0" smtClean="0"/>
              <a:t> small </a:t>
            </a:r>
            <a:r>
              <a:rPr lang="it-IT" dirty="0" err="1" smtClean="0"/>
              <a:t>effect</a:t>
            </a:r>
            <a:r>
              <a:rPr lang="it-IT" dirty="0" smtClean="0"/>
              <a:t> in </a:t>
            </a:r>
            <a:r>
              <a:rPr lang="it-IT" dirty="0" err="1" smtClean="0"/>
              <a:t>most</a:t>
            </a:r>
            <a:r>
              <a:rPr lang="it-IT" dirty="0" smtClean="0"/>
              <a:t> </a:t>
            </a:r>
            <a:r>
              <a:rPr lang="it-IT" dirty="0" err="1" smtClean="0"/>
              <a:t>industries</a:t>
            </a:r>
            <a:r>
              <a:rPr lang="it-IT" dirty="0" smtClean="0"/>
              <a:t> (</a:t>
            </a:r>
            <a:r>
              <a:rPr lang="it-IT" dirty="0" err="1" smtClean="0"/>
              <a:t>excluded</a:t>
            </a:r>
            <a:r>
              <a:rPr lang="it-IT" dirty="0" smtClean="0"/>
              <a:t> </a:t>
            </a:r>
            <a:r>
              <a:rPr lang="it-IT" dirty="0" err="1" smtClean="0"/>
              <a:t>phamaceutical</a:t>
            </a:r>
            <a:r>
              <a:rPr lang="it-IT" dirty="0" smtClean="0"/>
              <a:t> and </a:t>
            </a:r>
            <a:r>
              <a:rPr lang="it-IT" dirty="0" err="1" smtClean="0"/>
              <a:t>chemicals</a:t>
            </a:r>
            <a:r>
              <a:rPr lang="it-IT" dirty="0" smtClean="0"/>
              <a:t>):</a:t>
            </a:r>
          </a:p>
          <a:p>
            <a:r>
              <a:rPr lang="it-IT" dirty="0" err="1" smtClean="0"/>
              <a:t>Innovation</a:t>
            </a:r>
            <a:r>
              <a:rPr lang="it-IT" dirty="0" smtClean="0"/>
              <a:t> </a:t>
            </a:r>
            <a:r>
              <a:rPr lang="it-IT" dirty="0" err="1" smtClean="0"/>
              <a:t>would</a:t>
            </a:r>
            <a:r>
              <a:rPr lang="it-IT" dirty="0" smtClean="0"/>
              <a:t> continue to </a:t>
            </a:r>
            <a:r>
              <a:rPr lang="it-IT" dirty="0" err="1" smtClean="0"/>
              <a:t>appear</a:t>
            </a:r>
            <a:r>
              <a:rPr lang="it-IT" dirty="0" smtClean="0"/>
              <a:t> </a:t>
            </a:r>
            <a:r>
              <a:rPr lang="it-IT" dirty="0" err="1" smtClean="0"/>
              <a:t>without</a:t>
            </a:r>
            <a:r>
              <a:rPr lang="it-IT" dirty="0" smtClean="0"/>
              <a:t> </a:t>
            </a:r>
            <a:r>
              <a:rPr lang="it-IT" dirty="0" err="1" smtClean="0"/>
              <a:t>paternts</a:t>
            </a:r>
            <a:r>
              <a:rPr lang="it-IT" dirty="0" smtClean="0"/>
              <a:t> (and </a:t>
            </a:r>
            <a:r>
              <a:rPr lang="it-IT" dirty="0" err="1" smtClean="0"/>
              <a:t>patents</a:t>
            </a:r>
            <a:r>
              <a:rPr lang="it-IT" dirty="0" smtClean="0"/>
              <a:t> are </a:t>
            </a:r>
            <a:r>
              <a:rPr lang="it-IT" dirty="0" err="1" smtClean="0"/>
              <a:t>not</a:t>
            </a:r>
            <a:r>
              <a:rPr lang="it-IT" dirty="0" smtClean="0"/>
              <a:t> </a:t>
            </a:r>
            <a:r>
              <a:rPr lang="it-IT" dirty="0" err="1" smtClean="0"/>
              <a:t>sufficient</a:t>
            </a:r>
            <a:r>
              <a:rPr lang="it-IT" dirty="0" smtClean="0"/>
              <a:t> to </a:t>
            </a:r>
            <a:r>
              <a:rPr lang="it-IT" dirty="0" err="1" smtClean="0"/>
              <a:t>capture</a:t>
            </a:r>
            <a:r>
              <a:rPr lang="it-IT" dirty="0" smtClean="0"/>
              <a:t> </a:t>
            </a:r>
            <a:r>
              <a:rPr lang="it-IT" dirty="0" err="1" smtClean="0"/>
              <a:t>all</a:t>
            </a:r>
            <a:r>
              <a:rPr lang="it-IT" dirty="0" smtClean="0"/>
              <a:t> benefits)….</a:t>
            </a:r>
            <a:r>
              <a:rPr lang="it-IT" dirty="0" err="1" smtClean="0"/>
              <a:t>However</a:t>
            </a:r>
            <a:r>
              <a:rPr lang="it-IT" dirty="0" smtClean="0"/>
              <a:t>, </a:t>
            </a:r>
            <a:r>
              <a:rPr lang="it-IT" dirty="0" err="1" smtClean="0"/>
              <a:t>patents</a:t>
            </a:r>
            <a:r>
              <a:rPr lang="it-IT" dirty="0" smtClean="0"/>
              <a:t> are </a:t>
            </a:r>
            <a:r>
              <a:rPr lang="it-IT" dirty="0" err="1" smtClean="0"/>
              <a:t>used</a:t>
            </a:r>
            <a:r>
              <a:rPr lang="it-IT" dirty="0" smtClean="0"/>
              <a:t> </a:t>
            </a:r>
            <a:r>
              <a:rPr lang="it-IT" dirty="0" err="1" smtClean="0"/>
              <a:t>extensively</a:t>
            </a:r>
            <a:r>
              <a:rPr lang="it-IT" dirty="0" smtClean="0"/>
              <a:t>!</a:t>
            </a:r>
          </a:p>
          <a:p>
            <a:r>
              <a:rPr lang="en-US" dirty="0"/>
              <a:t>S</a:t>
            </a:r>
            <a:r>
              <a:rPr lang="en-US" dirty="0" smtClean="0">
                <a:effectLst/>
              </a:rPr>
              <a:t>ubstantial nation-and </a:t>
            </a:r>
            <a:r>
              <a:rPr lang="en-US" dirty="0" err="1" smtClean="0">
                <a:effectLst/>
              </a:rPr>
              <a:t>sectorspecic</a:t>
            </a:r>
            <a:r>
              <a:rPr lang="en-US" dirty="0" smtClean="0">
                <a:effectLst/>
              </a:rPr>
              <a:t> differences in the use of: </a:t>
            </a:r>
          </a:p>
          <a:p>
            <a:r>
              <a:rPr lang="en-US" i="1" dirty="0" smtClean="0">
                <a:effectLst/>
              </a:rPr>
              <a:t>patents, </a:t>
            </a:r>
          </a:p>
          <a:p>
            <a:r>
              <a:rPr lang="en-US" i="1" dirty="0" smtClean="0">
                <a:effectLst/>
              </a:rPr>
              <a:t>secrecy, </a:t>
            </a:r>
          </a:p>
          <a:p>
            <a:r>
              <a:rPr lang="en-US" i="1" dirty="0" smtClean="0">
                <a:effectLst/>
              </a:rPr>
              <a:t>lead times and </a:t>
            </a:r>
          </a:p>
          <a:p>
            <a:r>
              <a:rPr lang="en-US" i="1" dirty="0" smtClean="0">
                <a:effectLst/>
              </a:rPr>
              <a:t>other means (cost reduction, marketing, switching costs…)</a:t>
            </a:r>
            <a:endParaRPr lang="it-IT" i="1" dirty="0" smtClean="0"/>
          </a:p>
          <a:p>
            <a:pPr marL="0" indent="0">
              <a:buNone/>
            </a:pPr>
            <a:endParaRPr lang="it-IT" dirty="0"/>
          </a:p>
        </p:txBody>
      </p:sp>
    </p:spTree>
    <p:extLst>
      <p:ext uri="{BB962C8B-B14F-4D97-AF65-F5344CB8AC3E}">
        <p14:creationId xmlns:p14="http://schemas.microsoft.com/office/powerpoint/2010/main" val="3756864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Differences</a:t>
            </a:r>
            <a:r>
              <a:rPr lang="it-IT" dirty="0" smtClean="0"/>
              <a:t> </a:t>
            </a:r>
            <a:r>
              <a:rPr lang="it-IT" dirty="0" err="1" smtClean="0"/>
              <a:t>among</a:t>
            </a:r>
            <a:r>
              <a:rPr lang="it-IT" dirty="0" smtClean="0"/>
              <a:t> </a:t>
            </a:r>
            <a:r>
              <a:rPr lang="it-IT" dirty="0" err="1" smtClean="0"/>
              <a:t>sectors</a:t>
            </a:r>
            <a:endParaRPr lang="it-IT" dirty="0"/>
          </a:p>
        </p:txBody>
      </p:sp>
      <p:sp>
        <p:nvSpPr>
          <p:cNvPr id="3" name="Segnaposto contenuto 2"/>
          <p:cNvSpPr>
            <a:spLocks noGrp="1"/>
          </p:cNvSpPr>
          <p:nvPr>
            <p:ph idx="1"/>
          </p:nvPr>
        </p:nvSpPr>
        <p:spPr>
          <a:xfrm>
            <a:off x="751573" y="1402112"/>
            <a:ext cx="10515600" cy="5104565"/>
          </a:xfrm>
        </p:spPr>
        <p:txBody>
          <a:bodyPr>
            <a:normAutofit fontScale="92500" lnSpcReduction="20000"/>
          </a:bodyPr>
          <a:lstStyle/>
          <a:p>
            <a:pPr marL="0" indent="0">
              <a:buNone/>
            </a:pPr>
            <a:r>
              <a:rPr lang="en-US" dirty="0" smtClean="0">
                <a:effectLst/>
              </a:rPr>
              <a:t>Several explanations have been set forth for these inter-industry differences, including </a:t>
            </a:r>
          </a:p>
          <a:p>
            <a:r>
              <a:rPr lang="en-US" dirty="0" smtClean="0">
                <a:effectLst/>
              </a:rPr>
              <a:t>industry and market structure (competitive conditions, size and diversification of </a:t>
            </a:r>
            <a:r>
              <a:rPr lang="en-US" dirty="0" smtClean="0"/>
              <a:t>fi</a:t>
            </a:r>
            <a:r>
              <a:rPr lang="en-US" dirty="0" smtClean="0">
                <a:effectLst/>
              </a:rPr>
              <a:t>rms)</a:t>
            </a:r>
          </a:p>
          <a:p>
            <a:r>
              <a:rPr lang="en-US" dirty="0" smtClean="0">
                <a:effectLst/>
              </a:rPr>
              <a:t> barriers to entry,</a:t>
            </a:r>
          </a:p>
          <a:p>
            <a:r>
              <a:rPr lang="en-US" dirty="0" smtClean="0">
                <a:effectLst/>
              </a:rPr>
              <a:t>market growth, </a:t>
            </a:r>
          </a:p>
          <a:p>
            <a:r>
              <a:rPr lang="en-US" dirty="0" smtClean="0">
                <a:effectLst/>
              </a:rPr>
              <a:t>R&amp;D intensity etc.</a:t>
            </a:r>
          </a:p>
          <a:p>
            <a:r>
              <a:rPr lang="en-US" dirty="0" smtClean="0">
                <a:effectLst/>
              </a:rPr>
              <a:t>the nature of the technology (technological opportunities, capital intensity etc.)  </a:t>
            </a:r>
          </a:p>
          <a:p>
            <a:r>
              <a:rPr lang="en-US" dirty="0" smtClean="0">
                <a:effectLst/>
              </a:rPr>
              <a:t>the nature of IPRs (patents for technology, copyright for software and creative industries, trademarks in mass consumer markets, etc.). </a:t>
            </a:r>
          </a:p>
          <a:p>
            <a:endParaRPr lang="en-US" dirty="0" smtClean="0">
              <a:effectLst/>
            </a:endParaRPr>
          </a:p>
          <a:p>
            <a:r>
              <a:rPr lang="en-US" i="1" dirty="0" smtClean="0">
                <a:effectLst/>
              </a:rPr>
              <a:t>But these largely static cross-industry comparisons rarely have incorporated considerations of the stage of industries’ evolution</a:t>
            </a:r>
          </a:p>
          <a:p>
            <a:endParaRPr lang="en-US" dirty="0" smtClean="0">
              <a:effectLst/>
            </a:endParaRPr>
          </a:p>
          <a:p>
            <a:endParaRPr lang="it-IT" dirty="0"/>
          </a:p>
        </p:txBody>
      </p:sp>
    </p:spTree>
    <p:extLst>
      <p:ext uri="{BB962C8B-B14F-4D97-AF65-F5344CB8AC3E}">
        <p14:creationId xmlns:p14="http://schemas.microsoft.com/office/powerpoint/2010/main" val="4176970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 </a:t>
            </a:r>
            <a:r>
              <a:rPr lang="it-IT" dirty="0" err="1"/>
              <a:t>a</a:t>
            </a:r>
            <a:r>
              <a:rPr lang="it-IT" dirty="0" err="1" smtClean="0"/>
              <a:t>mbiguous</a:t>
            </a:r>
            <a:r>
              <a:rPr lang="it-IT" dirty="0" smtClean="0"/>
              <a:t> </a:t>
            </a:r>
            <a:r>
              <a:rPr lang="it-IT" dirty="0" err="1" smtClean="0"/>
              <a:t>role</a:t>
            </a:r>
            <a:r>
              <a:rPr lang="it-IT" dirty="0" smtClean="0"/>
              <a:t>…</a:t>
            </a:r>
            <a:endParaRPr lang="it-IT" dirty="0"/>
          </a:p>
        </p:txBody>
      </p:sp>
      <p:sp>
        <p:nvSpPr>
          <p:cNvPr id="3" name="Segnaposto contenuto 2"/>
          <p:cNvSpPr>
            <a:spLocks noGrp="1"/>
          </p:cNvSpPr>
          <p:nvPr>
            <p:ph idx="1"/>
          </p:nvPr>
        </p:nvSpPr>
        <p:spPr/>
        <p:txBody>
          <a:bodyPr>
            <a:normAutofit/>
          </a:bodyPr>
          <a:lstStyle/>
          <a:p>
            <a:r>
              <a:rPr lang="en-US" dirty="0" smtClean="0"/>
              <a:t>As mentioned above, the role of a strong IP regime in emerging industries is ambiguous. </a:t>
            </a:r>
          </a:p>
          <a:p>
            <a:r>
              <a:rPr lang="en-US" dirty="0" smtClean="0"/>
              <a:t>There is some evidence that several leading-edge US industries based on ICTs developed after World War II under a </a:t>
            </a:r>
            <a:r>
              <a:rPr lang="en-US" u="sng" dirty="0" smtClean="0"/>
              <a:t>fairly lax IP regime </a:t>
            </a:r>
            <a:endParaRPr lang="en-US" dirty="0"/>
          </a:p>
          <a:p>
            <a:endParaRPr lang="en-US" dirty="0" smtClean="0"/>
          </a:p>
          <a:p>
            <a:r>
              <a:rPr lang="en-US" dirty="0" smtClean="0"/>
              <a:t>On the other hand, there also exist cases in which a strong IP regime has fostered the emergence of new leading-edge </a:t>
            </a:r>
            <a:r>
              <a:rPr lang="en-US" u="sng" dirty="0" smtClean="0"/>
              <a:t>industries—pharmaceuticals and chemicals </a:t>
            </a:r>
            <a:r>
              <a:rPr lang="en-US" dirty="0" smtClean="0"/>
              <a:t>are among the best-known examples of such industries.</a:t>
            </a:r>
            <a:endParaRPr lang="it-IT" dirty="0" smtClean="0"/>
          </a:p>
          <a:p>
            <a:endParaRPr lang="it-IT" dirty="0"/>
          </a:p>
        </p:txBody>
      </p:sp>
    </p:spTree>
    <p:extLst>
      <p:ext uri="{BB962C8B-B14F-4D97-AF65-F5344CB8AC3E}">
        <p14:creationId xmlns:p14="http://schemas.microsoft.com/office/powerpoint/2010/main" val="3409680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Production </a:t>
            </a:r>
            <a:r>
              <a:rPr lang="it-IT" dirty="0" err="1" smtClean="0"/>
              <a:t>costs</a:t>
            </a:r>
            <a:r>
              <a:rPr lang="it-IT" dirty="0" smtClean="0"/>
              <a:t>; first-</a:t>
            </a:r>
            <a:r>
              <a:rPr lang="it-IT" dirty="0" err="1" smtClean="0"/>
              <a:t>mover</a:t>
            </a:r>
            <a:r>
              <a:rPr lang="it-IT" dirty="0" smtClean="0"/>
              <a:t> </a:t>
            </a:r>
            <a:r>
              <a:rPr lang="it-IT" dirty="0" err="1" smtClean="0"/>
              <a:t>advant</a:t>
            </a:r>
            <a:r>
              <a:rPr lang="it-IT" dirty="0" smtClean="0"/>
              <a:t>.</a:t>
            </a:r>
            <a:endParaRPr lang="it-IT" dirty="0"/>
          </a:p>
        </p:txBody>
      </p:sp>
      <p:sp>
        <p:nvSpPr>
          <p:cNvPr id="3" name="Segnaposto contenuto 2"/>
          <p:cNvSpPr>
            <a:spLocks noGrp="1"/>
          </p:cNvSpPr>
          <p:nvPr>
            <p:ph idx="1"/>
          </p:nvPr>
        </p:nvSpPr>
        <p:spPr/>
        <p:txBody>
          <a:bodyPr>
            <a:normAutofit fontScale="92500" lnSpcReduction="20000"/>
          </a:bodyPr>
          <a:lstStyle/>
          <a:p>
            <a:r>
              <a:rPr lang="en-US" dirty="0" smtClean="0">
                <a:effectLst/>
              </a:rPr>
              <a:t>In general, patents are most likely to support the growth of knowledge-intensive industries in fields characterized by low ratios of imitation to innovation costs.</a:t>
            </a:r>
          </a:p>
          <a:p>
            <a:r>
              <a:rPr lang="en-US" dirty="0" smtClean="0"/>
              <a:t>Such “low ratios” are likely in areas with large-scale R&amp;D projects, especially if the R&amp;D results in highly codified knowledge, as in chemicals and reverse engineering is cheap.</a:t>
            </a:r>
          </a:p>
          <a:p>
            <a:r>
              <a:rPr lang="en-US" dirty="0" smtClean="0"/>
              <a:t>In such industries other institutional means to induce innovation than patents are also commonly employed, e.g. procurement contracts, consortia, or natural monopolies. </a:t>
            </a:r>
          </a:p>
          <a:p>
            <a:r>
              <a:rPr lang="en-US" dirty="0" smtClean="0"/>
              <a:t>However, many emerging industries are characterized by relatively low innovation costs and strong ‘‘first-mover advantages’’, making firms in such sectors less sensitive to free-rider problems and ‘‘waiting games’’ and, hence, reducing the importance of patents.</a:t>
            </a:r>
            <a:endParaRPr lang="it-IT" dirty="0"/>
          </a:p>
        </p:txBody>
      </p:sp>
    </p:spTree>
    <p:extLst>
      <p:ext uri="{BB962C8B-B14F-4D97-AF65-F5344CB8AC3E}">
        <p14:creationId xmlns:p14="http://schemas.microsoft.com/office/powerpoint/2010/main" val="860155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IPRs</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en-US" b="1" dirty="0" smtClean="0">
                <a:effectLst/>
              </a:rPr>
              <a:t>intellectual property rights (IPRs)</a:t>
            </a:r>
          </a:p>
          <a:p>
            <a:r>
              <a:rPr lang="en-US" b="1" dirty="0" smtClean="0">
                <a:effectLst/>
              </a:rPr>
              <a:t>old types </a:t>
            </a:r>
            <a:r>
              <a:rPr lang="en-US" dirty="0" smtClean="0">
                <a:effectLst/>
              </a:rPr>
              <a:t>of rights such as </a:t>
            </a:r>
          </a:p>
          <a:p>
            <a:r>
              <a:rPr lang="en-US" dirty="0" smtClean="0">
                <a:effectLst/>
              </a:rPr>
              <a:t>patents for inventions (judged as sufficiently novel, non-obvious and useful), </a:t>
            </a:r>
          </a:p>
          <a:p>
            <a:r>
              <a:rPr lang="en-US" dirty="0" smtClean="0">
                <a:effectLst/>
              </a:rPr>
              <a:t>trade secrets, copyrights, </a:t>
            </a:r>
          </a:p>
          <a:p>
            <a:r>
              <a:rPr lang="en-US" dirty="0" smtClean="0">
                <a:effectLst/>
              </a:rPr>
              <a:t>trademarks, and design</a:t>
            </a:r>
          </a:p>
          <a:p>
            <a:r>
              <a:rPr lang="en-US" b="1" dirty="0" smtClean="0">
                <a:effectLst/>
              </a:rPr>
              <a:t>newer ones</a:t>
            </a:r>
            <a:r>
              <a:rPr lang="en-US" dirty="0" smtClean="0">
                <a:effectLst/>
              </a:rPr>
              <a:t> such as:</a:t>
            </a:r>
          </a:p>
          <a:p>
            <a:r>
              <a:rPr lang="en-US" dirty="0" smtClean="0">
                <a:effectLst/>
              </a:rPr>
              <a:t>breeding rights and </a:t>
            </a:r>
          </a:p>
          <a:p>
            <a:r>
              <a:rPr lang="en-US" dirty="0" smtClean="0">
                <a:effectLst/>
              </a:rPr>
              <a:t>database rights</a:t>
            </a:r>
            <a:endParaRPr lang="it-IT" dirty="0"/>
          </a:p>
        </p:txBody>
      </p:sp>
    </p:spTree>
    <p:extLst>
      <p:ext uri="{BB962C8B-B14F-4D97-AF65-F5344CB8AC3E}">
        <p14:creationId xmlns:p14="http://schemas.microsoft.com/office/powerpoint/2010/main" val="3690997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Patents</a:t>
            </a:r>
            <a:r>
              <a:rPr lang="it-IT" dirty="0" smtClean="0"/>
              <a:t>, </a:t>
            </a:r>
            <a:r>
              <a:rPr lang="it-IT" dirty="0" err="1" smtClean="0"/>
              <a:t>licensing</a:t>
            </a:r>
            <a:r>
              <a:rPr lang="it-IT" dirty="0" smtClean="0"/>
              <a:t> and </a:t>
            </a:r>
            <a:r>
              <a:rPr lang="it-IT" dirty="0" err="1" smtClean="0"/>
              <a:t>division</a:t>
            </a:r>
            <a:r>
              <a:rPr lang="it-IT" dirty="0" smtClean="0"/>
              <a:t> of R&amp;D </a:t>
            </a:r>
            <a:r>
              <a:rPr lang="it-IT" dirty="0" err="1" smtClean="0"/>
              <a:t>Labor</a:t>
            </a:r>
            <a:endParaRPr lang="it-IT" dirty="0"/>
          </a:p>
        </p:txBody>
      </p:sp>
      <p:sp>
        <p:nvSpPr>
          <p:cNvPr id="3" name="Segnaposto contenuto 2"/>
          <p:cNvSpPr>
            <a:spLocks noGrp="1"/>
          </p:cNvSpPr>
          <p:nvPr>
            <p:ph idx="1"/>
          </p:nvPr>
        </p:nvSpPr>
        <p:spPr/>
        <p:txBody>
          <a:bodyPr>
            <a:normAutofit lnSpcReduction="10000"/>
          </a:bodyPr>
          <a:lstStyle/>
          <a:p>
            <a:r>
              <a:rPr lang="en-US" dirty="0" smtClean="0"/>
              <a:t>In the later stages of industry evolution, the R&amp;D scale is often high, and barriers to entry tend to be built up by incumbents, especially against small firms </a:t>
            </a:r>
          </a:p>
          <a:p>
            <a:r>
              <a:rPr lang="en-US" dirty="0" smtClean="0"/>
              <a:t>The use of various </a:t>
            </a:r>
            <a:r>
              <a:rPr lang="en-US" u="sng" dirty="0" smtClean="0"/>
              <a:t>patent portfolio strategies </a:t>
            </a:r>
            <a:r>
              <a:rPr lang="en-US" dirty="0" smtClean="0"/>
              <a:t>such as blanketing or ‘‘</a:t>
            </a:r>
            <a:r>
              <a:rPr lang="en-US" dirty="0" err="1" smtClean="0"/>
              <a:t>evergreening</a:t>
            </a:r>
            <a:r>
              <a:rPr lang="en-US" dirty="0" smtClean="0"/>
              <a:t>’’ together with litigation threats by large </a:t>
            </a:r>
            <a:r>
              <a:rPr lang="en-US" dirty="0" err="1" smtClean="0"/>
              <a:t>frms</a:t>
            </a:r>
            <a:r>
              <a:rPr lang="en-US" dirty="0" smtClean="0"/>
              <a:t> (both incumbents and diversifying entrants) may serve this purpose </a:t>
            </a:r>
          </a:p>
          <a:p>
            <a:r>
              <a:rPr lang="en-US" dirty="0"/>
              <a:t>T</a:t>
            </a:r>
            <a:r>
              <a:rPr lang="en-US" dirty="0" smtClean="0"/>
              <a:t>his may result in a division of R&amp;D labor, in which small firms specialize in early-stage R&amp;D, and </a:t>
            </a:r>
            <a:r>
              <a:rPr lang="en-US" u="sng" dirty="0" smtClean="0"/>
              <a:t>license</a:t>
            </a:r>
            <a:r>
              <a:rPr lang="en-US" dirty="0" smtClean="0"/>
              <a:t> their new technologies to established firms specializing in later stages of the innovation process, and/or seek to be acquired by established </a:t>
            </a:r>
            <a:r>
              <a:rPr lang="en-US" dirty="0" err="1" smtClean="0"/>
              <a:t>frms</a:t>
            </a:r>
            <a:r>
              <a:rPr lang="en-US" dirty="0" smtClean="0"/>
              <a:t> (rather than investing in production and marketing).</a:t>
            </a:r>
            <a:endParaRPr lang="it-IT" dirty="0"/>
          </a:p>
        </p:txBody>
      </p:sp>
    </p:spTree>
    <p:extLst>
      <p:ext uri="{BB962C8B-B14F-4D97-AF65-F5344CB8AC3E}">
        <p14:creationId xmlns:p14="http://schemas.microsoft.com/office/powerpoint/2010/main" val="1790484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Patent</a:t>
            </a:r>
            <a:r>
              <a:rPr lang="it-IT" dirty="0" smtClean="0"/>
              <a:t> </a:t>
            </a:r>
            <a:r>
              <a:rPr lang="it-IT" dirty="0" err="1" smtClean="0"/>
              <a:t>system</a:t>
            </a:r>
            <a:r>
              <a:rPr lang="it-IT" dirty="0" smtClean="0"/>
              <a:t> </a:t>
            </a:r>
            <a:r>
              <a:rPr lang="it-IT" dirty="0" err="1" smtClean="0"/>
              <a:t>reform</a:t>
            </a:r>
            <a:r>
              <a:rPr lang="it-IT" dirty="0" smtClean="0"/>
              <a:t>? A </a:t>
            </a:r>
            <a:r>
              <a:rPr lang="it-IT" dirty="0" err="1" smtClean="0"/>
              <a:t>too</a:t>
            </a:r>
            <a:r>
              <a:rPr lang="it-IT" dirty="0" smtClean="0"/>
              <a:t> </a:t>
            </a:r>
            <a:r>
              <a:rPr lang="it-IT" dirty="0" err="1" smtClean="0"/>
              <a:t>complicated</a:t>
            </a:r>
            <a:r>
              <a:rPr lang="it-IT" dirty="0" smtClean="0"/>
              <a:t> </a:t>
            </a:r>
            <a:r>
              <a:rPr lang="it-IT" dirty="0" err="1" smtClean="0"/>
              <a:t>debate</a:t>
            </a:r>
            <a:r>
              <a:rPr lang="it-IT" dirty="0" smtClean="0"/>
              <a:t>… </a:t>
            </a:r>
            <a:endParaRPr lang="it-IT" dirty="0"/>
          </a:p>
        </p:txBody>
      </p:sp>
      <p:sp>
        <p:nvSpPr>
          <p:cNvPr id="3" name="Segnaposto contenuto 2"/>
          <p:cNvSpPr>
            <a:spLocks noGrp="1"/>
          </p:cNvSpPr>
          <p:nvPr>
            <p:ph idx="1"/>
          </p:nvPr>
        </p:nvSpPr>
        <p:spPr/>
        <p:txBody>
          <a:bodyPr/>
          <a:lstStyle/>
          <a:p>
            <a:r>
              <a:rPr lang="en-US" dirty="0" smtClean="0"/>
              <a:t>These </a:t>
            </a:r>
            <a:r>
              <a:rPr lang="en-US" dirty="0" err="1" smtClean="0"/>
              <a:t>intersectoral</a:t>
            </a:r>
            <a:r>
              <a:rPr lang="en-US" dirty="0" smtClean="0"/>
              <a:t> differences in the importance of IPRs have led several scholars to criticize the ‘‘one-size-fits-all’’ design of the patent system. </a:t>
            </a:r>
          </a:p>
          <a:p>
            <a:r>
              <a:rPr lang="en-US" dirty="0" smtClean="0"/>
              <a:t>Reform proposals have suggested a more differentiated industry tailored system, e.g. regarding patent duration or special new (sui generis) types of IPRs for certain industries such as software.</a:t>
            </a:r>
          </a:p>
          <a:p>
            <a:r>
              <a:rPr lang="en-US" dirty="0" smtClean="0"/>
              <a:t>(but little or no action by governments…)</a:t>
            </a:r>
          </a:p>
          <a:p>
            <a:endParaRPr lang="it-IT" dirty="0"/>
          </a:p>
        </p:txBody>
      </p:sp>
    </p:spTree>
    <p:extLst>
      <p:ext uri="{BB962C8B-B14F-4D97-AF65-F5344CB8AC3E}">
        <p14:creationId xmlns:p14="http://schemas.microsoft.com/office/powerpoint/2010/main" val="1140494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Differences</a:t>
            </a:r>
            <a:r>
              <a:rPr lang="it-IT" dirty="0" smtClean="0"/>
              <a:t> </a:t>
            </a:r>
            <a:r>
              <a:rPr lang="it-IT" dirty="0" err="1" smtClean="0"/>
              <a:t>across</a:t>
            </a:r>
            <a:r>
              <a:rPr lang="it-IT" dirty="0" smtClean="0"/>
              <a:t> </a:t>
            </a:r>
            <a:r>
              <a:rPr lang="it-IT" dirty="0" err="1" smtClean="0"/>
              <a:t>nations</a:t>
            </a:r>
            <a:r>
              <a:rPr lang="it-IT" dirty="0" smtClean="0"/>
              <a:t> and </a:t>
            </a:r>
            <a:r>
              <a:rPr lang="it-IT" dirty="0" err="1" smtClean="0"/>
              <a:t>actual</a:t>
            </a:r>
            <a:r>
              <a:rPr lang="it-IT" dirty="0" smtClean="0"/>
              <a:t> </a:t>
            </a:r>
            <a:r>
              <a:rPr lang="it-IT" dirty="0" err="1" smtClean="0"/>
              <a:t>role</a:t>
            </a:r>
            <a:r>
              <a:rPr lang="it-IT" dirty="0" smtClean="0"/>
              <a:t> of </a:t>
            </a:r>
            <a:r>
              <a:rPr lang="it-IT" dirty="0" err="1" smtClean="0"/>
              <a:t>IRPs</a:t>
            </a:r>
            <a:endParaRPr lang="it-IT" dirty="0"/>
          </a:p>
        </p:txBody>
      </p:sp>
      <p:sp>
        <p:nvSpPr>
          <p:cNvPr id="3" name="Segnaposto contenuto 2"/>
          <p:cNvSpPr>
            <a:spLocks noGrp="1"/>
          </p:cNvSpPr>
          <p:nvPr>
            <p:ph idx="1"/>
          </p:nvPr>
        </p:nvSpPr>
        <p:spPr/>
        <p:txBody>
          <a:bodyPr>
            <a:normAutofit fontScale="92500" lnSpcReduction="20000"/>
          </a:bodyPr>
          <a:lstStyle/>
          <a:p>
            <a:r>
              <a:rPr lang="en-US" dirty="0"/>
              <a:t>A</a:t>
            </a:r>
            <a:r>
              <a:rPr lang="en-US" dirty="0" smtClean="0">
                <a:effectLst/>
              </a:rPr>
              <a:t> strong patent system has not been necessary for countries’ industrialization and economic growth. </a:t>
            </a:r>
          </a:p>
          <a:p>
            <a:r>
              <a:rPr lang="en-US" dirty="0" smtClean="0">
                <a:effectLst/>
              </a:rPr>
              <a:t>Although many countries, including Japan, successfully industrialized in the presence of a patent system other countries such as Germany, Holland, and Switzerland did not. </a:t>
            </a:r>
          </a:p>
          <a:p>
            <a:r>
              <a:rPr lang="en-US" dirty="0" smtClean="0">
                <a:effectLst/>
              </a:rPr>
              <a:t>Thus the IPR system in general, and the patent system in particular, have been neither necessary nor sufficient for historically significant technical and/or economic progress at national and company level. </a:t>
            </a:r>
          </a:p>
          <a:p>
            <a:r>
              <a:rPr lang="en-US" dirty="0" smtClean="0">
                <a:effectLst/>
              </a:rPr>
              <a:t>This is an important conclusion. There seems to be some consensus that the patent system has made positive contributions to technical progress, but these contributions are secondary and complementary to other factors, particularly other institutional developments such as a general property rights system</a:t>
            </a:r>
            <a:endParaRPr lang="it-IT" dirty="0"/>
          </a:p>
        </p:txBody>
      </p:sp>
    </p:spTree>
    <p:extLst>
      <p:ext uri="{BB962C8B-B14F-4D97-AF65-F5344CB8AC3E}">
        <p14:creationId xmlns:p14="http://schemas.microsoft.com/office/powerpoint/2010/main" val="3202680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Catching</a:t>
            </a:r>
            <a:r>
              <a:rPr lang="it-IT" dirty="0" smtClean="0"/>
              <a:t>-up… </a:t>
            </a:r>
            <a:endParaRPr lang="it-IT" dirty="0"/>
          </a:p>
        </p:txBody>
      </p:sp>
      <p:sp>
        <p:nvSpPr>
          <p:cNvPr id="3" name="Segnaposto contenuto 2"/>
          <p:cNvSpPr>
            <a:spLocks noGrp="1"/>
          </p:cNvSpPr>
          <p:nvPr>
            <p:ph idx="1"/>
          </p:nvPr>
        </p:nvSpPr>
        <p:spPr/>
        <p:txBody>
          <a:bodyPr>
            <a:normAutofit lnSpcReduction="10000"/>
          </a:bodyPr>
          <a:lstStyle/>
          <a:p>
            <a:r>
              <a:rPr lang="en-US" dirty="0" smtClean="0">
                <a:effectLst/>
              </a:rPr>
              <a:t>Moreover, current research provides little guidance on the potential contributions of an internationally strong patent system to the prospects for ‘‘catch-up’’ by the less developed countries in the contemporary world. </a:t>
            </a:r>
          </a:p>
          <a:p>
            <a:r>
              <a:rPr lang="en-US" dirty="0" smtClean="0">
                <a:effectLst/>
              </a:rPr>
              <a:t>Indeed, a certain amount of ‘‘freeriding’’ under a weak IP regime, elements of which are apparent in the nineteenth-century United States or the Japanese economy of the 1950–80 period, may aid in successful catch-up. </a:t>
            </a:r>
          </a:p>
          <a:p>
            <a:r>
              <a:rPr lang="en-US" dirty="0" smtClean="0">
                <a:effectLst/>
              </a:rPr>
              <a:t>In this context TRIPS (WTO) may be seen as an attempt by leading countries and companies to increase the economic payoffs of their R&amp;D, making it more costly for developing countries to catch up.</a:t>
            </a:r>
            <a:endParaRPr lang="it-IT" dirty="0"/>
          </a:p>
        </p:txBody>
      </p:sp>
    </p:spTree>
    <p:extLst>
      <p:ext uri="{BB962C8B-B14F-4D97-AF65-F5344CB8AC3E}">
        <p14:creationId xmlns:p14="http://schemas.microsoft.com/office/powerpoint/2010/main" val="2602052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Patents</a:t>
            </a:r>
            <a:r>
              <a:rPr lang="it-IT" dirty="0" smtClean="0"/>
              <a:t> and «</a:t>
            </a:r>
            <a:r>
              <a:rPr lang="it-IT" dirty="0" err="1" smtClean="0"/>
              <a:t>catching</a:t>
            </a:r>
            <a:r>
              <a:rPr lang="it-IT" dirty="0" smtClean="0"/>
              <a:t> up» with </a:t>
            </a:r>
            <a:r>
              <a:rPr lang="it-IT" dirty="0" err="1" smtClean="0"/>
              <a:t>advanced</a:t>
            </a:r>
            <a:r>
              <a:rPr lang="it-IT" dirty="0" smtClean="0"/>
              <a:t> </a:t>
            </a:r>
            <a:r>
              <a:rPr lang="it-IT" dirty="0" err="1" smtClean="0"/>
              <a:t>nations</a:t>
            </a:r>
            <a:r>
              <a:rPr lang="it-IT" dirty="0" smtClean="0"/>
              <a:t>… The case of Japan (1)</a:t>
            </a:r>
            <a:endParaRPr lang="it-IT" dirty="0"/>
          </a:p>
        </p:txBody>
      </p:sp>
      <p:sp>
        <p:nvSpPr>
          <p:cNvPr id="3" name="Segnaposto contenuto 2"/>
          <p:cNvSpPr>
            <a:spLocks noGrp="1"/>
          </p:cNvSpPr>
          <p:nvPr>
            <p:ph idx="1"/>
          </p:nvPr>
        </p:nvSpPr>
        <p:spPr/>
        <p:txBody>
          <a:bodyPr>
            <a:normAutofit fontScale="85000" lnSpcReduction="20000"/>
          </a:bodyPr>
          <a:lstStyle/>
          <a:p>
            <a:r>
              <a:rPr lang="en-US" dirty="0" smtClean="0"/>
              <a:t>The </a:t>
            </a:r>
            <a:r>
              <a:rPr lang="en-US" b="1" dirty="0" smtClean="0"/>
              <a:t>case of Japan </a:t>
            </a:r>
            <a:r>
              <a:rPr lang="en-US" dirty="0" smtClean="0"/>
              <a:t>provides an interesting illustration of the creation of a patent system for the purpose of catching up with advanced nations. </a:t>
            </a:r>
          </a:p>
          <a:p>
            <a:r>
              <a:rPr lang="en-US" dirty="0" smtClean="0"/>
              <a:t>The visit by US Commodore Perry to Japan in 1852 demonstrated to Japanese leaders the power of modern military innovations and forced Japan to reopen the country to foreigners.</a:t>
            </a:r>
          </a:p>
          <a:p>
            <a:r>
              <a:rPr lang="en-US" dirty="0" smtClean="0"/>
              <a:t>A broad program of industrial modernization and ‘‘catch-up’’ led to Japan’s first patent law in 1871. </a:t>
            </a:r>
          </a:p>
          <a:p>
            <a:r>
              <a:rPr lang="en-US" dirty="0" smtClean="0"/>
              <a:t>In the following decades, new laws were enacted for various IPRs (patents, trademarks, utility models, and designs), each of them modeled on various European and US laws. A Japanese Patent Office was established in 1885, </a:t>
            </a:r>
          </a:p>
          <a:p>
            <a:r>
              <a:rPr lang="en-US" dirty="0" smtClean="0"/>
              <a:t> The Japanese patent system evolved over the years into an important vehicle for catching up and promoting national interests. In the beginning, foreigners were barred altogether from obtaining patent rights but became eligible when Japan in 1899 became a member of the Paris Convention.</a:t>
            </a:r>
            <a:endParaRPr lang="it-IT" dirty="0" smtClean="0"/>
          </a:p>
          <a:p>
            <a:endParaRPr lang="it-IT" dirty="0"/>
          </a:p>
        </p:txBody>
      </p:sp>
    </p:spTree>
    <p:extLst>
      <p:ext uri="{BB962C8B-B14F-4D97-AF65-F5344CB8AC3E}">
        <p14:creationId xmlns:p14="http://schemas.microsoft.com/office/powerpoint/2010/main" val="121787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…Japan (2)</a:t>
            </a:r>
            <a:endParaRPr lang="it-IT" dirty="0"/>
          </a:p>
        </p:txBody>
      </p:sp>
      <p:sp>
        <p:nvSpPr>
          <p:cNvPr id="3" name="Segnaposto contenuto 2"/>
          <p:cNvSpPr>
            <a:spLocks noGrp="1"/>
          </p:cNvSpPr>
          <p:nvPr>
            <p:ph idx="1"/>
          </p:nvPr>
        </p:nvSpPr>
        <p:spPr>
          <a:xfrm>
            <a:off x="838200" y="1414912"/>
            <a:ext cx="10515600" cy="5139891"/>
          </a:xfrm>
        </p:spPr>
        <p:txBody>
          <a:bodyPr>
            <a:normAutofit fontScale="92500" lnSpcReduction="10000"/>
          </a:bodyPr>
          <a:lstStyle/>
          <a:p>
            <a:r>
              <a:rPr lang="en-US" dirty="0" smtClean="0"/>
              <a:t>The postwar </a:t>
            </a:r>
            <a:r>
              <a:rPr lang="en-US" dirty="0" err="1" smtClean="0"/>
              <a:t>IPr</a:t>
            </a:r>
            <a:r>
              <a:rPr lang="en-US" dirty="0" smtClean="0"/>
              <a:t> system in Japan was but one component of a broader complex of policies for trade, industry, and technology that focused on reconstruction and ‘‘catch-up’’ with the West. </a:t>
            </a:r>
          </a:p>
          <a:p>
            <a:r>
              <a:rPr lang="en-US" dirty="0" smtClean="0"/>
              <a:t>Laws were passed in 1950 for regulating foreign investment, exchange, and trade, inaugurating a period of substantial technology imports from the US and Europe. </a:t>
            </a:r>
          </a:p>
          <a:p>
            <a:r>
              <a:rPr lang="en-US" dirty="0" smtClean="0"/>
              <a:t>Japanese government agencies and firms </a:t>
            </a:r>
            <a:r>
              <a:rPr lang="en-US" u="sng" dirty="0" smtClean="0"/>
              <a:t>collected and analyzed technical information, including information disclosed in domestic and foreign patent documents</a:t>
            </a:r>
            <a:r>
              <a:rPr lang="en-US" dirty="0" smtClean="0"/>
              <a:t>, to evaluate technological developments abroad and within Japan. </a:t>
            </a:r>
          </a:p>
          <a:p>
            <a:r>
              <a:rPr lang="en-US" dirty="0" smtClean="0"/>
              <a:t>The Japanese requirement for publication of patent applications within eighteen months (a policy similar to that of many European patent systems that was adopted by the United States only in 1999) supported domestic as well as </a:t>
            </a:r>
            <a:r>
              <a:rPr lang="en-US" u="sng" dirty="0" smtClean="0"/>
              <a:t>international diffusion of technical information</a:t>
            </a:r>
            <a:r>
              <a:rPr lang="en-US" dirty="0" smtClean="0"/>
              <a:t>.</a:t>
            </a:r>
            <a:endParaRPr lang="it-IT" dirty="0"/>
          </a:p>
        </p:txBody>
      </p:sp>
    </p:spTree>
    <p:extLst>
      <p:ext uri="{BB962C8B-B14F-4D97-AF65-F5344CB8AC3E}">
        <p14:creationId xmlns:p14="http://schemas.microsoft.com/office/powerpoint/2010/main" val="1012635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…Japan (3)</a:t>
            </a:r>
            <a:endParaRPr lang="it-IT" dirty="0"/>
          </a:p>
        </p:txBody>
      </p:sp>
      <p:sp>
        <p:nvSpPr>
          <p:cNvPr id="3" name="Segnaposto contenuto 2"/>
          <p:cNvSpPr>
            <a:spLocks noGrp="1"/>
          </p:cNvSpPr>
          <p:nvPr>
            <p:ph idx="1"/>
          </p:nvPr>
        </p:nvSpPr>
        <p:spPr>
          <a:xfrm>
            <a:off x="838200" y="1414912"/>
            <a:ext cx="10515600" cy="5139891"/>
          </a:xfrm>
        </p:spPr>
        <p:txBody>
          <a:bodyPr>
            <a:normAutofit lnSpcReduction="10000"/>
          </a:bodyPr>
          <a:lstStyle/>
          <a:p>
            <a:r>
              <a:rPr lang="en-US" dirty="0" smtClean="0"/>
              <a:t>The Japanese patent system limited both the number and scope of patent claims.</a:t>
            </a:r>
          </a:p>
          <a:p>
            <a:r>
              <a:rPr lang="en-US" dirty="0" smtClean="0"/>
              <a:t>Many Japanese firms acquired large portfolios of relatively narrow domestic patents and participated in dense patent networks (also in their foreign patenting, </a:t>
            </a:r>
          </a:p>
          <a:p>
            <a:r>
              <a:rPr lang="en-US" dirty="0" smtClean="0"/>
              <a:t>IP disputes were avoided and </a:t>
            </a:r>
            <a:r>
              <a:rPr lang="en-US" u="sng" dirty="0" smtClean="0"/>
              <a:t>cross-licensing and diffusion of technical information </a:t>
            </a:r>
            <a:r>
              <a:rPr lang="en-US" dirty="0" smtClean="0"/>
              <a:t>were promoted by special features of Japanese patent laws and practices.</a:t>
            </a:r>
          </a:p>
          <a:p>
            <a:r>
              <a:rPr lang="en-US" dirty="0" smtClean="0"/>
              <a:t>Use of patents (both foreign and domestic) by Japanese firms for technological ‘‘catch-up’’ purposes was facilitated by the often lax enforcement by Western </a:t>
            </a:r>
            <a:r>
              <a:rPr lang="en-US" dirty="0" err="1"/>
              <a:t>f</a:t>
            </a:r>
            <a:r>
              <a:rPr lang="en-US" dirty="0" err="1" smtClean="0"/>
              <a:t>rms</a:t>
            </a:r>
            <a:r>
              <a:rPr lang="en-US" dirty="0" smtClean="0"/>
              <a:t> of their IPRs, as well as the limited attention paid to dynamic competition and IP matters by Western nations until the 1980s.</a:t>
            </a:r>
            <a:endParaRPr lang="it-IT" dirty="0"/>
          </a:p>
        </p:txBody>
      </p:sp>
    </p:spTree>
    <p:extLst>
      <p:ext uri="{BB962C8B-B14F-4D97-AF65-F5344CB8AC3E}">
        <p14:creationId xmlns:p14="http://schemas.microsoft.com/office/powerpoint/2010/main" val="234831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IPRs</a:t>
            </a:r>
            <a:r>
              <a:rPr lang="it-IT" dirty="0" smtClean="0"/>
              <a:t> </a:t>
            </a:r>
            <a:r>
              <a:rPr lang="it-IT" dirty="0" err="1" smtClean="0"/>
              <a:t>Eras</a:t>
            </a:r>
            <a:endParaRPr lang="it-IT" dirty="0"/>
          </a:p>
        </p:txBody>
      </p:sp>
      <p:sp>
        <p:nvSpPr>
          <p:cNvPr id="3" name="Segnaposto contenuto 2"/>
          <p:cNvSpPr>
            <a:spLocks noGrp="1"/>
          </p:cNvSpPr>
          <p:nvPr>
            <p:ph idx="1"/>
          </p:nvPr>
        </p:nvSpPr>
        <p:spPr/>
        <p:txBody>
          <a:bodyPr/>
          <a:lstStyle/>
          <a:p>
            <a:pPr marL="0" indent="0">
              <a:buNone/>
            </a:pPr>
            <a:r>
              <a:rPr lang="it-IT" sz="3600" dirty="0" smtClean="0">
                <a:effectLst/>
              </a:rPr>
              <a:t>1.The Non-</a:t>
            </a:r>
            <a:r>
              <a:rPr lang="it-IT" sz="3600" dirty="0" err="1" smtClean="0">
                <a:effectLst/>
              </a:rPr>
              <a:t>Patent</a:t>
            </a:r>
            <a:r>
              <a:rPr lang="it-IT" sz="3600" dirty="0" smtClean="0">
                <a:effectLst/>
              </a:rPr>
              <a:t> and </a:t>
            </a:r>
            <a:r>
              <a:rPr lang="it-IT" sz="3600" dirty="0" err="1" smtClean="0">
                <a:effectLst/>
              </a:rPr>
              <a:t>Pre-Patent</a:t>
            </a:r>
            <a:r>
              <a:rPr lang="it-IT" sz="3600" dirty="0" smtClean="0">
                <a:effectLst/>
              </a:rPr>
              <a:t> Era</a:t>
            </a:r>
          </a:p>
          <a:p>
            <a:pPr marL="0" indent="0">
              <a:buNone/>
            </a:pPr>
            <a:r>
              <a:rPr lang="it-IT" sz="3600" dirty="0" smtClean="0"/>
              <a:t>2. The National Patente Era</a:t>
            </a:r>
          </a:p>
          <a:p>
            <a:pPr marL="0" indent="0">
              <a:buNone/>
            </a:pPr>
            <a:r>
              <a:rPr lang="it-IT" sz="3600" dirty="0" smtClean="0"/>
              <a:t>3. (The anti-</a:t>
            </a:r>
            <a:r>
              <a:rPr lang="it-IT" sz="3600" dirty="0" err="1" smtClean="0"/>
              <a:t>Patent</a:t>
            </a:r>
            <a:r>
              <a:rPr lang="it-IT" sz="3600" dirty="0" smtClean="0"/>
              <a:t> Era)</a:t>
            </a:r>
          </a:p>
          <a:p>
            <a:pPr marL="0" indent="0">
              <a:buNone/>
            </a:pPr>
            <a:r>
              <a:rPr lang="it-IT" sz="3600" dirty="0" smtClean="0"/>
              <a:t>4. The </a:t>
            </a:r>
            <a:r>
              <a:rPr lang="it-IT" sz="3600" dirty="0" err="1" smtClean="0"/>
              <a:t>Multinational</a:t>
            </a:r>
            <a:r>
              <a:rPr lang="it-IT" sz="3600" dirty="0" smtClean="0"/>
              <a:t> Patente Era</a:t>
            </a:r>
          </a:p>
          <a:p>
            <a:pPr marL="0" indent="0">
              <a:buNone/>
            </a:pPr>
            <a:r>
              <a:rPr lang="it-IT" sz="3600" dirty="0" smtClean="0"/>
              <a:t>5. The International </a:t>
            </a:r>
            <a:r>
              <a:rPr lang="it-IT" sz="3600" dirty="0" err="1" smtClean="0"/>
              <a:t>Petent</a:t>
            </a:r>
            <a:r>
              <a:rPr lang="it-IT" sz="3600" dirty="0" smtClean="0"/>
              <a:t> Era</a:t>
            </a:r>
          </a:p>
          <a:p>
            <a:pPr marL="0" indent="0">
              <a:buNone/>
            </a:pPr>
            <a:r>
              <a:rPr lang="it-IT" sz="3600" dirty="0" smtClean="0"/>
              <a:t>6. The PRO-</a:t>
            </a:r>
            <a:r>
              <a:rPr lang="it-IT" sz="3600" dirty="0" err="1" smtClean="0"/>
              <a:t>Patent</a:t>
            </a:r>
            <a:r>
              <a:rPr lang="it-IT" sz="3600" dirty="0" smtClean="0"/>
              <a:t> Era</a:t>
            </a:r>
          </a:p>
          <a:p>
            <a:endParaRPr lang="it-IT" sz="3600" dirty="0" smtClean="0"/>
          </a:p>
          <a:p>
            <a:endParaRPr lang="it-IT" dirty="0"/>
          </a:p>
        </p:txBody>
      </p:sp>
    </p:spTree>
    <p:extLst>
      <p:ext uri="{BB962C8B-B14F-4D97-AF65-F5344CB8AC3E}">
        <p14:creationId xmlns:p14="http://schemas.microsoft.com/office/powerpoint/2010/main" val="413222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National Patente Era</a:t>
            </a:r>
            <a:endParaRPr lang="it-IT" dirty="0"/>
          </a:p>
        </p:txBody>
      </p:sp>
      <p:sp>
        <p:nvSpPr>
          <p:cNvPr id="3" name="Segnaposto contenuto 2"/>
          <p:cNvSpPr>
            <a:spLocks noGrp="1"/>
          </p:cNvSpPr>
          <p:nvPr>
            <p:ph idx="1"/>
          </p:nvPr>
        </p:nvSpPr>
        <p:spPr/>
        <p:txBody>
          <a:bodyPr/>
          <a:lstStyle/>
          <a:p>
            <a:r>
              <a:rPr lang="en-US" dirty="0" smtClean="0">
                <a:effectLst/>
              </a:rPr>
              <a:t>In 1474 Venice - first formal patent code. </a:t>
            </a:r>
          </a:p>
          <a:p>
            <a:r>
              <a:rPr lang="en-US" dirty="0" smtClean="0">
                <a:effectLst/>
              </a:rPr>
              <a:t>1623 Statute of Monopolies by the English Parliament, which gave a clear recognition of the underlying ideas and specific form of a patent system</a:t>
            </a:r>
          </a:p>
          <a:p>
            <a:r>
              <a:rPr lang="en-US" dirty="0" smtClean="0"/>
              <a:t>USA Federal Patent Law (1790) – “Patent Board”</a:t>
            </a:r>
          </a:p>
          <a:p>
            <a:r>
              <a:rPr lang="en-US" dirty="0" smtClean="0"/>
              <a:t>USA Patent Act – “Patent Office” (1836) </a:t>
            </a:r>
          </a:p>
          <a:p>
            <a:endParaRPr lang="en-US" dirty="0" smtClean="0">
              <a:effectLst/>
            </a:endParaRPr>
          </a:p>
          <a:p>
            <a:endParaRPr lang="it-IT" dirty="0"/>
          </a:p>
        </p:txBody>
      </p:sp>
    </p:spTree>
    <p:extLst>
      <p:ext uri="{BB962C8B-B14F-4D97-AF65-F5344CB8AC3E}">
        <p14:creationId xmlns:p14="http://schemas.microsoft.com/office/powerpoint/2010/main" val="296467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Multinational</a:t>
            </a:r>
            <a:r>
              <a:rPr lang="it-IT" dirty="0" smtClean="0"/>
              <a:t> </a:t>
            </a:r>
            <a:r>
              <a:rPr lang="it-IT" dirty="0" err="1" smtClean="0"/>
              <a:t>Patent</a:t>
            </a:r>
            <a:r>
              <a:rPr lang="it-IT" dirty="0" smtClean="0"/>
              <a:t> Era</a:t>
            </a:r>
            <a:endParaRPr lang="it-IT" dirty="0"/>
          </a:p>
        </p:txBody>
      </p:sp>
      <p:sp>
        <p:nvSpPr>
          <p:cNvPr id="3" name="Segnaposto contenuto 2"/>
          <p:cNvSpPr>
            <a:spLocks noGrp="1"/>
          </p:cNvSpPr>
          <p:nvPr>
            <p:ph idx="1"/>
          </p:nvPr>
        </p:nvSpPr>
        <p:spPr/>
        <p:txBody>
          <a:bodyPr/>
          <a:lstStyle/>
          <a:p>
            <a:r>
              <a:rPr lang="en-US" dirty="0" smtClean="0">
                <a:effectLst/>
              </a:rPr>
              <a:t>Diffusion of Patent System among nations</a:t>
            </a:r>
          </a:p>
          <a:p>
            <a:r>
              <a:rPr lang="en-US" dirty="0" smtClean="0"/>
              <a:t>Anti-patent movement (Swiss, Germany) – against “mercantilism”</a:t>
            </a:r>
          </a:p>
          <a:p>
            <a:r>
              <a:rPr lang="en-US" dirty="0" smtClean="0"/>
              <a:t>Lobbies and interest groups emerge…(Swiss: protectionism 1887)</a:t>
            </a:r>
          </a:p>
          <a:p>
            <a:endParaRPr lang="en-US" dirty="0" smtClean="0">
              <a:effectLst/>
            </a:endParaRPr>
          </a:p>
          <a:p>
            <a:endParaRPr lang="it-IT" dirty="0"/>
          </a:p>
        </p:txBody>
      </p:sp>
    </p:spTree>
    <p:extLst>
      <p:ext uri="{BB962C8B-B14F-4D97-AF65-F5344CB8AC3E}">
        <p14:creationId xmlns:p14="http://schemas.microsoft.com/office/powerpoint/2010/main" val="112609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International </a:t>
            </a:r>
            <a:r>
              <a:rPr lang="it-IT" dirty="0" err="1" smtClean="0"/>
              <a:t>Patent</a:t>
            </a:r>
            <a:r>
              <a:rPr lang="it-IT" dirty="0" smtClean="0"/>
              <a:t> Era</a:t>
            </a:r>
            <a:endParaRPr lang="it-IT" dirty="0"/>
          </a:p>
        </p:txBody>
      </p:sp>
      <p:sp>
        <p:nvSpPr>
          <p:cNvPr id="3" name="Segnaposto contenuto 2"/>
          <p:cNvSpPr>
            <a:spLocks noGrp="1"/>
          </p:cNvSpPr>
          <p:nvPr>
            <p:ph idx="1"/>
          </p:nvPr>
        </p:nvSpPr>
        <p:spPr/>
        <p:txBody>
          <a:bodyPr/>
          <a:lstStyle/>
          <a:p>
            <a:r>
              <a:rPr lang="en-US" dirty="0" smtClean="0"/>
              <a:t>late ‘800; - </a:t>
            </a:r>
            <a:r>
              <a:rPr lang="en-US" dirty="0" smtClean="0">
                <a:effectLst/>
              </a:rPr>
              <a:t>International trade and competition</a:t>
            </a:r>
          </a:p>
          <a:p>
            <a:r>
              <a:rPr lang="en-US" dirty="0" smtClean="0"/>
              <a:t>Developed vs less developed countries</a:t>
            </a:r>
          </a:p>
          <a:p>
            <a:r>
              <a:rPr lang="en-US" dirty="0" smtClean="0"/>
              <a:t>Individual inventor less important</a:t>
            </a:r>
            <a:endParaRPr lang="en-US" dirty="0" smtClean="0">
              <a:effectLst/>
            </a:endParaRPr>
          </a:p>
          <a:p>
            <a:r>
              <a:rPr lang="en-US" u="sng" dirty="0" smtClean="0"/>
              <a:t>Paris convention 1883 </a:t>
            </a:r>
            <a:endParaRPr lang="en-US" u="sng" dirty="0" smtClean="0">
              <a:effectLst/>
            </a:endParaRPr>
          </a:p>
          <a:p>
            <a:r>
              <a:rPr lang="en-US" dirty="0" smtClean="0">
                <a:effectLst/>
              </a:rPr>
              <a:t>WIPO World Intellectual P. Organization (UN) – 1967</a:t>
            </a:r>
          </a:p>
          <a:p>
            <a:r>
              <a:rPr lang="en-US" dirty="0" smtClean="0"/>
              <a:t>Patent Cooperation Treaty (1970)</a:t>
            </a:r>
          </a:p>
          <a:p>
            <a:r>
              <a:rPr lang="en-US" dirty="0" smtClean="0">
                <a:effectLst/>
              </a:rPr>
              <a:t>EPC - European Patent Convention (1973)/EPO (</a:t>
            </a:r>
            <a:r>
              <a:rPr lang="en-US" dirty="0" err="1" smtClean="0">
                <a:effectLst/>
              </a:rPr>
              <a:t>E.P.Office</a:t>
            </a:r>
            <a:r>
              <a:rPr lang="en-US" dirty="0" smtClean="0">
                <a:effectLst/>
              </a:rPr>
              <a:t>, 1977)</a:t>
            </a:r>
          </a:p>
          <a:p>
            <a:r>
              <a:rPr lang="en-US" dirty="0" smtClean="0"/>
              <a:t>…but difficulties in enforcing common “court” enforcement system</a:t>
            </a:r>
            <a:endParaRPr lang="en-US" dirty="0" smtClean="0">
              <a:effectLst/>
            </a:endParaRPr>
          </a:p>
          <a:p>
            <a:endParaRPr lang="en-US" dirty="0" smtClean="0">
              <a:effectLst/>
            </a:endParaRPr>
          </a:p>
        </p:txBody>
      </p:sp>
    </p:spTree>
    <p:extLst>
      <p:ext uri="{BB962C8B-B14F-4D97-AF65-F5344CB8AC3E}">
        <p14:creationId xmlns:p14="http://schemas.microsoft.com/office/powerpoint/2010/main" val="203776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International </a:t>
            </a:r>
            <a:r>
              <a:rPr lang="it-IT" dirty="0" err="1" smtClean="0"/>
              <a:t>Patent</a:t>
            </a:r>
            <a:r>
              <a:rPr lang="it-IT" dirty="0" smtClean="0"/>
              <a:t> Era (1/2)</a:t>
            </a:r>
            <a:endParaRPr lang="it-IT" dirty="0"/>
          </a:p>
        </p:txBody>
      </p:sp>
      <p:sp>
        <p:nvSpPr>
          <p:cNvPr id="3" name="Segnaposto contenuto 2"/>
          <p:cNvSpPr>
            <a:spLocks noGrp="1"/>
          </p:cNvSpPr>
          <p:nvPr>
            <p:ph idx="1"/>
          </p:nvPr>
        </p:nvSpPr>
        <p:spPr/>
        <p:txBody>
          <a:bodyPr/>
          <a:lstStyle/>
          <a:p>
            <a:r>
              <a:rPr lang="en-US" dirty="0" smtClean="0"/>
              <a:t>late ‘800; - </a:t>
            </a:r>
            <a:r>
              <a:rPr lang="en-US" dirty="0" smtClean="0">
                <a:effectLst/>
              </a:rPr>
              <a:t>International trade and competition</a:t>
            </a:r>
          </a:p>
          <a:p>
            <a:r>
              <a:rPr lang="en-US" dirty="0" smtClean="0"/>
              <a:t>Developed vs less developed countries</a:t>
            </a:r>
          </a:p>
          <a:p>
            <a:r>
              <a:rPr lang="en-US" dirty="0" smtClean="0"/>
              <a:t>Individual inventor less important</a:t>
            </a:r>
            <a:endParaRPr lang="en-US" dirty="0" smtClean="0">
              <a:effectLst/>
            </a:endParaRPr>
          </a:p>
          <a:p>
            <a:r>
              <a:rPr lang="en-US" u="sng" dirty="0" smtClean="0"/>
              <a:t>Paris convention 1883 (today around 160 countries)</a:t>
            </a:r>
            <a:endParaRPr lang="en-US" u="sng" dirty="0" smtClean="0">
              <a:effectLst/>
            </a:endParaRPr>
          </a:p>
          <a:p>
            <a:r>
              <a:rPr lang="en-US" dirty="0" smtClean="0">
                <a:effectLst/>
              </a:rPr>
              <a:t>WIPO World Intellectual P. Organization (UN) – 1967</a:t>
            </a:r>
          </a:p>
          <a:p>
            <a:r>
              <a:rPr lang="en-US" dirty="0" smtClean="0"/>
              <a:t>Patent Cooperation Treaty (1970)</a:t>
            </a:r>
          </a:p>
          <a:p>
            <a:r>
              <a:rPr lang="en-US" dirty="0" smtClean="0">
                <a:effectLst/>
              </a:rPr>
              <a:t>EPC - European Patent Convention (1973)/EPO (</a:t>
            </a:r>
            <a:r>
              <a:rPr lang="en-US" dirty="0" err="1" smtClean="0">
                <a:effectLst/>
              </a:rPr>
              <a:t>E.P.Office</a:t>
            </a:r>
            <a:r>
              <a:rPr lang="en-US" dirty="0" smtClean="0">
                <a:effectLst/>
              </a:rPr>
              <a:t>, 1977)</a:t>
            </a:r>
          </a:p>
          <a:p>
            <a:r>
              <a:rPr lang="en-US" dirty="0" smtClean="0"/>
              <a:t>…but difficulties in enforcing common “court” enforcement system</a:t>
            </a:r>
            <a:endParaRPr lang="en-US" dirty="0" smtClean="0">
              <a:effectLst/>
            </a:endParaRPr>
          </a:p>
          <a:p>
            <a:endParaRPr lang="en-US" dirty="0" smtClean="0">
              <a:effectLst/>
            </a:endParaRPr>
          </a:p>
        </p:txBody>
      </p:sp>
    </p:spTree>
    <p:extLst>
      <p:ext uri="{BB962C8B-B14F-4D97-AF65-F5344CB8AC3E}">
        <p14:creationId xmlns:p14="http://schemas.microsoft.com/office/powerpoint/2010/main" val="275713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International </a:t>
            </a:r>
            <a:r>
              <a:rPr lang="it-IT" dirty="0" err="1" smtClean="0"/>
              <a:t>Patent</a:t>
            </a:r>
            <a:r>
              <a:rPr lang="it-IT" dirty="0" smtClean="0"/>
              <a:t> Era (2/2)</a:t>
            </a:r>
            <a:endParaRPr lang="it-IT" dirty="0"/>
          </a:p>
        </p:txBody>
      </p:sp>
      <p:sp>
        <p:nvSpPr>
          <p:cNvPr id="3" name="Segnaposto contenuto 2"/>
          <p:cNvSpPr>
            <a:spLocks noGrp="1"/>
          </p:cNvSpPr>
          <p:nvPr>
            <p:ph idx="1"/>
          </p:nvPr>
        </p:nvSpPr>
        <p:spPr/>
        <p:txBody>
          <a:bodyPr/>
          <a:lstStyle/>
          <a:p>
            <a:r>
              <a:rPr lang="en-US" dirty="0" smtClean="0">
                <a:effectLst/>
              </a:rPr>
              <a:t>1994 </a:t>
            </a:r>
            <a:r>
              <a:rPr lang="en-US" b="1" dirty="0" smtClean="0">
                <a:effectLst/>
              </a:rPr>
              <a:t>TRIPS Agreement </a:t>
            </a:r>
            <a:r>
              <a:rPr lang="en-US" dirty="0" smtClean="0">
                <a:effectLst/>
              </a:rPr>
              <a:t>(harmonizing IP policies with Trade Policies)</a:t>
            </a:r>
          </a:p>
          <a:p>
            <a:r>
              <a:rPr lang="en-US" dirty="0" smtClean="0"/>
              <a:t>Integrated into GATT and WTO</a:t>
            </a:r>
          </a:p>
          <a:p>
            <a:r>
              <a:rPr lang="en-US" dirty="0" smtClean="0"/>
              <a:t>General obligations (nondiscrimination, transparency, minimum standards, etc. in each IPR area)</a:t>
            </a:r>
          </a:p>
          <a:p>
            <a:r>
              <a:rPr lang="en-US" dirty="0" smtClean="0"/>
              <a:t>TRIPS Council (monitoring)</a:t>
            </a:r>
          </a:p>
          <a:p>
            <a:pPr marL="0" indent="0">
              <a:buNone/>
            </a:pPr>
            <a:endParaRPr lang="en-US" dirty="0" smtClean="0"/>
          </a:p>
          <a:p>
            <a:r>
              <a:rPr lang="en-US" i="1" dirty="0" smtClean="0"/>
              <a:t>Reactions!</a:t>
            </a:r>
            <a:r>
              <a:rPr lang="en-US" dirty="0" smtClean="0"/>
              <a:t> (e.g. by less advanced countries – e.g. Pharma sector)</a:t>
            </a:r>
          </a:p>
          <a:p>
            <a:endParaRPr lang="en-US" dirty="0" smtClean="0"/>
          </a:p>
          <a:p>
            <a:endParaRPr lang="en-US" dirty="0" smtClean="0"/>
          </a:p>
          <a:p>
            <a:endParaRPr lang="en-US" dirty="0" smtClean="0"/>
          </a:p>
          <a:p>
            <a:endParaRPr lang="en-US" dirty="0" smtClean="0"/>
          </a:p>
          <a:p>
            <a:endParaRPr lang="en-US" dirty="0" smtClean="0">
              <a:effectLst/>
            </a:endParaRPr>
          </a:p>
        </p:txBody>
      </p:sp>
    </p:spTree>
    <p:extLst>
      <p:ext uri="{BB962C8B-B14F-4D97-AF65-F5344CB8AC3E}">
        <p14:creationId xmlns:p14="http://schemas.microsoft.com/office/powerpoint/2010/main" val="3883091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a:t>
            </a:r>
            <a:r>
              <a:rPr lang="it-IT" dirty="0" err="1" smtClean="0"/>
              <a:t>Patent</a:t>
            </a:r>
            <a:r>
              <a:rPr lang="it-IT" dirty="0" smtClean="0"/>
              <a:t> Era</a:t>
            </a:r>
            <a:endParaRPr lang="it-IT" dirty="0"/>
          </a:p>
        </p:txBody>
      </p:sp>
      <p:sp>
        <p:nvSpPr>
          <p:cNvPr id="3" name="Segnaposto contenuto 2"/>
          <p:cNvSpPr>
            <a:spLocks noGrp="1"/>
          </p:cNvSpPr>
          <p:nvPr>
            <p:ph idx="1"/>
          </p:nvPr>
        </p:nvSpPr>
        <p:spPr/>
        <p:txBody>
          <a:bodyPr>
            <a:normAutofit lnSpcReduction="10000"/>
          </a:bodyPr>
          <a:lstStyle/>
          <a:p>
            <a:r>
              <a:rPr lang="en-US" dirty="0" smtClean="0"/>
              <a:t>End of the XX Century…</a:t>
            </a:r>
          </a:p>
          <a:p>
            <a:pPr marL="514350" indent="-514350">
              <a:buFont typeface="+mj-lt"/>
              <a:buAutoNum type="arabicPeriod"/>
            </a:pPr>
            <a:r>
              <a:rPr lang="en-US" dirty="0" smtClean="0"/>
              <a:t>1982 USA – Court of Appeals for the Federal Circuit (CAFC) = “specialized court” – it began to act in a pro-patent manner </a:t>
            </a:r>
          </a:p>
          <a:p>
            <a:pPr marL="514350" indent="-514350">
              <a:buFont typeface="+mj-lt"/>
              <a:buAutoNum type="arabicPeriod"/>
            </a:pPr>
            <a:r>
              <a:rPr lang="en-US" dirty="0" smtClean="0"/>
              <a:t>Change of attitude within the </a:t>
            </a:r>
            <a:r>
              <a:rPr lang="en-US" dirty="0" err="1" smtClean="0"/>
              <a:t>the</a:t>
            </a:r>
            <a:r>
              <a:rPr lang="en-US" dirty="0" smtClean="0"/>
              <a:t> U.S. </a:t>
            </a:r>
            <a:r>
              <a:rPr lang="en-US" dirty="0" err="1" smtClean="0"/>
              <a:t>D.o.S</a:t>
            </a:r>
            <a:r>
              <a:rPr lang="en-US" dirty="0" smtClean="0"/>
              <a:t>. ANTITRUST DIVISION</a:t>
            </a:r>
          </a:p>
          <a:p>
            <a:pPr marL="457200" lvl="1" indent="0">
              <a:buNone/>
            </a:pPr>
            <a:r>
              <a:rPr lang="en-US" dirty="0" smtClean="0"/>
              <a:t>	(Mr. Baxter: Role of patents in promoting innovation – dynamic benefits rather than static costs!)</a:t>
            </a:r>
          </a:p>
          <a:p>
            <a:pPr marL="514350" indent="-514350">
              <a:buFont typeface="+mj-lt"/>
              <a:buAutoNum type="arabicPeriod"/>
            </a:pPr>
            <a:r>
              <a:rPr lang="en-US" dirty="0" smtClean="0"/>
              <a:t>Pressure from large USA Corporations (against infringements!)</a:t>
            </a:r>
          </a:p>
          <a:p>
            <a:pPr marL="971550" lvl="1" indent="-514350">
              <a:buFont typeface="+mj-lt"/>
              <a:buAutoNum type="arabicPeriod"/>
            </a:pPr>
            <a:r>
              <a:rPr lang="en-US" dirty="0" smtClean="0"/>
              <a:t>Pharmaceutical, entertainment, electronics; Trade Related issues..</a:t>
            </a:r>
          </a:p>
          <a:p>
            <a:pPr marL="0" indent="0">
              <a:buNone/>
            </a:pPr>
            <a:r>
              <a:rPr lang="en-US" dirty="0" smtClean="0"/>
              <a:t>4. ’80 - USA concerns for national competitiveness (against free-riding on USA technology by Asian economies)</a:t>
            </a:r>
          </a:p>
          <a:p>
            <a:endParaRPr lang="en-US" dirty="0" smtClean="0"/>
          </a:p>
          <a:p>
            <a:endParaRPr lang="en-US" dirty="0" smtClean="0"/>
          </a:p>
          <a:p>
            <a:endParaRPr lang="en-US" dirty="0" smtClean="0"/>
          </a:p>
          <a:p>
            <a:endParaRPr lang="en-US" dirty="0" smtClean="0">
              <a:effectLst/>
            </a:endParaRPr>
          </a:p>
        </p:txBody>
      </p:sp>
    </p:spTree>
    <p:extLst>
      <p:ext uri="{BB962C8B-B14F-4D97-AF65-F5344CB8AC3E}">
        <p14:creationId xmlns:p14="http://schemas.microsoft.com/office/powerpoint/2010/main" val="86922689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3291</TotalTime>
  <Words>2143</Words>
  <Application>Microsoft Office PowerPoint</Application>
  <PresentationFormat>Widescreen</PresentationFormat>
  <Paragraphs>169</Paragraphs>
  <Slides>26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26</vt:i4>
      </vt:variant>
    </vt:vector>
  </HeadingPairs>
  <TitlesOfParts>
    <vt:vector size="30" baseType="lpstr">
      <vt:lpstr>Arial</vt:lpstr>
      <vt:lpstr>Calibri</vt:lpstr>
      <vt:lpstr>Calibri Light</vt:lpstr>
      <vt:lpstr>Tema di Office</vt:lpstr>
      <vt:lpstr>Intellectual Property Rights (IPRs)  and innovation</vt:lpstr>
      <vt:lpstr>IPRs</vt:lpstr>
      <vt:lpstr>IPRs Eras</vt:lpstr>
      <vt:lpstr>National Patente Era</vt:lpstr>
      <vt:lpstr>Multinational Patent Era</vt:lpstr>
      <vt:lpstr>International Patent Era</vt:lpstr>
      <vt:lpstr>International Patent Era (1/2)</vt:lpstr>
      <vt:lpstr>International Patent Era (2/2)</vt:lpstr>
      <vt:lpstr>PRO-Patent Era</vt:lpstr>
      <vt:lpstr>Patents and technological paradigms</vt:lpstr>
      <vt:lpstr>Focusing on IPRs AND INNOVATION</vt:lpstr>
      <vt:lpstr>IPRs AND INNOVATION -</vt:lpstr>
      <vt:lpstr>Presentazione standard di PowerPoint</vt:lpstr>
      <vt:lpstr>Presentazione standard di PowerPoint</vt:lpstr>
      <vt:lpstr>Presentazione standard di PowerPoint</vt:lpstr>
      <vt:lpstr>  Evidence on IPRs - appropriation of the returns from innovation  </vt:lpstr>
      <vt:lpstr>Differences among sectors</vt:lpstr>
      <vt:lpstr>An ambiguous role…</vt:lpstr>
      <vt:lpstr>Production costs; first-mover advant.</vt:lpstr>
      <vt:lpstr>Patents, licensing and division of R&amp;D Labor</vt:lpstr>
      <vt:lpstr>Patent system reform? A too complicated debate… </vt:lpstr>
      <vt:lpstr>Differences across nations and actual role of IRPs</vt:lpstr>
      <vt:lpstr>Catching-up… </vt:lpstr>
      <vt:lpstr>Patents and «catching up» with advanced nations… The case of Japan (1)</vt:lpstr>
      <vt:lpstr>…Japan (2)</vt:lpstr>
      <vt:lpstr>…Japan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Vittorio Torbianelli</dc:creator>
  <cp:lastModifiedBy>Vittorio Torbianelli</cp:lastModifiedBy>
  <cp:revision>31</cp:revision>
  <dcterms:created xsi:type="dcterms:W3CDTF">2016-03-11T08:51:13Z</dcterms:created>
  <dcterms:modified xsi:type="dcterms:W3CDTF">2016-03-13T15:42:39Z</dcterms:modified>
</cp:coreProperties>
</file>