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D7F57AB-A07D-4D38-9246-ED861549CAA0}" type="datetimeFigureOut">
              <a:rPr lang="it-IT" smtClean="0"/>
              <a:t>13/03/2016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2919023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D7F57AB-A07D-4D38-9246-ED861549CAA0}" type="datetimeFigureOut">
              <a:rPr lang="it-IT" smtClean="0"/>
              <a:t>13/03/2016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2667417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D7F57AB-A07D-4D38-9246-ED861549CAA0}" type="datetimeFigureOut">
              <a:rPr lang="it-IT" smtClean="0"/>
              <a:t>13/03/2016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1240528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D7F57AB-A07D-4D38-9246-ED861549CAA0}" type="datetimeFigureOut">
              <a:rPr lang="it-IT" smtClean="0"/>
              <a:t>13/03/2016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357780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D7F57AB-A07D-4D38-9246-ED861549CAA0}" type="datetimeFigureOut">
              <a:rPr lang="it-IT" smtClean="0"/>
              <a:t>13/03/2016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4209861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D7F57AB-A07D-4D38-9246-ED861549CAA0}" type="datetimeFigureOut">
              <a:rPr lang="it-IT" smtClean="0"/>
              <a:t>13/03/2016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3059406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D7F57AB-A07D-4D38-9246-ED861549CAA0}" type="datetimeFigureOut">
              <a:rPr lang="it-IT" smtClean="0"/>
              <a:t>13/03/2016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1344214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D7F57AB-A07D-4D38-9246-ED861549CAA0}" type="datetimeFigureOut">
              <a:rPr lang="it-IT" smtClean="0"/>
              <a:t>13/03/2016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151597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D7F57AB-A07D-4D38-9246-ED861549CAA0}" type="datetimeFigureOut">
              <a:rPr lang="it-IT" smtClean="0"/>
              <a:t>13/03/2016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402945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D7F57AB-A07D-4D38-9246-ED861549CAA0}" type="datetimeFigureOut">
              <a:rPr lang="it-IT" smtClean="0"/>
              <a:t>13/03/2016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675544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D7F57AB-A07D-4D38-9246-ED861549CAA0}" type="datetimeFigureOut">
              <a:rPr lang="it-IT" smtClean="0"/>
              <a:t>13/03/2016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6460DC1-8762-4093-8B49-F9ABB032B28B}" type="slidenum">
              <a:rPr lang="it-IT" smtClean="0"/>
              <a:t>‹N›</a:t>
            </a:fld>
            <a:endParaRPr lang="it-IT"/>
          </a:p>
        </p:txBody>
      </p:sp>
    </p:spTree>
    <p:extLst>
      <p:ext uri="{BB962C8B-B14F-4D97-AF65-F5344CB8AC3E}">
        <p14:creationId xmlns:p14="http://schemas.microsoft.com/office/powerpoint/2010/main" val="176081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7F57AB-A07D-4D38-9246-ED861549CAA0}" type="datetimeFigureOut">
              <a:rPr lang="it-IT" smtClean="0"/>
              <a:t>13/03/2016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60DC1-8762-4093-8B49-F9ABB032B28B}" type="slidenum">
              <a:rPr lang="it-IT" smtClean="0"/>
              <a:t>‹N›</a:t>
            </a:fld>
            <a:endParaRPr lang="it-IT"/>
          </a:p>
        </p:txBody>
      </p:sp>
    </p:spTree>
    <p:extLst>
      <p:ext uri="{BB962C8B-B14F-4D97-AF65-F5344CB8AC3E}">
        <p14:creationId xmlns:p14="http://schemas.microsoft.com/office/powerpoint/2010/main" val="1461133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1862142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Crowding</a:t>
            </a:r>
            <a:r>
              <a:rPr lang="it-IT" dirty="0" smtClean="0"/>
              <a:t>-in…</a:t>
            </a:r>
            <a:endParaRPr lang="it-IT" dirty="0"/>
          </a:p>
        </p:txBody>
      </p:sp>
      <p:sp>
        <p:nvSpPr>
          <p:cNvPr id="3" name="Segnaposto contenuto 2"/>
          <p:cNvSpPr>
            <a:spLocks noGrp="1"/>
          </p:cNvSpPr>
          <p:nvPr>
            <p:ph idx="1"/>
          </p:nvPr>
        </p:nvSpPr>
        <p:spPr/>
        <p:txBody>
          <a:bodyPr>
            <a:normAutofit/>
          </a:bodyPr>
          <a:lstStyle/>
          <a:p>
            <a:r>
              <a:rPr lang="en-US" dirty="0" smtClean="0"/>
              <a:t>First, these programs typically seek a </a:t>
            </a:r>
            <a:r>
              <a:rPr lang="en-US" b="1" dirty="0" smtClean="0"/>
              <a:t>crowding-in effect </a:t>
            </a:r>
            <a:r>
              <a:rPr lang="en-US" dirty="0" smtClean="0"/>
              <a:t>on private VCs. </a:t>
            </a:r>
          </a:p>
          <a:p>
            <a:r>
              <a:rPr lang="en-US" dirty="0" smtClean="0"/>
              <a:t>For instance, the Australian Innovation Investment Fund (IIF) aims ‘‘to develop a self-sustaining Australian early stage, technology-based venture capital industry’’ </a:t>
            </a:r>
          </a:p>
          <a:p>
            <a:r>
              <a:rPr lang="en-US" dirty="0"/>
              <a:t>In Israel, the </a:t>
            </a:r>
            <a:r>
              <a:rPr lang="en-US" dirty="0" err="1"/>
              <a:t>Yozma</a:t>
            </a:r>
            <a:r>
              <a:rPr lang="en-US" dirty="0"/>
              <a:t> Group was launched in 1993 </a:t>
            </a:r>
            <a:r>
              <a:rPr lang="en-US" dirty="0" smtClean="0"/>
              <a:t>using public </a:t>
            </a:r>
            <a:r>
              <a:rPr lang="en-US" dirty="0"/>
              <a:t>funds. </a:t>
            </a:r>
            <a:r>
              <a:rPr lang="en-US" dirty="0" err="1"/>
              <a:t>Yozma</a:t>
            </a:r>
            <a:r>
              <a:rPr lang="en-US" dirty="0"/>
              <a:t> is widely considered to be the catalyst for the successful </a:t>
            </a:r>
            <a:r>
              <a:rPr lang="en-US" dirty="0" smtClean="0"/>
              <a:t>development of </a:t>
            </a:r>
            <a:r>
              <a:rPr lang="en-US" dirty="0"/>
              <a:t>the domestic VC industry in that country. As the domestic VC industry matured, the </a:t>
            </a:r>
            <a:r>
              <a:rPr lang="en-US" dirty="0" smtClean="0"/>
              <a:t>role of </a:t>
            </a:r>
            <a:r>
              <a:rPr lang="en-US" dirty="0"/>
              <a:t>the government declined, and </a:t>
            </a:r>
            <a:r>
              <a:rPr lang="en-US" dirty="0" err="1"/>
              <a:t>Yozma</a:t>
            </a:r>
            <a:r>
              <a:rPr lang="en-US" dirty="0"/>
              <a:t> was privatized and sold.</a:t>
            </a:r>
            <a:endParaRPr lang="en-US" dirty="0" smtClean="0"/>
          </a:p>
        </p:txBody>
      </p:sp>
    </p:spTree>
    <p:extLst>
      <p:ext uri="{BB962C8B-B14F-4D97-AF65-F5344CB8AC3E}">
        <p14:creationId xmlns:p14="http://schemas.microsoft.com/office/powerpoint/2010/main" val="3892925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r>
              <a:rPr lang="it-IT" dirty="0" err="1" smtClean="0"/>
              <a:t>failures</a:t>
            </a:r>
            <a:endParaRPr lang="it-IT" dirty="0"/>
          </a:p>
        </p:txBody>
      </p:sp>
      <p:sp>
        <p:nvSpPr>
          <p:cNvPr id="3" name="Segnaposto contenuto 2"/>
          <p:cNvSpPr>
            <a:spLocks noGrp="1"/>
          </p:cNvSpPr>
          <p:nvPr>
            <p:ph idx="1"/>
          </p:nvPr>
        </p:nvSpPr>
        <p:spPr/>
        <p:txBody>
          <a:bodyPr>
            <a:normAutofit/>
          </a:bodyPr>
          <a:lstStyle/>
          <a:p>
            <a:r>
              <a:rPr lang="en-US" dirty="0" smtClean="0"/>
              <a:t>In contrast, </a:t>
            </a:r>
            <a:r>
              <a:rPr lang="en-US" dirty="0" err="1" smtClean="0"/>
              <a:t>Armour</a:t>
            </a:r>
            <a:r>
              <a:rPr lang="en-US" dirty="0" smtClean="0"/>
              <a:t> and Cumming (2006) find no support for the crowding-in effect in a sample of 15 Western European and North American countries. </a:t>
            </a:r>
          </a:p>
          <a:p>
            <a:r>
              <a:rPr lang="en-US" dirty="0" err="1" smtClean="0"/>
              <a:t>Bertoni</a:t>
            </a:r>
            <a:r>
              <a:rPr lang="en-US" dirty="0" smtClean="0"/>
              <a:t> et al. (2014) show that although European governments have tried to fill the seed investment gap left by private VC investors, by launching GVC funds (e.g. university seed and regional government-controlled funds) and investing in small, young, seed-stage companies, notably biotech firms, </a:t>
            </a:r>
            <a:r>
              <a:rPr lang="en-US" u="sng" dirty="0" smtClean="0"/>
              <a:t>they have failed to attract private VCs to these companies.</a:t>
            </a:r>
            <a:endParaRPr lang="it-IT" u="sng" dirty="0"/>
          </a:p>
        </p:txBody>
      </p:sp>
    </p:spTree>
    <p:extLst>
      <p:ext uri="{BB962C8B-B14F-4D97-AF65-F5344CB8AC3E}">
        <p14:creationId xmlns:p14="http://schemas.microsoft.com/office/powerpoint/2010/main" val="3655123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Evaluating</a:t>
            </a:r>
            <a:r>
              <a:rPr lang="it-IT" dirty="0" smtClean="0"/>
              <a:t> GVC performance</a:t>
            </a:r>
            <a:endParaRPr lang="it-IT" dirty="0"/>
          </a:p>
        </p:txBody>
      </p:sp>
      <p:sp>
        <p:nvSpPr>
          <p:cNvPr id="3" name="Segnaposto contenuto 2"/>
          <p:cNvSpPr>
            <a:spLocks noGrp="1"/>
          </p:cNvSpPr>
          <p:nvPr>
            <p:ph idx="1"/>
          </p:nvPr>
        </p:nvSpPr>
        <p:spPr/>
        <p:txBody>
          <a:bodyPr/>
          <a:lstStyle/>
          <a:p>
            <a:r>
              <a:rPr lang="en-US" dirty="0" smtClean="0"/>
              <a:t>A growing literature has examined the treatment effect (</a:t>
            </a:r>
            <a:r>
              <a:rPr lang="en-US" dirty="0" err="1" smtClean="0"/>
              <a:t>Bertoni</a:t>
            </a:r>
            <a:r>
              <a:rPr lang="en-US" dirty="0" smtClean="0"/>
              <a:t> et al. 2011, 2013) of GVC investments in portfolio firms…</a:t>
            </a:r>
          </a:p>
          <a:p>
            <a:r>
              <a:rPr lang="en-US" dirty="0" smtClean="0"/>
              <a:t>..by considering different performance measures: </a:t>
            </a:r>
          </a:p>
          <a:p>
            <a:pPr marL="0" indent="0">
              <a:buNone/>
            </a:pPr>
            <a:endParaRPr lang="en-US" dirty="0" smtClean="0"/>
          </a:p>
          <a:p>
            <a:r>
              <a:rPr lang="en-US" i="1" dirty="0" smtClean="0"/>
              <a:t>successful exit (time and returns), </a:t>
            </a:r>
          </a:p>
          <a:p>
            <a:r>
              <a:rPr lang="en-US" i="1" dirty="0" smtClean="0"/>
              <a:t>innovation (e.g. commercialization of R&amp;D activities)</a:t>
            </a:r>
          </a:p>
          <a:p>
            <a:r>
              <a:rPr lang="en-US" i="1" dirty="0"/>
              <a:t>g</a:t>
            </a:r>
            <a:r>
              <a:rPr lang="en-US" i="1" dirty="0" smtClean="0"/>
              <a:t>rowth (e.g. growth rate of sales)</a:t>
            </a:r>
          </a:p>
          <a:p>
            <a:r>
              <a:rPr lang="en-US" i="1" dirty="0" smtClean="0"/>
              <a:t>coaching and the value added by GVC investors to portfolio firms.</a:t>
            </a:r>
            <a:endParaRPr lang="it-IT" i="1" dirty="0"/>
          </a:p>
        </p:txBody>
      </p:sp>
    </p:spTree>
    <p:extLst>
      <p:ext uri="{BB962C8B-B14F-4D97-AF65-F5344CB8AC3E}">
        <p14:creationId xmlns:p14="http://schemas.microsoft.com/office/powerpoint/2010/main" val="3011964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Black and </a:t>
            </a:r>
            <a:r>
              <a:rPr lang="it-IT" dirty="0" err="1" smtClean="0"/>
              <a:t>white</a:t>
            </a:r>
            <a:r>
              <a:rPr lang="it-IT" dirty="0" smtClean="0"/>
              <a:t>..</a:t>
            </a:r>
            <a:endParaRPr lang="it-IT" dirty="0"/>
          </a:p>
        </p:txBody>
      </p:sp>
      <p:sp>
        <p:nvSpPr>
          <p:cNvPr id="3" name="Segnaposto contenuto 2"/>
          <p:cNvSpPr>
            <a:spLocks noGrp="1"/>
          </p:cNvSpPr>
          <p:nvPr>
            <p:ph idx="1"/>
          </p:nvPr>
        </p:nvSpPr>
        <p:spPr/>
        <p:txBody>
          <a:bodyPr/>
          <a:lstStyle/>
          <a:p>
            <a:r>
              <a:rPr lang="it-IT" dirty="0" smtClean="0"/>
              <a:t>Global </a:t>
            </a:r>
            <a:r>
              <a:rPr lang="en-US" dirty="0" smtClean="0"/>
              <a:t>empirical </a:t>
            </a:r>
            <a:r>
              <a:rPr lang="en-US" dirty="0"/>
              <a:t>evidence is mixed; good examples, such as the Australian IIF, are in </a:t>
            </a:r>
            <a:r>
              <a:rPr lang="en-US" dirty="0" smtClean="0"/>
              <a:t>contrast with </a:t>
            </a:r>
            <a:r>
              <a:rPr lang="en-US" dirty="0"/>
              <a:t>a lack of success of GVC programs in other countries. Consequently, the design </a:t>
            </a:r>
            <a:r>
              <a:rPr lang="en-US" dirty="0" smtClean="0"/>
              <a:t>of proper </a:t>
            </a:r>
            <a:r>
              <a:rPr lang="en-US" dirty="0"/>
              <a:t>investment processes of GVCs is an urgent item in the agenda of scholars </a:t>
            </a:r>
            <a:r>
              <a:rPr lang="en-US" dirty="0" smtClean="0"/>
              <a:t>and </a:t>
            </a:r>
            <a:r>
              <a:rPr lang="it-IT" dirty="0" smtClean="0"/>
              <a:t>policy </a:t>
            </a:r>
            <a:r>
              <a:rPr lang="it-IT" dirty="0" err="1"/>
              <a:t>makers</a:t>
            </a:r>
            <a:r>
              <a:rPr lang="it-IT" dirty="0" smtClean="0"/>
              <a:t>.</a:t>
            </a:r>
            <a:endParaRPr lang="it-IT" dirty="0"/>
          </a:p>
        </p:txBody>
      </p:sp>
    </p:spTree>
    <p:extLst>
      <p:ext uri="{BB962C8B-B14F-4D97-AF65-F5344CB8AC3E}">
        <p14:creationId xmlns:p14="http://schemas.microsoft.com/office/powerpoint/2010/main" val="2128906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Open </a:t>
            </a:r>
            <a:r>
              <a:rPr lang="it-IT" dirty="0" err="1" smtClean="0"/>
              <a:t>issues</a:t>
            </a:r>
            <a:r>
              <a:rPr lang="it-IT" dirty="0" smtClean="0"/>
              <a:t>…</a:t>
            </a:r>
            <a:endParaRPr lang="it-IT" dirty="0"/>
          </a:p>
        </p:txBody>
      </p:sp>
      <p:sp>
        <p:nvSpPr>
          <p:cNvPr id="3" name="Segnaposto contenuto 2"/>
          <p:cNvSpPr>
            <a:spLocks noGrp="1"/>
          </p:cNvSpPr>
          <p:nvPr>
            <p:ph idx="1"/>
          </p:nvPr>
        </p:nvSpPr>
        <p:spPr>
          <a:xfrm>
            <a:off x="838200" y="1430989"/>
            <a:ext cx="10515600" cy="4351338"/>
          </a:xfrm>
        </p:spPr>
        <p:txBody>
          <a:bodyPr>
            <a:normAutofit lnSpcReduction="10000"/>
          </a:bodyPr>
          <a:lstStyle/>
          <a:p>
            <a:pPr marL="0" indent="0">
              <a:buNone/>
            </a:pPr>
            <a:r>
              <a:rPr lang="en-US" dirty="0"/>
              <a:t>T</a:t>
            </a:r>
            <a:r>
              <a:rPr lang="en-US" dirty="0" smtClean="0"/>
              <a:t>here </a:t>
            </a:r>
            <a:r>
              <a:rPr lang="en-US" dirty="0"/>
              <a:t>remain some open research questions.</a:t>
            </a:r>
          </a:p>
          <a:p>
            <a:r>
              <a:rPr lang="en-US" dirty="0"/>
              <a:t>First, the treatment effects of GVC investors on portfolio firms require further </a:t>
            </a:r>
            <a:r>
              <a:rPr lang="en-US" dirty="0" smtClean="0"/>
              <a:t>analysis regarding </a:t>
            </a:r>
            <a:r>
              <a:rPr lang="en-US" dirty="0"/>
              <a:t>the role of moderating factors, </a:t>
            </a:r>
            <a:r>
              <a:rPr lang="en-US" b="1" dirty="0"/>
              <a:t>including firm-level factors</a:t>
            </a:r>
            <a:r>
              <a:rPr lang="en-US" dirty="0"/>
              <a:t>, such as the age, size</a:t>
            </a:r>
            <a:r>
              <a:rPr lang="en-US" dirty="0" smtClean="0"/>
              <a:t>, human </a:t>
            </a:r>
            <a:r>
              <a:rPr lang="en-US" dirty="0"/>
              <a:t>capital endowment, and business model of the firm; </a:t>
            </a:r>
            <a:endParaRPr lang="en-US" dirty="0" smtClean="0"/>
          </a:p>
          <a:p>
            <a:r>
              <a:rPr lang="en-US" b="1" dirty="0" smtClean="0"/>
              <a:t>investor-level </a:t>
            </a:r>
            <a:r>
              <a:rPr lang="en-US" b="1" dirty="0"/>
              <a:t>factors</a:t>
            </a:r>
            <a:r>
              <a:rPr lang="en-US" dirty="0"/>
              <a:t>, such </a:t>
            </a:r>
            <a:r>
              <a:rPr lang="en-US" dirty="0" smtClean="0"/>
              <a:t>as the </a:t>
            </a:r>
            <a:r>
              <a:rPr lang="en-US" dirty="0"/>
              <a:t>experience and centrality of the GVC investor; </a:t>
            </a:r>
            <a:endParaRPr lang="en-US" dirty="0" smtClean="0"/>
          </a:p>
          <a:p>
            <a:r>
              <a:rPr lang="en-US" dirty="0" smtClean="0"/>
              <a:t>and </a:t>
            </a:r>
            <a:r>
              <a:rPr lang="en-US" b="1" dirty="0"/>
              <a:t>institutional-level factors</a:t>
            </a:r>
            <a:r>
              <a:rPr lang="en-US" dirty="0"/>
              <a:t>, </a:t>
            </a:r>
            <a:r>
              <a:rPr lang="en-US" dirty="0" smtClean="0"/>
              <a:t> such as the </a:t>
            </a:r>
            <a:r>
              <a:rPr lang="en-US" dirty="0"/>
              <a:t>complementarity between GVC and other policy measures supporting young </a:t>
            </a:r>
            <a:r>
              <a:rPr lang="en-US" dirty="0" smtClean="0"/>
              <a:t>innovative </a:t>
            </a:r>
            <a:r>
              <a:rPr lang="it-IT" dirty="0" err="1" smtClean="0"/>
              <a:t>firms</a:t>
            </a:r>
            <a:endParaRPr lang="it-IT" dirty="0" smtClean="0"/>
          </a:p>
          <a:p>
            <a:r>
              <a:rPr lang="it-IT" b="1" dirty="0" smtClean="0"/>
              <a:t>Social pay-off </a:t>
            </a:r>
            <a:r>
              <a:rPr lang="it-IT" dirty="0" smtClean="0"/>
              <a:t>and </a:t>
            </a:r>
            <a:r>
              <a:rPr lang="it-IT" dirty="0" err="1" smtClean="0"/>
              <a:t>development</a:t>
            </a:r>
            <a:r>
              <a:rPr lang="it-IT" dirty="0" smtClean="0"/>
              <a:t> </a:t>
            </a:r>
            <a:r>
              <a:rPr lang="it-IT" dirty="0" err="1" smtClean="0"/>
              <a:t>impacts</a:t>
            </a:r>
            <a:r>
              <a:rPr lang="it-IT" dirty="0" smtClean="0"/>
              <a:t> and </a:t>
            </a:r>
            <a:r>
              <a:rPr lang="it-IT" dirty="0" err="1" smtClean="0"/>
              <a:t>its</a:t>
            </a:r>
            <a:r>
              <a:rPr lang="it-IT" dirty="0" smtClean="0"/>
              <a:t> </a:t>
            </a:r>
            <a:r>
              <a:rPr lang="it-IT" dirty="0" err="1" smtClean="0"/>
              <a:t>actual</a:t>
            </a:r>
            <a:r>
              <a:rPr lang="it-IT" dirty="0" smtClean="0"/>
              <a:t> </a:t>
            </a:r>
            <a:r>
              <a:rPr lang="it-IT" dirty="0" err="1" smtClean="0"/>
              <a:t>value</a:t>
            </a:r>
            <a:r>
              <a:rPr lang="it-IT" dirty="0" smtClean="0"/>
              <a:t>  </a:t>
            </a:r>
            <a:endParaRPr lang="it-IT" dirty="0"/>
          </a:p>
        </p:txBody>
      </p:sp>
    </p:spTree>
    <p:extLst>
      <p:ext uri="{BB962C8B-B14F-4D97-AF65-F5344CB8AC3E}">
        <p14:creationId xmlns:p14="http://schemas.microsoft.com/office/powerpoint/2010/main" val="2196311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b="1" dirty="0" smtClean="0"/>
              <a:t>extent of regulation of financial markets</a:t>
            </a:r>
            <a:r>
              <a:rPr lang="en-US" dirty="0" smtClean="0"/>
              <a:t>, particularly with regard to accessing public equity. Restricting laws aimed at restoring investor protection, such as the 2002 Sarbanes–Oxley (SOX) Act in the USA, have had unintended, overreaching consequences;</a:t>
            </a:r>
          </a:p>
          <a:p>
            <a:r>
              <a:rPr lang="en-US" b="1" dirty="0"/>
              <a:t>new ways to finance entrepreneurial ventures </a:t>
            </a:r>
            <a:r>
              <a:rPr lang="en-US" dirty="0"/>
              <a:t>may emerge at the </a:t>
            </a:r>
            <a:r>
              <a:rPr lang="en-US" dirty="0" smtClean="0"/>
              <a:t>crossroads between </a:t>
            </a:r>
            <a:r>
              <a:rPr lang="en-US" dirty="0"/>
              <a:t>private and public </a:t>
            </a:r>
            <a:r>
              <a:rPr lang="en-US" dirty="0" smtClean="0"/>
              <a:t>equity -  crowdfunding has started making its way into entrepreneurial finance. Equity crowdfunding will allow unsophisticated investors to invest directly in young innovative firms. </a:t>
            </a:r>
            <a:endParaRPr lang="it-IT" dirty="0"/>
          </a:p>
        </p:txBody>
      </p:sp>
    </p:spTree>
    <p:extLst>
      <p:ext uri="{BB962C8B-B14F-4D97-AF65-F5344CB8AC3E}">
        <p14:creationId xmlns:p14="http://schemas.microsoft.com/office/powerpoint/2010/main" val="82806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en-US" b="1" dirty="0"/>
              <a:t>VCs </a:t>
            </a:r>
            <a:r>
              <a:rPr lang="en-US" dirty="0"/>
              <a:t>provide portfolio companies with bundles of value-added activities</a:t>
            </a:r>
            <a:r>
              <a:rPr lang="en-US" dirty="0" smtClean="0"/>
              <a:t>, including </a:t>
            </a:r>
            <a:r>
              <a:rPr lang="en-US" dirty="0"/>
              <a:t>direct coaching and indirect benefits, such as a certification effect to </a:t>
            </a:r>
            <a:r>
              <a:rPr lang="en-US" dirty="0" smtClean="0"/>
              <a:t>third parties </a:t>
            </a:r>
            <a:r>
              <a:rPr lang="en-US" dirty="0"/>
              <a:t>(e.g. customers, skilled workers, alliance partners, and financial </a:t>
            </a:r>
            <a:r>
              <a:rPr lang="en-US" dirty="0" smtClean="0"/>
              <a:t>intermediaries).</a:t>
            </a:r>
            <a:endParaRPr lang="en-US" b="1" dirty="0" smtClean="0"/>
          </a:p>
          <a:p>
            <a:r>
              <a:rPr lang="en-US" b="1" dirty="0" smtClean="0"/>
              <a:t>Innovative </a:t>
            </a:r>
            <a:r>
              <a:rPr lang="en-US" b="1" dirty="0"/>
              <a:t>young firms </a:t>
            </a:r>
            <a:r>
              <a:rPr lang="en-US" dirty="0"/>
              <a:t>play a key role in modern knowledge-based </a:t>
            </a:r>
            <a:r>
              <a:rPr lang="en-US" dirty="0" smtClean="0"/>
              <a:t>economies</a:t>
            </a:r>
            <a:endParaRPr lang="en-US" dirty="0"/>
          </a:p>
          <a:p>
            <a:r>
              <a:rPr lang="en-US" dirty="0"/>
              <a:t>Unfortunately, these firms suffer from </a:t>
            </a:r>
            <a:r>
              <a:rPr lang="en-US" b="1" dirty="0" smtClean="0"/>
              <a:t>financing constraints</a:t>
            </a:r>
            <a:r>
              <a:rPr lang="en-US" dirty="0"/>
              <a:t>, which limit their growth and menace their survival. </a:t>
            </a:r>
            <a:endParaRPr lang="en-US" dirty="0" smtClean="0"/>
          </a:p>
          <a:p>
            <a:r>
              <a:rPr lang="en-US" dirty="0" smtClean="0"/>
              <a:t>However, the </a:t>
            </a:r>
            <a:r>
              <a:rPr lang="en-US" b="1" dirty="0" smtClean="0"/>
              <a:t>equity gap </a:t>
            </a:r>
            <a:r>
              <a:rPr lang="en-US" dirty="0" smtClean="0"/>
              <a:t>faced by young innovative firms cannot be entirely solved by the private VC market. In response, many governments have set up programs to foster VC financing, through the establishment of GVC funds.</a:t>
            </a:r>
          </a:p>
          <a:p>
            <a:endParaRPr lang="en-US" dirty="0" smtClean="0"/>
          </a:p>
          <a:p>
            <a:endParaRPr lang="it-IT" dirty="0"/>
          </a:p>
        </p:txBody>
      </p:sp>
    </p:spTree>
    <p:extLst>
      <p:ext uri="{BB962C8B-B14F-4D97-AF65-F5344CB8AC3E}">
        <p14:creationId xmlns:p14="http://schemas.microsoft.com/office/powerpoint/2010/main" val="287193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GVC – </a:t>
            </a:r>
            <a:r>
              <a:rPr lang="it-IT" dirty="0" err="1" smtClean="0"/>
              <a:t>advantages</a:t>
            </a:r>
            <a:r>
              <a:rPr lang="it-IT" dirty="0" smtClean="0"/>
              <a:t> vs negative </a:t>
            </a:r>
            <a:r>
              <a:rPr lang="it-IT" dirty="0" err="1" smtClean="0"/>
              <a:t>effects</a:t>
            </a:r>
            <a:endParaRPr lang="it-IT" dirty="0"/>
          </a:p>
        </p:txBody>
      </p:sp>
      <p:sp>
        <p:nvSpPr>
          <p:cNvPr id="3" name="Segnaposto contenuto 2"/>
          <p:cNvSpPr>
            <a:spLocks noGrp="1"/>
          </p:cNvSpPr>
          <p:nvPr>
            <p:ph idx="1"/>
          </p:nvPr>
        </p:nvSpPr>
        <p:spPr/>
        <p:txBody>
          <a:bodyPr>
            <a:normAutofit fontScale="92500" lnSpcReduction="20000"/>
          </a:bodyPr>
          <a:lstStyle/>
          <a:p>
            <a:r>
              <a:rPr lang="en-US" dirty="0" smtClean="0"/>
              <a:t>Besides addressing the financial gap problem, GVCs can pursue investments that will ultimately yield social payoffs and positive externalities for society as a whole. </a:t>
            </a:r>
          </a:p>
          <a:p>
            <a:r>
              <a:rPr lang="it-IT" dirty="0" smtClean="0"/>
              <a:t>The </a:t>
            </a:r>
            <a:r>
              <a:rPr lang="it-IT" dirty="0" err="1" smtClean="0"/>
              <a:t>recent</a:t>
            </a:r>
            <a:r>
              <a:rPr lang="it-IT" dirty="0" smtClean="0"/>
              <a:t> </a:t>
            </a:r>
            <a:r>
              <a:rPr lang="it-IT" dirty="0" err="1" smtClean="0"/>
              <a:t>financial</a:t>
            </a:r>
            <a:r>
              <a:rPr lang="it-IT" dirty="0" smtClean="0"/>
              <a:t> </a:t>
            </a:r>
            <a:r>
              <a:rPr lang="en-US" dirty="0" smtClean="0"/>
              <a:t>crisis has increased the difficulty for these firms to raise seed and early-stage finance, as VCs have become more risk adverse and have focused on later-stage investments.</a:t>
            </a:r>
          </a:p>
          <a:p>
            <a:r>
              <a:rPr lang="en-US" dirty="0" smtClean="0"/>
              <a:t>As a consequence, policy interventions have increased in recent years </a:t>
            </a:r>
            <a:r>
              <a:rPr lang="it-IT" dirty="0" smtClean="0"/>
              <a:t>in </a:t>
            </a:r>
            <a:r>
              <a:rPr lang="it-IT" dirty="0" err="1" smtClean="0"/>
              <a:t>many</a:t>
            </a:r>
            <a:r>
              <a:rPr lang="it-IT" dirty="0" smtClean="0"/>
              <a:t> OECD </a:t>
            </a:r>
            <a:r>
              <a:rPr lang="it-IT" dirty="0" err="1" smtClean="0"/>
              <a:t>countries</a:t>
            </a:r>
            <a:endParaRPr lang="it-IT" dirty="0" smtClean="0"/>
          </a:p>
          <a:p>
            <a:r>
              <a:rPr lang="en-US" dirty="0" smtClean="0"/>
              <a:t>The drawback of these instruments, however, is that they may </a:t>
            </a:r>
            <a:r>
              <a:rPr lang="en-US" b="1" u="sng" dirty="0" smtClean="0"/>
              <a:t>crowd out rather than stimulate private investments. </a:t>
            </a:r>
          </a:p>
          <a:p>
            <a:r>
              <a:rPr lang="en-US" dirty="0" smtClean="0"/>
              <a:t>The rationale and appropriateness of these programs are at the center of a controversial academic debate. </a:t>
            </a:r>
            <a:endParaRPr lang="it-IT" dirty="0"/>
          </a:p>
        </p:txBody>
      </p:sp>
    </p:spTree>
    <p:extLst>
      <p:ext uri="{BB962C8B-B14F-4D97-AF65-F5344CB8AC3E}">
        <p14:creationId xmlns:p14="http://schemas.microsoft.com/office/powerpoint/2010/main" val="69180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GVC - Social payoffs…</a:t>
            </a:r>
            <a:endParaRPr lang="it-IT" dirty="0"/>
          </a:p>
        </p:txBody>
      </p:sp>
      <p:sp>
        <p:nvSpPr>
          <p:cNvPr id="3" name="Segnaposto contenuto 2"/>
          <p:cNvSpPr>
            <a:spLocks noGrp="1"/>
          </p:cNvSpPr>
          <p:nvPr>
            <p:ph idx="1"/>
          </p:nvPr>
        </p:nvSpPr>
        <p:spPr/>
        <p:txBody>
          <a:bodyPr>
            <a:normAutofit fontScale="92500" lnSpcReduction="10000"/>
          </a:bodyPr>
          <a:lstStyle/>
          <a:p>
            <a:r>
              <a:rPr lang="en-US" dirty="0"/>
              <a:t>The selective provision of </a:t>
            </a:r>
            <a:r>
              <a:rPr lang="en-US" dirty="0" smtClean="0"/>
              <a:t>GVC funds </a:t>
            </a:r>
            <a:r>
              <a:rPr lang="en-US" dirty="0"/>
              <a:t>to underfunded young innovative firms can signal their high potential to </a:t>
            </a:r>
            <a:r>
              <a:rPr lang="en-US" dirty="0" smtClean="0"/>
              <a:t>private sector </a:t>
            </a:r>
            <a:r>
              <a:rPr lang="en-US" dirty="0"/>
              <a:t>investors and, thus, foster the additional funding of these firms. Thanks to </a:t>
            </a:r>
            <a:r>
              <a:rPr lang="en-US" dirty="0" smtClean="0"/>
              <a:t>signaling effects</a:t>
            </a:r>
            <a:r>
              <a:rPr lang="en-US" dirty="0"/>
              <a:t>, GVCs can have a positive, crowding-in effect on the development of VC markets</a:t>
            </a:r>
            <a:r>
              <a:rPr lang="en-US" dirty="0" smtClean="0"/>
              <a:t>.</a:t>
            </a:r>
          </a:p>
          <a:p>
            <a:r>
              <a:rPr lang="en-US" dirty="0"/>
              <a:t>As GVC is generally instrumental to broader policy objectives, the activity of </a:t>
            </a:r>
            <a:r>
              <a:rPr lang="en-US" dirty="0" smtClean="0"/>
              <a:t>GVC programs </a:t>
            </a:r>
            <a:r>
              <a:rPr lang="en-US" dirty="0"/>
              <a:t>is not guided exclusively by the financial goals that are (allegedly) typical </a:t>
            </a:r>
            <a:r>
              <a:rPr lang="en-US" dirty="0" smtClean="0"/>
              <a:t>of private </a:t>
            </a:r>
            <a:r>
              <a:rPr lang="en-US" dirty="0"/>
              <a:t>sector investors. </a:t>
            </a:r>
            <a:endParaRPr lang="en-US" dirty="0" smtClean="0"/>
          </a:p>
          <a:p>
            <a:r>
              <a:rPr lang="en-US" dirty="0" smtClean="0"/>
              <a:t>Accordingly</a:t>
            </a:r>
            <a:r>
              <a:rPr lang="en-US" dirty="0"/>
              <a:t>, </a:t>
            </a:r>
            <a:r>
              <a:rPr lang="en-US" dirty="0" smtClean="0"/>
              <a:t>GVCs </a:t>
            </a:r>
            <a:r>
              <a:rPr lang="en-US" dirty="0"/>
              <a:t>will </a:t>
            </a:r>
            <a:r>
              <a:rPr lang="en-US" dirty="0" smtClean="0"/>
              <a:t>consider investments </a:t>
            </a:r>
            <a:r>
              <a:rPr lang="en-US" dirty="0"/>
              <a:t>that might not be as satisfactory in terms of return for risk, if the </a:t>
            </a:r>
            <a:r>
              <a:rPr lang="en-US" dirty="0" smtClean="0"/>
              <a:t>investment could </a:t>
            </a:r>
            <a:r>
              <a:rPr lang="en-US" dirty="0"/>
              <a:t>generate significant social payoffs or localized public benefits (e.g. job creation </a:t>
            </a:r>
            <a:r>
              <a:rPr lang="en-US" dirty="0" smtClean="0"/>
              <a:t>or economic </a:t>
            </a:r>
            <a:r>
              <a:rPr lang="en-US" dirty="0"/>
              <a:t>growth in a specific region or sector).</a:t>
            </a:r>
            <a:endParaRPr lang="en-US" dirty="0" smtClean="0"/>
          </a:p>
          <a:p>
            <a:endParaRPr lang="it-IT" dirty="0"/>
          </a:p>
        </p:txBody>
      </p:sp>
    </p:spTree>
    <p:extLst>
      <p:ext uri="{BB962C8B-B14F-4D97-AF65-F5344CB8AC3E}">
        <p14:creationId xmlns:p14="http://schemas.microsoft.com/office/powerpoint/2010/main" val="637972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Main</a:t>
            </a:r>
            <a:r>
              <a:rPr lang="it-IT" dirty="0" smtClean="0"/>
              <a:t> </a:t>
            </a:r>
            <a:r>
              <a:rPr lang="it-IT" dirty="0" err="1" smtClean="0"/>
              <a:t>concerns</a:t>
            </a:r>
            <a:r>
              <a:rPr lang="it-IT" dirty="0" smtClean="0"/>
              <a:t> </a:t>
            </a:r>
            <a:r>
              <a:rPr lang="it-IT" dirty="0" err="1" smtClean="0"/>
              <a:t>about</a:t>
            </a:r>
            <a:r>
              <a:rPr lang="it-IT" dirty="0" smtClean="0"/>
              <a:t> GVC</a:t>
            </a:r>
            <a:endParaRPr lang="it-IT" dirty="0"/>
          </a:p>
        </p:txBody>
      </p:sp>
      <p:sp>
        <p:nvSpPr>
          <p:cNvPr id="3" name="Segnaposto contenuto 2"/>
          <p:cNvSpPr>
            <a:spLocks noGrp="1"/>
          </p:cNvSpPr>
          <p:nvPr>
            <p:ph idx="1"/>
          </p:nvPr>
        </p:nvSpPr>
        <p:spPr/>
        <p:txBody>
          <a:bodyPr>
            <a:normAutofit fontScale="85000" lnSpcReduction="20000"/>
          </a:bodyPr>
          <a:lstStyle/>
          <a:p>
            <a:r>
              <a:rPr lang="en-US" dirty="0" smtClean="0"/>
              <a:t>First, there </a:t>
            </a:r>
            <a:r>
              <a:rPr lang="en-US" dirty="0"/>
              <a:t>is </a:t>
            </a:r>
            <a:r>
              <a:rPr lang="en-US" b="1" dirty="0"/>
              <a:t>skepticism regarding the ability of GVC investors to pick winners</a:t>
            </a:r>
            <a:r>
              <a:rPr lang="en-US" dirty="0"/>
              <a:t>, </a:t>
            </a:r>
            <a:r>
              <a:rPr lang="en-US" dirty="0" smtClean="0"/>
              <a:t>because investors </a:t>
            </a:r>
            <a:r>
              <a:rPr lang="en-US" dirty="0"/>
              <a:t>might lack the skills to perform successful selections or because of </a:t>
            </a:r>
            <a:r>
              <a:rPr lang="en-US" dirty="0" smtClean="0"/>
              <a:t>possible distortions </a:t>
            </a:r>
            <a:r>
              <a:rPr lang="en-US" dirty="0"/>
              <a:t>of the investment strategies due to political interests (Brander et al. 2008).</a:t>
            </a:r>
          </a:p>
          <a:p>
            <a:endParaRPr lang="en-US" dirty="0" smtClean="0"/>
          </a:p>
          <a:p>
            <a:r>
              <a:rPr lang="en-US" dirty="0" smtClean="0"/>
              <a:t>Second</a:t>
            </a:r>
            <a:r>
              <a:rPr lang="en-US" dirty="0"/>
              <a:t>, GVC programs might </a:t>
            </a:r>
            <a:r>
              <a:rPr lang="en-US" b="1" dirty="0"/>
              <a:t>not be effective in monitoring</a:t>
            </a:r>
            <a:r>
              <a:rPr lang="en-US" dirty="0"/>
              <a:t>, nurturing, and </a:t>
            </a:r>
            <a:r>
              <a:rPr lang="en-US" dirty="0" smtClean="0"/>
              <a:t>mentoring investee </a:t>
            </a:r>
            <a:r>
              <a:rPr lang="en-US" dirty="0"/>
              <a:t>companies </a:t>
            </a:r>
            <a:endParaRPr lang="en-US" dirty="0" smtClean="0"/>
          </a:p>
          <a:p>
            <a:endParaRPr lang="en-US" dirty="0"/>
          </a:p>
          <a:p>
            <a:r>
              <a:rPr lang="en-US" dirty="0" smtClean="0"/>
              <a:t>Third</a:t>
            </a:r>
            <a:r>
              <a:rPr lang="en-US" dirty="0"/>
              <a:t>, and most importantly, </a:t>
            </a:r>
            <a:r>
              <a:rPr lang="en-US" b="1" dirty="0"/>
              <a:t>public </a:t>
            </a:r>
            <a:r>
              <a:rPr lang="en-US" b="1" dirty="0" smtClean="0"/>
              <a:t>investment may </a:t>
            </a:r>
            <a:r>
              <a:rPr lang="en-US" b="1" dirty="0"/>
              <a:t>displace private investment</a:t>
            </a:r>
            <a:r>
              <a:rPr lang="en-US" dirty="0"/>
              <a:t>, leading to crowding-out </a:t>
            </a:r>
            <a:r>
              <a:rPr lang="en-US" dirty="0" smtClean="0"/>
              <a:t>effects. As GVC investors have broader objectives than independent VCs, they are less accountable for generating high returns. Therefore, the provision of cheap equity capital by GVC investors discourages private investors, leading to replacement, rather than engagement, of private VCs</a:t>
            </a:r>
            <a:endParaRPr lang="it-IT" dirty="0"/>
          </a:p>
        </p:txBody>
      </p:sp>
    </p:spTree>
    <p:extLst>
      <p:ext uri="{BB962C8B-B14F-4D97-AF65-F5344CB8AC3E}">
        <p14:creationId xmlns:p14="http://schemas.microsoft.com/office/powerpoint/2010/main" val="1263702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Direct Public </a:t>
            </a:r>
            <a:r>
              <a:rPr lang="it-IT" dirty="0" err="1" smtClean="0"/>
              <a:t>Intervention</a:t>
            </a:r>
            <a:r>
              <a:rPr lang="it-IT" dirty="0" smtClean="0"/>
              <a:t> </a:t>
            </a:r>
            <a:endParaRPr lang="it-IT" dirty="0"/>
          </a:p>
        </p:txBody>
      </p:sp>
      <p:sp>
        <p:nvSpPr>
          <p:cNvPr id="3" name="Segnaposto contenuto 2"/>
          <p:cNvSpPr>
            <a:spLocks noGrp="1"/>
          </p:cNvSpPr>
          <p:nvPr>
            <p:ph idx="1"/>
          </p:nvPr>
        </p:nvSpPr>
        <p:spPr/>
        <p:txBody>
          <a:bodyPr/>
          <a:lstStyle/>
          <a:p>
            <a:r>
              <a:rPr lang="it-IT" dirty="0"/>
              <a:t>With </a:t>
            </a:r>
            <a:r>
              <a:rPr lang="it-IT" dirty="0" err="1"/>
              <a:t>regard</a:t>
            </a:r>
            <a:r>
              <a:rPr lang="it-IT" dirty="0"/>
              <a:t> </a:t>
            </a:r>
            <a:r>
              <a:rPr lang="it-IT" dirty="0" smtClean="0"/>
              <a:t>to </a:t>
            </a:r>
            <a:r>
              <a:rPr lang="en-US" dirty="0" smtClean="0"/>
              <a:t>direct </a:t>
            </a:r>
            <a:r>
              <a:rPr lang="en-US" dirty="0"/>
              <a:t>public intervention, there is heterogeneity in the type of allocation of </a:t>
            </a:r>
            <a:r>
              <a:rPr lang="en-US" dirty="0" smtClean="0"/>
              <a:t>governmental funds </a:t>
            </a:r>
            <a:r>
              <a:rPr lang="en-US" dirty="0"/>
              <a:t>to GVCs. </a:t>
            </a:r>
            <a:endParaRPr lang="en-US" dirty="0" smtClean="0"/>
          </a:p>
          <a:p>
            <a:endParaRPr lang="en-US" dirty="0" smtClean="0"/>
          </a:p>
          <a:p>
            <a:r>
              <a:rPr lang="en-US" dirty="0" smtClean="0"/>
              <a:t>Allocation </a:t>
            </a:r>
            <a:r>
              <a:rPr lang="en-US" dirty="0"/>
              <a:t>types can be classified into three categories: </a:t>
            </a:r>
            <a:endParaRPr lang="en-US" dirty="0" smtClean="0"/>
          </a:p>
          <a:p>
            <a:pPr marL="971550" lvl="1" indent="-514350">
              <a:buFont typeface="+mj-lt"/>
              <a:buAutoNum type="arabicPeriod"/>
            </a:pPr>
            <a:r>
              <a:rPr lang="en-US" dirty="0" smtClean="0"/>
              <a:t>direct </a:t>
            </a:r>
            <a:r>
              <a:rPr lang="en-US" dirty="0"/>
              <a:t>public funds,</a:t>
            </a:r>
          </a:p>
          <a:p>
            <a:pPr marL="971550" lvl="1" indent="-514350">
              <a:buFont typeface="+mj-lt"/>
              <a:buAutoNum type="arabicPeriod"/>
            </a:pPr>
            <a:r>
              <a:rPr lang="en-US" dirty="0"/>
              <a:t>hybrid private–public funds, </a:t>
            </a:r>
            <a:endParaRPr lang="en-US" dirty="0" smtClean="0"/>
          </a:p>
          <a:p>
            <a:pPr marL="971550" lvl="1" indent="-514350">
              <a:buFont typeface="+mj-lt"/>
              <a:buAutoNum type="arabicPeriod"/>
            </a:pPr>
            <a:r>
              <a:rPr lang="en-US" dirty="0" smtClean="0"/>
              <a:t>and </a:t>
            </a:r>
            <a:r>
              <a:rPr lang="en-US" dirty="0"/>
              <a:t>funds-of-funds. </a:t>
            </a:r>
            <a:endParaRPr lang="it-IT" dirty="0"/>
          </a:p>
        </p:txBody>
      </p:sp>
    </p:spTree>
    <p:extLst>
      <p:ext uri="{BB962C8B-B14F-4D97-AF65-F5344CB8AC3E}">
        <p14:creationId xmlns:p14="http://schemas.microsoft.com/office/powerpoint/2010/main" val="1878593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Direct PF</a:t>
            </a:r>
            <a:endParaRPr lang="it-IT" dirty="0"/>
          </a:p>
        </p:txBody>
      </p:sp>
      <p:sp>
        <p:nvSpPr>
          <p:cNvPr id="3" name="Segnaposto contenuto 2"/>
          <p:cNvSpPr>
            <a:spLocks noGrp="1"/>
          </p:cNvSpPr>
          <p:nvPr>
            <p:ph idx="1"/>
          </p:nvPr>
        </p:nvSpPr>
        <p:spPr/>
        <p:txBody>
          <a:bodyPr>
            <a:normAutofit/>
          </a:bodyPr>
          <a:lstStyle/>
          <a:p>
            <a:r>
              <a:rPr lang="en-US" dirty="0"/>
              <a:t>Direct public funds include investments through government-supported </a:t>
            </a:r>
            <a:r>
              <a:rPr lang="en-US" u="sng" dirty="0" smtClean="0"/>
              <a:t>VC-like schemes</a:t>
            </a:r>
            <a:r>
              <a:rPr lang="en-US" dirty="0"/>
              <a:t>, often with the aim of facilitating the development of a VC industry within </a:t>
            </a:r>
            <a:r>
              <a:rPr lang="en-US" dirty="0" smtClean="0"/>
              <a:t>a region </a:t>
            </a:r>
            <a:r>
              <a:rPr lang="en-US" dirty="0"/>
              <a:t>or industry. </a:t>
            </a:r>
            <a:endParaRPr lang="en-US" dirty="0" smtClean="0"/>
          </a:p>
          <a:p>
            <a:r>
              <a:rPr lang="en-US" dirty="0" smtClean="0"/>
              <a:t>For </a:t>
            </a:r>
            <a:r>
              <a:rPr lang="en-US" dirty="0"/>
              <a:t>example, In-Q-Tel was founded by the US Federal </a:t>
            </a:r>
            <a:r>
              <a:rPr lang="en-US" dirty="0" smtClean="0"/>
              <a:t>Intelligence Community </a:t>
            </a:r>
            <a:r>
              <a:rPr lang="en-US" dirty="0"/>
              <a:t>in 1999 to finance information technologies. </a:t>
            </a:r>
            <a:endParaRPr lang="en-US" dirty="0" smtClean="0"/>
          </a:p>
          <a:p>
            <a:r>
              <a:rPr lang="en-US" dirty="0" err="1" smtClean="0"/>
              <a:t>OnPoint</a:t>
            </a:r>
            <a:r>
              <a:rPr lang="en-US" dirty="0" smtClean="0"/>
              <a:t> </a:t>
            </a:r>
            <a:r>
              <a:rPr lang="en-US" dirty="0"/>
              <a:t>Technologies </a:t>
            </a:r>
            <a:r>
              <a:rPr lang="en-US" dirty="0" smtClean="0"/>
              <a:t>was founded </a:t>
            </a:r>
            <a:r>
              <a:rPr lang="en-US" dirty="0"/>
              <a:t>by the US Army in 2002 to finance investments for new power and </a:t>
            </a:r>
            <a:r>
              <a:rPr lang="en-US" dirty="0" smtClean="0"/>
              <a:t>energy </a:t>
            </a:r>
            <a:r>
              <a:rPr lang="it-IT" dirty="0" err="1" smtClean="0"/>
              <a:t>solutions</a:t>
            </a:r>
            <a:r>
              <a:rPr lang="it-IT" dirty="0"/>
              <a:t>. </a:t>
            </a:r>
          </a:p>
        </p:txBody>
      </p:sp>
    </p:spTree>
    <p:extLst>
      <p:ext uri="{BB962C8B-B14F-4D97-AF65-F5344CB8AC3E}">
        <p14:creationId xmlns:p14="http://schemas.microsoft.com/office/powerpoint/2010/main" val="4087722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Hybrid</a:t>
            </a:r>
            <a:r>
              <a:rPr lang="it-IT" dirty="0" smtClean="0"/>
              <a:t> </a:t>
            </a:r>
            <a:r>
              <a:rPr lang="it-IT" dirty="0" err="1" smtClean="0"/>
              <a:t>approach</a:t>
            </a:r>
            <a:endParaRPr lang="it-IT" dirty="0"/>
          </a:p>
        </p:txBody>
      </p:sp>
      <p:sp>
        <p:nvSpPr>
          <p:cNvPr id="3" name="Segnaposto contenuto 2"/>
          <p:cNvSpPr>
            <a:spLocks noGrp="1"/>
          </p:cNvSpPr>
          <p:nvPr>
            <p:ph idx="1"/>
          </p:nvPr>
        </p:nvSpPr>
        <p:spPr/>
        <p:txBody>
          <a:bodyPr>
            <a:normAutofit/>
          </a:bodyPr>
          <a:lstStyle/>
          <a:p>
            <a:r>
              <a:rPr lang="en-US" dirty="0" smtClean="0"/>
              <a:t>Due to problems related to a lack of skills or crowding-out issues, some of “direct funds” have been modified to include co-investments from private investors. </a:t>
            </a:r>
          </a:p>
          <a:p>
            <a:r>
              <a:rPr lang="en-US" dirty="0" smtClean="0"/>
              <a:t>The German High-Tech </a:t>
            </a:r>
            <a:r>
              <a:rPr lang="en-US" dirty="0" err="1" smtClean="0"/>
              <a:t>Grunderfonds</a:t>
            </a:r>
            <a:r>
              <a:rPr lang="en-US" dirty="0" smtClean="0"/>
              <a:t> fund, whose investors include the German Federal Ministry of Economics and Technology, the </a:t>
            </a:r>
            <a:r>
              <a:rPr lang="en-US" dirty="0" err="1" smtClean="0"/>
              <a:t>KfW</a:t>
            </a:r>
            <a:r>
              <a:rPr lang="en-US" dirty="0" smtClean="0"/>
              <a:t> Banking Group, and 12 industrial groups, is an example of a hybrid VC fund. </a:t>
            </a:r>
          </a:p>
          <a:p>
            <a:r>
              <a:rPr lang="en-US" dirty="0" smtClean="0"/>
              <a:t>From a critical perspective, these public–private partnerships could be viewed as subsidies to large firms…</a:t>
            </a:r>
            <a:endParaRPr lang="it-IT" dirty="0"/>
          </a:p>
        </p:txBody>
      </p:sp>
    </p:spTree>
    <p:extLst>
      <p:ext uri="{BB962C8B-B14F-4D97-AF65-F5344CB8AC3E}">
        <p14:creationId xmlns:p14="http://schemas.microsoft.com/office/powerpoint/2010/main" val="2055675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Funding</a:t>
            </a:r>
            <a:r>
              <a:rPr lang="it-IT" dirty="0" smtClean="0"/>
              <a:t> funds…</a:t>
            </a:r>
            <a:endParaRPr lang="it-IT" dirty="0"/>
          </a:p>
        </p:txBody>
      </p:sp>
      <p:sp>
        <p:nvSpPr>
          <p:cNvPr id="3" name="Segnaposto contenuto 2"/>
          <p:cNvSpPr>
            <a:spLocks noGrp="1"/>
          </p:cNvSpPr>
          <p:nvPr>
            <p:ph idx="1"/>
          </p:nvPr>
        </p:nvSpPr>
        <p:spPr/>
        <p:txBody>
          <a:bodyPr>
            <a:normAutofit/>
          </a:bodyPr>
          <a:lstStyle/>
          <a:p>
            <a:r>
              <a:rPr lang="en-US" dirty="0" smtClean="0"/>
              <a:t>Lastly, government support can take the form of funds-of-funds, which invest in other investment funds </a:t>
            </a:r>
            <a:r>
              <a:rPr lang="en-US" u="sng" dirty="0" smtClean="0"/>
              <a:t>rather than investing directly in companies</a:t>
            </a:r>
            <a:r>
              <a:rPr lang="en-US" dirty="0" smtClean="0"/>
              <a:t>. </a:t>
            </a:r>
          </a:p>
          <a:p>
            <a:r>
              <a:rPr lang="en-US" dirty="0" smtClean="0"/>
              <a:t>On January 21, 2014, the Canadian Finance Minister announced the establishment of the </a:t>
            </a:r>
            <a:r>
              <a:rPr lang="en-US" dirty="0" err="1" smtClean="0"/>
              <a:t>Northleaf</a:t>
            </a:r>
            <a:r>
              <a:rPr lang="en-US" dirty="0" smtClean="0"/>
              <a:t> Venture Catalyst Fund, the first fund-of-funds established under Canada’s Venture Capital Action Plan. Of the CAN$ 217.5 million in this fund, CAN$ 145 million are from institutional and corporate investors, while the governments of Canada and Ontario each provide CAN$ 36.3 million.</a:t>
            </a:r>
            <a:endParaRPr lang="it-IT" dirty="0"/>
          </a:p>
        </p:txBody>
      </p:sp>
    </p:spTree>
    <p:extLst>
      <p:ext uri="{BB962C8B-B14F-4D97-AF65-F5344CB8AC3E}">
        <p14:creationId xmlns:p14="http://schemas.microsoft.com/office/powerpoint/2010/main" val="141079677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1281</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Calibri Light</vt:lpstr>
      <vt:lpstr>Tema di Office</vt:lpstr>
      <vt:lpstr>Presentazione standard di PowerPoint</vt:lpstr>
      <vt:lpstr>Presentazione standard di PowerPoint</vt:lpstr>
      <vt:lpstr>GVC – advantages vs negative effects</vt:lpstr>
      <vt:lpstr>GVC - Social payoffs…</vt:lpstr>
      <vt:lpstr>Main concerns about GVC</vt:lpstr>
      <vt:lpstr>Direct Public Intervention </vt:lpstr>
      <vt:lpstr>Direct PF</vt:lpstr>
      <vt:lpstr>Hybrid approach</vt:lpstr>
      <vt:lpstr>Funding funds…</vt:lpstr>
      <vt:lpstr>Crowding-in…</vt:lpstr>
      <vt:lpstr>…failures</vt:lpstr>
      <vt:lpstr>Evaluating GVC performance</vt:lpstr>
      <vt:lpstr>Black and white..</vt:lpstr>
      <vt:lpstr>Open issues…</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Vittorio Torbianelli</dc:creator>
  <cp:lastModifiedBy>Vittorio Torbianelli</cp:lastModifiedBy>
  <cp:revision>6</cp:revision>
  <dcterms:created xsi:type="dcterms:W3CDTF">2016-03-13T15:43:13Z</dcterms:created>
  <dcterms:modified xsi:type="dcterms:W3CDTF">2016-03-13T16:38:00Z</dcterms:modified>
</cp:coreProperties>
</file>