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60" r:id="rId2"/>
    <p:sldId id="324" r:id="rId3"/>
    <p:sldId id="322" r:id="rId4"/>
    <p:sldId id="323" r:id="rId5"/>
    <p:sldId id="344" r:id="rId6"/>
    <p:sldId id="345" r:id="rId7"/>
    <p:sldId id="327" r:id="rId8"/>
    <p:sldId id="329" r:id="rId9"/>
    <p:sldId id="358" r:id="rId10"/>
    <p:sldId id="264" r:id="rId11"/>
    <p:sldId id="351" r:id="rId12"/>
    <p:sldId id="352" r:id="rId13"/>
    <p:sldId id="356" r:id="rId14"/>
    <p:sldId id="361" r:id="rId15"/>
    <p:sldId id="362" r:id="rId16"/>
    <p:sldId id="347" r:id="rId17"/>
    <p:sldId id="346" r:id="rId18"/>
    <p:sldId id="268" r:id="rId19"/>
    <p:sldId id="339" r:id="rId20"/>
    <p:sldId id="260" r:id="rId21"/>
    <p:sldId id="261" r:id="rId22"/>
    <p:sldId id="262" r:id="rId23"/>
    <p:sldId id="335" r:id="rId24"/>
    <p:sldId id="263" r:id="rId25"/>
    <p:sldId id="336" r:id="rId26"/>
    <p:sldId id="349" r:id="rId27"/>
    <p:sldId id="341" r:id="rId28"/>
    <p:sldId id="340" r:id="rId29"/>
    <p:sldId id="257" r:id="rId30"/>
    <p:sldId id="353" r:id="rId31"/>
    <p:sldId id="354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/>
    <p:restoredTop sz="94705"/>
  </p:normalViewPr>
  <p:slideViewPr>
    <p:cSldViewPr snapToGrid="0" snapToObjects="1">
      <p:cViewPr varScale="1">
        <p:scale>
          <a:sx n="106" d="100"/>
          <a:sy n="106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CF391-5B98-8F46-97C4-FA4422E76133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EE149-DA12-3D40-886A-ABEDB0D31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49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25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0971C-80D9-B542-9063-9D40E41BA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C5CD35-7601-A642-9478-5246FB09F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EDF1CA-DAB7-C04A-9180-10437425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9452C0-99B6-1947-9DE5-5B16DB6A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B9EC21-7F17-264F-A195-BA87AEE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4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96842-3EE3-0449-B75D-043AE859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DA368A-E12A-024F-9577-8C9C5D36E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CC90B8-1283-A244-82BE-DC9D58F6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ABC758-8A97-3A46-B017-1CC4D7C9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09C7A6-7BB6-964A-AD6A-5FB8DA67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80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B6FF84D-AFD5-AF47-A9D5-9249DC2D5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BAF307-8A6D-8A48-829E-63409855B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DB7117-EB64-924F-8537-8987DAE7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A6468D-748A-7646-825C-94887778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E041E3-C077-3B48-A169-8A27B255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55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A200A-EF23-5D49-B671-C98FB081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81513B-184D-E043-81E0-33969E77D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036BEF-885A-1E40-959C-BB93A9C2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2DC252-D153-C046-A885-1DA368CF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A0F8A-6F00-C448-8E96-E4414FBC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03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C84A1-BAA3-054B-B30A-00F50D0C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1F26A5-3107-6D42-9082-6B57AB6F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C38F72-D9CC-2645-AE6C-E6C934C2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54FFE8-4257-FE4E-8C37-2B5FEFEC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C5466D-A6A2-5344-9BB7-6C71CE61A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81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C113E-FEA1-FC4A-BE33-DF762E9A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1CD442-21C6-F340-9F04-683F4DC38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ED4AAE-836F-0E46-B0A8-9864D5A93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7034E8-46AB-6847-986B-B751DEAF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743D28-36F6-3E46-BAFE-0C372B5D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23AD0A-0016-F046-9766-40D8E68B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56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79E34-4C1A-574C-B992-E23BC81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BB716-11D0-4E41-9CD2-C0F6AAB8E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C98885-790D-7544-AC81-D2F4AC24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A1AC97-8814-A045-A4EF-F13BE277B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FFD850-ABEB-CF4A-9EEE-6C225273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9E1586-AEF1-4449-AAEB-897F012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35E26E-B0CF-634C-9C96-206C59C0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61E3D6-0800-814A-8D60-8BF89CC5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16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0CB64C-24C8-5741-96A6-CF460C63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CE5442-D1FC-9E42-A4F4-3F03A4CA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31B906-1F89-9B48-B5AF-CCFAB9CE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9AC4D6-2E11-264B-89DB-E193D4D1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27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56AC65-769A-8040-A449-02CE4694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912633-13C5-EE4E-810D-9B9F3D0C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259FC6-397C-FE43-8E29-6FC6BC58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2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2EF5E-9A94-FD43-BFF4-31E9C18C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6C7A0C-89E5-2549-94BF-0EC4AADA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977A70-4809-824A-BAAB-26A61967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E0BC9B-4054-D94F-AF28-4A408186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3DBEB5-389D-1F4B-987A-C19ED4E4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76085-9C8A-C340-A076-F84A7237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9B8B8-9824-E24E-AFF7-3343B06F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EA49E4-D683-2543-A91F-DFB444B41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D83EA8-1374-6A4C-8D7A-772B57495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23A957-43CC-A14E-901E-0D70EB72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47D6C5-3A9D-B345-9CB1-FF372B38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C4D9D9-0045-9848-8AFD-4791ED00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9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97275C0-C190-C24B-9F8B-C6D2620C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BDB6EF-623A-524C-9AB1-AEDB15D1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C09090-EE10-1D48-8886-84E2ED307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7229-34EC-E44F-9A53-269229BEB487}" type="datetimeFigureOut">
              <a:rPr lang="it-IT" smtClean="0"/>
              <a:t>20/10/25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3177F9-E405-3948-8AAF-2AD53CD1C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653DB2-8F29-3A4A-9284-DB0808E4E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64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AAEC2-3A2C-820D-0F8F-134A07986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4600" y="1122363"/>
            <a:ext cx="9423400" cy="1849437"/>
          </a:xfrm>
        </p:spPr>
        <p:txBody>
          <a:bodyPr>
            <a:normAutofit/>
          </a:bodyPr>
          <a:lstStyle/>
          <a:p>
            <a:r>
              <a:rPr lang="it-IT" b="1" dirty="0"/>
              <a:t>La regione al confine orientale dal fascismo a Fratelli d’Italia.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331C8A-8179-69D4-523B-3E8136C35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79100" cy="2493962"/>
          </a:xfrm>
        </p:spPr>
        <p:txBody>
          <a:bodyPr>
            <a:normAutofit/>
          </a:bodyPr>
          <a:lstStyle/>
          <a:p>
            <a:r>
              <a:rPr lang="it-IT" sz="3200" b="1" i="1" dirty="0"/>
              <a:t>Sergio Zilli</a:t>
            </a:r>
          </a:p>
          <a:p>
            <a:r>
              <a:rPr lang="it-IT" sz="3200" dirty="0" err="1"/>
              <a:t>a.a</a:t>
            </a:r>
            <a:r>
              <a:rPr lang="it-IT" sz="3200" dirty="0"/>
              <a:t>. 2025-2026</a:t>
            </a:r>
          </a:p>
          <a:p>
            <a:endParaRPr lang="it-IT" sz="1100" dirty="0"/>
          </a:p>
          <a:p>
            <a:r>
              <a:rPr lang="it-IT" sz="2000" dirty="0"/>
              <a:t>GEOGRAFIA STORICA DELL'ODIERNO FRIULI VENEZIA GIULIA – LM 641</a:t>
            </a:r>
          </a:p>
          <a:p>
            <a:endParaRPr lang="it-IT" sz="1100" dirty="0"/>
          </a:p>
          <a:p>
            <a:r>
              <a:rPr lang="it-IT" sz="2000" dirty="0"/>
              <a:t>Corso di studio: LE65 - STUDI STORICI. DALL'ANTICO AL CONTEMPORANEO</a:t>
            </a:r>
          </a:p>
        </p:txBody>
      </p:sp>
    </p:spTree>
    <p:extLst>
      <p:ext uri="{BB962C8B-B14F-4D97-AF65-F5344CB8AC3E}">
        <p14:creationId xmlns:p14="http://schemas.microsoft.com/office/powerpoint/2010/main" val="51241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4F9CC6-AF31-F744-AB0E-F6807721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179988B8-D4CC-0E4F-8CCC-260E249635B9}" type="slidenum">
              <a:rPr lang="en-US" smtClean="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10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45AC75-17D3-3E40-BAB1-B5FAA2C72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128" y="1585295"/>
            <a:ext cx="4791639" cy="3881437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1AFADC-7967-6243-B659-056EC71C001E}"/>
              </a:ext>
            </a:extLst>
          </p:cNvPr>
          <p:cNvSpPr txBox="1"/>
          <p:nvPr/>
        </p:nvSpPr>
        <p:spPr>
          <a:xfrm>
            <a:off x="1076446" y="729205"/>
            <a:ext cx="469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chemeClr val="accent1"/>
                </a:solidFill>
              </a:rPr>
              <a:t>Dov’è il fronte orientale?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E3FC1407-232F-CB49-932D-7649B8203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642" y="326003"/>
            <a:ext cx="4525043" cy="60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>
            <a:extLst>
              <a:ext uri="{FF2B5EF4-FFF2-40B4-BE49-F238E27FC236}">
                <a16:creationId xmlns:a16="http://schemas.microsoft.com/office/drawing/2014/main" id="{CFBE8FB9-22C0-4549-AE83-C6B9A6C51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054" y="1983790"/>
            <a:ext cx="3354797" cy="197861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2800" dirty="0">
                <a:ea typeface="ＭＳ Ｐゴシック" panose="020B0600070205080204" pitchFamily="34" charset="-128"/>
              </a:rPr>
              <a:t>Le </a:t>
            </a:r>
            <a:r>
              <a:rPr lang="en-US" altLang="it-IT" sz="2800" dirty="0" err="1">
                <a:ea typeface="ＭＳ Ｐゴシック" panose="020B0600070205080204" pitchFamily="34" charset="-128"/>
              </a:rPr>
              <a:t>undici</a:t>
            </a:r>
            <a:r>
              <a:rPr lang="en-US" altLang="it-IT" sz="2800" dirty="0">
                <a:ea typeface="ＭＳ Ｐゴシック" panose="020B0600070205080204" pitchFamily="34" charset="-128"/>
              </a:rPr>
              <a:t>  </a:t>
            </a:r>
            <a:r>
              <a:rPr lang="en-US" altLang="it-IT" sz="2800" dirty="0" err="1">
                <a:ea typeface="ＭＳ Ｐゴシック" panose="020B0600070205080204" pitchFamily="34" charset="-128"/>
              </a:rPr>
              <a:t>battaglie</a:t>
            </a:r>
            <a:r>
              <a:rPr lang="en-US" altLang="it-IT" sz="2800" dirty="0">
                <a:ea typeface="ＭＳ Ｐゴシック" panose="020B0600070205080204" pitchFamily="34" charset="-128"/>
              </a:rPr>
              <a:t> </a:t>
            </a:r>
            <a:r>
              <a:rPr lang="en-US" altLang="it-IT" sz="2800" dirty="0" err="1">
                <a:ea typeface="ＭＳ Ｐゴシック" panose="020B0600070205080204" pitchFamily="34" charset="-128"/>
              </a:rPr>
              <a:t>dell’Isonzo</a:t>
            </a:r>
            <a:endParaRPr lang="it-IT" altLang="it-IT" sz="2800" dirty="0">
              <a:ea typeface="ＭＳ Ｐゴシック" panose="020B0600070205080204" pitchFamily="34" charset="-128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EEF651-4945-C84D-9C31-302275FF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4652667F-71B9-AF43-85B1-1FFCFE753275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11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8DA2711-33F7-DA46-8685-358FF606B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0851" y="986447"/>
            <a:ext cx="3868806" cy="5339593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B0FBC1D-E2C3-8D4D-90A1-F13EF17B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352" y="705367"/>
            <a:ext cx="3653996" cy="56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4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84F1E9-41B8-7E4F-B6CE-DE964206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«battaglie» dell’Isonzo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EC317B-C120-ED41-B5A5-9196C138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9020" y="6356350"/>
            <a:ext cx="16747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C9BB34-7A31-7040-8E7E-AA6A62A35928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199E544-062D-1D44-A8A9-34F6EE4E21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8599" y="928914"/>
          <a:ext cx="7921171" cy="542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422">
                  <a:extLst>
                    <a:ext uri="{9D8B030D-6E8A-4147-A177-3AD203B41FA5}">
                      <a16:colId xmlns:a16="http://schemas.microsoft.com/office/drawing/2014/main" val="752737085"/>
                    </a:ext>
                  </a:extLst>
                </a:gridCol>
                <a:gridCol w="714493">
                  <a:extLst>
                    <a:ext uri="{9D8B030D-6E8A-4147-A177-3AD203B41FA5}">
                      <a16:colId xmlns:a16="http://schemas.microsoft.com/office/drawing/2014/main" val="1567267200"/>
                    </a:ext>
                  </a:extLst>
                </a:gridCol>
                <a:gridCol w="2327204">
                  <a:extLst>
                    <a:ext uri="{9D8B030D-6E8A-4147-A177-3AD203B41FA5}">
                      <a16:colId xmlns:a16="http://schemas.microsoft.com/office/drawing/2014/main" val="488834247"/>
                    </a:ext>
                  </a:extLst>
                </a:gridCol>
                <a:gridCol w="1296293">
                  <a:extLst>
                    <a:ext uri="{9D8B030D-6E8A-4147-A177-3AD203B41FA5}">
                      <a16:colId xmlns:a16="http://schemas.microsoft.com/office/drawing/2014/main" val="3040785756"/>
                    </a:ext>
                  </a:extLst>
                </a:gridCol>
                <a:gridCol w="1590257">
                  <a:extLst>
                    <a:ext uri="{9D8B030D-6E8A-4147-A177-3AD203B41FA5}">
                      <a16:colId xmlns:a16="http://schemas.microsoft.com/office/drawing/2014/main" val="2288676900"/>
                    </a:ext>
                  </a:extLst>
                </a:gridCol>
                <a:gridCol w="1234502">
                  <a:extLst>
                    <a:ext uri="{9D8B030D-6E8A-4147-A177-3AD203B41FA5}">
                      <a16:colId xmlns:a16="http://schemas.microsoft.com/office/drawing/2014/main" val="1073442179"/>
                    </a:ext>
                  </a:extLst>
                </a:gridCol>
              </a:tblGrid>
              <a:tr h="705392">
                <a:tc>
                  <a:txBody>
                    <a:bodyPr/>
                    <a:lstStyle/>
                    <a:p>
                      <a:r>
                        <a:rPr lang="it-IT" sz="1400"/>
                        <a:t>#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Anno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periodo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Perdite italiane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Perdite imperial regie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2006222478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1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1915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Giugno-luglio 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15.000 (6%)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47.000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1934237030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2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Luglio- agosto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42.000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45.000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2140248187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3 - 4 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Ottobre- dicembre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116.000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95.000 (80%)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3887238521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5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1916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marzo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5.000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2.300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3122687806"/>
                  </a:ext>
                </a:extLst>
              </a:tr>
              <a:tr h="996876">
                <a:tc>
                  <a:txBody>
                    <a:bodyPr/>
                    <a:lstStyle/>
                    <a:p>
                      <a:r>
                        <a:rPr lang="it-IT" sz="1800"/>
                        <a:t>6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agosto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140.000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50.000 (50%)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S.Michele, Sabotino, Gorizia</a:t>
                      </a:r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68345322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7-8-9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Settembre- novembre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145.000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80.000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2991174751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10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1917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Maggio - giugno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160.000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101.000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3442423060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11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agosto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250.000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100.000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2321274919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r>
                        <a:rPr lang="it-IT" sz="1800"/>
                        <a:t>12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Ottobre (dal 24)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Caporetto</a:t>
                      </a:r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2491097157"/>
                  </a:ext>
                </a:extLst>
              </a:tr>
              <a:tr h="413908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850.000</a:t>
                      </a:r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520.000</a:t>
                      </a:r>
                      <a:endParaRPr lang="it-IT" sz="1800" dirty="0"/>
                    </a:p>
                  </a:txBody>
                  <a:tcPr marL="66080" marR="66080" marT="33040" marB="33040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66080" marR="66080" marT="33040" marB="33040"/>
                </a:tc>
                <a:extLst>
                  <a:ext uri="{0D108BD9-81ED-4DB2-BD59-A6C34878D82A}">
                    <a16:rowId xmlns:a16="http://schemas.microsoft.com/office/drawing/2014/main" val="2678259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31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30EDB0-BDAE-49E3-DFF3-1AF4E816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AAAB2042-D032-C555-C483-7DA3461F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140" y="215879"/>
            <a:ext cx="5120749" cy="6767564"/>
          </a:xfrm>
          <a:prstGeom prst="rect">
            <a:avLst/>
          </a:prstGeom>
        </p:spPr>
      </p:pic>
      <p:pic>
        <p:nvPicPr>
          <p:cNvPr id="9" name="Segnaposto contenuto 8" descr="Immagine che contiene acqua, mappa, lago, natura&#10;&#10;Descrizione generata automaticamente">
            <a:extLst>
              <a:ext uri="{FF2B5EF4-FFF2-40B4-BE49-F238E27FC236}">
                <a16:creationId xmlns:a16="http://schemas.microsoft.com/office/drawing/2014/main" id="{5B2349FC-D7E6-9307-86E3-A480F8E48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301308"/>
            <a:ext cx="4419600" cy="3429000"/>
          </a:xfrm>
        </p:spPr>
      </p:pic>
    </p:spTree>
    <p:extLst>
      <p:ext uri="{BB962C8B-B14F-4D97-AF65-F5344CB8AC3E}">
        <p14:creationId xmlns:p14="http://schemas.microsoft.com/office/powerpoint/2010/main" val="3301703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C03886A7-27AC-A64E-9E51-E84FEDE46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it-IT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dodicesima battaglia o Caporetto (24/10.1917)</a:t>
            </a:r>
          </a:p>
        </p:txBody>
      </p:sp>
      <p:pic>
        <p:nvPicPr>
          <p:cNvPr id="32770" name="Segnaposto contenuto 10" descr="Battle_of_Caporetto.jpg">
            <a:extLst>
              <a:ext uri="{FF2B5EF4-FFF2-40B4-BE49-F238E27FC236}">
                <a16:creationId xmlns:a16="http://schemas.microsoft.com/office/drawing/2014/main" id="{6FA1555A-2CF3-FB49-8753-21BFA9786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14162"/>
          <a:stretch>
            <a:fillRect/>
          </a:stretch>
        </p:blipFill>
        <p:spPr>
          <a:xfrm>
            <a:off x="4038600" y="1430821"/>
            <a:ext cx="7188199" cy="399296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BE158C-74BF-8748-9A0F-C40B63EA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A640948-E254-3146-AD7B-BCD91684EC0B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2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Segnaposto contenuto 5" descr="fuga post cap.jpg">
            <a:extLst>
              <a:ext uri="{FF2B5EF4-FFF2-40B4-BE49-F238E27FC236}">
                <a16:creationId xmlns:a16="http://schemas.microsoft.com/office/drawing/2014/main" id="{3A723D74-7E5F-C747-A913-F9DF230A63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0" b="11620"/>
          <a:stretch>
            <a:fillRect/>
          </a:stretch>
        </p:blipFill>
        <p:spPr>
          <a:xfrm>
            <a:off x="4038600" y="1174750"/>
            <a:ext cx="3451225" cy="1892300"/>
          </a:xfrm>
        </p:spPr>
      </p:pic>
      <p:pic>
        <p:nvPicPr>
          <p:cNvPr id="33797" name="Immagine 6" descr="gorz.jpg">
            <a:extLst>
              <a:ext uri="{FF2B5EF4-FFF2-40B4-BE49-F238E27FC236}">
                <a16:creationId xmlns:a16="http://schemas.microsoft.com/office/drawing/2014/main" id="{3B669BDE-4435-5C40-B7AE-62C97DD4E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2613"/>
            <a:ext cx="3451225" cy="2554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magine 7" descr="ponte.jpg">
            <a:extLst>
              <a:ext uri="{FF2B5EF4-FFF2-40B4-BE49-F238E27FC236}">
                <a16:creationId xmlns:a16="http://schemas.microsoft.com/office/drawing/2014/main" id="{C8DCB61B-E4E3-194D-8A2A-D287FA930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174750"/>
            <a:ext cx="3679825" cy="2270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8" descr="cividale.jpg">
            <a:extLst>
              <a:ext uri="{FF2B5EF4-FFF2-40B4-BE49-F238E27FC236}">
                <a16:creationId xmlns:a16="http://schemas.microsoft.com/office/drawing/2014/main" id="{59AD239D-04DF-B044-A124-DEC116180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00438"/>
            <a:ext cx="3679825" cy="2176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3" name="Titolo 1">
            <a:extLst>
              <a:ext uri="{FF2B5EF4-FFF2-40B4-BE49-F238E27FC236}">
                <a16:creationId xmlns:a16="http://schemas.microsoft.com/office/drawing/2014/main" id="{5BE2858A-B6B7-2A44-BFFD-83C36315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it-IT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1918, l’occupazione del Friuli </a:t>
            </a:r>
            <a:br>
              <a:rPr lang="en-US" altLang="it-IT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altLang="it-IT" sz="24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62654F-C7CD-2F4D-B00D-991F27E8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9020" y="6356350"/>
            <a:ext cx="16747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E1AAFA3-98EC-5348-80F8-A990E4E852A1}" type="slidenum">
              <a:rPr lang="en-US"/>
              <a:pPr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8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BE8F1-7B29-D145-BBBF-BB9A555A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6DF7524-8296-DF42-ACA9-663BB197B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992049"/>
            <a:ext cx="3651970" cy="5105399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E1D6DDA-DD24-914E-B055-008632902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69" y="992048"/>
            <a:ext cx="6985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500159-CF0B-8E42-BECB-7FAC2455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CE25CAF-4463-664E-B3F6-B0E84C5DE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24025"/>
            <a:ext cx="5123049" cy="3881437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4F1A307-45E6-B745-ACBB-290BD42C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24" y="1724025"/>
            <a:ext cx="5536477" cy="37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8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EC0C44A2-1621-9444-9811-E0A7A2A7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6" y="347241"/>
            <a:ext cx="7789761" cy="129636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altLang="it-IT" sz="2800" dirty="0">
                <a:ea typeface="ＭＳ Ｐゴシック" panose="020B0600070205080204" pitchFamily="34" charset="-128"/>
              </a:rPr>
              <a:t>La fine della guerra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D53758-E2A0-164D-995B-40DCD461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B58FD25C-5037-B449-940A-C47FBB9E94E1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18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EC8D7D37-C37F-4D4C-B62E-FAF855D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717" y="1806985"/>
            <a:ext cx="612447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84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74B94233-11AE-C446-9594-1FB3036BB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F01A41-0DCC-DA4F-8DCF-E533379A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58" y="1585732"/>
            <a:ext cx="10343206" cy="399326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1914: l’interruzione della prassi </a:t>
            </a:r>
          </a:p>
          <a:p>
            <a:pPr marL="3832225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vita quotidiana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sopravvivenza economica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relazioni territoriali</a:t>
            </a: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1915-1917: la quiete prima della tempesta nella retrovia del Friuli e a Trieste; 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guerra guerreggiata nella Contea di Gorizia</a:t>
            </a: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Ottobre novembre 1917:  Caporetto, la fuga e l’occupazione</a:t>
            </a:r>
          </a:p>
          <a:p>
            <a:pPr marL="171450" lvl="2" indent="-171450"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1918: l’anno orribile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3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6D4F5-16EB-E542-96D6-F5B87F5A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92" y="397325"/>
            <a:ext cx="4796366" cy="1009762"/>
          </a:xfrm>
        </p:spPr>
        <p:txBody>
          <a:bodyPr/>
          <a:lstStyle/>
          <a:p>
            <a:r>
              <a:rPr lang="it-IT" b="1" dirty="0"/>
              <a:t>Provincia di Udine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777B8D-8A2C-9642-AF2B-8AF5A7A4D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06" y="1539434"/>
            <a:ext cx="11070971" cy="457587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it-IT" sz="2400" b="1" dirty="0">
                <a:solidFill>
                  <a:schemeClr val="tx1"/>
                </a:solidFill>
              </a:rPr>
              <a:t>1911: 730.000 abitanti,  7200 kmq</a:t>
            </a:r>
            <a:endParaRPr lang="it-IT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Ancora a elezioni del 1904 e 1908 il 90% della popolazione è escluso dal sistema elettorale italiano</a:t>
            </a:r>
          </a:p>
          <a:p>
            <a:r>
              <a:rPr lang="it-IT" sz="2400" dirty="0">
                <a:solidFill>
                  <a:schemeClr val="tx1"/>
                </a:solidFill>
              </a:rPr>
              <a:t>Astensionismo al 50%</a:t>
            </a:r>
          </a:p>
          <a:p>
            <a:r>
              <a:rPr lang="it-IT" sz="2400" dirty="0">
                <a:solidFill>
                  <a:schemeClr val="tx1"/>
                </a:solidFill>
              </a:rPr>
              <a:t>1913: </a:t>
            </a:r>
            <a:r>
              <a:rPr lang="it-IT" sz="2400" b="1" dirty="0"/>
              <a:t>Votazioni politiche 1913 (26 ottobre/2 novembre</a:t>
            </a:r>
            <a:r>
              <a:rPr lang="it-IT" sz="2400" dirty="0"/>
              <a:t>)</a:t>
            </a:r>
            <a:endParaRPr lang="it-IT" sz="2400" dirty="0">
              <a:solidFill>
                <a:schemeClr val="tx1"/>
              </a:solidFill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voto a uomini anche analfabeti ma con almeno 30 anni e a ex soldati maggiorenni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Votanti passano da 3 milioni a 8,5 milioni</a:t>
            </a:r>
          </a:p>
          <a:p>
            <a:pPr marL="0" indent="0">
              <a:buNone/>
            </a:pPr>
            <a:r>
              <a:rPr lang="it-IT" sz="2400" dirty="0"/>
              <a:t>Provincia Udine</a:t>
            </a:r>
          </a:p>
          <a:p>
            <a:r>
              <a:rPr lang="it-IT" sz="2400" dirty="0"/>
              <a:t>Aventi diritto 171.000 elettori</a:t>
            </a:r>
          </a:p>
          <a:p>
            <a:r>
              <a:rPr lang="it-IT" sz="2400" dirty="0"/>
              <a:t>Partecipazione 45,9% (terzultima in Italia prima di Belluno e Catania)</a:t>
            </a:r>
          </a:p>
          <a:p>
            <a:r>
              <a:rPr lang="it-IT" sz="2400" dirty="0"/>
              <a:t>Tutti i parlamentari eletti liberal democratici tranne Marco </a:t>
            </a:r>
            <a:r>
              <a:rPr lang="it-IT" sz="2400" dirty="0" err="1"/>
              <a:t>Ciriani</a:t>
            </a:r>
            <a:r>
              <a:rPr lang="it-IT" sz="2400" dirty="0"/>
              <a:t> (destra Tagliamento), primo deputato interamente e dichiaratamente cattolico</a:t>
            </a:r>
          </a:p>
          <a:p>
            <a:r>
              <a:rPr lang="it-IT" sz="2400" dirty="0"/>
              <a:t>Primi dei non eletti in tutti i collegi i candidati socialisti</a:t>
            </a:r>
          </a:p>
          <a:p>
            <a:pPr lvl="1"/>
            <a:endParaRPr lang="it-IT" sz="22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9953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5473F12C-586D-4340-873A-FB2C3BDF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 danni alla città di Udine (18 novembre 1918)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3CFC3A-C609-9740-8228-4D312AF20A61}"/>
              </a:ext>
            </a:extLst>
          </p:cNvPr>
          <p:cNvSpPr txBox="1"/>
          <p:nvPr/>
        </p:nvSpPr>
        <p:spPr>
          <a:xfrm>
            <a:off x="677863" y="1930400"/>
            <a:ext cx="10115550" cy="4431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i="1" dirty="0">
                <a:latin typeface="+mn-lt"/>
              </a:rPr>
              <a:t>«Le condizioni edilizie di Udine, se non sono disastrose – come in alcuni paesi della zona di combattimento – sono tuttavia assai gravi. Numerosi palazzi e case e gruppo di case, edifici pubblici e stabilimenti industriali sono stati distrutti o gravemente lesi dagli incendi; una intera borgata di cinquemila abitanti rasa al suolo dallo scoppio di due grandi depositi di munizioni, e molti fabbricati della città per la medesima causa fortemente danneggiati; </a:t>
            </a:r>
            <a:r>
              <a:rPr lang="it-IT" sz="2400" i="1">
                <a:latin typeface="+mn-lt"/>
              </a:rPr>
              <a:t>quasi tutte </a:t>
            </a:r>
            <a:r>
              <a:rPr lang="it-IT" sz="2400" i="1" dirty="0">
                <a:latin typeface="+mn-lt"/>
              </a:rPr>
              <a:t>le abitazioni interamente saccheggiate e turpemente insozzate dalla soldataglia austriaca e tedesca; in molte case, specialmente del suburbio e delle frazioni, strappati e bruciati infissi di porte e finestre, sfondati i pavimenti, divelte le scale e persino levate le travature» </a:t>
            </a:r>
          </a:p>
          <a:p>
            <a:pPr>
              <a:defRPr/>
            </a:pPr>
            <a:endParaRPr lang="it-IT" sz="2400" i="1" dirty="0">
              <a:latin typeface="+mn-lt"/>
            </a:endParaRPr>
          </a:p>
          <a:p>
            <a:pPr>
              <a:defRPr/>
            </a:pPr>
            <a:r>
              <a:rPr lang="it-IT" dirty="0">
                <a:latin typeface="+mn-lt"/>
              </a:rPr>
              <a:t>Domenico </a:t>
            </a:r>
            <a:r>
              <a:rPr lang="it-IT" dirty="0" err="1">
                <a:latin typeface="+mn-lt"/>
              </a:rPr>
              <a:t>Pecile</a:t>
            </a:r>
            <a:r>
              <a:rPr lang="it-IT" i="1" dirty="0">
                <a:latin typeface="+mn-lt"/>
              </a:rPr>
              <a:t>, Le condizioni di Udine e del Friuli dopo la liberazione, </a:t>
            </a:r>
            <a:r>
              <a:rPr lang="it-IT" dirty="0">
                <a:latin typeface="+mn-lt"/>
              </a:rPr>
              <a:t>s.d., s.l., 1918</a:t>
            </a:r>
          </a:p>
        </p:txBody>
      </p:sp>
    </p:spTree>
    <p:extLst>
      <p:ext uri="{BB962C8B-B14F-4D97-AF65-F5344CB8AC3E}">
        <p14:creationId xmlns:p14="http://schemas.microsoft.com/office/powerpoint/2010/main" val="225918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A104126B-FDF1-2549-9F62-3008F0B45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conseguenze sulla provincia </a:t>
            </a:r>
            <a:br>
              <a:rPr lang="it-IT" altLang="it-IT"/>
            </a:br>
            <a:r>
              <a:rPr lang="it-IT" altLang="it-IT"/>
              <a:t>(luglio 1919)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56034-9E0D-3E41-8D4A-AE890FFC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2093913"/>
            <a:ext cx="6035675" cy="40513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conteggio dei danni: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Agricoltura:          921.000.000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Commercio:          950.000.000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Industria:           1.200.000.000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Beni nelle case:    260.000.000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Assieme:     lire 3.331.000.000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Deputazione provinciale di Udine, </a:t>
            </a:r>
            <a:r>
              <a:rPr lang="it-IT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provincia di Udine e l’invasione nemica</a:t>
            </a: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Udine 1919</a:t>
            </a:r>
          </a:p>
        </p:txBody>
      </p:sp>
      <p:pic>
        <p:nvPicPr>
          <p:cNvPr id="26627" name="Immagine 4">
            <a:extLst>
              <a:ext uri="{FF2B5EF4-FFF2-40B4-BE49-F238E27FC236}">
                <a16:creationId xmlns:a16="http://schemas.microsoft.com/office/drawing/2014/main" id="{A72FFF26-7DA8-1F4E-9DA2-1E6E18C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50">
            <a:off x="6216288" y="1539014"/>
            <a:ext cx="53340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933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2A8A3717-1D1A-E14E-AE6A-FCD8AD902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L’intervento dell’Istituto federale di credito per il risorgimento delle Venezie</a:t>
            </a:r>
          </a:p>
        </p:txBody>
      </p:sp>
      <p:pic>
        <p:nvPicPr>
          <p:cNvPr id="27650" name="Segnaposto contenuto 4">
            <a:extLst>
              <a:ext uri="{FF2B5EF4-FFF2-40B4-BE49-F238E27FC236}">
                <a16:creationId xmlns:a16="http://schemas.microsoft.com/office/drawing/2014/main" id="{15A25DA3-9713-574A-B8EA-CEA336020F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996531" y="-1139031"/>
            <a:ext cx="3952875" cy="11018838"/>
          </a:xfrm>
        </p:spPr>
      </p:pic>
    </p:spTree>
    <p:extLst>
      <p:ext uri="{BB962C8B-B14F-4D97-AF65-F5344CB8AC3E}">
        <p14:creationId xmlns:p14="http://schemas.microsoft.com/office/powerpoint/2010/main" val="1732584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85607E53-57B1-CD40-950B-16873B456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anticipazioni dell’istituto federale di credito nella provincia di Udine</a:t>
            </a:r>
          </a:p>
        </p:txBody>
      </p:sp>
      <p:sp>
        <p:nvSpPr>
          <p:cNvPr id="28674" name="Segnaposto contenuto 2">
            <a:extLst>
              <a:ext uri="{FF2B5EF4-FFF2-40B4-BE49-F238E27FC236}">
                <a16:creationId xmlns:a16="http://schemas.microsoft.com/office/drawing/2014/main" id="{60726DA6-130B-604B-A36B-1F364EE7C9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2500313"/>
            <a:ext cx="8596312" cy="3541712"/>
          </a:xfrm>
        </p:spPr>
        <p:txBody>
          <a:bodyPr/>
          <a:lstStyle/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30 giugno 1921:lire 296.307.321,30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31 agosto 1924. lire 390.503.524,08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3200">
                <a:solidFill>
                  <a:schemeClr val="tx1"/>
                </a:solidFill>
              </a:rPr>
              <a:t>Percentuale dei fondi erogati sui danni quantificati nel 1919 : </a:t>
            </a:r>
            <a:r>
              <a:rPr lang="it-IT" altLang="it-IT" sz="3200" b="1">
                <a:solidFill>
                  <a:schemeClr val="tx1"/>
                </a:solidFill>
              </a:rPr>
              <a:t>11,7</a:t>
            </a:r>
            <a:r>
              <a:rPr lang="it-IT" altLang="it-IT" sz="3200">
                <a:solidFill>
                  <a:schemeClr val="tx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360617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:a16="http://schemas.microsoft.com/office/drawing/2014/main" id="{7E4D5243-8F4A-1D4E-9ADE-3D924E811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9820904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Le richieste di riconoscimento danni di guerra </a:t>
            </a:r>
          </a:p>
        </p:txBody>
      </p:sp>
      <p:sp>
        <p:nvSpPr>
          <p:cNvPr id="14338" name="Segnaposto contenuto 2">
            <a:extLst>
              <a:ext uri="{FF2B5EF4-FFF2-40B4-BE49-F238E27FC236}">
                <a16:creationId xmlns:a16="http://schemas.microsoft.com/office/drawing/2014/main" id="{286CA958-EB6B-8940-8BEE-D7E48D12C9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2163" y="2641600"/>
            <a:ext cx="3143250" cy="4051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manifatture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case private 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profughi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rimanenti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negozi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professionisti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sodalizi </a:t>
            </a:r>
          </a:p>
        </p:txBody>
      </p:sp>
      <p:pic>
        <p:nvPicPr>
          <p:cNvPr id="29699" name="Immagine 3">
            <a:extLst>
              <a:ext uri="{FF2B5EF4-FFF2-40B4-BE49-F238E27FC236}">
                <a16:creationId xmlns:a16="http://schemas.microsoft.com/office/drawing/2014/main" id="{D92A0728-CA4F-534B-AC45-89D286F7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608138"/>
            <a:ext cx="650875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14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>
            <a:extLst>
              <a:ext uri="{FF2B5EF4-FFF2-40B4-BE49-F238E27FC236}">
                <a16:creationId xmlns:a16="http://schemas.microsoft.com/office/drawing/2014/main" id="{B54A8117-B1F9-9649-BFAE-B79B47B69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9217" y="702198"/>
            <a:ext cx="8596668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La declinazione della crisi in Friuli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72E418-F13B-EF47-BD56-F573E911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708" y="2352160"/>
            <a:ext cx="4485503" cy="3201988"/>
          </a:xfrm>
        </p:spPr>
        <p:txBody>
          <a:bodyPr rtlCol="0">
            <a:normAutofit/>
          </a:bodyPr>
          <a:lstStyle/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Gli argini dei fiumi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Le strade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I ponti</a:t>
            </a:r>
          </a:p>
          <a:p>
            <a:pPr>
              <a:defRPr/>
            </a:pPr>
            <a:r>
              <a:rPr lang="it-IT" sz="2800" dirty="0">
                <a:solidFill>
                  <a:schemeClr val="tx1"/>
                </a:solidFill>
              </a:rPr>
              <a:t>Le bonifiche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latterie sociali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malghe</a:t>
            </a:r>
          </a:p>
        </p:txBody>
      </p:sp>
    </p:spTree>
    <p:extLst>
      <p:ext uri="{BB962C8B-B14F-4D97-AF65-F5344CB8AC3E}">
        <p14:creationId xmlns:p14="http://schemas.microsoft.com/office/powerpoint/2010/main" val="37496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B5C993-1042-F94D-9547-2535242B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735649F0-7729-8A4B-A2B3-CD8D1BE6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99033" y="2163516"/>
            <a:ext cx="2371119" cy="70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E4D8357-19D8-F242-BB3B-C251D7C41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75" y="260056"/>
            <a:ext cx="4704494" cy="3323720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CFD004-1EA4-1943-8FDC-40E460245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22" y="260055"/>
            <a:ext cx="5057012" cy="38932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721D0AB-98E5-7049-8B21-25F56A201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74" y="3718673"/>
            <a:ext cx="4266102" cy="30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0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444E2-8C93-EB42-A8C1-3BC3EEEC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ponti ricostruiti nel 1919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B19E10-80B1-7244-8820-D1B402A83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816" y="1204141"/>
            <a:ext cx="8013344" cy="5653859"/>
          </a:xfrm>
        </p:spPr>
      </p:pic>
    </p:spTree>
    <p:extLst>
      <p:ext uri="{BB962C8B-B14F-4D97-AF65-F5344CB8AC3E}">
        <p14:creationId xmlns:p14="http://schemas.microsoft.com/office/powerpoint/2010/main" val="1516634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>
            <a:extLst>
              <a:ext uri="{FF2B5EF4-FFF2-40B4-BE49-F238E27FC236}">
                <a16:creationId xmlns:a16="http://schemas.microsoft.com/office/drawing/2014/main" id="{AA8AABC8-EBBF-1A45-888D-94C8129A9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AA9406-4B9B-F243-BCD7-6569250F6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71450" lvl="2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Dal 1919: la mancata ricostruzione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soldi alla Venezia Giulia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contrapposizione fra Friuli e e Trieste </a:t>
            </a:r>
          </a:p>
          <a:p>
            <a:pPr marL="434975" lvl="2" indent="-434975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L’avvio della introduzione dei segni sul paesaggio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6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32477-7842-3C45-A9E9-9CAC379E1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0306"/>
            <a:ext cx="10797747" cy="62797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/>
              <a:t>Suggerimenti bibliografici:</a:t>
            </a:r>
          </a:p>
          <a:p>
            <a:r>
              <a:rPr lang="it-IT" dirty="0"/>
              <a:t>Angelo Vivante, </a:t>
            </a:r>
            <a:r>
              <a:rPr lang="it-IT" i="1" dirty="0"/>
              <a:t>Irredentismo adriatico. Contributo alla discussione sui rapporti Austro-Italiani</a:t>
            </a:r>
            <a:r>
              <a:rPr lang="it-IT" dirty="0"/>
              <a:t>, Firenze, Libreria «La Voce», 1912. </a:t>
            </a:r>
          </a:p>
          <a:p>
            <a:r>
              <a:rPr lang="it-IT" dirty="0"/>
              <a:t>Elio </a:t>
            </a:r>
            <a:r>
              <a:rPr lang="it-IT" dirty="0" err="1"/>
              <a:t>Apih</a:t>
            </a:r>
            <a:r>
              <a:rPr lang="it-IT" dirty="0"/>
              <a:t>, </a:t>
            </a:r>
            <a:r>
              <a:rPr lang="it-IT" i="1" dirty="0"/>
              <a:t>Trieste, </a:t>
            </a:r>
            <a:r>
              <a:rPr lang="it-IT" dirty="0"/>
              <a:t>Roma –Bari, Laterza, 1988</a:t>
            </a:r>
          </a:p>
          <a:p>
            <a:r>
              <a:rPr lang="it-IT" dirty="0"/>
              <a:t>Luciana Morassi, </a:t>
            </a:r>
            <a:r>
              <a:rPr lang="it-IT" i="1" dirty="0"/>
              <a:t>Il Friuli, una provincia ai margini (1814-1914)</a:t>
            </a:r>
            <a:r>
              <a:rPr lang="it-IT" dirty="0"/>
              <a:t>, in Roberto </a:t>
            </a:r>
            <a:r>
              <a:rPr lang="it-IT" dirty="0" err="1"/>
              <a:t>Finzi</a:t>
            </a:r>
            <a:r>
              <a:rPr lang="it-IT" dirty="0"/>
              <a:t>, Claudio Magris, Giovanni Miccoli (a cura di), </a:t>
            </a:r>
            <a:r>
              <a:rPr lang="it-IT" i="1" dirty="0"/>
              <a:t>Storia d’Italia. Le regioni dall’Unità a oggi. Il Friuli-Venezia Giulia</a:t>
            </a:r>
            <a:r>
              <a:rPr lang="it-IT" dirty="0"/>
              <a:t>, Torino, Einaudi, 2002, pp. 5-148</a:t>
            </a:r>
          </a:p>
          <a:p>
            <a:r>
              <a:rPr lang="it-IT" i="1" dirty="0"/>
              <a:t> </a:t>
            </a:r>
            <a:r>
              <a:rPr lang="it-IT" dirty="0"/>
              <a:t>Daniele </a:t>
            </a:r>
            <a:r>
              <a:rPr lang="it-IT" dirty="0" err="1"/>
              <a:t>Andreozzi</a:t>
            </a:r>
            <a:r>
              <a:rPr lang="it-IT" dirty="0"/>
              <a:t>, Roberto </a:t>
            </a:r>
            <a:r>
              <a:rPr lang="it-IT" dirty="0" err="1"/>
              <a:t>Finzi</a:t>
            </a:r>
            <a:r>
              <a:rPr lang="it-IT" dirty="0"/>
              <a:t> e Luciana </a:t>
            </a:r>
            <a:r>
              <a:rPr lang="it-IT" dirty="0" err="1"/>
              <a:t>Panariti</a:t>
            </a:r>
            <a:r>
              <a:rPr lang="it-IT" dirty="0"/>
              <a:t>, </a:t>
            </a:r>
            <a:r>
              <a:rPr lang="it-IT" i="1" dirty="0"/>
              <a:t>Lo specchio del confine. Identità, economia e uso della storia in Friuli Venezia Giulia. 1990 – 2003</a:t>
            </a:r>
            <a:r>
              <a:rPr lang="it-IT" dirty="0"/>
              <a:t>, numero monografico del “Il territorio”, 21/22(2004) Edizioni del consorzio culturale del Monfalconese.</a:t>
            </a:r>
          </a:p>
          <a:p>
            <a:r>
              <a:rPr lang="it-IT" dirty="0"/>
              <a:t>Giovanni Marinelli, </a:t>
            </a:r>
            <a:r>
              <a:rPr lang="it-IT" i="1" dirty="0"/>
              <a:t>Ferrovia Pontebbana (Udine-Pontebba). Con una carta della regione percorsa dalla ferrovia</a:t>
            </a:r>
            <a:r>
              <a:rPr lang="it-IT" b="1" dirty="0"/>
              <a:t>,</a:t>
            </a:r>
            <a:r>
              <a:rPr lang="it-IT" dirty="0"/>
              <a:t> Roma, </a:t>
            </a:r>
            <a:r>
              <a:rPr lang="it-IT" dirty="0" err="1"/>
              <a:t>Civelli</a:t>
            </a:r>
            <a:r>
              <a:rPr lang="it-IT" dirty="0"/>
              <a:t>, 1879. Estratto dal "Bollettino della Società Geografica Italiana"</a:t>
            </a:r>
          </a:p>
          <a:p>
            <a:r>
              <a:rPr lang="it-IT" dirty="0"/>
              <a:t>Marco Sartori </a:t>
            </a:r>
            <a:r>
              <a:rPr lang="it-IT" dirty="0" err="1"/>
              <a:t>Borotto</a:t>
            </a:r>
            <a:r>
              <a:rPr lang="it-IT" dirty="0"/>
              <a:t>, </a:t>
            </a:r>
            <a:r>
              <a:rPr lang="it-IT" i="1" dirty="0"/>
              <a:t>Le ferrovie strategiche del Veneto, </a:t>
            </a:r>
            <a:r>
              <a:rPr lang="it-IT" dirty="0"/>
              <a:t>Venezia, Istituto Veneto di Arti Grafiche, 1908</a:t>
            </a:r>
          </a:p>
          <a:p>
            <a:r>
              <a:rPr lang="it-IT" dirty="0"/>
              <a:t>Romano </a:t>
            </a:r>
            <a:r>
              <a:rPr lang="it-IT" dirty="0" err="1"/>
              <a:t>Vecchiet</a:t>
            </a:r>
            <a:r>
              <a:rPr lang="it-IT" dirty="0"/>
              <a:t>, </a:t>
            </a:r>
            <a:r>
              <a:rPr lang="it-IT" i="1" dirty="0"/>
              <a:t>Treni d'archivio: capitoli di storia delle ferrovie in Friuli, </a:t>
            </a:r>
            <a:r>
              <a:rPr lang="it-IT" dirty="0"/>
              <a:t>Udine, Forum, 2014</a:t>
            </a:r>
          </a:p>
          <a:p>
            <a:r>
              <a:rPr lang="it-IT" dirty="0"/>
              <a:t>Romano </a:t>
            </a:r>
            <a:r>
              <a:rPr lang="it-IT" dirty="0" err="1"/>
              <a:t>Vecchiet</a:t>
            </a:r>
            <a:r>
              <a:rPr lang="it-IT" dirty="0"/>
              <a:t> (a cura di), </a:t>
            </a:r>
            <a:r>
              <a:rPr lang="it-IT" i="1" dirty="0"/>
              <a:t>Treni di frontiera: ferrovie in Friuli-Venezia Giulia e Alpe Adria</a:t>
            </a:r>
            <a:r>
              <a:rPr lang="it-IT" dirty="0"/>
              <a:t>, Ronchi dei Legionari, Centro culturale pubblico polivalente, 1990</a:t>
            </a:r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www.trenidicarta.it</a:t>
            </a:r>
            <a:r>
              <a:rPr lang="it-IT" dirty="0"/>
              <a:t>/</a:t>
            </a:r>
            <a:r>
              <a:rPr lang="it-IT" dirty="0" err="1"/>
              <a:t>index.htm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320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F9F22C-1911-4C48-BE1C-5FFC4DDBF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56" y="983848"/>
            <a:ext cx="10683433" cy="49192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tx1"/>
                </a:solidFill>
              </a:rPr>
              <a:t>Contea di Gorizia e Gradisca (pop. 1910 260.000 circa, 2900 kmq)</a:t>
            </a:r>
          </a:p>
          <a:p>
            <a:pPr marL="0" indent="0">
              <a:buNone/>
            </a:pPr>
            <a:endParaRPr lang="it-IT" b="1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Distinzione fra friulani (italiani) e sloveni su base territoriale con eccezione della città di Gorizia</a:t>
            </a:r>
          </a:p>
          <a:p>
            <a:r>
              <a:rPr lang="it-IT" dirty="0">
                <a:solidFill>
                  <a:schemeClr val="tx1"/>
                </a:solidFill>
              </a:rPr>
              <a:t>Egemonia cattolica, basata su primato religioso, relazione con Stato, autonomia organizzativa politica</a:t>
            </a:r>
          </a:p>
          <a:p>
            <a:r>
              <a:rPr lang="it-IT" dirty="0">
                <a:solidFill>
                  <a:schemeClr val="tx1"/>
                </a:solidFill>
              </a:rPr>
              <a:t>1895 </a:t>
            </a:r>
            <a:r>
              <a:rPr lang="it-IT" i="1" dirty="0">
                <a:solidFill>
                  <a:schemeClr val="tx1"/>
                </a:solidFill>
              </a:rPr>
              <a:t>Cassa rurale di Capriva </a:t>
            </a:r>
          </a:p>
          <a:p>
            <a:r>
              <a:rPr lang="it-IT" dirty="0">
                <a:solidFill>
                  <a:schemeClr val="tx1"/>
                </a:solidFill>
              </a:rPr>
              <a:t>1899 </a:t>
            </a:r>
            <a:r>
              <a:rPr lang="it-IT" i="1" dirty="0">
                <a:solidFill>
                  <a:schemeClr val="tx1"/>
                </a:solidFill>
              </a:rPr>
              <a:t>Federazione delle casse rurali e dei sodalizi cooperativi per la parte italiana della provincia di Gorizia e Gradisca</a:t>
            </a:r>
          </a:p>
          <a:p>
            <a:r>
              <a:rPr lang="it-IT" dirty="0">
                <a:solidFill>
                  <a:schemeClr val="tx1"/>
                </a:solidFill>
              </a:rPr>
              <a:t>1900 </a:t>
            </a:r>
            <a:r>
              <a:rPr lang="it-IT" i="1" dirty="0">
                <a:solidFill>
                  <a:schemeClr val="tx1"/>
                </a:solidFill>
              </a:rPr>
              <a:t>Banca Friulana</a:t>
            </a:r>
          </a:p>
          <a:p>
            <a:r>
              <a:rPr lang="it-IT" dirty="0">
                <a:solidFill>
                  <a:schemeClr val="tx1"/>
                </a:solidFill>
              </a:rPr>
              <a:t>1907 </a:t>
            </a:r>
            <a:r>
              <a:rPr lang="it-IT" i="1" dirty="0">
                <a:solidFill>
                  <a:schemeClr val="tx1"/>
                </a:solidFill>
              </a:rPr>
              <a:t>Federazione dei consorzi agricoli in Friuli</a:t>
            </a:r>
          </a:p>
          <a:p>
            <a:pPr marL="982663" indent="-79375"/>
            <a:r>
              <a:rPr lang="it-IT" dirty="0">
                <a:solidFill>
                  <a:schemeClr val="tx1"/>
                </a:solidFill>
              </a:rPr>
              <a:t>1914 99 sodalizi e 9241 iscritti (nella parte italiana)</a:t>
            </a:r>
          </a:p>
        </p:txBody>
      </p:sp>
    </p:spTree>
    <p:extLst>
      <p:ext uri="{BB962C8B-B14F-4D97-AF65-F5344CB8AC3E}">
        <p14:creationId xmlns:p14="http://schemas.microsoft.com/office/powerpoint/2010/main" val="2398567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1CA056-24B2-774B-8713-BE4F1EF38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AA.VV., </a:t>
            </a:r>
            <a:r>
              <a:rPr lang="it-IT" i="1" dirty="0"/>
              <a:t>Storia economica e sociale di Trieste</a:t>
            </a:r>
            <a:r>
              <a:rPr lang="it-IT" dirty="0"/>
              <a:t>, Trieste, </a:t>
            </a:r>
            <a:r>
              <a:rPr lang="it-IT" dirty="0" err="1"/>
              <a:t>Lint</a:t>
            </a:r>
            <a:r>
              <a:rPr lang="it-IT" dirty="0"/>
              <a:t>, 2001</a:t>
            </a:r>
          </a:p>
          <a:p>
            <a:r>
              <a:rPr lang="it-IT" dirty="0"/>
              <a:t>Lucio Fabi, </a:t>
            </a:r>
            <a:r>
              <a:rPr lang="it-IT" i="1" dirty="0"/>
              <a:t>Gente di Trincea. La Grande Guerra sul Carso e sull’Isonzo</a:t>
            </a:r>
            <a:r>
              <a:rPr lang="it-IT" dirty="0"/>
              <a:t>, Milano, Mursia, 2014 (II ed.) </a:t>
            </a:r>
          </a:p>
          <a:p>
            <a:r>
              <a:rPr lang="it-IT" dirty="0"/>
              <a:t>Roberto </a:t>
            </a:r>
            <a:r>
              <a:rPr lang="it-IT" dirty="0" err="1"/>
              <a:t>Finzi</a:t>
            </a:r>
            <a:r>
              <a:rPr lang="it-IT" dirty="0"/>
              <a:t>, Claudio Magris, Giovanni Miccoli (a cura di), </a:t>
            </a:r>
            <a:r>
              <a:rPr lang="it-IT" i="1" dirty="0"/>
              <a:t>Storia d’Italia. Le regioni dall’Unità a oggi. Il Friuli-Venezia Giulia</a:t>
            </a:r>
            <a:r>
              <a:rPr lang="it-IT" dirty="0"/>
              <a:t>, Torino, Einaudi, 2002, </a:t>
            </a:r>
          </a:p>
          <a:p>
            <a:r>
              <a:rPr lang="it-IT" dirty="0"/>
              <a:t>Istituto regionale per la storia del movimento di liberazione in Friuli Venezia Giulia</a:t>
            </a:r>
            <a:r>
              <a:rPr lang="it-IT" i="1" dirty="0"/>
              <a:t>, Friuli e Venezia Giulia. Storia del ‘900</a:t>
            </a:r>
            <a:r>
              <a:rPr lang="it-IT" dirty="0"/>
              <a:t>, Gorizia, LEG, 1997</a:t>
            </a:r>
          </a:p>
          <a:p>
            <a:r>
              <a:rPr lang="it-IT" dirty="0"/>
              <a:t>Giulio </a:t>
            </a:r>
            <a:r>
              <a:rPr lang="it-IT" dirty="0" err="1"/>
              <a:t>Sapelli</a:t>
            </a:r>
            <a:r>
              <a:rPr lang="it-IT" dirty="0"/>
              <a:t>, </a:t>
            </a:r>
            <a:r>
              <a:rPr lang="it-IT" i="1" dirty="0"/>
              <a:t>Trieste italiana. Mito e destino economico</a:t>
            </a:r>
            <a:r>
              <a:rPr lang="it-IT" dirty="0"/>
              <a:t>, Milano, Angeli, 1990</a:t>
            </a:r>
          </a:p>
          <a:p>
            <a:r>
              <a:rPr lang="it-IT" dirty="0"/>
              <a:t>Antonio Sema, </a:t>
            </a:r>
            <a:r>
              <a:rPr lang="it-IT" i="1" dirty="0"/>
              <a:t>La Grande Guerra sul fronte dell’Isonzo</a:t>
            </a:r>
            <a:r>
              <a:rPr lang="it-IT" dirty="0"/>
              <a:t>, Gorizia, LEG, 2014 (II ed.) </a:t>
            </a:r>
          </a:p>
          <a:p>
            <a:r>
              <a:rPr lang="it-IT" i="1" dirty="0"/>
              <a:t>Ti ho spedito lire cento. Le stagioni di Luigi Piccoli, emigrante friulano. Lettere famigliari (1905-1915</a:t>
            </a:r>
            <a:r>
              <a:rPr lang="it-IT" dirty="0"/>
              <a:t>), a cura di A. D’</a:t>
            </a:r>
            <a:r>
              <a:rPr lang="it-IT" dirty="0" err="1"/>
              <a:t>Agostin</a:t>
            </a:r>
            <a:r>
              <a:rPr lang="it-IT" dirty="0"/>
              <a:t>, </a:t>
            </a:r>
            <a:r>
              <a:rPr lang="it-IT" dirty="0" err="1"/>
              <a:t>J</a:t>
            </a:r>
            <a:r>
              <a:rPr lang="it-IT" dirty="0"/>
              <a:t>. </a:t>
            </a:r>
            <a:r>
              <a:rPr lang="it-IT" dirty="0" err="1"/>
              <a:t>Grossutti</a:t>
            </a:r>
            <a:r>
              <a:rPr lang="it-IT" dirty="0"/>
              <a:t>, Pordenone, Ed. Biblioteca dell’Immagine, 1997 </a:t>
            </a:r>
          </a:p>
          <a:p>
            <a:r>
              <a:rPr lang="it-IT" dirty="0"/>
              <a:t>Domenico Pecile</a:t>
            </a:r>
            <a:r>
              <a:rPr lang="it-IT" i="1" dirty="0"/>
              <a:t>, Le condizioni di Udine e del Friuli dopo la liberazione, </a:t>
            </a:r>
            <a:r>
              <a:rPr lang="it-IT" dirty="0"/>
              <a:t>s.d., s.l., 1918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753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9280616E-7B9B-9E42-BA69-AAB3D4CC3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it-IT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 scaricare liberamente:</a:t>
            </a:r>
            <a:br>
              <a:rPr lang="en-US" altLang="it-IT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it-IT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altLang="it-IT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it-IT" sz="25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https://eut.units.it/CAT?query=ANY%253Dermacora&amp;orderby=DTE&amp;page=0</a:t>
            </a:r>
          </a:p>
        </p:txBody>
      </p:sp>
      <p:pic>
        <p:nvPicPr>
          <p:cNvPr id="37890" name="Segnaposto contenuto 6">
            <a:extLst>
              <a:ext uri="{FF2B5EF4-FFF2-40B4-BE49-F238E27FC236}">
                <a16:creationId xmlns:a16="http://schemas.microsoft.com/office/drawing/2014/main" id="{0B5D023F-9D99-4B43-8831-8C60C8DC58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63" y="1579623"/>
            <a:ext cx="6780700" cy="332254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7F2842-71FF-B848-8557-C2C55132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ED732BD-B286-CE47-B7E0-3C37C9E4F671}" type="slidenum">
              <a:rPr lang="en-US" altLang="it-IT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31</a:t>
            </a:fld>
            <a:endParaRPr lang="en-US" altLang="it-IT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6F7107-2232-D0FB-44A9-A6D8B9FE23FA}"/>
              </a:ext>
            </a:extLst>
          </p:cNvPr>
          <p:cNvSpPr txBox="1"/>
          <p:nvPr/>
        </p:nvSpPr>
        <p:spPr>
          <a:xfrm>
            <a:off x="2805363" y="547009"/>
            <a:ext cx="658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Le «disfatte» di Caporetto. Soldati, civili, territori 1917-1919</a:t>
            </a:r>
          </a:p>
          <a:p>
            <a:r>
              <a:rPr lang="it-IT" b="1" dirty="0"/>
              <a:t>A cura di Matteo Ermacora</a:t>
            </a:r>
          </a:p>
          <a:p>
            <a:r>
              <a:rPr lang="it-IT" dirty="0"/>
              <a:t>Trieste, EUT, 2019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4EE9EB-3A63-94AA-2CF2-E7819643BC07}"/>
              </a:ext>
            </a:extLst>
          </p:cNvPr>
          <p:cNvSpPr txBox="1"/>
          <p:nvPr/>
        </p:nvSpPr>
        <p:spPr>
          <a:xfrm>
            <a:off x="2596767" y="5289808"/>
            <a:ext cx="719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eut.units.it</a:t>
            </a:r>
            <a:r>
              <a:rPr lang="it-IT" dirty="0"/>
              <a:t>/</a:t>
            </a:r>
            <a:r>
              <a:rPr lang="it-IT" dirty="0" err="1"/>
              <a:t>it</a:t>
            </a:r>
            <a:r>
              <a:rPr lang="it-IT" dirty="0"/>
              <a:t>/catalogo/le-disfatte-di-caporetto-soldati-civili-territori-1917-1919/268</a:t>
            </a:r>
          </a:p>
        </p:txBody>
      </p:sp>
    </p:spTree>
    <p:extLst>
      <p:ext uri="{BB962C8B-B14F-4D97-AF65-F5344CB8AC3E}">
        <p14:creationId xmlns:p14="http://schemas.microsoft.com/office/powerpoint/2010/main" val="355716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FC1868-32B4-0D46-8126-3C62A55B6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1907 parlamentari a Vienna</a:t>
            </a:r>
          </a:p>
          <a:p>
            <a:r>
              <a:rPr lang="it-IT" sz="2400" dirty="0">
                <a:solidFill>
                  <a:schemeClr val="tx1"/>
                </a:solidFill>
              </a:rPr>
              <a:t>(don) Luigi </a:t>
            </a:r>
            <a:r>
              <a:rPr lang="it-IT" sz="2400" dirty="0" err="1">
                <a:solidFill>
                  <a:schemeClr val="tx1"/>
                </a:solidFill>
              </a:rPr>
              <a:t>Faidutti</a:t>
            </a:r>
            <a:r>
              <a:rPr lang="it-IT" sz="2400" dirty="0">
                <a:solidFill>
                  <a:schemeClr val="tx1"/>
                </a:solidFill>
              </a:rPr>
              <a:t>  (1861-1931)</a:t>
            </a:r>
            <a:r>
              <a:rPr lang="it-IT" sz="2400" dirty="0">
                <a:solidFill>
                  <a:schemeClr val="tx1"/>
                </a:solidFill>
                <a:sym typeface="Wingdings" pitchFamily="2" charset="2"/>
              </a:rPr>
              <a:t> Capitano provinciale dal 1913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Giuseppe </a:t>
            </a:r>
            <a:r>
              <a:rPr lang="it-IT" sz="2400" dirty="0" err="1">
                <a:solidFill>
                  <a:schemeClr val="tx1"/>
                </a:solidFill>
              </a:rPr>
              <a:t>Bugatto</a:t>
            </a:r>
            <a:r>
              <a:rPr lang="it-IT" sz="2400" dirty="0">
                <a:solidFill>
                  <a:schemeClr val="tx1"/>
                </a:solidFill>
              </a:rPr>
              <a:t> (1873-1948)</a:t>
            </a:r>
          </a:p>
          <a:p>
            <a:endParaRPr lang="it-IT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Ma:</a:t>
            </a:r>
          </a:p>
          <a:p>
            <a:pPr marL="1601788" indent="-333375"/>
            <a:r>
              <a:rPr lang="it-IT" sz="2400" dirty="0">
                <a:solidFill>
                  <a:schemeClr val="tx1"/>
                </a:solidFill>
              </a:rPr>
              <a:t>Cave di Aurisina</a:t>
            </a:r>
          </a:p>
          <a:p>
            <a:pPr marL="1601788" indent="-333375"/>
            <a:r>
              <a:rPr lang="it-IT" sz="2400" dirty="0">
                <a:solidFill>
                  <a:schemeClr val="tx1"/>
                </a:solidFill>
              </a:rPr>
              <a:t>Nucleo industriale di Monfalcone</a:t>
            </a:r>
          </a:p>
          <a:p>
            <a:pPr marL="1601788" indent="-333375"/>
            <a:r>
              <a:rPr lang="it-IT" sz="2400" dirty="0">
                <a:solidFill>
                  <a:schemeClr val="tx1"/>
                </a:solidFill>
              </a:rPr>
              <a:t>Cotonifici (Cormons, </a:t>
            </a:r>
            <a:r>
              <a:rPr lang="it-IT" sz="2400" dirty="0" err="1">
                <a:solidFill>
                  <a:schemeClr val="tx1"/>
                </a:solidFill>
              </a:rPr>
              <a:t>Podgora</a:t>
            </a:r>
            <a:r>
              <a:rPr lang="it-IT" sz="2400" dirty="0">
                <a:solidFill>
                  <a:schemeClr val="tx1"/>
                </a:solidFill>
              </a:rPr>
              <a:t>, Aidussina, </a:t>
            </a:r>
            <a:r>
              <a:rPr lang="it-IT" sz="2400" dirty="0" err="1">
                <a:solidFill>
                  <a:schemeClr val="tx1"/>
                </a:solidFill>
              </a:rPr>
              <a:t>Sdraussina</a:t>
            </a:r>
            <a:r>
              <a:rPr lang="it-IT" sz="2400" dirty="0">
                <a:solidFill>
                  <a:schemeClr val="tx1"/>
                </a:solidFill>
              </a:rPr>
              <a:t>, Vermegliano)</a:t>
            </a:r>
          </a:p>
        </p:txBody>
      </p:sp>
    </p:spTree>
    <p:extLst>
      <p:ext uri="{BB962C8B-B14F-4D97-AF65-F5344CB8AC3E}">
        <p14:creationId xmlns:p14="http://schemas.microsoft.com/office/powerpoint/2010/main" val="234613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85F442F-3646-B047-91CC-BAB434BFB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618" y="763929"/>
            <a:ext cx="9514389" cy="52774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 dirty="0"/>
              <a:t>Monfalcone</a:t>
            </a:r>
          </a:p>
          <a:p>
            <a:pPr marL="0" indent="0">
              <a:buNone/>
            </a:pPr>
            <a:r>
              <a:rPr lang="it-IT" dirty="0"/>
              <a:t>Popolazione:</a:t>
            </a:r>
          </a:p>
          <a:p>
            <a:r>
              <a:rPr lang="it-IT" dirty="0"/>
              <a:t>1841: 3.686</a:t>
            </a:r>
          </a:p>
          <a:p>
            <a:r>
              <a:rPr lang="it-IT" dirty="0"/>
              <a:t>1900: 4.550</a:t>
            </a:r>
          </a:p>
          <a:p>
            <a:r>
              <a:rPr lang="it-IT" dirty="0"/>
              <a:t>1910: 8.133</a:t>
            </a:r>
          </a:p>
          <a:p>
            <a:r>
              <a:rPr lang="it-IT" dirty="0"/>
              <a:t>1913: 11.102</a:t>
            </a:r>
          </a:p>
          <a:p>
            <a:endParaRPr lang="it-IT" dirty="0"/>
          </a:p>
          <a:p>
            <a:r>
              <a:rPr lang="it-IT" dirty="0"/>
              <a:t> Trieste, 1875: Commissione Comune e </a:t>
            </a:r>
            <a:r>
              <a:rPr lang="it-IT" dirty="0" err="1"/>
              <a:t>Ccia</a:t>
            </a:r>
            <a:r>
              <a:rPr lang="it-IT" dirty="0"/>
              <a:t>  per individuare provvedimenti per risollevare l’economia cittadina post crisi 1873: serve una zona industriale</a:t>
            </a:r>
          </a:p>
          <a:p>
            <a:r>
              <a:rPr lang="it-IT" dirty="0"/>
              <a:t>Monfalcone individuato come area che dispone di spazio collegamenti manodopera e bassi salari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683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E20180-0E3B-1D4C-A465-942752DEF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705" y="267285"/>
            <a:ext cx="2712589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Monfalcone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7D20F-7250-EE46-9012-EABA488AE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25" y="1995688"/>
            <a:ext cx="5011838" cy="3849527"/>
          </a:xfrm>
        </p:spPr>
        <p:txBody>
          <a:bodyPr>
            <a:normAutofit fontScale="92500" lnSpcReduction="20000"/>
          </a:bodyPr>
          <a:lstStyle/>
          <a:p>
            <a:r>
              <a:rPr lang="it-IT" sz="2600" dirty="0"/>
              <a:t>1854 filanda di seta</a:t>
            </a:r>
          </a:p>
          <a:p>
            <a:r>
              <a:rPr lang="it-IT" sz="2600" dirty="0"/>
              <a:t>1860 Ferrovia</a:t>
            </a:r>
          </a:p>
          <a:p>
            <a:r>
              <a:rPr lang="it-IT" sz="2600" dirty="0"/>
              <a:t>1865- 1905 Canale di irrigazione / officine elettriche dell’Isonzo</a:t>
            </a:r>
          </a:p>
          <a:p>
            <a:r>
              <a:rPr lang="it-IT" sz="2600" dirty="0"/>
              <a:t>1884 Cotonificio triestino / </a:t>
            </a:r>
            <a:r>
              <a:rPr lang="it-IT" sz="2600" dirty="0" err="1"/>
              <a:t>Brunner</a:t>
            </a:r>
            <a:r>
              <a:rPr lang="it-IT" sz="2600" dirty="0"/>
              <a:t> (1885 Tessitura meccanica Vermegliano)</a:t>
            </a:r>
          </a:p>
          <a:p>
            <a:r>
              <a:rPr lang="it-IT" sz="2600" dirty="0"/>
              <a:t>1907: Cantiere Navale Triestino / </a:t>
            </a:r>
            <a:r>
              <a:rPr lang="it-IT" sz="2600" dirty="0" err="1"/>
              <a:t>Cosulich</a:t>
            </a:r>
            <a:endParaRPr lang="it-IT" sz="2600" dirty="0"/>
          </a:p>
          <a:p>
            <a:r>
              <a:rPr lang="it-IT" sz="2600" dirty="0"/>
              <a:t>1908: porto canale  </a:t>
            </a:r>
          </a:p>
          <a:p>
            <a:r>
              <a:rPr lang="it-IT" sz="2600" dirty="0"/>
              <a:t>1912: </a:t>
            </a:r>
            <a:r>
              <a:rPr lang="it-IT" sz="2600" dirty="0" err="1"/>
              <a:t>Adriaweke</a:t>
            </a:r>
            <a:endParaRPr lang="it-IT" sz="2600" dirty="0"/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D9BE0E-814A-8D45-8638-154B46CEBCFA}"/>
              </a:ext>
            </a:extLst>
          </p:cNvPr>
          <p:cNvSpPr txBox="1"/>
          <p:nvPr/>
        </p:nvSpPr>
        <p:spPr>
          <a:xfrm>
            <a:off x="618280" y="1796572"/>
            <a:ext cx="18239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Popolazione:</a:t>
            </a:r>
          </a:p>
          <a:p>
            <a:r>
              <a:rPr lang="it-IT" sz="2400" dirty="0"/>
              <a:t>1900: 4.550</a:t>
            </a:r>
          </a:p>
          <a:p>
            <a:r>
              <a:rPr lang="it-IT" sz="2400" dirty="0"/>
              <a:t>1910: 8.133</a:t>
            </a:r>
          </a:p>
          <a:p>
            <a:r>
              <a:rPr lang="it-IT" sz="2400" dirty="0"/>
              <a:t>1913: 11.102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5BC772-B272-D040-B40D-410A9C9844B4}"/>
              </a:ext>
            </a:extLst>
          </p:cNvPr>
          <p:cNvSpPr txBox="1"/>
          <p:nvPr/>
        </p:nvSpPr>
        <p:spPr>
          <a:xfrm>
            <a:off x="8778431" y="1877595"/>
            <a:ext cx="28078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Dipendenti Cantiere</a:t>
            </a:r>
          </a:p>
          <a:p>
            <a:r>
              <a:rPr lang="it-IT" sz="2400" dirty="0"/>
              <a:t>1908: 400</a:t>
            </a:r>
          </a:p>
          <a:p>
            <a:r>
              <a:rPr lang="it-IT" sz="2400" dirty="0"/>
              <a:t>1909: 800</a:t>
            </a:r>
          </a:p>
          <a:p>
            <a:r>
              <a:rPr lang="it-IT" sz="2400" dirty="0"/>
              <a:t>1910: 650</a:t>
            </a:r>
          </a:p>
          <a:p>
            <a:r>
              <a:rPr lang="it-IT" sz="2400" dirty="0"/>
              <a:t>1911: 1.600</a:t>
            </a:r>
          </a:p>
          <a:p>
            <a:r>
              <a:rPr lang="it-IT" sz="2400" dirty="0"/>
              <a:t>1912: 1.800</a:t>
            </a:r>
          </a:p>
          <a:p>
            <a:r>
              <a:rPr lang="it-IT" sz="2400" dirty="0"/>
              <a:t>1913: 2.350</a:t>
            </a:r>
          </a:p>
          <a:p>
            <a:r>
              <a:rPr lang="it-IT" sz="2400" dirty="0"/>
              <a:t>1914: 2.600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7C3A4E-01A6-6C41-85A2-3C90BDBA6491}"/>
              </a:ext>
            </a:extLst>
          </p:cNvPr>
          <p:cNvSpPr txBox="1"/>
          <p:nvPr/>
        </p:nvSpPr>
        <p:spPr>
          <a:xfrm>
            <a:off x="1301187" y="6007261"/>
            <a:ext cx="972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 il 1907 e il 1914 vengono varate 47 navi    Tonnellaggio passa da 1.446 (1908) a 32.405 (1913) </a:t>
            </a:r>
          </a:p>
        </p:txBody>
      </p:sp>
    </p:spTree>
    <p:extLst>
      <p:ext uri="{BB962C8B-B14F-4D97-AF65-F5344CB8AC3E}">
        <p14:creationId xmlns:p14="http://schemas.microsoft.com/office/powerpoint/2010/main" val="216205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A11E1-1E0E-B544-A584-15F4C167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632" y="558478"/>
            <a:ext cx="2758735" cy="502976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Trieste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82DEF2-3C16-914F-A3A5-68DD202B3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211" y="1266982"/>
            <a:ext cx="8189838" cy="5228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Censimento ufficiale austriaco del 1910: nel comune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229,510 abitanti distinti sulla base della madrelingua d'uso: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118,959 (51,8%) parlavano italiano;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 56,916 (24,8%) parlavano sloveno;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 11,856 (5,2%) parlavano tedesco;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   2,403 (1,0%) parlavano serbo-croato;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      779 (0,3%) parlavano altre lingue;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38,597 (16,8%) erano cittadini stranieri, tra i quali: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29,639 (12,9%) del Regno d’Italia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202122"/>
                </a:solidFill>
                <a:latin typeface="Arial" panose="020B0604020202020204" pitchFamily="34" charset="0"/>
              </a:rPr>
              <a:t> 3,773  (1,6%) del Regno d’Ungheria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3DDA88B-DB87-EF43-90E9-50F7FEA813D8}"/>
              </a:ext>
            </a:extLst>
          </p:cNvPr>
          <p:cNvSpPr txBox="1"/>
          <p:nvPr/>
        </p:nvSpPr>
        <p:spPr>
          <a:xfrm>
            <a:off x="405114" y="1632030"/>
            <a:ext cx="2152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Popolazione</a:t>
            </a:r>
          </a:p>
          <a:p>
            <a:r>
              <a:rPr lang="it-IT" sz="2400" dirty="0"/>
              <a:t>1869: 123.000</a:t>
            </a:r>
          </a:p>
          <a:p>
            <a:r>
              <a:rPr lang="it-IT" sz="2400" dirty="0"/>
              <a:t>1890: 155.471</a:t>
            </a:r>
          </a:p>
          <a:p>
            <a:r>
              <a:rPr lang="it-IT" sz="2400" dirty="0"/>
              <a:t>1900: 176.383</a:t>
            </a:r>
          </a:p>
          <a:p>
            <a:r>
              <a:rPr lang="it-IT" sz="2400" dirty="0"/>
              <a:t>1913: 247.099</a:t>
            </a:r>
          </a:p>
        </p:txBody>
      </p:sp>
    </p:spTree>
    <p:extLst>
      <p:ext uri="{BB962C8B-B14F-4D97-AF65-F5344CB8AC3E}">
        <p14:creationId xmlns:p14="http://schemas.microsoft.com/office/powerpoint/2010/main" val="348249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BE2D9C-A410-614D-AF71-E6F526CF2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29" y="1250066"/>
            <a:ext cx="10481841" cy="543618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Il sistema politico amministrativo prevedeva uno sbarramento elettorale per censo, con la divisione dell’elettorato in tre corpi. </a:t>
            </a:r>
          </a:p>
          <a:p>
            <a:r>
              <a:rPr lang="it-IT" dirty="0"/>
              <a:t>Dal 1907 un nuovo regolamento elettorale, approvato con legge 26 gennaio 1907 n. 17, garantì il diritto di voto a tutti i cittadini di genere maschile, limitatamente alle elezioni politiche. Il regolamento per le elezioni amministrative continua a ispirarsi al principio censitario per i tre corpi elettorali, accanto ai quali era previsto un quarto corpo per tutti gli altri elettori, un quinto corpo per la Camera di commercio. </a:t>
            </a:r>
          </a:p>
          <a:p>
            <a:r>
              <a:rPr lang="it-IT" dirty="0"/>
              <a:t>Intorno al 1900, il partito più numeroso in seno al consiglio comunale di Trieste è il partito liberal-nazionale di fede italiana, che – fatto salvo per una breve interruzione nel 1901 – con il nome di Associazione patria rimane sempre, dalle elezioni del 1882 e fino all’ultima votazione del 1913, partito di maggioranza e quindi partito al governo della città, che esprime i parlamentari a Vienna</a:t>
            </a:r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F19D5FC-4747-0B40-B3E3-344DC447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/>
              <a:t>Trieste</a:t>
            </a:r>
            <a:br>
              <a:rPr lang="it-IT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914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B7763C-AC54-FD4F-AD4E-CF21F8FDB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075" y="1015396"/>
            <a:ext cx="8204167" cy="5153909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La condizione economica stimola la riflessione sociale  e promuove l’organizzazione politica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Provincia di Udine:</a:t>
            </a:r>
          </a:p>
          <a:p>
            <a:r>
              <a:rPr lang="it-IT" dirty="0">
                <a:solidFill>
                  <a:schemeClr val="tx1"/>
                </a:solidFill>
              </a:rPr>
              <a:t>Liberali vs. socialisti vs. cattolici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Gorizia e Gradisca</a:t>
            </a:r>
          </a:p>
          <a:p>
            <a:r>
              <a:rPr lang="it-IT" dirty="0">
                <a:solidFill>
                  <a:schemeClr val="tx1"/>
                </a:solidFill>
              </a:rPr>
              <a:t>Cattolici italiani e sloveni (e socialisti)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Trieste</a:t>
            </a:r>
          </a:p>
          <a:p>
            <a:r>
              <a:rPr lang="it-IT" dirty="0">
                <a:solidFill>
                  <a:schemeClr val="tx1"/>
                </a:solidFill>
              </a:rPr>
              <a:t>Liberal nazionali (e socialisti)</a:t>
            </a:r>
          </a:p>
        </p:txBody>
      </p:sp>
    </p:spTree>
    <p:extLst>
      <p:ext uri="{BB962C8B-B14F-4D97-AF65-F5344CB8AC3E}">
        <p14:creationId xmlns:p14="http://schemas.microsoft.com/office/powerpoint/2010/main" val="1836489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1758</Words>
  <Application>Microsoft Macintosh PowerPoint</Application>
  <PresentationFormat>Widescreen</PresentationFormat>
  <Paragraphs>236</Paragraphs>
  <Slides>31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9" baseType="lpstr">
      <vt:lpstr>ＭＳ Ｐゴシック</vt:lpstr>
      <vt:lpstr>Aptos</vt:lpstr>
      <vt:lpstr>Arial</vt:lpstr>
      <vt:lpstr>Calibri</vt:lpstr>
      <vt:lpstr>Calibri Light</vt:lpstr>
      <vt:lpstr>Wingdings</vt:lpstr>
      <vt:lpstr>Wingdings 3</vt:lpstr>
      <vt:lpstr>Tema di Office</vt:lpstr>
      <vt:lpstr>La regione al confine orientale dal fascismo a Fratelli d’Italia.</vt:lpstr>
      <vt:lpstr>Provincia di Udine</vt:lpstr>
      <vt:lpstr>Presentazione standard di PowerPoint</vt:lpstr>
      <vt:lpstr>Presentazione standard di PowerPoint</vt:lpstr>
      <vt:lpstr>Presentazione standard di PowerPoint</vt:lpstr>
      <vt:lpstr>Monfalcone</vt:lpstr>
      <vt:lpstr>Trieste</vt:lpstr>
      <vt:lpstr>Trieste </vt:lpstr>
      <vt:lpstr>Presentazione standard di PowerPoint</vt:lpstr>
      <vt:lpstr>Presentazione standard di PowerPoint</vt:lpstr>
      <vt:lpstr>Le undici  battaglie dell’Isonzo</vt:lpstr>
      <vt:lpstr>le «battaglie» dell’Isonzo</vt:lpstr>
      <vt:lpstr>Presentazione standard di PowerPoint</vt:lpstr>
      <vt:lpstr>La dodicesima battaglia o Caporetto (24/10.1917)</vt:lpstr>
      <vt:lpstr>1918, l’occupazione del Friuli  </vt:lpstr>
      <vt:lpstr>Presentazione standard di PowerPoint</vt:lpstr>
      <vt:lpstr>Presentazione standard di PowerPoint</vt:lpstr>
      <vt:lpstr>La fine della guerra</vt:lpstr>
      <vt:lpstr>Gli effetti e le conseguenze</vt:lpstr>
      <vt:lpstr>I danni alla città di Udine (18 novembre 1918)</vt:lpstr>
      <vt:lpstr>Le conseguenze sulla provincia  (luglio 1919)</vt:lpstr>
      <vt:lpstr>L’intervento dell’Istituto federale di credito per il risorgimento delle Venezie</vt:lpstr>
      <vt:lpstr>Le anticipazioni dell’istituto federale di credito nella provincia di Udine</vt:lpstr>
      <vt:lpstr>Le richieste di riconoscimento danni di guerra </vt:lpstr>
      <vt:lpstr>La declinazione della crisi in Friuli</vt:lpstr>
      <vt:lpstr>Presentazione standard di PowerPoint</vt:lpstr>
      <vt:lpstr>I ponti ricostruiti nel 1919</vt:lpstr>
      <vt:lpstr>Gli effetti e le conseguenze</vt:lpstr>
      <vt:lpstr>Presentazione standard di PowerPoint</vt:lpstr>
      <vt:lpstr>Presentazione standard di PowerPoint</vt:lpstr>
      <vt:lpstr>Per scaricare liberamente:   https://eut.units.it/CAT?query=ANY%253Dermacora&amp;orderby=DTE&amp;page=0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creator>sergio zilli</dc:creator>
  <cp:lastModifiedBy>sergio zilli</cp:lastModifiedBy>
  <cp:revision>28</cp:revision>
  <dcterms:created xsi:type="dcterms:W3CDTF">2022-10-27T06:22:31Z</dcterms:created>
  <dcterms:modified xsi:type="dcterms:W3CDTF">2025-10-20T06:47:56Z</dcterms:modified>
</cp:coreProperties>
</file>