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363" r:id="rId2"/>
    <p:sldId id="331" r:id="rId3"/>
    <p:sldId id="320" r:id="rId4"/>
    <p:sldId id="321" r:id="rId5"/>
    <p:sldId id="257" r:id="rId6"/>
    <p:sldId id="355" r:id="rId7"/>
    <p:sldId id="361" r:id="rId8"/>
    <p:sldId id="360" r:id="rId9"/>
    <p:sldId id="318" r:id="rId10"/>
    <p:sldId id="353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8"/>
    <p:restoredTop sz="94705"/>
  </p:normalViewPr>
  <p:slideViewPr>
    <p:cSldViewPr snapToGrid="0" snapToObjects="1">
      <p:cViewPr varScale="1">
        <p:scale>
          <a:sx n="106" d="100"/>
          <a:sy n="106" d="100"/>
        </p:scale>
        <p:origin x="7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artel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Cartel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Cartel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Cartel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Cartel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Cartel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2400" dirty="0"/>
              <a:t>Ripartizione della superficie del</a:t>
            </a:r>
            <a:r>
              <a:rPr lang="it-IT" sz="2400" baseline="0" dirty="0"/>
              <a:t> territorio annesso fra le tre aree (Totale 9226 kmq)</a:t>
            </a:r>
            <a:endParaRPr lang="it-IT" sz="2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explosion val="4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342-1D43-B6E4-2C2C7E042B6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342-1D43-B6E4-2C2C7E042B6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342-1D43-B6E4-2C2C7E042B6F}"/>
              </c:ext>
            </c:extLst>
          </c:dPt>
          <c:val>
            <c:numRef>
              <c:f>Foglio1!$D$13:$D$15</c:f>
              <c:numCache>
                <c:formatCode>General</c:formatCode>
                <c:ptCount val="3"/>
                <c:pt idx="0">
                  <c:v>1769</c:v>
                </c:pt>
                <c:pt idx="1">
                  <c:v>96</c:v>
                </c:pt>
                <c:pt idx="2">
                  <c:v>7361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342-1D43-B6E4-2C2C7E042B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2400" dirty="0"/>
              <a:t>Popolazione annessa </a:t>
            </a:r>
          </a:p>
          <a:p>
            <a:pPr>
              <a:defRPr/>
            </a:pPr>
            <a:r>
              <a:rPr lang="it-IT" sz="2400" dirty="0"/>
              <a:t>(tot. 939.608) </a:t>
            </a:r>
          </a:p>
        </c:rich>
      </c:tx>
      <c:layout>
        <c:manualLayout>
          <c:xMode val="edge"/>
          <c:yMode val="edge"/>
          <c:x val="0.1427480609005147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explosion val="4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4BC-B44E-8BE5-7C81207A04CF}"/>
              </c:ext>
            </c:extLst>
          </c:dPt>
          <c:dPt>
            <c:idx val="1"/>
            <c:bubble3D val="0"/>
            <c:explosion val="3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4BC-B44E-8BE5-7C81207A04C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4BC-B44E-8BE5-7C81207A04CF}"/>
              </c:ext>
            </c:extLst>
          </c:dPt>
          <c:val>
            <c:numRef>
              <c:f>Foglio1!$C$13:$C$15</c:f>
              <c:numCache>
                <c:formatCode>General</c:formatCode>
                <c:ptCount val="3"/>
                <c:pt idx="0">
                  <c:v>200858</c:v>
                </c:pt>
                <c:pt idx="1">
                  <c:v>239627</c:v>
                </c:pt>
                <c:pt idx="2">
                  <c:v>499123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4BC-B44E-8BE5-7C81207A04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2400"/>
              <a:t>Litorale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016-5748-993F-3740D487CD1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016-5748-993F-3740D487CD1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016-5748-993F-3740D487CD1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016-5748-993F-3740D487CD1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016-5748-993F-3740D487CD1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016-5748-993F-3740D487CD17}"/>
              </c:ext>
            </c:extLst>
          </c:dPt>
          <c:cat>
            <c:strRef>
              <c:f>Foglio5!$C$14:$H$14</c:f>
              <c:strCache>
                <c:ptCount val="6"/>
                <c:pt idx="0">
                  <c:v>tedeschi</c:v>
                </c:pt>
                <c:pt idx="1">
                  <c:v>italiani</c:v>
                </c:pt>
                <c:pt idx="2">
                  <c:v>sloveni</c:v>
                </c:pt>
                <c:pt idx="3">
                  <c:v>serbo-croati</c:v>
                </c:pt>
                <c:pt idx="4">
                  <c:v>altri</c:v>
                </c:pt>
                <c:pt idx="5">
                  <c:v>stranieri</c:v>
                </c:pt>
              </c:strCache>
            </c:strRef>
          </c:cat>
          <c:val>
            <c:numRef>
              <c:f>Foglio5!$C$15:$H$15</c:f>
              <c:numCache>
                <c:formatCode>General</c:formatCode>
                <c:ptCount val="6"/>
                <c:pt idx="0">
                  <c:v>29621</c:v>
                </c:pt>
                <c:pt idx="1">
                  <c:v>356494</c:v>
                </c:pt>
                <c:pt idx="2">
                  <c:v>266845</c:v>
                </c:pt>
                <c:pt idx="3">
                  <c:v>170705</c:v>
                </c:pt>
                <c:pt idx="4">
                  <c:v>4315</c:v>
                </c:pt>
                <c:pt idx="5">
                  <c:v>66560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016-5748-993F-3740D487CD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2400"/>
              <a:t>Trieste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99C-6644-A7B8-BFFDB9FBDBB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99C-6644-A7B8-BFFDB9FBDBB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99C-6644-A7B8-BFFDB9FBDBB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99C-6644-A7B8-BFFDB9FBDBB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99C-6644-A7B8-BFFDB9FBDBB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99C-6644-A7B8-BFFDB9FBDBB6}"/>
              </c:ext>
            </c:extLst>
          </c:dPt>
          <c:cat>
            <c:strRef>
              <c:f>Foglio5!$C$11:$H$11</c:f>
              <c:strCache>
                <c:ptCount val="6"/>
                <c:pt idx="0">
                  <c:v>tedeschi</c:v>
                </c:pt>
                <c:pt idx="1">
                  <c:v>italiani</c:v>
                </c:pt>
                <c:pt idx="2">
                  <c:v>sloveni</c:v>
                </c:pt>
                <c:pt idx="3">
                  <c:v>serbo-croati</c:v>
                </c:pt>
                <c:pt idx="4">
                  <c:v>altri</c:v>
                </c:pt>
                <c:pt idx="5">
                  <c:v>stranieri</c:v>
                </c:pt>
              </c:strCache>
            </c:strRef>
          </c:cat>
          <c:val>
            <c:numRef>
              <c:f>Foglio5!$C$12:$H$12</c:f>
              <c:numCache>
                <c:formatCode>General</c:formatCode>
                <c:ptCount val="6"/>
                <c:pt idx="0">
                  <c:v>11856</c:v>
                </c:pt>
                <c:pt idx="1">
                  <c:v>118959</c:v>
                </c:pt>
                <c:pt idx="2">
                  <c:v>56916</c:v>
                </c:pt>
                <c:pt idx="3">
                  <c:v>2403</c:v>
                </c:pt>
                <c:pt idx="4">
                  <c:v>779</c:v>
                </c:pt>
                <c:pt idx="5">
                  <c:v>39597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99C-6644-A7B8-BFFDB9FBDB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2400"/>
              <a:t>Istria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26F-DB49-BDF6-9E847B5A38C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26F-DB49-BDF6-9E847B5A38C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26F-DB49-BDF6-9E847B5A38C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26F-DB49-BDF6-9E847B5A38C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26F-DB49-BDF6-9E847B5A38C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26F-DB49-BDF6-9E847B5A38CF}"/>
              </c:ext>
            </c:extLst>
          </c:dPt>
          <c:cat>
            <c:strRef>
              <c:f>Foglio5!$C$8:$H$8</c:f>
              <c:strCache>
                <c:ptCount val="6"/>
                <c:pt idx="0">
                  <c:v>tedeschi</c:v>
                </c:pt>
                <c:pt idx="1">
                  <c:v>italiani</c:v>
                </c:pt>
                <c:pt idx="2">
                  <c:v>sloveni</c:v>
                </c:pt>
                <c:pt idx="3">
                  <c:v>serbo-croati</c:v>
                </c:pt>
                <c:pt idx="4">
                  <c:v>altri</c:v>
                </c:pt>
                <c:pt idx="5">
                  <c:v>stranieri</c:v>
                </c:pt>
              </c:strCache>
            </c:strRef>
          </c:cat>
          <c:val>
            <c:numRef>
              <c:f>Foglio5!$C$9:$H$9</c:f>
              <c:numCache>
                <c:formatCode>General</c:formatCode>
                <c:ptCount val="6"/>
                <c:pt idx="0">
                  <c:v>13279</c:v>
                </c:pt>
                <c:pt idx="1">
                  <c:v>147416</c:v>
                </c:pt>
                <c:pt idx="2">
                  <c:v>55365</c:v>
                </c:pt>
                <c:pt idx="3">
                  <c:v>168116</c:v>
                </c:pt>
                <c:pt idx="4">
                  <c:v>2998</c:v>
                </c:pt>
                <c:pt idx="5">
                  <c:v>17135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26F-DB49-BDF6-9E847B5A38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2400"/>
              <a:t>Gorizia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269-4B4C-B590-4F09F1AF9B4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269-4B4C-B590-4F09F1AF9B4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269-4B4C-B590-4F09F1AF9B4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269-4B4C-B590-4F09F1AF9B4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269-4B4C-B590-4F09F1AF9B4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269-4B4C-B590-4F09F1AF9B48}"/>
              </c:ext>
            </c:extLst>
          </c:dPt>
          <c:cat>
            <c:strRef>
              <c:f>Foglio5!$B$1:$G$1</c:f>
              <c:strCache>
                <c:ptCount val="6"/>
                <c:pt idx="0">
                  <c:v>tedeschi</c:v>
                </c:pt>
                <c:pt idx="1">
                  <c:v>italiani</c:v>
                </c:pt>
                <c:pt idx="2">
                  <c:v>sloveni</c:v>
                </c:pt>
                <c:pt idx="3">
                  <c:v>serbo-croati</c:v>
                </c:pt>
                <c:pt idx="4">
                  <c:v>altri</c:v>
                </c:pt>
                <c:pt idx="5">
                  <c:v>stranieri</c:v>
                </c:pt>
              </c:strCache>
            </c:strRef>
          </c:cat>
          <c:val>
            <c:numRef>
              <c:f>Foglio5!$B$2:$G$2</c:f>
              <c:numCache>
                <c:formatCode>General</c:formatCode>
                <c:ptCount val="6"/>
                <c:pt idx="0">
                  <c:v>4486</c:v>
                </c:pt>
                <c:pt idx="1">
                  <c:v>90119</c:v>
                </c:pt>
                <c:pt idx="2">
                  <c:v>154564</c:v>
                </c:pt>
                <c:pt idx="3">
                  <c:v>186</c:v>
                </c:pt>
                <c:pt idx="4">
                  <c:v>538</c:v>
                </c:pt>
                <c:pt idx="5">
                  <c:v>9828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269-4B4C-B590-4F09F1AF9B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31C639-15BD-A041-B75F-ED439F7AD561}" type="datetimeFigureOut">
              <a:rPr lang="it-IT" smtClean="0"/>
              <a:t>20/10/25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971523-1C4C-4D41-9218-ACC0159272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9027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A0971C-80D9-B542-9063-9D40E41BAE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2C5CD35-7601-A642-9478-5246FB09F2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0EDF1CA-DAB7-C04A-9180-104374254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57229-34EC-E44F-9A53-269229BEB487}" type="datetimeFigureOut">
              <a:rPr lang="it-IT" smtClean="0"/>
              <a:t>20/10/25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39452C0-99B6-1947-9DE5-5B16DB6AA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2B9EC21-7F17-264F-A195-BA87AEE78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07C8-3C79-E44B-A92C-6664A04839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6947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E96842-3EE3-0449-B75D-043AE859D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DDA368A-E12A-024F-9577-8C9C5D36EB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9CC90B8-1283-A244-82BE-DC9D58F64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57229-34EC-E44F-9A53-269229BEB487}" type="datetimeFigureOut">
              <a:rPr lang="it-IT" smtClean="0"/>
              <a:t>20/10/25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7ABC758-8A97-3A46-B017-1CC4D7C98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909C7A6-7BB6-964A-AD6A-5FB8DA67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07C8-3C79-E44B-A92C-6664A04839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8800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B6FF84D-AFD5-AF47-A9D5-9249DC2D50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3BAF307-8A6D-8A48-829E-63409855BA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FDB7117-EB64-924F-8537-8987DAE7F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57229-34EC-E44F-9A53-269229BEB487}" type="datetimeFigureOut">
              <a:rPr lang="it-IT" smtClean="0"/>
              <a:t>20/10/25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AA6468D-748A-7646-825C-94887778A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1E041E3-C077-3B48-A169-8A27B255D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07C8-3C79-E44B-A92C-6664A04839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2557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DA200A-EF23-5D49-B671-C98FB0814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581513B-184D-E043-81E0-33969E77DA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E036BEF-885A-1E40-959C-BB93A9C22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57229-34EC-E44F-9A53-269229BEB487}" type="datetimeFigureOut">
              <a:rPr lang="it-IT" smtClean="0"/>
              <a:t>20/10/25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02DC252-D153-C046-A885-1DA368CF5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33A0F8A-6F00-C448-8E96-E4414FBC8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07C8-3C79-E44B-A92C-6664A04839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3030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1C84A1-BAA3-054B-B30A-00F50D0C9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C1F26A5-3107-6D42-9082-6B57AB6F3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9C38F72-D9CC-2645-AE6C-E6C934C24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57229-34EC-E44F-9A53-269229BEB487}" type="datetimeFigureOut">
              <a:rPr lang="it-IT" smtClean="0"/>
              <a:t>20/10/25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54FFE8-4257-FE4E-8C37-2B5FEFEC0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DC5466D-A6A2-5344-9BB7-6C71CE61A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07C8-3C79-E44B-A92C-6664A04839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5810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2C113E-FEA1-FC4A-BE33-DF762E9A2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31CD442-21C6-F340-9F04-683F4DC389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2ED4AAE-836F-0E46-B0A8-9864D5A93F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67034E8-46AB-6847-986B-B751DEAFA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57229-34EC-E44F-9A53-269229BEB487}" type="datetimeFigureOut">
              <a:rPr lang="it-IT" smtClean="0"/>
              <a:t>20/10/25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3743D28-36F6-3E46-BAFE-0C372B5DA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C23AD0A-0016-F046-9766-40D8E68BE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07C8-3C79-E44B-A92C-6664A04839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1560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179E34-4C1A-574C-B992-E23BC8111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C4BB716-11D0-4E41-9CD2-C0F6AAB8E6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2C98885-790D-7544-AC81-D2F4AC249F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2A1AC97-8814-A045-A4EF-F13BE277BC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DFFD850-ABEB-CF4A-9EEE-6C225273FE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69E1586-AEF1-4449-AAEB-897F012F0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57229-34EC-E44F-9A53-269229BEB487}" type="datetimeFigureOut">
              <a:rPr lang="it-IT" smtClean="0"/>
              <a:t>20/10/25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D35E26E-B0CF-634C-9C96-206C59C0D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B61E3D6-0800-814A-8D60-8BF89CC50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07C8-3C79-E44B-A92C-6664A04839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2163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0CB64C-24C8-5741-96A6-CF460C63A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4CE5442-D1FC-9E42-A4F4-3F03A4CAA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57229-34EC-E44F-9A53-269229BEB487}" type="datetimeFigureOut">
              <a:rPr lang="it-IT" smtClean="0"/>
              <a:t>20/10/25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531B906-1F89-9B48-B5AF-CCFAB9CEB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29AC4D6-2E11-264B-89DB-E193D4D1F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07C8-3C79-E44B-A92C-6664A04839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7279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656AC65-769A-8040-A449-02CE46949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57229-34EC-E44F-9A53-269229BEB487}" type="datetimeFigureOut">
              <a:rPr lang="it-IT" smtClean="0"/>
              <a:t>20/10/25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2912633-13C5-EE4E-810D-9B9F3D0C8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7259FC6-397C-FE43-8E29-6FC6BC583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07C8-3C79-E44B-A92C-6664A04839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920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D2EF5E-9A94-FD43-BFF4-31E9C18C1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56C7A0C-89E5-2549-94BF-0EC4AADAC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4977A70-4809-824A-BAAB-26A619671C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0E0BC9B-4054-D94F-AF28-4A4081865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57229-34EC-E44F-9A53-269229BEB487}" type="datetimeFigureOut">
              <a:rPr lang="it-IT" smtClean="0"/>
              <a:t>20/10/25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C3DBEB5-389D-1F4B-987A-C19ED4E4B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C676085-9C8A-C340-A076-F84A72373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07C8-3C79-E44B-A92C-6664A04839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501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E9B8B8-9824-E24E-AFF7-3343B06FC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9BEA49E4-D683-2543-A91F-DFB444B41F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DD83EA8-1374-6A4C-8D7A-772B574952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623A957-43CC-A14E-901E-0D70EB729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57229-34EC-E44F-9A53-269229BEB487}" type="datetimeFigureOut">
              <a:rPr lang="it-IT" smtClean="0"/>
              <a:t>20/10/25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547D6C5-3A9D-B345-9CB1-FF372B389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0C4D9D9-0045-9848-8AFD-4791ED008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07C8-3C79-E44B-A92C-6664A04839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9094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97275C0-C190-C24B-9F8B-C6D2620C1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6BDB6EF-623A-524C-9AB1-AEDB15D15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1C09090-EE10-1D48-8886-84E2ED307A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57229-34EC-E44F-9A53-269229BEB487}" type="datetimeFigureOut">
              <a:rPr lang="it-IT" smtClean="0"/>
              <a:t>20/10/25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E3177F9-E405-3948-8AAF-2AD53CD1CB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3653DB2-8F29-3A4A-9284-DB0808E4E8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B07C8-3C79-E44B-A92C-6664A04839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1647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BAAEC2-3A2C-820D-0F8F-134A07986A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4600" y="1122363"/>
            <a:ext cx="9423400" cy="1849437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La regione al confine orientale dal fascismo a Fratelli d’Italia.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4331C8A-8179-69D4-523B-3E8136C35A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10579100" cy="2493962"/>
          </a:xfrm>
        </p:spPr>
        <p:txBody>
          <a:bodyPr>
            <a:normAutofit/>
          </a:bodyPr>
          <a:lstStyle/>
          <a:p>
            <a:r>
              <a:rPr lang="it-IT" sz="3200" b="1" i="1" dirty="0"/>
              <a:t>Sergio Zilli</a:t>
            </a:r>
          </a:p>
          <a:p>
            <a:r>
              <a:rPr lang="it-IT" sz="3200" dirty="0" err="1"/>
              <a:t>a.a</a:t>
            </a:r>
            <a:r>
              <a:rPr lang="it-IT" sz="3200" dirty="0"/>
              <a:t>. 2025-2026</a:t>
            </a:r>
          </a:p>
          <a:p>
            <a:endParaRPr lang="it-IT" sz="1100" dirty="0"/>
          </a:p>
          <a:p>
            <a:r>
              <a:rPr lang="it-IT" sz="2000" dirty="0"/>
              <a:t>GEOGRAFIA STORICA DELL'ODIERNO FRIULI VENEZIA GIULIA – LM 641</a:t>
            </a:r>
          </a:p>
          <a:p>
            <a:endParaRPr lang="it-IT" sz="1100" dirty="0"/>
          </a:p>
          <a:p>
            <a:r>
              <a:rPr lang="it-IT" sz="2000" dirty="0"/>
              <a:t>Corso di studio: LE65 - STUDI STORICI. DALL'ANTICO AL CONTEMPORANEO</a:t>
            </a:r>
          </a:p>
        </p:txBody>
      </p:sp>
    </p:spTree>
    <p:extLst>
      <p:ext uri="{BB962C8B-B14F-4D97-AF65-F5344CB8AC3E}">
        <p14:creationId xmlns:p14="http://schemas.microsoft.com/office/powerpoint/2010/main" val="512410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E01FEF-8D8A-324C-968D-3C7B0FFC3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9680" y="365125"/>
            <a:ext cx="3344119" cy="2667442"/>
          </a:xfrm>
        </p:spPr>
        <p:txBody>
          <a:bodyPr>
            <a:normAutofit/>
          </a:bodyPr>
          <a:lstStyle/>
          <a:p>
            <a:pPr algn="r"/>
            <a:r>
              <a:rPr lang="it-IT" dirty="0"/>
              <a:t>Popolazione delle province annesse 1910-1921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AE4F1DC4-FEA3-C644-9C6A-48CB399833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0167" y="365125"/>
            <a:ext cx="7240596" cy="3490745"/>
          </a:xfr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583800D7-9F25-8A41-8EE6-987C014D4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332" y="3840168"/>
            <a:ext cx="7218267" cy="263008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1301EC70-3029-E343-AAE0-395148D0D0EE}"/>
              </a:ext>
            </a:extLst>
          </p:cNvPr>
          <p:cNvSpPr txBox="1"/>
          <p:nvPr/>
        </p:nvSpPr>
        <p:spPr>
          <a:xfrm>
            <a:off x="8506427" y="5546918"/>
            <a:ext cx="28473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Fonte: Francesco </a:t>
            </a:r>
            <a:r>
              <a:rPr lang="it-IT" sz="1200" dirty="0" err="1"/>
              <a:t>Scabar</a:t>
            </a:r>
            <a:r>
              <a:rPr lang="it-IT" sz="1200" i="1" dirty="0"/>
              <a:t>, Il censimento italiano del 1° dicembre 1921, </a:t>
            </a:r>
            <a:r>
              <a:rPr lang="it-IT" sz="1200" i="1" dirty="0" err="1"/>
              <a:t>https</a:t>
            </a:r>
            <a:r>
              <a:rPr lang="it-IT" sz="1200" i="1" dirty="0"/>
              <a:t>://</a:t>
            </a:r>
            <a:r>
              <a:rPr lang="it-IT" sz="1200" i="1" dirty="0" err="1"/>
              <a:t>hrcak.srce.hr</a:t>
            </a:r>
            <a:r>
              <a:rPr lang="it-IT" sz="1200" i="1" dirty="0"/>
              <a:t>/file/388112</a:t>
            </a:r>
            <a:endParaRPr lang="it-IT" sz="12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54162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63BD1C-1A8F-064A-8F0A-7F62C78E5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185" y="2646744"/>
            <a:ext cx="3233484" cy="1320800"/>
          </a:xfrm>
        </p:spPr>
        <p:txBody>
          <a:bodyPr/>
          <a:lstStyle/>
          <a:p>
            <a:r>
              <a:rPr lang="it-IT" dirty="0"/>
              <a:t>Il bottino di guerra</a:t>
            </a:r>
          </a:p>
        </p:txBody>
      </p:sp>
      <p:pic>
        <p:nvPicPr>
          <p:cNvPr id="4" name="Segnaposto contenuto 4">
            <a:extLst>
              <a:ext uri="{FF2B5EF4-FFF2-40B4-BE49-F238E27FC236}">
                <a16:creationId xmlns:a16="http://schemas.microsoft.com/office/drawing/2014/main" id="{A8B7E385-86EF-B84B-A87A-B787A2B2B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4721" y="119567"/>
            <a:ext cx="5629577" cy="673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831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711A47-B32B-6E44-94E6-681D3C387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886" y="3413211"/>
            <a:ext cx="4626186" cy="1320800"/>
          </a:xfrm>
        </p:spPr>
        <p:txBody>
          <a:bodyPr>
            <a:normAutofit/>
          </a:bodyPr>
          <a:lstStyle/>
          <a:p>
            <a:r>
              <a:rPr lang="it-IT" dirty="0"/>
              <a:t>Trattato di Rapallo</a:t>
            </a:r>
            <a:br>
              <a:rPr lang="it-IT" dirty="0"/>
            </a:br>
            <a:r>
              <a:rPr lang="it-IT" dirty="0"/>
              <a:t>Novembre 1920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207920F1-3A53-B94E-B6A3-A6FDB78459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767" y="-1"/>
            <a:ext cx="4757196" cy="6826425"/>
          </a:xfrm>
        </p:spPr>
      </p:pic>
    </p:spTree>
    <p:extLst>
      <p:ext uri="{BB962C8B-B14F-4D97-AF65-F5344CB8AC3E}">
        <p14:creationId xmlns:p14="http://schemas.microsoft.com/office/powerpoint/2010/main" val="132467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F10AC57D-4996-F446-A95A-7ADA8B3EE6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15289" y="1825625"/>
            <a:ext cx="4961422" cy="4351338"/>
          </a:xfrm>
        </p:spPr>
      </p:pic>
      <p:sp>
        <p:nvSpPr>
          <p:cNvPr id="6" name="Titolo 5">
            <a:extLst>
              <a:ext uri="{FF2B5EF4-FFF2-40B4-BE49-F238E27FC236}">
                <a16:creationId xmlns:a16="http://schemas.microsoft.com/office/drawing/2014/main" id="{10D6C32D-FB18-FF41-9D10-ECDC61C4E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Comuni annessi oggi FVG</a:t>
            </a:r>
          </a:p>
        </p:txBody>
      </p:sp>
    </p:spTree>
    <p:extLst>
      <p:ext uri="{BB962C8B-B14F-4D97-AF65-F5344CB8AC3E}">
        <p14:creationId xmlns:p14="http://schemas.microsoft.com/office/powerpoint/2010/main" val="2901280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FE7428E5-2F9C-0B47-B189-FAB653650E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7601" y="670162"/>
            <a:ext cx="7498080" cy="5600756"/>
          </a:xfrm>
        </p:spPr>
      </p:pic>
      <p:sp>
        <p:nvSpPr>
          <p:cNvPr id="6" name="Titolo 5">
            <a:extLst>
              <a:ext uri="{FF2B5EF4-FFF2-40B4-BE49-F238E27FC236}">
                <a16:creationId xmlns:a16="http://schemas.microsoft.com/office/drawing/2014/main" id="{272ACE22-F7D8-E84D-A165-628E62E62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0162"/>
            <a:ext cx="2657354" cy="931240"/>
          </a:xfrm>
        </p:spPr>
        <p:txBody>
          <a:bodyPr/>
          <a:lstStyle/>
          <a:p>
            <a:r>
              <a:rPr lang="it-IT" dirty="0"/>
              <a:t>1919-1922</a:t>
            </a:r>
          </a:p>
        </p:txBody>
      </p:sp>
      <p:pic>
        <p:nvPicPr>
          <p:cNvPr id="4" name="Segnaposto contenuto 4">
            <a:extLst>
              <a:ext uri="{FF2B5EF4-FFF2-40B4-BE49-F238E27FC236}">
                <a16:creationId xmlns:a16="http://schemas.microsoft.com/office/drawing/2014/main" id="{EC77C2CE-72BA-6140-A550-3C9040021A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817262"/>
            <a:ext cx="1512295" cy="132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319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1061DB8D-D73E-2749-AFB4-92270193A84F}"/>
              </a:ext>
            </a:extLst>
          </p:cNvPr>
          <p:cNvGraphicFramePr>
            <a:graphicFrameLocks/>
          </p:cNvGraphicFramePr>
          <p:nvPr/>
        </p:nvGraphicFramePr>
        <p:xfrm>
          <a:off x="0" y="950569"/>
          <a:ext cx="5556250" cy="4292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8D0DEE92-E69C-AA48-ADEF-B9CE68168380}"/>
              </a:ext>
            </a:extLst>
          </p:cNvPr>
          <p:cNvSpPr txBox="1"/>
          <p:nvPr/>
        </p:nvSpPr>
        <p:spPr>
          <a:xfrm>
            <a:off x="1551008" y="5272804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0070C0"/>
                </a:solidFill>
              </a:rPr>
              <a:t>Blu: Gorizia</a:t>
            </a:r>
          </a:p>
          <a:p>
            <a:r>
              <a:rPr lang="it-IT" sz="2400" dirty="0">
                <a:solidFill>
                  <a:srgbClr val="FF0000"/>
                </a:solidFill>
              </a:rPr>
              <a:t>Arancione: Trieste</a:t>
            </a:r>
          </a:p>
          <a:p>
            <a:r>
              <a:rPr lang="it-IT" sz="2400" dirty="0">
                <a:solidFill>
                  <a:schemeClr val="bg1">
                    <a:lumMod val="50000"/>
                  </a:schemeClr>
                </a:solidFill>
              </a:rPr>
              <a:t>Grigio: Istria etc</a:t>
            </a:r>
            <a:r>
              <a:rPr lang="it-IT" sz="2400" dirty="0"/>
              <a:t>.</a:t>
            </a:r>
            <a:endParaRPr lang="it-IT" sz="2400" dirty="0">
              <a:solidFill>
                <a:srgbClr val="FF0000"/>
              </a:solidFill>
            </a:endParaRPr>
          </a:p>
        </p:txBody>
      </p: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DA3D588F-1569-BA43-817F-A4F0A248391F}"/>
              </a:ext>
            </a:extLst>
          </p:cNvPr>
          <p:cNvGraphicFramePr>
            <a:graphicFrameLocks/>
          </p:cNvGraphicFramePr>
          <p:nvPr/>
        </p:nvGraphicFramePr>
        <p:xfrm>
          <a:off x="5937813" y="1088021"/>
          <a:ext cx="5254906" cy="4155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77F8F6E3-C2A3-C249-BC23-D496FBF5F0C4}"/>
              </a:ext>
            </a:extLst>
          </p:cNvPr>
          <p:cNvSpPr txBox="1"/>
          <p:nvPr/>
        </p:nvSpPr>
        <p:spPr>
          <a:xfrm>
            <a:off x="7211028" y="5272803"/>
            <a:ext cx="35302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bg1">
                    <a:lumMod val="50000"/>
                  </a:schemeClr>
                </a:solidFill>
              </a:rPr>
              <a:t>Grigio: Istria etc.</a:t>
            </a:r>
            <a:r>
              <a:rPr lang="it-IT" sz="2400" dirty="0"/>
              <a:t>  </a:t>
            </a:r>
            <a:r>
              <a:rPr lang="it-IT" sz="2400" dirty="0">
                <a:solidFill>
                  <a:schemeClr val="bg1">
                    <a:lumMod val="50000"/>
                  </a:schemeClr>
                </a:solidFill>
              </a:rPr>
              <a:t>499.123</a:t>
            </a:r>
          </a:p>
          <a:p>
            <a:r>
              <a:rPr lang="it-IT" sz="2400" dirty="0">
                <a:solidFill>
                  <a:srgbClr val="FF0000"/>
                </a:solidFill>
              </a:rPr>
              <a:t>Arancione: Trieste 239.627</a:t>
            </a:r>
          </a:p>
          <a:p>
            <a:r>
              <a:rPr lang="it-IT" sz="2400" dirty="0">
                <a:solidFill>
                  <a:srgbClr val="0070C0"/>
                </a:solidFill>
              </a:rPr>
              <a:t>Blu: Gorizia 200.858</a:t>
            </a:r>
          </a:p>
        </p:txBody>
      </p:sp>
    </p:spTree>
    <p:extLst>
      <p:ext uri="{BB962C8B-B14F-4D97-AF65-F5344CB8AC3E}">
        <p14:creationId xmlns:p14="http://schemas.microsoft.com/office/powerpoint/2010/main" val="1488138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76366C-0F41-B149-9D3D-4A7DBFFF8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Popolazione del Litorale per gruppi nazionali (censimento 1910)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A666A670-F6C1-3C4D-B4B4-FC49641ECF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2716324"/>
              </p:ext>
            </p:extLst>
          </p:nvPr>
        </p:nvGraphicFramePr>
        <p:xfrm>
          <a:off x="1282961" y="1968188"/>
          <a:ext cx="9815328" cy="35063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6916">
                  <a:extLst>
                    <a:ext uri="{9D8B030D-6E8A-4147-A177-3AD203B41FA5}">
                      <a16:colId xmlns:a16="http://schemas.microsoft.com/office/drawing/2014/main" val="1001199"/>
                    </a:ext>
                  </a:extLst>
                </a:gridCol>
                <a:gridCol w="1226916">
                  <a:extLst>
                    <a:ext uri="{9D8B030D-6E8A-4147-A177-3AD203B41FA5}">
                      <a16:colId xmlns:a16="http://schemas.microsoft.com/office/drawing/2014/main" val="1864564006"/>
                    </a:ext>
                  </a:extLst>
                </a:gridCol>
                <a:gridCol w="1099902">
                  <a:extLst>
                    <a:ext uri="{9D8B030D-6E8A-4147-A177-3AD203B41FA5}">
                      <a16:colId xmlns:a16="http://schemas.microsoft.com/office/drawing/2014/main" val="2083427007"/>
                    </a:ext>
                  </a:extLst>
                </a:gridCol>
                <a:gridCol w="1353930">
                  <a:extLst>
                    <a:ext uri="{9D8B030D-6E8A-4147-A177-3AD203B41FA5}">
                      <a16:colId xmlns:a16="http://schemas.microsoft.com/office/drawing/2014/main" val="131736505"/>
                    </a:ext>
                  </a:extLst>
                </a:gridCol>
                <a:gridCol w="1226916">
                  <a:extLst>
                    <a:ext uri="{9D8B030D-6E8A-4147-A177-3AD203B41FA5}">
                      <a16:colId xmlns:a16="http://schemas.microsoft.com/office/drawing/2014/main" val="3506827496"/>
                    </a:ext>
                  </a:extLst>
                </a:gridCol>
                <a:gridCol w="1226916">
                  <a:extLst>
                    <a:ext uri="{9D8B030D-6E8A-4147-A177-3AD203B41FA5}">
                      <a16:colId xmlns:a16="http://schemas.microsoft.com/office/drawing/2014/main" val="2292675740"/>
                    </a:ext>
                  </a:extLst>
                </a:gridCol>
                <a:gridCol w="1226916">
                  <a:extLst>
                    <a:ext uri="{9D8B030D-6E8A-4147-A177-3AD203B41FA5}">
                      <a16:colId xmlns:a16="http://schemas.microsoft.com/office/drawing/2014/main" val="2793896131"/>
                    </a:ext>
                  </a:extLst>
                </a:gridCol>
                <a:gridCol w="1226916">
                  <a:extLst>
                    <a:ext uri="{9D8B030D-6E8A-4147-A177-3AD203B41FA5}">
                      <a16:colId xmlns:a16="http://schemas.microsoft.com/office/drawing/2014/main" val="3264100796"/>
                    </a:ext>
                  </a:extLst>
                </a:gridCol>
              </a:tblGrid>
              <a:tr h="567160">
                <a:tc>
                  <a:txBody>
                    <a:bodyPr/>
                    <a:lstStyle/>
                    <a:p>
                      <a:pPr algn="l" fontAlgn="b"/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tedeschi</a:t>
                      </a:r>
                      <a:endParaRPr lang="it-IT" sz="2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italiani</a:t>
                      </a:r>
                      <a:endParaRPr lang="it-IT" sz="2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sloveni</a:t>
                      </a:r>
                      <a:endParaRPr lang="it-IT" sz="2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serbo-croati</a:t>
                      </a:r>
                      <a:endParaRPr lang="it-IT" sz="2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altri</a:t>
                      </a:r>
                      <a:endParaRPr lang="it-IT" sz="2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stranieri</a:t>
                      </a:r>
                      <a:endParaRPr lang="it-IT" sz="2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1" i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totale</a:t>
                      </a:r>
                      <a:endParaRPr lang="it-IT" sz="2400" b="1" i="1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21009415"/>
                  </a:ext>
                </a:extLst>
              </a:tr>
              <a:tr h="575388">
                <a:tc>
                  <a:txBody>
                    <a:bodyPr/>
                    <a:lstStyle/>
                    <a:p>
                      <a:pPr algn="l" fontAlgn="b"/>
                      <a:r>
                        <a:rPr lang="it-IT" sz="2400" b="1" u="none" strike="noStrike" dirty="0">
                          <a:effectLst/>
                        </a:rPr>
                        <a:t>Gorizia</a:t>
                      </a:r>
                      <a:endParaRPr lang="it-IT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u="none" strike="noStrike" dirty="0">
                          <a:effectLst/>
                        </a:rPr>
                        <a:t>4486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u="none" strike="noStrike">
                          <a:effectLst/>
                        </a:rPr>
                        <a:t>90119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u="none" strike="noStrike" dirty="0">
                          <a:effectLst/>
                        </a:rPr>
                        <a:t>154564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u="none" strike="noStrike" dirty="0">
                          <a:effectLst/>
                        </a:rPr>
                        <a:t>186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u="none" strike="noStrike" dirty="0">
                          <a:effectLst/>
                        </a:rPr>
                        <a:t>538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u="none" strike="noStrike" dirty="0">
                          <a:effectLst/>
                        </a:rPr>
                        <a:t>9828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i="1" u="none" strike="noStrike" dirty="0">
                          <a:effectLst/>
                        </a:rPr>
                        <a:t>249893</a:t>
                      </a:r>
                      <a:endParaRPr lang="it-IT" sz="2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57691352"/>
                  </a:ext>
                </a:extLst>
              </a:tr>
              <a:tr h="671332">
                <a:tc>
                  <a:txBody>
                    <a:bodyPr/>
                    <a:lstStyle/>
                    <a:p>
                      <a:pPr algn="l" fontAlgn="b"/>
                      <a:r>
                        <a:rPr lang="it-IT" sz="2400" b="1" u="none" strike="noStrike" dirty="0">
                          <a:effectLst/>
                        </a:rPr>
                        <a:t>Istria</a:t>
                      </a:r>
                      <a:endParaRPr lang="it-IT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u="none" strike="noStrike" dirty="0">
                          <a:effectLst/>
                        </a:rPr>
                        <a:t>13279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u="none" strike="noStrike" dirty="0">
                          <a:effectLst/>
                        </a:rPr>
                        <a:t>147416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u="none" strike="noStrike" dirty="0">
                          <a:effectLst/>
                        </a:rPr>
                        <a:t>55365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u="none" strike="noStrike" dirty="0">
                          <a:effectLst/>
                        </a:rPr>
                        <a:t>168116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u="none" strike="noStrike" dirty="0">
                          <a:effectLst/>
                        </a:rPr>
                        <a:t>2998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u="none" strike="noStrike" dirty="0">
                          <a:effectLst/>
                        </a:rPr>
                        <a:t>17135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i="1" u="none" strike="noStrike" dirty="0">
                          <a:effectLst/>
                        </a:rPr>
                        <a:t>404309</a:t>
                      </a:r>
                      <a:endParaRPr lang="it-IT" sz="2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92823144"/>
                  </a:ext>
                </a:extLst>
              </a:tr>
              <a:tr h="625033">
                <a:tc>
                  <a:txBody>
                    <a:bodyPr/>
                    <a:lstStyle/>
                    <a:p>
                      <a:pPr algn="l" fontAlgn="b"/>
                      <a:r>
                        <a:rPr lang="it-IT" sz="2400" b="1" u="none" strike="noStrike" dirty="0">
                          <a:effectLst/>
                        </a:rPr>
                        <a:t>Trieste</a:t>
                      </a:r>
                      <a:endParaRPr lang="it-IT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u="none" strike="noStrike">
                          <a:effectLst/>
                        </a:rPr>
                        <a:t>11856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u="none" strike="noStrike">
                          <a:effectLst/>
                        </a:rPr>
                        <a:t>118959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u="none" strike="noStrike" dirty="0">
                          <a:effectLst/>
                        </a:rPr>
                        <a:t>56916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u="none" strike="noStrike" dirty="0">
                          <a:effectLst/>
                        </a:rPr>
                        <a:t>2403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u="none" strike="noStrike">
                          <a:effectLst/>
                        </a:rPr>
                        <a:t>779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u="none" strike="noStrike" dirty="0">
                          <a:effectLst/>
                        </a:rPr>
                        <a:t>39597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i="1" u="none" strike="noStrike" dirty="0">
                          <a:effectLst/>
                        </a:rPr>
                        <a:t>229510</a:t>
                      </a:r>
                      <a:endParaRPr lang="it-IT" sz="2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65944983"/>
                  </a:ext>
                </a:extLst>
              </a:tr>
              <a:tr h="893566">
                <a:tc>
                  <a:txBody>
                    <a:bodyPr/>
                    <a:lstStyle/>
                    <a:p>
                      <a:pPr algn="l" fontAlgn="b"/>
                      <a:r>
                        <a:rPr lang="it-IT" sz="2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Litorale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i="1" u="none" strike="noStrike" dirty="0">
                          <a:effectLst/>
                        </a:rPr>
                        <a:t>29621</a:t>
                      </a:r>
                      <a:endParaRPr lang="it-IT" sz="2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i="1" u="none" strike="noStrike" dirty="0">
                          <a:effectLst/>
                        </a:rPr>
                        <a:t>356494</a:t>
                      </a:r>
                      <a:endParaRPr lang="it-IT" sz="2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i="1" u="none" strike="noStrike" dirty="0">
                          <a:effectLst/>
                        </a:rPr>
                        <a:t>266845</a:t>
                      </a:r>
                      <a:endParaRPr lang="it-IT" sz="2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i="1" u="none" strike="noStrike" dirty="0">
                          <a:effectLst/>
                        </a:rPr>
                        <a:t>170705</a:t>
                      </a:r>
                      <a:endParaRPr lang="it-IT" sz="2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i="1" u="none" strike="noStrike" dirty="0">
                          <a:effectLst/>
                        </a:rPr>
                        <a:t>4315</a:t>
                      </a:r>
                      <a:endParaRPr lang="it-IT" sz="2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i="1" u="none" strike="noStrike" dirty="0">
                          <a:effectLst/>
                        </a:rPr>
                        <a:t>66560</a:t>
                      </a:r>
                      <a:endParaRPr lang="it-IT" sz="2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i="1" u="none" strike="noStrike" dirty="0">
                          <a:effectLst/>
                        </a:rPr>
                        <a:t>883712</a:t>
                      </a:r>
                      <a:endParaRPr lang="it-IT" sz="24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53592553"/>
                  </a:ext>
                </a:extLst>
              </a:tr>
            </a:tbl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9289B7FE-616E-624D-8A85-E3BEF3F02775}"/>
              </a:ext>
            </a:extLst>
          </p:cNvPr>
          <p:cNvSpPr txBox="1"/>
          <p:nvPr/>
        </p:nvSpPr>
        <p:spPr>
          <a:xfrm>
            <a:off x="838200" y="6296628"/>
            <a:ext cx="1051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Fonte: Francesco </a:t>
            </a:r>
            <a:r>
              <a:rPr lang="it-IT" sz="1200" dirty="0" err="1"/>
              <a:t>Scabar</a:t>
            </a:r>
            <a:r>
              <a:rPr lang="it-IT" sz="1200" dirty="0"/>
              <a:t>, </a:t>
            </a:r>
            <a:r>
              <a:rPr lang="it-IT" sz="1200" i="1" dirty="0"/>
              <a:t>Una lettura del censimento asburgico del 1910</a:t>
            </a:r>
            <a:r>
              <a:rPr lang="it-IT" sz="1200" dirty="0"/>
              <a:t>, in «Quaderni CRS», 2019, pp. 307-378</a:t>
            </a:r>
          </a:p>
          <a:p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159474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258F46C-0F54-5840-BD63-F4FCBCD92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067" y="388275"/>
            <a:ext cx="3291391" cy="3581579"/>
          </a:xfrm>
        </p:spPr>
        <p:txBody>
          <a:bodyPr>
            <a:normAutofit fontScale="90000"/>
          </a:bodyPr>
          <a:lstStyle/>
          <a:p>
            <a:r>
              <a:rPr lang="it-IT" dirty="0"/>
              <a:t>Ripartizione </a:t>
            </a:r>
            <a:br>
              <a:rPr lang="it-IT" dirty="0"/>
            </a:br>
            <a:r>
              <a:rPr lang="it-IT" dirty="0"/>
              <a:t>popolazione Litorale per gruppi nazionali</a:t>
            </a:r>
            <a:br>
              <a:rPr lang="it-IT" dirty="0"/>
            </a:br>
            <a:r>
              <a:rPr lang="it-IT" dirty="0"/>
              <a:t>1910</a:t>
            </a:r>
          </a:p>
        </p:txBody>
      </p:sp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38828851-167C-8149-9C80-2CBE4DA59D4E}"/>
              </a:ext>
            </a:extLst>
          </p:cNvPr>
          <p:cNvGraphicFramePr>
            <a:graphicFrameLocks/>
          </p:cNvGraphicFramePr>
          <p:nvPr/>
        </p:nvGraphicFramePr>
        <p:xfrm>
          <a:off x="3125166" y="40511"/>
          <a:ext cx="4259483" cy="3790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29BA8838-A4DF-1140-B854-F239A83EEEC9}"/>
              </a:ext>
            </a:extLst>
          </p:cNvPr>
          <p:cNvGraphicFramePr>
            <a:graphicFrameLocks/>
          </p:cNvGraphicFramePr>
          <p:nvPr/>
        </p:nvGraphicFramePr>
        <p:xfrm>
          <a:off x="7766612" y="40511"/>
          <a:ext cx="4201530" cy="3680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1010EF78-147F-2942-A5F7-099328175AE7}"/>
              </a:ext>
            </a:extLst>
          </p:cNvPr>
          <p:cNvGraphicFramePr>
            <a:graphicFrameLocks/>
          </p:cNvGraphicFramePr>
          <p:nvPr/>
        </p:nvGraphicFramePr>
        <p:xfrm>
          <a:off x="7511970" y="3634451"/>
          <a:ext cx="4548850" cy="3310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E92DA1C8-A377-504A-81A1-144773C91043}"/>
              </a:ext>
            </a:extLst>
          </p:cNvPr>
          <p:cNvGraphicFramePr>
            <a:graphicFrameLocks/>
          </p:cNvGraphicFramePr>
          <p:nvPr/>
        </p:nvGraphicFramePr>
        <p:xfrm>
          <a:off x="2974774" y="3645763"/>
          <a:ext cx="4537196" cy="3287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E9B8E927-BC23-6642-BF44-CD12A0628CBD}"/>
              </a:ext>
            </a:extLst>
          </p:cNvPr>
          <p:cNvSpPr txBox="1"/>
          <p:nvPr/>
        </p:nvSpPr>
        <p:spPr>
          <a:xfrm>
            <a:off x="104171" y="5822067"/>
            <a:ext cx="23843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Fonte: Francesco </a:t>
            </a:r>
            <a:r>
              <a:rPr lang="it-IT" sz="1200" dirty="0" err="1"/>
              <a:t>Scabar</a:t>
            </a:r>
            <a:r>
              <a:rPr lang="it-IT" sz="1200" dirty="0"/>
              <a:t>, </a:t>
            </a:r>
            <a:r>
              <a:rPr lang="it-IT" sz="1200" i="1" dirty="0"/>
              <a:t>Una lettura del censimento asburgico del 1910</a:t>
            </a:r>
            <a:r>
              <a:rPr lang="it-IT" sz="1200" dirty="0"/>
              <a:t>, in «Quaderni CRS», 2019, pp. 307-378</a:t>
            </a:r>
          </a:p>
        </p:txBody>
      </p:sp>
    </p:spTree>
    <p:extLst>
      <p:ext uri="{BB962C8B-B14F-4D97-AF65-F5344CB8AC3E}">
        <p14:creationId xmlns:p14="http://schemas.microsoft.com/office/powerpoint/2010/main" val="4157580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998E785B-BB3C-1549-88F9-58E302C2718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7169" y="1434905"/>
          <a:ext cx="10216653" cy="4787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5750">
                  <a:extLst>
                    <a:ext uri="{9D8B030D-6E8A-4147-A177-3AD203B41FA5}">
                      <a16:colId xmlns:a16="http://schemas.microsoft.com/office/drawing/2014/main" val="2145813636"/>
                    </a:ext>
                  </a:extLst>
                </a:gridCol>
                <a:gridCol w="1688961">
                  <a:extLst>
                    <a:ext uri="{9D8B030D-6E8A-4147-A177-3AD203B41FA5}">
                      <a16:colId xmlns:a16="http://schemas.microsoft.com/office/drawing/2014/main" val="3798666833"/>
                    </a:ext>
                  </a:extLst>
                </a:gridCol>
                <a:gridCol w="2782608">
                  <a:extLst>
                    <a:ext uri="{9D8B030D-6E8A-4147-A177-3AD203B41FA5}">
                      <a16:colId xmlns:a16="http://schemas.microsoft.com/office/drawing/2014/main" val="2818603529"/>
                    </a:ext>
                  </a:extLst>
                </a:gridCol>
                <a:gridCol w="3019334">
                  <a:extLst>
                    <a:ext uri="{9D8B030D-6E8A-4147-A177-3AD203B41FA5}">
                      <a16:colId xmlns:a16="http://schemas.microsoft.com/office/drawing/2014/main" val="400807477"/>
                    </a:ext>
                  </a:extLst>
                </a:gridCol>
              </a:tblGrid>
              <a:tr h="481178">
                <a:tc>
                  <a:txBody>
                    <a:bodyPr/>
                    <a:lstStyle/>
                    <a:p>
                      <a:r>
                        <a:rPr lang="it-IT" sz="2400" dirty="0"/>
                        <a:t>distretto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Comuni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popolazione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kmq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1550198"/>
                  </a:ext>
                </a:extLst>
              </a:tr>
              <a:tr h="481178">
                <a:tc>
                  <a:txBody>
                    <a:bodyPr/>
                    <a:lstStyle/>
                    <a:p>
                      <a:r>
                        <a:rPr lang="it-IT" sz="2400" dirty="0"/>
                        <a:t>Gorizia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99348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784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403551"/>
                  </a:ext>
                </a:extLst>
              </a:tr>
              <a:tr h="446309">
                <a:tc>
                  <a:txBody>
                    <a:bodyPr/>
                    <a:lstStyle/>
                    <a:p>
                      <a:r>
                        <a:rPr lang="it-IT" sz="2400" dirty="0"/>
                        <a:t>Gradisca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34041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187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1251722"/>
                  </a:ext>
                </a:extLst>
              </a:tr>
              <a:tr h="481178">
                <a:tc>
                  <a:txBody>
                    <a:bodyPr/>
                    <a:lstStyle/>
                    <a:p>
                      <a:r>
                        <a:rPr lang="it-IT" sz="2400" dirty="0"/>
                        <a:t>Monfalcone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59050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434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6639960"/>
                  </a:ext>
                </a:extLst>
              </a:tr>
              <a:tr h="481178">
                <a:tc>
                  <a:txBody>
                    <a:bodyPr/>
                    <a:lstStyle/>
                    <a:p>
                      <a:r>
                        <a:rPr lang="it-IT" sz="2400" dirty="0"/>
                        <a:t>Tarvisio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8419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/>
                        <a:t>364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164938"/>
                  </a:ext>
                </a:extLst>
              </a:tr>
              <a:tr h="481178">
                <a:tc>
                  <a:txBody>
                    <a:bodyPr/>
                    <a:lstStyle/>
                    <a:p>
                      <a:r>
                        <a:rPr lang="it-IT" sz="2400" b="1" i="1" dirty="0" err="1"/>
                        <a:t>Prov</a:t>
                      </a:r>
                      <a:r>
                        <a:rPr lang="it-IT" sz="2400" b="1" i="1" dirty="0"/>
                        <a:t>. Gorizia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400" b="1" i="1" dirty="0"/>
                        <a:t>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400" b="1" i="1" dirty="0"/>
                        <a:t>200858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400" b="1" i="1" dirty="0"/>
                        <a:t>1769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858444"/>
                  </a:ext>
                </a:extLst>
              </a:tr>
              <a:tr h="481178">
                <a:tc>
                  <a:txBody>
                    <a:bodyPr/>
                    <a:lstStyle/>
                    <a:p>
                      <a:r>
                        <a:rPr lang="it-IT" sz="2400" dirty="0"/>
                        <a:t>Trieste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/>
                        <a:t>239627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/>
                        <a:t>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8091387"/>
                  </a:ext>
                </a:extLst>
              </a:tr>
              <a:tr h="481178">
                <a:tc>
                  <a:txBody>
                    <a:bodyPr/>
                    <a:lstStyle/>
                    <a:p>
                      <a:r>
                        <a:rPr lang="it-IT" sz="2400" b="1" i="1" dirty="0"/>
                        <a:t>assieme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400" b="1" i="1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400" b="1" i="1" dirty="0"/>
                        <a:t>440485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400" b="1" i="1" dirty="0"/>
                        <a:t>1865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5919391"/>
                  </a:ext>
                </a:extLst>
              </a:tr>
              <a:tr h="481178">
                <a:tc>
                  <a:txBody>
                    <a:bodyPr/>
                    <a:lstStyle/>
                    <a:p>
                      <a:r>
                        <a:rPr lang="it-IT" sz="2400" dirty="0"/>
                        <a:t>Istria etc.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/>
                        <a:t>151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/>
                        <a:t>499123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dirty="0"/>
                        <a:t>7361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8014278"/>
                  </a:ext>
                </a:extLst>
              </a:tr>
              <a:tr h="481178">
                <a:tc>
                  <a:txBody>
                    <a:bodyPr/>
                    <a:lstStyle/>
                    <a:p>
                      <a:r>
                        <a:rPr lang="it-IT" sz="2000" i="1" dirty="0"/>
                        <a:t>Province annesse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400" i="1" dirty="0"/>
                        <a:t>251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400" i="1" dirty="0"/>
                        <a:t>939608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400" i="1" dirty="0"/>
                        <a:t>9226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0729577"/>
                  </a:ext>
                </a:extLst>
              </a:tr>
            </a:tbl>
          </a:graphicData>
        </a:graphic>
      </p:graphicFrame>
      <p:sp>
        <p:nvSpPr>
          <p:cNvPr id="6" name="Titolo 5">
            <a:extLst>
              <a:ext uri="{FF2B5EF4-FFF2-40B4-BE49-F238E27FC236}">
                <a16:creationId xmlns:a16="http://schemas.microsoft.com/office/drawing/2014/main" id="{F6541D7B-4BB1-F540-8240-26191350B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330" y="609600"/>
            <a:ext cx="10382492" cy="825305"/>
          </a:xfrm>
        </p:spPr>
        <p:txBody>
          <a:bodyPr>
            <a:normAutofit fontScale="90000"/>
          </a:bodyPr>
          <a:lstStyle/>
          <a:p>
            <a:r>
              <a:rPr lang="it-IT" dirty="0"/>
              <a:t>Popolazione «Venezia Giulia» al censimento 1921</a:t>
            </a:r>
          </a:p>
        </p:txBody>
      </p:sp>
    </p:spTree>
    <p:extLst>
      <p:ext uri="{BB962C8B-B14F-4D97-AF65-F5344CB8AC3E}">
        <p14:creationId xmlns:p14="http://schemas.microsoft.com/office/powerpoint/2010/main" val="34989780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1719</TotalTime>
  <Words>292</Words>
  <Application>Microsoft Macintosh PowerPoint</Application>
  <PresentationFormat>Widescreen</PresentationFormat>
  <Paragraphs>110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di Office</vt:lpstr>
      <vt:lpstr>La regione al confine orientale dal fascismo a Fratelli d’Italia.</vt:lpstr>
      <vt:lpstr>Il bottino di guerra</vt:lpstr>
      <vt:lpstr>Trattato di Rapallo Novembre 1920</vt:lpstr>
      <vt:lpstr>Comuni annessi oggi FVG</vt:lpstr>
      <vt:lpstr>1919-1922</vt:lpstr>
      <vt:lpstr>Presentazione standard di PowerPoint</vt:lpstr>
      <vt:lpstr>Popolazione del Litorale per gruppi nazionali (censimento 1910)</vt:lpstr>
      <vt:lpstr>Ripartizione  popolazione Litorale per gruppi nazionali 1910</vt:lpstr>
      <vt:lpstr>Popolazione «Venezia Giulia» al censimento 1921</vt:lpstr>
      <vt:lpstr>Popolazione delle province annesse 1910-1921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Geografia storica dell’odierno Friuli Venezia Giulia 641LM </dc:title>
  <dc:creator>sergio zilli</dc:creator>
  <cp:lastModifiedBy>sergio zilli</cp:lastModifiedBy>
  <cp:revision>30</cp:revision>
  <dcterms:created xsi:type="dcterms:W3CDTF">2022-10-27T06:22:31Z</dcterms:created>
  <dcterms:modified xsi:type="dcterms:W3CDTF">2025-10-21T08:28:36Z</dcterms:modified>
</cp:coreProperties>
</file>