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94" r:id="rId3"/>
    <p:sldId id="265" r:id="rId4"/>
    <p:sldId id="317" r:id="rId5"/>
    <p:sldId id="307" r:id="rId6"/>
    <p:sldId id="308" r:id="rId7"/>
    <p:sldId id="309" r:id="rId8"/>
    <p:sldId id="318" r:id="rId9"/>
    <p:sldId id="263" r:id="rId10"/>
    <p:sldId id="292" r:id="rId11"/>
    <p:sldId id="319" r:id="rId12"/>
    <p:sldId id="271" r:id="rId13"/>
    <p:sldId id="293" r:id="rId14"/>
    <p:sldId id="264" r:id="rId15"/>
    <p:sldId id="295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E916D3-8CE8-0D8D-8BCD-1C9B982E87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EEF45DD-A783-5431-B2BF-6F1EF84830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1A8FBD1-BC0F-D2F0-A9BF-BB360880C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22/10/2025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CC9A029-336F-DF53-252F-E72D893CB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B240C53-C3DF-FF98-FB80-C260834FF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5297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C0CABC-12D8-9F0D-6B6D-90A66DEBE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154263B-DD25-0F89-3B89-CB431F7EC8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1437374-E697-2BE1-6BD2-1D3C14765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22/10/2025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FF6D3E0-6B2A-3901-C83F-091569901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B2A027B-8784-1B57-312B-A234AB46A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2996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1034C3B-3AA2-925D-C5BF-C03D542499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20BBCD9-DA18-A321-504D-E5252F6F78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6E4D3CC-3A85-48CF-A973-E3346C88C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22/10/2025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1BB50C7-64CB-4D34-6929-476F87F16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D695E7E-FACB-B700-A7B7-D17070B0A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8614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D32E6B-E6F7-00EA-98CC-25BF444CF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572D4DA-966B-6D36-1723-A20E138F7A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DDEC23A-1804-4274-E7A8-CE67368D5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22/10/2025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41EED31-7F05-2CA9-A55A-D74EBF52C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51EC824-6374-E8DF-FA63-A49CDDA5B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0304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3B99B9-CAC2-DBD6-A9A5-0320C7729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92DEC15-7A96-B5D8-4B07-DB91A5CF66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32569D8-05CD-7E09-C718-F0208C4B1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22/10/2025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A0BAB8D-F933-2790-EC98-DCAFA210E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AFDEF79-5681-9F27-F92F-065605E70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186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2E69E9-860F-4F28-672D-80A009422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941408B-9A46-0030-E92A-58994FC7C7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979C4CE-EC34-CA28-93BE-6E7FE93706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C09EA45-FEE0-7583-9D96-20E3258DC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22/10/2025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1DF0BB9-D4BE-882A-6966-D5C5260DC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ABEE384-E824-5DEA-CC2B-B6A44FD4C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5909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0BCDA3-989F-5D80-639C-AC3E93B92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DD2B4A7-EFA0-7260-BF2B-DFFD4EED1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5AF7881-2836-C32C-AEA4-A6F36051AB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3AAFFD3-0E13-2532-93DC-B3FA4ECCEC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D9DECF4-0DB0-B0F9-DC8C-AD651023A0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BAE0A8C8-60B0-054A-2243-E53760439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22/10/2025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61AA92F-02C1-5473-9030-BB3E8DD42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B32C9A4-9E28-9F6B-178B-FA1489AB7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5353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C5B65C-1B41-B558-BA9C-9B183E9A4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4ECCD8B-2FC4-8DEC-6F96-FBE4AC9F6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22/10/2025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CC86B28-5085-F5BA-66B1-B459EBE3C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913E71C-99B4-C20A-29B0-4DBD2E37C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5396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7FDEED1-6E0B-6CE9-B6DC-3F09BC5AA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22/10/2025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D5B3F66-FD73-F544-1801-49E4A6167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1F9F57F-D161-6D98-8B58-161183DB1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2722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7F62F6-2959-ECA1-8ADF-8430164B7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07E92BD-6A15-6805-88A2-7B4D8CB92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1A2B5D0-9B60-31FE-7C42-BF3CC41FF5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97A7348-0832-5A0A-6B1E-0754B5625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22/10/2025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B213119-236A-1376-66B5-EBA5CCDAB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37E17F2-0492-6FF1-2AE8-761706E2E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5947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13C4FB-A071-34A0-158E-1D6C46922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996EC7A-041F-1AD9-5BD6-85605DAD32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14B7D6D-116F-C4E7-1826-8779008A12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DB0E4DE-BC51-A4D4-B63E-DEE7670D9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22/10/2025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005A4D0-02FA-72A8-28BC-94438A25C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863EEA6-A09E-CF4E-9C77-4F46BA73C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0637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453B6AB-300A-A9CE-A6B9-0EABA4AC2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EF8EA76-36E4-72A8-5A98-3D2AB26497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A21A03F-367D-98B5-6A75-88BFAFEFB5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279B7-9D30-4408-B879-192EFAAF0F0F}" type="datetimeFigureOut">
              <a:rPr lang="it-IT" smtClean="0"/>
              <a:t>22/10/2025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445D843-91E1-AD20-2B19-D31BB010FD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8BF03B9-73D4-DCD3-DA8A-323F417755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2656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5564E7-8A0D-450A-8238-B36CB895B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5502"/>
          </a:xfrm>
        </p:spPr>
        <p:txBody>
          <a:bodyPr>
            <a:normAutofit/>
          </a:bodyPr>
          <a:lstStyle/>
          <a:p>
            <a:r>
              <a:rPr lang="it-IT" sz="3200" dirty="0"/>
              <a:t>La situazione nei Balcani all’inizio del Novecento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96E5E9C-153F-4A5F-B861-6D0E78E59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0628"/>
            <a:ext cx="10515600" cy="5142246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dirty="0"/>
              <a:t>Dopo le guerre balcaniche erano emersi soprattutto due paesi nell’Europa danubiano-balcanica: la Romania e la Serbia</a:t>
            </a:r>
          </a:p>
          <a:p>
            <a:pPr algn="just"/>
            <a:r>
              <a:rPr lang="it-IT" dirty="0"/>
              <a:t>La Romania, legata alla Triplice Alleanza in funzione antirussa, era sempre più sensibile alle pressioni esercitate dal movimento nazionale romeno di Transilvania, che accusava Budapest di oppressione politica</a:t>
            </a:r>
          </a:p>
          <a:p>
            <a:pPr algn="just"/>
            <a:r>
              <a:rPr lang="it-IT" dirty="0"/>
              <a:t>La Serbia, dopo l’annessione della Bosnia-Erzegovina all’Impero austro-ungarico nel 1908, coltivava ambizioni annessionistiche verso quella regione, sostenendo le organizzazioni irredentistiche serbo-bosniache</a:t>
            </a:r>
          </a:p>
          <a:p>
            <a:pPr algn="just"/>
            <a:r>
              <a:rPr lang="it-IT" dirty="0"/>
              <a:t>L’arciduca Francesco Ferdinando, erede al trono d’Austria, sosteneva i progetti di federalizzazione dell’Impero, portati avanti dai partiti nazionali minoritari</a:t>
            </a:r>
          </a:p>
        </p:txBody>
      </p:sp>
    </p:spTree>
    <p:extLst>
      <p:ext uri="{BB962C8B-B14F-4D97-AF65-F5344CB8AC3E}">
        <p14:creationId xmlns:p14="http://schemas.microsoft.com/office/powerpoint/2010/main" val="1630212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81200" y="476672"/>
            <a:ext cx="8229600" cy="940966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600" dirty="0"/>
              <a:t>Schieramenti nella Prima guerra mondiale</a:t>
            </a:r>
            <a:br>
              <a:rPr lang="it-IT" dirty="0"/>
            </a:br>
            <a:endParaRPr lang="it-IT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903" y="1600201"/>
            <a:ext cx="721219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6266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991FC5-7AA6-4BFC-BA60-9F25B6F66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3005"/>
            <a:ext cx="10515600" cy="687897"/>
          </a:xfrm>
        </p:spPr>
        <p:txBody>
          <a:bodyPr>
            <a:noAutofit/>
          </a:bodyPr>
          <a:lstStyle/>
          <a:p>
            <a:r>
              <a:rPr lang="it-IT" sz="3200" dirty="0"/>
              <a:t>L’Impero turco-ottomano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E49A2DF-4E6F-46C7-BB76-D526AFA44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8132"/>
            <a:ext cx="10515600" cy="4448830"/>
          </a:xfrm>
        </p:spPr>
        <p:txBody>
          <a:bodyPr/>
          <a:lstStyle/>
          <a:p>
            <a:r>
              <a:rPr lang="it-IT" dirty="0"/>
              <a:t>Genocidio degli armeni (1915-16)</a:t>
            </a:r>
          </a:p>
          <a:p>
            <a:pPr algn="just"/>
            <a:r>
              <a:rPr lang="it-IT" dirty="0"/>
              <a:t>La Gran Bretagna appoggia la rivolta araba (1916-18) contro l’Impero ottomano</a:t>
            </a:r>
          </a:p>
          <a:p>
            <a:pPr algn="just"/>
            <a:r>
              <a:rPr lang="it-IT" dirty="0"/>
              <a:t>Con l’accordo Sykes-Picot (1916), Gran Bretagna e Francia si spartiscono le future zone d’influenza in Medio Oriente</a:t>
            </a:r>
          </a:p>
          <a:p>
            <a:pPr algn="just"/>
            <a:r>
              <a:rPr lang="it-IT" dirty="0"/>
              <a:t>Con la dichiarazione Balfour (1917), la Gran Bretagna appoggia il progetto di costituire una nazione ebraica in Palestina</a:t>
            </a:r>
          </a:p>
          <a:p>
            <a:pPr algn="just"/>
            <a:r>
              <a:rPr lang="it-IT" dirty="0"/>
              <a:t>Accordi di San Giovanni di </a:t>
            </a:r>
            <a:r>
              <a:rPr lang="it-IT" dirty="0" err="1"/>
              <a:t>Moriana</a:t>
            </a:r>
            <a:r>
              <a:rPr lang="it-IT" dirty="0"/>
              <a:t> (1917), firmati da Gran Bretagna, Francia e Italia: area di influenza italiana in Anatolia sud-occidentale</a:t>
            </a:r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78454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200" dirty="0"/>
              <a:t>Accordo </a:t>
            </a:r>
            <a:r>
              <a:rPr lang="it-IT" sz="3200" dirty="0" err="1"/>
              <a:t>Sykes-Picot</a:t>
            </a:r>
            <a:r>
              <a:rPr lang="it-IT" sz="3200" dirty="0"/>
              <a:t> (maggio 1916)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080" y="1786855"/>
            <a:ext cx="4999839" cy="3993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0118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2722C53-80AB-43FA-9AA2-496219D91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933" y="344861"/>
            <a:ext cx="9248133" cy="616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712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4F7B81-5F9C-40D3-8CC1-2DBAD1DC57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4441" y="868363"/>
            <a:ext cx="10618237" cy="574543"/>
          </a:xfrm>
        </p:spPr>
        <p:txBody>
          <a:bodyPr>
            <a:normAutofit/>
          </a:bodyPr>
          <a:lstStyle/>
          <a:p>
            <a:pPr algn="l"/>
            <a:r>
              <a:rPr lang="it-IT" sz="3200" dirty="0"/>
              <a:t>L’Italia e la politica delle nazionalità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7A856F7-40E0-43FB-BC49-DE59C03548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4441" y="1996751"/>
            <a:ext cx="10618237" cy="3992887"/>
          </a:xfrm>
        </p:spPr>
        <p:txBody>
          <a:bodyPr>
            <a:normAutofit lnSpcReduction="10000"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800" dirty="0"/>
              <a:t>Dopo la sconfitta di Caporetto (ottobre-novembre 1917), il governo italiano inizia a sostenere, anche a fini propagandistici, una politica di appoggio alle rivendicazioni dei movimenti nazionali dell’Impero austro-ungarico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800" dirty="0"/>
              <a:t>Congresso dei popoli oppressi di Roma dell’aprile 1918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800" dirty="0"/>
              <a:t>Permangono le diffidenze fra il governo italiano e il movimento nazionale jugoslavo a causa del contenzioso territoriale relativo all’Adriatico nord-orientale e orientale (nel luglio 1917 era stata firmata da Regno di Serbia e Comitato jugoslavo la Dichiarazione di Corfù)</a:t>
            </a:r>
          </a:p>
          <a:p>
            <a:pPr algn="just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89722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3892"/>
          </a:xfrm>
        </p:spPr>
        <p:txBody>
          <a:bodyPr>
            <a:normAutofit/>
          </a:bodyPr>
          <a:lstStyle/>
          <a:p>
            <a:pPr algn="ctr"/>
            <a:r>
              <a:rPr lang="it-IT" sz="2800" dirty="0"/>
              <a:t>Situazione dopo la sconfitta italiana a Caporetto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624" y="1600201"/>
            <a:ext cx="577475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6392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7679E4-2513-41C8-96F7-2DB573EAD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/>
              <a:t>Un celebre progetto di federalizzazione dell’Impero austro-ungarico esposto dal romeno transilvano Aurel Popovici: gli «Stati Uniti della Grande Austria» (1906)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DCFADA-D5EB-4A8D-9D6A-9A230C7BC76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873" y="1853967"/>
            <a:ext cx="5301843" cy="4345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7706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4EA38F-624E-47F2-A381-A5028E1F64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3397" y="671119"/>
            <a:ext cx="10469461" cy="604008"/>
          </a:xfrm>
        </p:spPr>
        <p:txBody>
          <a:bodyPr>
            <a:normAutofit/>
          </a:bodyPr>
          <a:lstStyle/>
          <a:p>
            <a:pPr algn="just"/>
            <a:r>
              <a:rPr lang="it-IT" sz="3200" dirty="0"/>
              <a:t>L’Imperialismo russo fra Otto e Novecento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B4E9DE1-D34B-4B4A-B102-DC5539E665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065" y="1828800"/>
            <a:ext cx="10301681" cy="4278384"/>
          </a:xfrm>
        </p:spPr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/>
              <a:t>Fra Otto e Novecento l’Impero russo mette in atto una politica espansionistica verso il Caucaso, in opposizione all’Impero ottomano, verso l’Asia centrale, in opposizione all’imperialismo britannico, e verso l’Estremo Oriente, scontrandosi con l’imperialismo giapponese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/>
              <a:t>Importanza strategica della ferrovia transiberiana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/>
              <a:t>Fra Russia e Giappone si origina una contesa territoriale per il controllo della Manciuria, che vede l’opposizione giapponese allo stabilimento di una base russa a Port Arthur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/>
              <a:t>Guerra russo-giapponese del 1904-1905, che si risolve con una sconfitta russa</a:t>
            </a:r>
          </a:p>
        </p:txBody>
      </p:sp>
    </p:spTree>
    <p:extLst>
      <p:ext uri="{BB962C8B-B14F-4D97-AF65-F5344CB8AC3E}">
        <p14:creationId xmlns:p14="http://schemas.microsoft.com/office/powerpoint/2010/main" val="3798137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039BA8-FEC6-47D7-B26A-63EE5E383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200" dirty="0"/>
              <a:t>L’espansione dell’Impero russo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113AA66-C8EE-4AFE-8FAF-C2EE0AB6DE2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712" y="1875427"/>
            <a:ext cx="6266576" cy="4105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6808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627F44-5A21-4BBC-8B95-609E20DC2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200" dirty="0"/>
              <a:t>Imperialismo in Asia fra Ottocento e Novecento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A7DF311D-17A4-4DCF-AE94-BC285FDB5C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573" y="1825625"/>
            <a:ext cx="6240853" cy="4351338"/>
          </a:xfrm>
        </p:spPr>
      </p:pic>
    </p:spTree>
    <p:extLst>
      <p:ext uri="{BB962C8B-B14F-4D97-AF65-F5344CB8AC3E}">
        <p14:creationId xmlns:p14="http://schemas.microsoft.com/office/powerpoint/2010/main" val="784684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DAC9D3-8932-42C2-98E3-3B364CBC9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200" dirty="0"/>
              <a:t>La ferrovia transiberiana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57B21BF-CA58-4475-AA5E-87F1A13FC53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524" y="1766189"/>
            <a:ext cx="5066951" cy="414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6199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D7D758-34BC-4CE3-915C-42B2ACFE4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La rivoluzione russa del 1905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FCF286E-53CD-40F9-A5F8-69A3AA17B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5519"/>
            <a:ext cx="10515600" cy="4605556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it-IT" dirty="0"/>
              <a:t>La guerra russo-giapponese aumenta le tensioni sociali in Russia e nel gennaio 1905 una manifestazione operaia a San Pietroburgo viene repressa con la forza (domenica di sangue)</a:t>
            </a:r>
          </a:p>
          <a:p>
            <a:pPr algn="just"/>
            <a:r>
              <a:rPr lang="it-IT" dirty="0"/>
              <a:t>Nei mesi successivi si estendono scioperi e manifestazioni, dove istanze politico-sociali si uniscono a istanze nazionali, in particolare in Polonia e nei paesi baltici</a:t>
            </a:r>
          </a:p>
          <a:p>
            <a:pPr algn="just"/>
            <a:r>
              <a:rPr lang="it-IT" dirty="0"/>
              <a:t>In seguito ad un grande sciopero generale nell’ottobre del 1905 si forma il soviet di San Pietroburgo, un organo di autogoverno operaio</a:t>
            </a:r>
          </a:p>
          <a:p>
            <a:pPr algn="just"/>
            <a:r>
              <a:rPr lang="it-IT" dirty="0"/>
              <a:t>Nicola II promulga il Manifesto d’Ottobre, con cui garantisce le libertà civili e l’esistenza di un’assemblea elettiva parlamentare (Duma), ma nel dicembre scioglie il soviet di San Pietroburgo e reprime una sollevazione operaia</a:t>
            </a:r>
          </a:p>
          <a:p>
            <a:pPr algn="just"/>
            <a:r>
              <a:rPr lang="it-IT" dirty="0"/>
              <a:t>Le «leggi fondamentali» del maggio 1906 continuano a riservare all’imperatore delle prerogative molto ampie</a:t>
            </a:r>
          </a:p>
          <a:p>
            <a:pPr algn="just"/>
            <a:r>
              <a:rPr lang="it-IT" dirty="0"/>
              <a:t>Il diritto di voto viene progressivamente ridotto su base censitaria per diminuire la rappresentanza parlamentare della sinistra</a:t>
            </a:r>
          </a:p>
          <a:p>
            <a:pPr algn="just"/>
            <a:r>
              <a:rPr lang="it-IT" dirty="0"/>
              <a:t>I progetti di riforma agraria radicale, avanzati dai cadetti e dalla sinistra della Duma, vengono respinti e il primo ministro </a:t>
            </a:r>
            <a:r>
              <a:rPr lang="it-IT" dirty="0" err="1"/>
              <a:t>Stolypin</a:t>
            </a:r>
            <a:r>
              <a:rPr lang="it-IT" dirty="0"/>
              <a:t> vara una riforma agraria più moderata che scioglie l’</a:t>
            </a:r>
            <a:r>
              <a:rPr lang="it-IT" dirty="0" err="1"/>
              <a:t>obščina</a:t>
            </a:r>
            <a:r>
              <a:rPr lang="it-IT" dirty="0"/>
              <a:t> contadina per creare un ceto di piccoli e medi proprietari, in funzione conservatrice</a:t>
            </a:r>
          </a:p>
        </p:txBody>
      </p:sp>
    </p:spTree>
    <p:extLst>
      <p:ext uri="{BB962C8B-B14F-4D97-AF65-F5344CB8AC3E}">
        <p14:creationId xmlns:p14="http://schemas.microsoft.com/office/powerpoint/2010/main" val="1250861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D71DBA-F85F-44FA-B4A0-2EE1846465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1453" y="612396"/>
            <a:ext cx="10620463" cy="536896"/>
          </a:xfrm>
        </p:spPr>
        <p:txBody>
          <a:bodyPr>
            <a:normAutofit/>
          </a:bodyPr>
          <a:lstStyle/>
          <a:p>
            <a:pPr algn="just"/>
            <a:r>
              <a:rPr lang="it-IT" sz="2800" dirty="0"/>
              <a:t>La guerra nell’Europa danubiano-balcanica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A62D678-3204-4914-8E20-8FE96ADE99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6953" y="1275128"/>
            <a:ext cx="10620463" cy="4894975"/>
          </a:xfrm>
        </p:spPr>
        <p:txBody>
          <a:bodyPr>
            <a:normAutofit fontScale="40000" lnSpcReduction="20000"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5800" dirty="0"/>
              <a:t>L’erede al trono dell’Impero asburgico, arciduca Francesco Ferdinando, si propone come coordinatore delle istanze di federalizzazione portate avanti dai movimenti nazionali minoritari dell’Impero e in particolare della </a:t>
            </a:r>
            <a:r>
              <a:rPr lang="it-IT" sz="5800" dirty="0" err="1"/>
              <a:t>Transleitania</a:t>
            </a:r>
            <a:endParaRPr lang="it-IT" sz="58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5800" dirty="0"/>
              <a:t>Obiettivo: indebolire le posizioni dell’Ungheria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5800" dirty="0"/>
              <a:t>L’Italia e la Romania si trovano in una situazione simile: legate alla Triplice Alleanza ma sensibili alla propaganda irredentista, rispettivamente nella Venezia Giulia e in Transilvania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5800" dirty="0"/>
              <a:t>Patto di Londra (aprile 1915) fra l’Italia e la Triplice Intesa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5800" dirty="0"/>
              <a:t>Fra il 1915 e il 1916, gli Imperi centrali e la Bulgaria riescono a controllare i Balcani, occupando Serbia, Montenegro e Romania (quest’ultima firma un trattato di pace con gli Imperi centrali nel maggio del 1918 e rientra in guerra a fianco dell’Intesa il 10 novembre)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5800" dirty="0"/>
              <a:t>Nel 1917 la Grecia entra in guerra a fianco dell’Intesa: a partire da Salonicco, l’Armata alleata in Oriente porterà fra il settembre e il novembre 1918 alla sconfitta degli Imperi centrali nei Balcani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dirty="0"/>
          </a:p>
          <a:p>
            <a:pPr algn="just"/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12362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FFB1A4-ECC4-4F79-BD5F-32159C6C1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200" dirty="0"/>
              <a:t>I territori promessi all’Italia nell’Adriatico orientale con il Patto di Londra del 1915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F1DC02-F78A-4EEA-B000-FC0F72847ED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252" y="1775290"/>
            <a:ext cx="4345496" cy="4424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0424499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799</Words>
  <Application>Microsoft Office PowerPoint</Application>
  <PresentationFormat>Widescreen</PresentationFormat>
  <Paragraphs>45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1_Tema di Office</vt:lpstr>
      <vt:lpstr>La situazione nei Balcani all’inizio del Novecento</vt:lpstr>
      <vt:lpstr>Un celebre progetto di federalizzazione dell’Impero austro-ungarico esposto dal romeno transilvano Aurel Popovici: gli «Stati Uniti della Grande Austria» (1906)</vt:lpstr>
      <vt:lpstr>L’Imperialismo russo fra Otto e Novecento</vt:lpstr>
      <vt:lpstr>L’espansione dell’Impero russo</vt:lpstr>
      <vt:lpstr>Imperialismo in Asia fra Ottocento e Novecento</vt:lpstr>
      <vt:lpstr>La ferrovia transiberiana</vt:lpstr>
      <vt:lpstr>La rivoluzione russa del 1905</vt:lpstr>
      <vt:lpstr>La guerra nell’Europa danubiano-balcanica</vt:lpstr>
      <vt:lpstr>I territori promessi all’Italia nell’Adriatico orientale con il Patto di Londra del 1915</vt:lpstr>
      <vt:lpstr>Schieramenti nella Prima guerra mondiale </vt:lpstr>
      <vt:lpstr>L’Impero turco-ottomano</vt:lpstr>
      <vt:lpstr>Accordo Sykes-Picot (maggio 1916)</vt:lpstr>
      <vt:lpstr>Presentazione standard di PowerPoint</vt:lpstr>
      <vt:lpstr>L’Italia e la politica delle nazionalità</vt:lpstr>
      <vt:lpstr>Situazione dopo la sconfitta italiana a Caporetto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SANTORO STEFANO</dc:creator>
  <cp:lastModifiedBy>SANTORO STEFANO</cp:lastModifiedBy>
  <cp:revision>1</cp:revision>
  <dcterms:created xsi:type="dcterms:W3CDTF">2025-10-22T07:37:10Z</dcterms:created>
  <dcterms:modified xsi:type="dcterms:W3CDTF">2025-10-22T07:37:54Z</dcterms:modified>
</cp:coreProperties>
</file>