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9" r:id="rId3"/>
    <p:sldId id="284" r:id="rId4"/>
    <p:sldId id="311" r:id="rId5"/>
    <p:sldId id="277" r:id="rId6"/>
    <p:sldId id="278" r:id="rId7"/>
    <p:sldId id="321" r:id="rId8"/>
    <p:sldId id="280" r:id="rId9"/>
    <p:sldId id="281" r:id="rId10"/>
    <p:sldId id="282" r:id="rId11"/>
    <p:sldId id="283" r:id="rId12"/>
    <p:sldId id="266" r:id="rId13"/>
    <p:sldId id="28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24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45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5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34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27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6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4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05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47220-B088-4BC2-B7C5-943EF5C9E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65" y="494950"/>
            <a:ext cx="10360404" cy="645953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L’ultima fase della guerra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ACDDD8-1C7F-46F3-B7F3-014375604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65" y="1459345"/>
            <a:ext cx="10360404" cy="463106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Idea di guerra «democratica» per i diritti delle nazionalità oppresse, in base al principio di autodeterminazione dei popoli, sostenuta, pur in modalità diverse, da Wilson e Lenin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Lenin aveva proposto di trasformare il conflitto da guerra di aggressione imperialistica a guerra di classe rivoluzionaria (conferenze socialiste di Zimmerwald e </a:t>
            </a:r>
            <a:r>
              <a:rPr lang="it-IT" dirty="0" err="1"/>
              <a:t>Kienthal</a:t>
            </a:r>
            <a:r>
              <a:rPr lang="it-IT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La rivoluzione bolscevica (ottobre 1917) in Russia porta al trattato di Brest-</a:t>
            </a:r>
            <a:r>
              <a:rPr lang="it-IT" dirty="0" err="1"/>
              <a:t>Litovsk</a:t>
            </a:r>
            <a:r>
              <a:rPr lang="it-IT" dirty="0"/>
              <a:t> con gli Imperi centrali (marzo 1918)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In Italia, in base alla politica delle nazionalità, vengono formate la Legione cecoslovacca e la Legione romena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 la fine di ottobre e l’inizio di novembre del 1918 gli Imperi centrali firmano l’armistizio con l’Intesa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829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Conseguenze territoriali del trattato di Versailles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8" y="1339273"/>
            <a:ext cx="6797964" cy="48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1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F690-72B4-4FAC-AEB1-F8E27CA0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505"/>
            <a:ext cx="10515600" cy="746621"/>
          </a:xfrm>
        </p:spPr>
        <p:txBody>
          <a:bodyPr>
            <a:normAutofit/>
          </a:bodyPr>
          <a:lstStyle/>
          <a:p>
            <a:r>
              <a:rPr lang="it-IT" sz="3200" dirty="0"/>
              <a:t>La fine dell’Impero austro-ungarico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1AED8-DD8B-4977-A9EF-CB6F3063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731"/>
            <a:ext cx="10515600" cy="452923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Il trattato di Saint-Germain (settembre 1919) sancisce la dissoluzione dell’Impero austro-ungarico e la nascita di nuovi stati, generalmente ispirati al principio nazionale e di autodeterminazione</a:t>
            </a:r>
          </a:p>
          <a:p>
            <a:pPr algn="just"/>
            <a:r>
              <a:rPr lang="it-IT" dirty="0"/>
              <a:t>In realtà, gli stati sconfitti tendono sempre più a diventare monoetnici (Austria e Ungheria), mentre gli stati vincitori o «premiati» dalla Conferenza della pace sono spesso multietnici (Polonia, Cecoslovacchia, Regno SHS, Romania)</a:t>
            </a:r>
          </a:p>
          <a:p>
            <a:pPr algn="just"/>
            <a:r>
              <a:rPr lang="it-IT" dirty="0"/>
              <a:t>Impossibilità di applicare quanto previsto dal Patto di Londra per la delimitazione della frontiera orientale italiana</a:t>
            </a:r>
          </a:p>
          <a:p>
            <a:pPr algn="just"/>
            <a:r>
              <a:rPr lang="it-IT" dirty="0"/>
              <a:t>La fissazione del confine italo-jugoslavo viene rimandata ad un successivo trattato fra i due paesi</a:t>
            </a:r>
          </a:p>
        </p:txBody>
      </p:sp>
    </p:spTree>
    <p:extLst>
      <p:ext uri="{BB962C8B-B14F-4D97-AF65-F5344CB8AC3E}">
        <p14:creationId xmlns:p14="http://schemas.microsoft.com/office/powerpoint/2010/main" val="319937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scomparsa dell’Impero austro-ungarico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17" y="1577130"/>
            <a:ext cx="5360565" cy="443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3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D5E9E-1BF7-4149-A8B4-53DD05FA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1" y="671120"/>
            <a:ext cx="10402349" cy="520118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/>
              <a:t>I trattati di pace postbellici (1919-20)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A8689B-12DD-4339-9324-E947192D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11" y="1468073"/>
            <a:ext cx="10402349" cy="458877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Nel contesto della Conferenza di Parigi, vengono firmati i trattati di pace che riguardavano i paesi sconfitti: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Versailles con la Germania (giugno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Saint-Germain con l’Austria (settembre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del Trianon con l’Ungheria (giugno 1920)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Neuilly con la Bulgaria (novembre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Sèvres (agosto 1920) con l’Impero ottomano, poi modificato con il trattato di Losanna con la Turchia (luglio 1923) in seguito alla guerra greco-turca (1919-22) che sancì l’espulsione della Grecia dall’Anatolia (scambio di popolazioni fra i due paesi)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Abolizione del sultanato ottomano (1922) e fondazione della Repubblica turca (1923), presieduta da Mustafa Kemal </a:t>
            </a:r>
            <a:r>
              <a:rPr lang="it-IT" dirty="0" err="1"/>
              <a:t>Atatürk</a:t>
            </a:r>
            <a:r>
              <a:rPr lang="it-IT" dirty="0"/>
              <a:t>: laicizzazione, occidentalizzazione e nazionalismo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Al posto degli imperi multinazionali, nascono in Europa orientale nuovi stati, basati, almeno teoricamente, sul principio di nazionalità</a:t>
            </a:r>
          </a:p>
        </p:txBody>
      </p:sp>
    </p:spTree>
    <p:extLst>
      <p:ext uri="{BB962C8B-B14F-4D97-AF65-F5344CB8AC3E}">
        <p14:creationId xmlns:p14="http://schemas.microsoft.com/office/powerpoint/2010/main" val="105066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4A7CE-0D01-42DB-B8A1-3E5F52BE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>
            <a:normAutofit/>
          </a:bodyPr>
          <a:lstStyle/>
          <a:p>
            <a:r>
              <a:rPr lang="it-IT" sz="3200" dirty="0"/>
              <a:t>La rivoluzione russa di febbraio e ottobre 1917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D0D985-E172-4286-8B0A-77EF6267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Rivoluzione del febbraio 1917: costituzione di un governo democratico-borghese e di un Soviet egemonizzato dalle forze di sinistra</a:t>
            </a:r>
          </a:p>
          <a:p>
            <a:pPr algn="just"/>
            <a:r>
              <a:rPr lang="it-IT" dirty="0"/>
              <a:t>Dualismo fra governo provvisorio e Soviet, soprattutto sul problema della prosecuzione della guerra</a:t>
            </a:r>
          </a:p>
          <a:p>
            <a:pPr algn="just"/>
            <a:r>
              <a:rPr lang="it-IT" dirty="0"/>
              <a:t>Tesi di aprile di Lenin: uscire dalla guerra, tutto il potere ai Soviet, nazionalizzazione delle terre e creazione di un’unica banca nazionale</a:t>
            </a:r>
          </a:p>
          <a:p>
            <a:pPr algn="just"/>
            <a:r>
              <a:rPr lang="it-IT" dirty="0"/>
              <a:t>Colpi di mano bolscevichi (luglio) e controrivoluzionari (</a:t>
            </a:r>
            <a:r>
              <a:rPr lang="it-IT" dirty="0" err="1"/>
              <a:t>Kornilov</a:t>
            </a:r>
            <a:r>
              <a:rPr lang="it-IT" dirty="0"/>
              <a:t>, nell’agosto)</a:t>
            </a:r>
          </a:p>
          <a:p>
            <a:pPr algn="just"/>
            <a:r>
              <a:rPr lang="it-IT" dirty="0"/>
              <a:t>Rivoluzione d’ottobre e presa del potere dei bolscevichi, con la costituzione di un Consiglio dei commissari del popolo: gestione operaia delle industrie, banca unica nazionale, Consiglio supremo economico, polizia segreta (</a:t>
            </a:r>
            <a:r>
              <a:rPr lang="it-IT" dirty="0" err="1"/>
              <a:t>Čeka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543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E1571C-F384-47A0-ADB6-AFDEF3D40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675"/>
            <a:ext cx="10515600" cy="547228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Elezione dell’Assemblea costituente (novembre 1917): i bolscevichi non riescono ad ottenere la maggioranza</a:t>
            </a:r>
          </a:p>
          <a:p>
            <a:pPr algn="just"/>
            <a:r>
              <a:rPr lang="it-IT" dirty="0"/>
              <a:t>Lenin denuncia il carattere «borghese» dell’Assemblea costituente</a:t>
            </a:r>
          </a:p>
          <a:p>
            <a:pPr algn="just"/>
            <a:r>
              <a:rPr lang="it-IT" dirty="0"/>
              <a:t>Bolscevichi e socialisti-rivoluzionari di sinistra, di fronte al rifiuto dell’Assemblea costituente di ratificare i decreti del Consiglio dei commissari del popolo, sciolgono la stessa Assemblea</a:t>
            </a:r>
          </a:p>
          <a:p>
            <a:pPr algn="just"/>
            <a:r>
              <a:rPr lang="it-IT" dirty="0"/>
              <a:t>Il provvedimento di scioglimento è ratificato dal III Congresso panrusso dei Soviet (gennaio 1918)</a:t>
            </a:r>
          </a:p>
          <a:p>
            <a:pPr algn="just"/>
            <a:r>
              <a:rPr lang="it-IT" dirty="0"/>
              <a:t>Fu inoltre proclamata la nascita della Repubblica sovietica russa</a:t>
            </a:r>
          </a:p>
          <a:p>
            <a:pPr algn="just"/>
            <a:r>
              <a:rPr lang="it-IT" dirty="0"/>
              <a:t>Trattato di Brest-</a:t>
            </a:r>
            <a:r>
              <a:rPr lang="it-IT" dirty="0" err="1"/>
              <a:t>Litovsk</a:t>
            </a:r>
            <a:r>
              <a:rPr lang="it-IT" dirty="0"/>
              <a:t> fra Russia e Imperi centrali (marzo 1918): la Russia rinuncia a Finlandia, Paesi baltici, Polonia, parte di Bielorussia e Ucraina e, in Anatolia orientale e Caucaso, ai distretti di </a:t>
            </a:r>
            <a:r>
              <a:rPr lang="it-IT" dirty="0" err="1"/>
              <a:t>Kars</a:t>
            </a:r>
            <a:r>
              <a:rPr lang="it-IT" dirty="0"/>
              <a:t>, </a:t>
            </a:r>
            <a:r>
              <a:rPr lang="it-IT" dirty="0" err="1"/>
              <a:t>Ardahan</a:t>
            </a:r>
            <a:r>
              <a:rPr lang="it-IT" dirty="0"/>
              <a:t> e Batumi</a:t>
            </a:r>
          </a:p>
        </p:txBody>
      </p:sp>
    </p:spTree>
    <p:extLst>
      <p:ext uri="{BB962C8B-B14F-4D97-AF65-F5344CB8AC3E}">
        <p14:creationId xmlns:p14="http://schemas.microsoft.com/office/powerpoint/2010/main" val="86795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nfluence did the Treaty of Brest-Litovsk have?">
            <a:extLst>
              <a:ext uri="{FF2B5EF4-FFF2-40B4-BE49-F238E27FC236}">
                <a16:creationId xmlns:a16="http://schemas.microsoft.com/office/drawing/2014/main" id="{CFF0007B-5681-4763-9F8A-69F300BE2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20" y="914400"/>
            <a:ext cx="5821959" cy="52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5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DA387-2672-411A-B4DF-FC28BDF5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167"/>
          </a:xfrm>
        </p:spPr>
        <p:txBody>
          <a:bodyPr>
            <a:normAutofit/>
          </a:bodyPr>
          <a:lstStyle/>
          <a:p>
            <a:r>
              <a:rPr lang="it-IT" sz="3200" dirty="0"/>
              <a:t>Guerra civile in Russia e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29F79B-EC8A-4FC1-90EC-C4795624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4608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Tramite l’Armata rossa i bolscevichi puntano a riconquistare gran parte dei territori appartenuti all’Impero russo</a:t>
            </a:r>
          </a:p>
          <a:p>
            <a:pPr algn="just"/>
            <a:r>
              <a:rPr lang="it-IT" dirty="0"/>
              <a:t>Guerra civile in Russia (1918-21) fra bolscevichi e antibolscevichi (zaristi, liberali, menscevichi, socialisti-rivoluzionari), appoggiati dall’Intesa, che agiva insieme alla Legione cecoslovacca</a:t>
            </a:r>
          </a:p>
          <a:p>
            <a:pPr algn="just"/>
            <a:r>
              <a:rPr lang="it-IT" dirty="0"/>
              <a:t>Guerra civile europea: tentativi rivoluzionari di tipo bolscevico in Europa centro-orientale (1918-19)</a:t>
            </a:r>
          </a:p>
          <a:p>
            <a:pPr algn="just"/>
            <a:r>
              <a:rPr lang="it-IT" dirty="0"/>
              <a:t>Il caso ungherese: la repubblica dei Consigli (marzo-agosto 1919)</a:t>
            </a:r>
          </a:p>
          <a:p>
            <a:pPr algn="just"/>
            <a:r>
              <a:rPr lang="it-IT" dirty="0"/>
              <a:t>Per iniziativa francese, l’Intesa istituisce un «cordone sanitario» per arginare il «contagio bolscevico» in Europa centro-orientale</a:t>
            </a:r>
          </a:p>
          <a:p>
            <a:pPr algn="just"/>
            <a:r>
              <a:rPr lang="it-IT" dirty="0"/>
              <a:t>La Russia sovietica riconquista Ucraina e </a:t>
            </a:r>
            <a:r>
              <a:rPr lang="it-IT" dirty="0" err="1"/>
              <a:t>Transcaucasia</a:t>
            </a:r>
            <a:endParaRPr lang="it-IT" dirty="0"/>
          </a:p>
          <a:p>
            <a:pPr algn="just"/>
            <a:r>
              <a:rPr lang="it-IT" dirty="0"/>
              <a:t>Pace di Riga (marzo 1921): fissazione del confine polacco-sovietico</a:t>
            </a:r>
          </a:p>
        </p:txBody>
      </p:sp>
    </p:spTree>
    <p:extLst>
      <p:ext uri="{BB962C8B-B14F-4D97-AF65-F5344CB8AC3E}">
        <p14:creationId xmlns:p14="http://schemas.microsoft.com/office/powerpoint/2010/main" val="275411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D307C-02A7-47E3-B853-0239E14D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guerra civile in Russia</a:t>
            </a:r>
          </a:p>
        </p:txBody>
      </p:sp>
      <p:pic>
        <p:nvPicPr>
          <p:cNvPr id="1026" name="Picture 2" descr="1918-1921) Russian Civil War Map | Mapas históricos, Mapa, Historicos">
            <a:extLst>
              <a:ext uri="{FF2B5EF4-FFF2-40B4-BE49-F238E27FC236}">
                <a16:creationId xmlns:a16="http://schemas.microsoft.com/office/drawing/2014/main" id="{32ED45A4-0785-448A-8672-5BC04449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45" y="1403928"/>
            <a:ext cx="6326909" cy="48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9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FD94A-3738-4F95-831E-481328A0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844"/>
            <a:ext cx="10515600" cy="5296119"/>
          </a:xfrm>
        </p:spPr>
        <p:txBody>
          <a:bodyPr/>
          <a:lstStyle/>
          <a:p>
            <a:pPr algn="just"/>
            <a:r>
              <a:rPr lang="it-IT" dirty="0"/>
              <a:t>Dal 1918 al 1921 comunismo di guerra: requisizione delle terre ai contadini e nazionalizzazione</a:t>
            </a:r>
          </a:p>
          <a:p>
            <a:pPr algn="just"/>
            <a:r>
              <a:rPr lang="it-IT" dirty="0"/>
              <a:t>Carestia (1921-22)</a:t>
            </a:r>
          </a:p>
          <a:p>
            <a:pPr algn="just"/>
            <a:r>
              <a:rPr lang="it-IT" dirty="0"/>
              <a:t>Nel 1921 Lenin vara la NEP (nuova politica economica), reintroducendo elementi «capitalistici»</a:t>
            </a:r>
          </a:p>
          <a:p>
            <a:pPr algn="just"/>
            <a:r>
              <a:rPr lang="it-IT" dirty="0"/>
              <a:t>«</a:t>
            </a:r>
            <a:r>
              <a:rPr lang="it-IT" dirty="0" err="1"/>
              <a:t>Indigenizzazione</a:t>
            </a:r>
            <a:r>
              <a:rPr lang="it-IT" dirty="0"/>
              <a:t>»: promozione di classi dirigenti nazionali, anche non russe, nel contesto di una realtà politica socialista con un’estensione multinazionale</a:t>
            </a:r>
          </a:p>
          <a:p>
            <a:pPr algn="just"/>
            <a:r>
              <a:rPr lang="it-IT" dirty="0"/>
              <a:t>Il Partito comunista è l’unico detentore del potere politico</a:t>
            </a:r>
          </a:p>
          <a:p>
            <a:pPr algn="just"/>
            <a:r>
              <a:rPr lang="it-IT" dirty="0"/>
              <a:t>Nascita dell’Unione delle Repubbliche Socialiste Sovietiche (Urss) nel dicembre 1922</a:t>
            </a:r>
          </a:p>
        </p:txBody>
      </p:sp>
    </p:spTree>
    <p:extLst>
      <p:ext uri="{BB962C8B-B14F-4D97-AF65-F5344CB8AC3E}">
        <p14:creationId xmlns:p14="http://schemas.microsoft.com/office/powerpoint/2010/main" val="373101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45055-C80D-4D16-86CC-11A7D815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311"/>
          </a:xfrm>
        </p:spPr>
        <p:txBody>
          <a:bodyPr>
            <a:normAutofit/>
          </a:bodyPr>
          <a:lstStyle/>
          <a:p>
            <a:r>
              <a:rPr lang="it-IT" sz="3200" dirty="0"/>
              <a:t>La Conferenza di pace di Parigi (1919-20)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C422A-C6E4-4E17-8962-146D3FAE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Obiettivo della Conferenza: ridisegnare la carta d’Europa (in modo particolare dell’Europa centro-orientale) dopo la scomparsa degli imperi multinazionali, per sancire la creazione di nuove entità statuali «nazionali»</a:t>
            </a:r>
          </a:p>
          <a:p>
            <a:pPr algn="just"/>
            <a:r>
              <a:rPr lang="it-IT" dirty="0"/>
              <a:t>Atteggiamento punitivo nei confronti della Germania</a:t>
            </a:r>
          </a:p>
          <a:p>
            <a:pPr algn="just"/>
            <a:r>
              <a:rPr lang="it-IT" dirty="0"/>
              <a:t>Wilson vuole attuare i 14 punti enunciati nel gennaio 1918</a:t>
            </a:r>
          </a:p>
          <a:p>
            <a:pPr algn="just"/>
            <a:r>
              <a:rPr lang="it-IT" dirty="0"/>
              <a:t>Organo principale: Consiglio dei quattro, cui poi avrebbe fatto seguito la Conferenza degli ambasciatori</a:t>
            </a:r>
          </a:p>
          <a:p>
            <a:pPr algn="just"/>
            <a:r>
              <a:rPr lang="it-IT" dirty="0"/>
              <a:t>Con il trattato di Versailles (giugno 1919) la Germania (ormai una repubblica) è penalizzata dal punto di vista territoriale, economico e militare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145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L’Europa dopo la Prima guerra mondiale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14" y="1431637"/>
            <a:ext cx="5849371" cy="46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6977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1_Tema di Office</vt:lpstr>
      <vt:lpstr>L’ultima fase della guerra</vt:lpstr>
      <vt:lpstr>La rivoluzione russa di febbraio e ottobre 1917</vt:lpstr>
      <vt:lpstr>Presentazione standard di PowerPoint</vt:lpstr>
      <vt:lpstr>Presentazione standard di PowerPoint</vt:lpstr>
      <vt:lpstr>Guerra civile in Russia e in Europa</vt:lpstr>
      <vt:lpstr>La guerra civile in Russia</vt:lpstr>
      <vt:lpstr>Presentazione standard di PowerPoint</vt:lpstr>
      <vt:lpstr>La Conferenza di pace di Parigi (1919-20)</vt:lpstr>
      <vt:lpstr>L’Europa dopo la Prima guerra mondiale</vt:lpstr>
      <vt:lpstr>Conseguenze territoriali del trattato di Versailles</vt:lpstr>
      <vt:lpstr>La fine dell’Impero austro-ungarico</vt:lpstr>
      <vt:lpstr>La scomparsa dell’Impero austro-ungarico</vt:lpstr>
      <vt:lpstr>I trattati di pace postbellici (1919-20)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2025-10-23T07:34:08Z</dcterms:created>
  <dcterms:modified xsi:type="dcterms:W3CDTF">2025-10-23T07:34:46Z</dcterms:modified>
</cp:coreProperties>
</file>