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92" r:id="rId3"/>
    <p:sldId id="293" r:id="rId4"/>
    <p:sldId id="294" r:id="rId5"/>
    <p:sldId id="295" r:id="rId6"/>
    <p:sldId id="296" r:id="rId7"/>
    <p:sldId id="297" r:id="rId8"/>
    <p:sldId id="298" r:id="rId9"/>
    <p:sldId id="299" r:id="rId10"/>
    <p:sldId id="300" r:id="rId11"/>
    <p:sldId id="301" r:id="rId12"/>
    <p:sldId id="277" r:id="rId13"/>
    <p:sldId id="278" r:id="rId14"/>
    <p:sldId id="280" r:id="rId15"/>
    <p:sldId id="303" r:id="rId16"/>
    <p:sldId id="304" r:id="rId17"/>
    <p:sldId id="260" r:id="rId18"/>
    <p:sldId id="305" r:id="rId19"/>
    <p:sldId id="306" r:id="rId20"/>
    <p:sldId id="307" r:id="rId21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6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EA812FA-56E6-62BD-F678-07F94E7B20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E2B8DCE3-F14E-6F8C-1D16-4EA8C9BA7B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36DD269-5DF7-E1A4-BAB0-75904041A2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AD231-1158-472A-9B9B-2CB9757544AA}" type="datetimeFigureOut">
              <a:rPr lang="it-IT" smtClean="0"/>
              <a:t>23/10/2025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D161311-F1F5-67AE-44C3-D7D677978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6CDEE7B-409A-EC8E-9D60-84FA44B5EC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00345-7FB8-49BF-8A53-DAF130C3B98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85815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140FB1C-5F73-9991-7614-A7A27C246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C66C244-E83E-76EE-3E99-0B6C1EA77F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AD4940D-5E1F-12A9-10B9-058F6A117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AD231-1158-472A-9B9B-2CB9757544AA}" type="datetimeFigureOut">
              <a:rPr lang="it-IT" smtClean="0"/>
              <a:t>23/10/2025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70A76AA-B1C3-B46E-0353-3B2AFB6F4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9061F34-8AD9-CC08-1348-4BF573399F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00345-7FB8-49BF-8A53-DAF130C3B98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91791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6DD89F77-67FB-62AA-6226-D5F5CE5652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A197D68D-B9B6-D487-9B27-2E080DB091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26A19ED-3E9C-5EFD-190A-9E5E6D477F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AD231-1158-472A-9B9B-2CB9757544AA}" type="datetimeFigureOut">
              <a:rPr lang="it-IT" smtClean="0"/>
              <a:t>23/10/2025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DC8DDD1-EEC7-5BB3-4728-3060CFE853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17BE0E0-B40E-9CCE-0416-EF23E54937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00345-7FB8-49BF-8A53-DAF130C3B98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553480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676BA-5BDB-429B-98C8-A19F0AD279E9}" type="datetimeFigureOut">
              <a:rPr lang="it-IT" smtClean="0"/>
              <a:t>23/10/2025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B0BBA-656B-4325-90C4-DEA8C5F0D4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677015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676BA-5BDB-429B-98C8-A19F0AD279E9}" type="datetimeFigureOut">
              <a:rPr lang="it-IT" smtClean="0"/>
              <a:t>23/10/2025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B0BBA-656B-4325-90C4-DEA8C5F0D4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275866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676BA-5BDB-429B-98C8-A19F0AD279E9}" type="datetimeFigureOut">
              <a:rPr lang="it-IT" smtClean="0"/>
              <a:t>23/10/2025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B0BBA-656B-4325-90C4-DEA8C5F0D4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238237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676BA-5BDB-429B-98C8-A19F0AD279E9}" type="datetimeFigureOut">
              <a:rPr lang="it-IT" smtClean="0"/>
              <a:t>23/10/2025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B0BBA-656B-4325-90C4-DEA8C5F0D4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544487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676BA-5BDB-429B-98C8-A19F0AD279E9}" type="datetimeFigureOut">
              <a:rPr lang="it-IT" smtClean="0"/>
              <a:t>23/10/2025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B0BBA-656B-4325-90C4-DEA8C5F0D4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287811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676BA-5BDB-429B-98C8-A19F0AD279E9}" type="datetimeFigureOut">
              <a:rPr lang="it-IT" smtClean="0"/>
              <a:t>23/10/2025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B0BBA-656B-4325-90C4-DEA8C5F0D4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9032310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676BA-5BDB-429B-98C8-A19F0AD279E9}" type="datetimeFigureOut">
              <a:rPr lang="it-IT" smtClean="0"/>
              <a:t>23/10/2025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B0BBA-656B-4325-90C4-DEA8C5F0D4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6514111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676BA-5BDB-429B-98C8-A19F0AD279E9}" type="datetimeFigureOut">
              <a:rPr lang="it-IT" smtClean="0"/>
              <a:t>23/10/2025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B0BBA-656B-4325-90C4-DEA8C5F0D4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19110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2A54240-5E35-650F-3C28-912E3AC247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895AC6-DE14-1214-E0B0-8CF7642AD1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43A9CE9-F633-4D5E-C5BC-0C47ED58C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AD231-1158-472A-9B9B-2CB9757544AA}" type="datetimeFigureOut">
              <a:rPr lang="it-IT" smtClean="0"/>
              <a:t>23/10/2025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A7DDD4D-A1A4-4439-7673-8661401D6F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DE21093-CB71-DB7D-B37F-35B5FF3144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00345-7FB8-49BF-8A53-DAF130C3B98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0760201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676BA-5BDB-429B-98C8-A19F0AD279E9}" type="datetimeFigureOut">
              <a:rPr lang="it-IT" smtClean="0"/>
              <a:t>23/10/2025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B0BBA-656B-4325-90C4-DEA8C5F0D4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884968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676BA-5BDB-429B-98C8-A19F0AD279E9}" type="datetimeFigureOut">
              <a:rPr lang="it-IT" smtClean="0"/>
              <a:t>23/10/2025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B0BBA-656B-4325-90C4-DEA8C5F0D4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308114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676BA-5BDB-429B-98C8-A19F0AD279E9}" type="datetimeFigureOut">
              <a:rPr lang="it-IT" smtClean="0"/>
              <a:t>23/10/2025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B0BBA-656B-4325-90C4-DEA8C5F0D4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18525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C1D889F-455C-9E9F-5877-4A2BF8DF73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A9A59B3-FD3D-FDAD-449A-8404FD976F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F3073C4-D7C2-DE04-8437-7E6EB9424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AD231-1158-472A-9B9B-2CB9757544AA}" type="datetimeFigureOut">
              <a:rPr lang="it-IT" smtClean="0"/>
              <a:t>23/10/2025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35C5ECE-5609-0390-6B20-323056A42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7CAF5E4-2B44-06BC-460B-B879C7671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00345-7FB8-49BF-8A53-DAF130C3B98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38088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23095EB-1FC0-3D0B-1474-3B9FDFCDB9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D012A59-8E88-6B87-C87E-977EE5D950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29EB4166-1077-69F5-1CB8-1CAAA192B8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B9C67B5-FE47-1123-2826-9917BC73C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AD231-1158-472A-9B9B-2CB9757544AA}" type="datetimeFigureOut">
              <a:rPr lang="it-IT" smtClean="0"/>
              <a:t>23/10/2025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AC83B2C-B678-1B19-D0D1-505BFF781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697F987-365C-FBF3-A6AF-01D483012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00345-7FB8-49BF-8A53-DAF130C3B98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48274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9917150-F6C3-0288-C192-9A4468CE44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7B145B1-D6EC-1C9E-825F-57D3B181B8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9106B71-56F8-83D4-8629-FE064A3529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B86682F5-413A-08ED-37CF-576DB2676D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BDF9FD7F-F24E-9541-9FEA-D21ACAB0FA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85FD49A8-D50B-88E8-C767-40E4162B4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AD231-1158-472A-9B9B-2CB9757544AA}" type="datetimeFigureOut">
              <a:rPr lang="it-IT" smtClean="0"/>
              <a:t>23/10/2025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17A58F42-5CA0-6181-E358-ABD363D86A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C85E732C-B335-FCF2-7849-5475F1282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00345-7FB8-49BF-8A53-DAF130C3B98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96002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03844B6-F3C0-C708-E1B2-059915B679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6D92EA09-0571-B4A0-CA88-AA88142E97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AD231-1158-472A-9B9B-2CB9757544AA}" type="datetimeFigureOut">
              <a:rPr lang="it-IT" smtClean="0"/>
              <a:t>23/10/2025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FAA794B7-AD7A-B52E-8E91-46843C1832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91E789C1-7DA4-EC26-CC9B-06CC03BE9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00345-7FB8-49BF-8A53-DAF130C3B98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75804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6E404377-3C31-E51F-11F7-581EF69D2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AD231-1158-472A-9B9B-2CB9757544AA}" type="datetimeFigureOut">
              <a:rPr lang="it-IT" smtClean="0"/>
              <a:t>23/10/2025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FEAE792E-9247-6EF0-8811-FB5D97422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3101A7D-BA70-40A9-CF30-DBC16B901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00345-7FB8-49BF-8A53-DAF130C3B98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58473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AD69E03-9CA1-A722-C5B3-8449A6E6B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5D7EAB3-F4E0-6947-D41A-BD1DF780EB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5DC42FDB-F6F5-24AC-BC61-96092A40BD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C59B9E3-4C2F-DA07-2FAD-FF194A0E4A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AD231-1158-472A-9B9B-2CB9757544AA}" type="datetimeFigureOut">
              <a:rPr lang="it-IT" smtClean="0"/>
              <a:t>23/10/2025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BE6BBB3-3FAE-30B8-F9A5-2DDFA32F5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C94EAC4-5F00-4981-18BE-059E6E18A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00345-7FB8-49BF-8A53-DAF130C3B98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54588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83B08F9-93F4-80F3-7DB6-C6184BA199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26C1E9BE-6FFA-1679-797D-06BAA8971E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4C8BCF50-1D21-607E-7821-0ED66B2F24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447BB2F-3083-3D5E-DA9F-2AA366A2BF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AD231-1158-472A-9B9B-2CB9757544AA}" type="datetimeFigureOut">
              <a:rPr lang="it-IT" smtClean="0"/>
              <a:t>23/10/2025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59CF2CE-D963-DF5D-49DA-10BACDAFE1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0D9D869-8925-2935-87B5-58E6D764C4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00345-7FB8-49BF-8A53-DAF130C3B98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22050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3B7D4AC2-2AD0-40B1-7998-7C4F777585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EF6CB14-C8C5-3621-4F7D-3C3E14C9D8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F3BA236-A0B1-931D-F811-B9CC76D03C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FAD231-1158-472A-9B9B-2CB9757544AA}" type="datetimeFigureOut">
              <a:rPr lang="it-IT" smtClean="0"/>
              <a:t>23/10/2025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B6173A0-6062-E972-71B5-22FD4E9AD5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5985BE1-5A30-3042-49B3-FD1B01A840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A00345-7FB8-49BF-8A53-DAF130C3B98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29664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A676BA-5BDB-429B-98C8-A19F0AD279E9}" type="datetimeFigureOut">
              <a:rPr lang="it-IT" smtClean="0"/>
              <a:t>23/10/2025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2B0BBA-656B-4325-90C4-DEA8C5F0D4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487518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5A3B98B-4170-4E3B-B089-F53A400165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30510"/>
            <a:ext cx="10515600" cy="5346453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dirty="0"/>
              <a:t>Sviluppo del Romanticismo e rivoluzione del 1848 nei Principati danubiani e in Transilvania</a:t>
            </a:r>
          </a:p>
          <a:p>
            <a:pPr algn="just"/>
            <a:r>
              <a:rPr lang="it-IT" dirty="0"/>
              <a:t>In Transilvania i romeni si oppongono alla concezione di Stato «nazionale» ungherese</a:t>
            </a:r>
          </a:p>
          <a:p>
            <a:pPr algn="just"/>
            <a:r>
              <a:rPr lang="it-IT" dirty="0"/>
              <a:t>Sconfitta della Russia nella Guerra di Crimea (1853-56) e sua estromissione dai Principati danubiani</a:t>
            </a:r>
          </a:p>
          <a:p>
            <a:pPr algn="just"/>
            <a:r>
              <a:rPr lang="it-IT" dirty="0"/>
              <a:t>Nel 1859 il liberale Alexandru </a:t>
            </a:r>
            <a:r>
              <a:rPr lang="it-IT" dirty="0" err="1"/>
              <a:t>Ioan</a:t>
            </a:r>
            <a:r>
              <a:rPr lang="it-IT" dirty="0"/>
              <a:t> </a:t>
            </a:r>
            <a:r>
              <a:rPr lang="it-IT" dirty="0" err="1"/>
              <a:t>Cuza</a:t>
            </a:r>
            <a:r>
              <a:rPr lang="it-IT" dirty="0"/>
              <a:t> viene eletto principe di Moldavia e Valacchia</a:t>
            </a:r>
          </a:p>
          <a:p>
            <a:pPr algn="just"/>
            <a:r>
              <a:rPr lang="it-IT" dirty="0"/>
              <a:t>Creazione dei Principati uniti (Romania) (1861)</a:t>
            </a:r>
          </a:p>
          <a:p>
            <a:pPr algn="just"/>
            <a:r>
              <a:rPr lang="it-IT" dirty="0"/>
              <a:t>Bipartitismo liberali-conservatori</a:t>
            </a:r>
          </a:p>
          <a:p>
            <a:pPr algn="just"/>
            <a:r>
              <a:rPr lang="it-IT" dirty="0"/>
              <a:t>Riforme di </a:t>
            </a:r>
            <a:r>
              <a:rPr lang="it-IT" dirty="0" err="1"/>
              <a:t>Cuza</a:t>
            </a:r>
            <a:r>
              <a:rPr lang="it-IT" dirty="0"/>
              <a:t> (riforma agraria, codice civile, istruzione, separazione Stato-Chiesa)</a:t>
            </a:r>
          </a:p>
        </p:txBody>
      </p:sp>
    </p:spTree>
    <p:extLst>
      <p:ext uri="{BB962C8B-B14F-4D97-AF65-F5344CB8AC3E}">
        <p14:creationId xmlns:p14="http://schemas.microsoft.com/office/powerpoint/2010/main" val="20555188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BD962A4-2723-4CB1-8458-569AB301A5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27838"/>
            <a:ext cx="10515600" cy="1006679"/>
          </a:xfrm>
        </p:spPr>
        <p:txBody>
          <a:bodyPr>
            <a:normAutofit/>
          </a:bodyPr>
          <a:lstStyle/>
          <a:p>
            <a:pPr algn="ctr"/>
            <a:r>
              <a:rPr lang="it-IT" sz="3600" dirty="0"/>
              <a:t>Etnie dell’Impero asburgico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E2844D37-9752-4753-B6DD-AA2CE7DAD7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8487" y="1690688"/>
            <a:ext cx="6535025" cy="4388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07084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2209800" y="2701254"/>
            <a:ext cx="7772400" cy="1303809"/>
          </a:xfrm>
        </p:spPr>
        <p:txBody>
          <a:bodyPr>
            <a:normAutofit fontScale="90000"/>
          </a:bodyPr>
          <a:lstStyle/>
          <a:p>
            <a:r>
              <a:rPr lang="it-IT" dirty="0"/>
              <a:t>Il marxismo e il problema nazionale</a:t>
            </a:r>
            <a:br>
              <a:rPr lang="it-IT" dirty="0"/>
            </a:b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125538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55677" y="692697"/>
            <a:ext cx="10452683" cy="5433467"/>
          </a:xfrm>
        </p:spPr>
        <p:txBody>
          <a:bodyPr>
            <a:normAutofit/>
          </a:bodyPr>
          <a:lstStyle/>
          <a:p>
            <a:pPr algn="just"/>
            <a:r>
              <a:rPr lang="it-IT" sz="2400" dirty="0"/>
              <a:t>Per </a:t>
            </a:r>
            <a:r>
              <a:rPr lang="it-IT" sz="2400" dirty="0" err="1"/>
              <a:t>Marx</a:t>
            </a:r>
            <a:r>
              <a:rPr lang="it-IT" sz="2400" dirty="0"/>
              <a:t> il motore del processo storico non erano le nazioni ma la classe operaia</a:t>
            </a:r>
          </a:p>
          <a:p>
            <a:pPr algn="just"/>
            <a:r>
              <a:rPr lang="it-IT" sz="2400" dirty="0"/>
              <a:t>La tradizione marxista fra Otto e Novecento oscillò dalla negazione di un’esistenza oggettiva delle nazioni al riconoscimento della loro importanza come elemento di modernizzazione</a:t>
            </a:r>
          </a:p>
          <a:p>
            <a:pPr algn="just"/>
            <a:r>
              <a:rPr lang="it-IT" sz="2400" dirty="0"/>
              <a:t>In ogni caso, secondo Marx la nazione era un mezzo di modernizzazione non un fine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Per Marx ed Engels alcuni popoli erano rivoluzionari, come tedeschi, polacchi e magiari, e altri popoli, in particolare gli slavi «senza storia» dell’Europa centrale e sud-orientale, erano contro-rivoluzionari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Il panslavismo russo era considerato il maggior responsabile della contro-rivoluzione in Europa centro-orientale</a:t>
            </a:r>
          </a:p>
          <a:p>
            <a:pPr algn="just"/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26693122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956345" y="692697"/>
            <a:ext cx="10217791" cy="5433467"/>
          </a:xfrm>
        </p:spPr>
        <p:txBody>
          <a:bodyPr>
            <a:normAutofit/>
          </a:bodyPr>
          <a:lstStyle/>
          <a:p>
            <a:pPr algn="just"/>
            <a:r>
              <a:rPr lang="it-IT" sz="2400" dirty="0"/>
              <a:t>Congresso di </a:t>
            </a:r>
            <a:r>
              <a:rPr lang="it-IT" sz="2400" dirty="0" err="1"/>
              <a:t>Brünn</a:t>
            </a:r>
            <a:r>
              <a:rPr lang="it-IT" sz="2400" dirty="0"/>
              <a:t> (Brno) del Partito socialdemocratico austriaco del 1899</a:t>
            </a:r>
          </a:p>
          <a:p>
            <a:pPr algn="just"/>
            <a:r>
              <a:rPr lang="it-IT" sz="2400" dirty="0"/>
              <a:t>L’Austria doveva essere trasformata in una federazione di nazionalità</a:t>
            </a:r>
          </a:p>
          <a:p>
            <a:pPr algn="just"/>
            <a:r>
              <a:rPr lang="it-IT" sz="2400" dirty="0"/>
              <a:t>Proposta federalista di Karl </a:t>
            </a:r>
            <a:r>
              <a:rPr lang="it-IT" sz="2400" dirty="0" err="1"/>
              <a:t>Renner</a:t>
            </a:r>
            <a:r>
              <a:rPr lang="it-IT" sz="2400" dirty="0"/>
              <a:t>, esposta in </a:t>
            </a:r>
            <a:r>
              <a:rPr lang="it-IT" sz="2400" i="1" dirty="0" err="1"/>
              <a:t>Staat</a:t>
            </a:r>
            <a:r>
              <a:rPr lang="it-IT" sz="2400" i="1" dirty="0"/>
              <a:t> und </a:t>
            </a:r>
            <a:r>
              <a:rPr lang="it-IT" sz="2400" i="1" dirty="0" err="1"/>
              <a:t>Nation</a:t>
            </a:r>
            <a:r>
              <a:rPr lang="it-IT" sz="2400" dirty="0"/>
              <a:t> (1899)</a:t>
            </a:r>
          </a:p>
          <a:p>
            <a:pPr algn="just"/>
            <a:r>
              <a:rPr lang="it-IT" sz="2400" dirty="0"/>
              <a:t>Concetto di autonomia personale, che si applicava all’individuo e non ad un territorio</a:t>
            </a:r>
          </a:p>
          <a:p>
            <a:pPr algn="just"/>
            <a:r>
              <a:rPr lang="it-IT" sz="2400" dirty="0"/>
              <a:t>Otto entità culturali e quattro grandi aree socio-economiche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Otto Bauer, </a:t>
            </a:r>
            <a:r>
              <a:rPr kumimoji="0" lang="it-IT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Die </a:t>
            </a:r>
            <a:r>
              <a:rPr kumimoji="0" lang="it-IT" sz="24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Nationalitätenfrage</a:t>
            </a:r>
            <a:r>
              <a:rPr kumimoji="0" lang="it-IT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und die </a:t>
            </a:r>
            <a:r>
              <a:rPr kumimoji="0" lang="it-IT" sz="24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Sozialdemokratie</a:t>
            </a:r>
            <a:r>
              <a:rPr kumimoji="0" lang="it-IT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(1907)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Critica al programma di </a:t>
            </a:r>
            <a:r>
              <a:rPr kumimoji="0" lang="it-IT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Brünn</a:t>
            </a:r>
            <a:r>
              <a:rPr kumimoji="0" lang="it-IT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 un programma nazionale socialdemocratico doveva tenere presente soprattutto la questione sociale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La soluzione del problema nazionale non doveva essere fine a se stessa ma doveva servire a risolvere la questione sociale</a:t>
            </a:r>
          </a:p>
          <a:p>
            <a:pPr algn="just"/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26782728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14400" y="2399251"/>
            <a:ext cx="10363200" cy="1317072"/>
          </a:xfrm>
        </p:spPr>
        <p:txBody>
          <a:bodyPr>
            <a:normAutofit/>
          </a:bodyPr>
          <a:lstStyle/>
          <a:p>
            <a:r>
              <a:rPr lang="it-IT" sz="3200" dirty="0"/>
              <a:t>Un progetto di federalizzazione liberal-nazionale di fine secolo: Aurel </a:t>
            </a:r>
            <a:r>
              <a:rPr lang="it-IT" sz="3200" dirty="0" err="1"/>
              <a:t>Popovici</a:t>
            </a:r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14389467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89233" y="692697"/>
            <a:ext cx="10326848" cy="5433467"/>
          </a:xfrm>
        </p:spPr>
        <p:txBody>
          <a:bodyPr>
            <a:normAutofit/>
          </a:bodyPr>
          <a:lstStyle/>
          <a:p>
            <a:pPr algn="just"/>
            <a:r>
              <a:rPr lang="it-IT" sz="2400" dirty="0" err="1"/>
              <a:t>Popovici</a:t>
            </a:r>
            <a:r>
              <a:rPr lang="it-IT" sz="2400" dirty="0"/>
              <a:t> pubblicò nel 1906 il suo volume </a:t>
            </a:r>
            <a:r>
              <a:rPr lang="it-IT" sz="2400" i="1" dirty="0"/>
              <a:t>Gli Stati Uniti della Grande Austria</a:t>
            </a:r>
          </a:p>
          <a:p>
            <a:pPr algn="just"/>
            <a:r>
              <a:rPr lang="it-IT" sz="2400" dirty="0"/>
              <a:t>Evidente influenza del modello costituzionale degli Stati Uniti</a:t>
            </a:r>
          </a:p>
          <a:p>
            <a:pPr algn="just"/>
            <a:r>
              <a:rPr lang="it-IT" sz="2400" dirty="0"/>
              <a:t>Idea di nazione di derivazione francese, ma con innesti di derivazione tedesca</a:t>
            </a:r>
          </a:p>
          <a:p>
            <a:pPr algn="just"/>
            <a:r>
              <a:rPr lang="it-IT" sz="2400" dirty="0"/>
              <a:t>La nazione come «unità organica» assimilata agli individui</a:t>
            </a:r>
          </a:p>
          <a:p>
            <a:pPr algn="just"/>
            <a:r>
              <a:rPr lang="it-IT" sz="2400" dirty="0"/>
              <a:t>Le nazioni devono godere degli stessi diritti riservati agli individui</a:t>
            </a:r>
          </a:p>
          <a:p>
            <a:pPr algn="just"/>
            <a:r>
              <a:rPr lang="it-IT" sz="2400" dirty="0" err="1"/>
              <a:t>Popovici</a:t>
            </a:r>
            <a:r>
              <a:rPr lang="it-IT" sz="2400" dirty="0"/>
              <a:t> propone la divisione dell’Impero austro-ungarico in quindici unità etnico-geografiche di tipo omogeneo</a:t>
            </a:r>
          </a:p>
          <a:p>
            <a:pPr algn="just"/>
            <a:r>
              <a:rPr lang="it-IT" sz="2400" dirty="0"/>
              <a:t>Lingua di comunicazione tedesca a livello sovranazionale imperiale</a:t>
            </a:r>
          </a:p>
          <a:p>
            <a:pPr algn="just"/>
            <a:r>
              <a:rPr lang="it-IT" sz="2400" dirty="0"/>
              <a:t>Parlamento eletto a suffragio universale</a:t>
            </a:r>
          </a:p>
          <a:p>
            <a:pPr algn="just"/>
            <a:r>
              <a:rPr lang="it-IT" sz="2400" dirty="0"/>
              <a:t>L’ideale federalista era condiviso dalla giovane leva del Partito nazionale romeno di Transilvania</a:t>
            </a:r>
          </a:p>
          <a:p>
            <a:pPr algn="just"/>
            <a:endParaRPr lang="it-IT" sz="2400" dirty="0"/>
          </a:p>
          <a:p>
            <a:pPr algn="just"/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42215154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dirty="0"/>
              <a:t>Gli Stati Uniti della Grande Austria</a:t>
            </a:r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2468" y="1635853"/>
            <a:ext cx="6047064" cy="4395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081012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964733" y="692697"/>
            <a:ext cx="10284903" cy="5433467"/>
          </a:xfrm>
        </p:spPr>
        <p:txBody>
          <a:bodyPr/>
          <a:lstStyle/>
          <a:p>
            <a:pPr algn="just"/>
            <a:r>
              <a:rPr lang="it-IT" dirty="0"/>
              <a:t>Conferenza di </a:t>
            </a:r>
            <a:r>
              <a:rPr lang="it-IT" dirty="0" err="1"/>
              <a:t>Popovici</a:t>
            </a:r>
            <a:r>
              <a:rPr lang="it-IT" dirty="0"/>
              <a:t> intitolata </a:t>
            </a:r>
            <a:r>
              <a:rPr lang="it-IT" i="1" dirty="0"/>
              <a:t>Il principio di nazionalità</a:t>
            </a:r>
            <a:r>
              <a:rPr lang="it-IT" dirty="0"/>
              <a:t>, tenuta a Bucarest nel 1894</a:t>
            </a:r>
          </a:p>
          <a:p>
            <a:pPr algn="just"/>
            <a:r>
              <a:rPr lang="it-IT" dirty="0"/>
              <a:t>Processo di selezione naturale fra i popoli</a:t>
            </a:r>
          </a:p>
          <a:p>
            <a:pPr algn="just"/>
            <a:r>
              <a:rPr lang="it-IT" dirty="0"/>
              <a:t>Idea che la centralizzazione porti alla sopraffazione e che la decentralizzazione risponda invece alle leggi di natura</a:t>
            </a:r>
          </a:p>
          <a:p>
            <a:pPr algn="just"/>
            <a:r>
              <a:rPr lang="it-IT" dirty="0"/>
              <a:t>Criteri razziali: i magiari sono una razza inferiore in quanto fra di essi si sono infiltrate altre nazionalità e soprattutto gli ebrei</a:t>
            </a:r>
          </a:p>
        </p:txBody>
      </p:sp>
    </p:spTree>
    <p:extLst>
      <p:ext uri="{BB962C8B-B14F-4D97-AF65-F5344CB8AC3E}">
        <p14:creationId xmlns:p14="http://schemas.microsoft.com/office/powerpoint/2010/main" val="22315030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64065" y="548681"/>
            <a:ext cx="10469461" cy="5577483"/>
          </a:xfrm>
        </p:spPr>
        <p:txBody>
          <a:bodyPr/>
          <a:lstStyle/>
          <a:p>
            <a:pPr algn="just"/>
            <a:r>
              <a:rPr lang="it-IT" dirty="0"/>
              <a:t>Il nazionalismo di </a:t>
            </a:r>
            <a:r>
              <a:rPr lang="it-IT" dirty="0" err="1"/>
              <a:t>Popovici</a:t>
            </a:r>
            <a:r>
              <a:rPr lang="it-IT" dirty="0"/>
              <a:t> aveva introiettato influenze culturali molto diverse, come il costituzionalismo, il liberalismo, l’evoluzionismo determinista e il darwinismo sociale</a:t>
            </a:r>
          </a:p>
          <a:p>
            <a:pPr algn="just"/>
            <a:r>
              <a:rPr lang="it-IT" dirty="0"/>
              <a:t>Tali influenze si sommavano con l’antisemitismo radicalizzatosi alla svolta del secolo: Affaire </a:t>
            </a:r>
            <a:r>
              <a:rPr lang="it-IT" dirty="0" err="1"/>
              <a:t>Dreyfus</a:t>
            </a:r>
            <a:r>
              <a:rPr lang="it-IT" dirty="0"/>
              <a:t> e Protocolli dei Savi di Sion</a:t>
            </a:r>
          </a:p>
        </p:txBody>
      </p:sp>
    </p:spTree>
    <p:extLst>
      <p:ext uri="{BB962C8B-B14F-4D97-AF65-F5344CB8AC3E}">
        <p14:creationId xmlns:p14="http://schemas.microsoft.com/office/powerpoint/2010/main" val="11879587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931177" y="713064"/>
            <a:ext cx="10251347" cy="5413100"/>
          </a:xfrm>
        </p:spPr>
        <p:txBody>
          <a:bodyPr/>
          <a:lstStyle/>
          <a:p>
            <a:pPr algn="just"/>
            <a:r>
              <a:rPr lang="it-IT" dirty="0"/>
              <a:t>Nel 1910 </a:t>
            </a:r>
            <a:r>
              <a:rPr lang="it-IT" dirty="0" err="1"/>
              <a:t>Popovici</a:t>
            </a:r>
            <a:r>
              <a:rPr lang="it-IT" dirty="0"/>
              <a:t> pubblicò il volume </a:t>
            </a:r>
            <a:r>
              <a:rPr lang="it-IT" i="1" dirty="0"/>
              <a:t>Nazionalismo o democrazia. Una critica della civilizzazione moderna</a:t>
            </a:r>
            <a:endParaRPr lang="it-IT" dirty="0"/>
          </a:p>
          <a:p>
            <a:pPr algn="just"/>
            <a:r>
              <a:rPr lang="it-IT" dirty="0"/>
              <a:t>Concezione etnica della società</a:t>
            </a:r>
          </a:p>
          <a:p>
            <a:pPr algn="just"/>
            <a:r>
              <a:rPr lang="it-IT" dirty="0"/>
              <a:t>Solo le nazioni sono reali, mentre l’umanità è un’astrazione</a:t>
            </a:r>
          </a:p>
          <a:p>
            <a:pPr algn="just"/>
            <a:r>
              <a:rPr lang="it-IT" dirty="0"/>
              <a:t>Antitesi insanabile fra democrazia e nazionalismo</a:t>
            </a:r>
          </a:p>
          <a:p>
            <a:pPr algn="just"/>
            <a:r>
              <a:rPr lang="it-IT" dirty="0"/>
              <a:t>La democrazia portava al dissolvimento della nazione</a:t>
            </a:r>
          </a:p>
        </p:txBody>
      </p:sp>
    </p:spTree>
    <p:extLst>
      <p:ext uri="{BB962C8B-B14F-4D97-AF65-F5344CB8AC3E}">
        <p14:creationId xmlns:p14="http://schemas.microsoft.com/office/powerpoint/2010/main" val="22663655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55ED4A2-02B7-545F-5D1C-DF26D64CD9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2800" dirty="0"/>
              <a:t>Guerra di Crimea (1854-1856)</a:t>
            </a:r>
          </a:p>
        </p:txBody>
      </p:sp>
      <p:pic>
        <p:nvPicPr>
          <p:cNvPr id="5122" name="Picture 2" descr="The French and British empires, to prevent the... - Maps on the Web">
            <a:extLst>
              <a:ext uri="{FF2B5EF4-FFF2-40B4-BE49-F238E27FC236}">
                <a16:creationId xmlns:a16="http://schemas.microsoft.com/office/drawing/2014/main" id="{B38CA7E7-DC01-1A6A-0BDD-971E3A0ED1E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878" y="1825625"/>
            <a:ext cx="8076244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02325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7886F73-61A8-DDF3-F6AB-4B2276F32E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2800" dirty="0"/>
              <a:t>Principati Uniti di Moldavia e Valacchia (1859)</a:t>
            </a:r>
          </a:p>
        </p:txBody>
      </p:sp>
      <p:pic>
        <p:nvPicPr>
          <p:cNvPr id="6146" name="Picture 2" descr="How did the Romanian politicians of 1859-1864 manage to persuade Russia,  the Ottoman Empire and Austria-Hungary into accepting the union of Moldova  and Wallachia in 1859? Did any of those Powers refuse">
            <a:extLst>
              <a:ext uri="{FF2B5EF4-FFF2-40B4-BE49-F238E27FC236}">
                <a16:creationId xmlns:a16="http://schemas.microsoft.com/office/drawing/2014/main" id="{ED2E61F8-3ADC-8443-F7E7-93BD1536918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588" y="1690688"/>
            <a:ext cx="6068823" cy="41829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64336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09F310C-8132-43A6-910F-89F2F1F7CB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21453"/>
            <a:ext cx="10515600" cy="5455510"/>
          </a:xfrm>
        </p:spPr>
        <p:txBody>
          <a:bodyPr/>
          <a:lstStyle/>
          <a:p>
            <a:pPr algn="just"/>
            <a:r>
              <a:rPr lang="it-IT" dirty="0"/>
              <a:t>Colpo di Stato organizzato dai due partiti liberale e conservatore: </a:t>
            </a:r>
            <a:r>
              <a:rPr lang="it-IT" dirty="0" err="1"/>
              <a:t>Cuza</a:t>
            </a:r>
            <a:r>
              <a:rPr lang="it-IT" dirty="0"/>
              <a:t> deve abdicare (1866)</a:t>
            </a:r>
          </a:p>
          <a:p>
            <a:pPr algn="just"/>
            <a:r>
              <a:rPr lang="it-IT" dirty="0"/>
              <a:t>Karl von Hohenzollern-Sigmaringen diventa principe di Romania (1866)</a:t>
            </a:r>
          </a:p>
          <a:p>
            <a:pPr algn="just"/>
            <a:r>
              <a:rPr lang="it-IT" dirty="0"/>
              <a:t>Nuova costituzione liberale (1866), che contiene però discriminazioni nei confronti degli ebrei (art. 7)</a:t>
            </a:r>
          </a:p>
          <a:p>
            <a:pPr algn="just"/>
            <a:r>
              <a:rPr lang="it-IT" dirty="0"/>
              <a:t>Congresso di Berlino (1878): indipendenza della Romania, che nel 1881 diventa regno, con Carlo I come monarca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091589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855677" y="2420888"/>
            <a:ext cx="10435905" cy="1136044"/>
          </a:xfrm>
        </p:spPr>
        <p:txBody>
          <a:bodyPr>
            <a:normAutofit/>
          </a:bodyPr>
          <a:lstStyle/>
          <a:p>
            <a:r>
              <a:rPr lang="it-IT" sz="3600" dirty="0"/>
              <a:t>Progetti di federalizzazione dell’Impero asburgico</a:t>
            </a:r>
          </a:p>
        </p:txBody>
      </p:sp>
    </p:spTree>
    <p:extLst>
      <p:ext uri="{BB962C8B-B14F-4D97-AF65-F5344CB8AC3E}">
        <p14:creationId xmlns:p14="http://schemas.microsoft.com/office/powerpoint/2010/main" val="11871803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dirty="0"/>
              <a:t>Progetti di matrice liberal-democratica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dirty="0"/>
              <a:t>Nel contesto delle rivoluzioni del 1848-49 si svilupparono tentativi di riforma in senso federale dell’Impero asburgico</a:t>
            </a:r>
          </a:p>
          <a:p>
            <a:pPr algn="just"/>
            <a:r>
              <a:rPr lang="it-IT" dirty="0"/>
              <a:t>Congresso dei popoli slavi (Praga, giugno 1848)</a:t>
            </a:r>
          </a:p>
          <a:p>
            <a:pPr algn="just"/>
            <a:r>
              <a:rPr lang="it-IT" dirty="0"/>
              <a:t>Tre sezioni separate: cecoslovacca, slava meridionale e russo-rutena-polacca</a:t>
            </a:r>
          </a:p>
          <a:p>
            <a:pPr algn="just"/>
            <a:r>
              <a:rPr lang="it-IT" dirty="0"/>
              <a:t>Alla fine prevale la mediazione di František </a:t>
            </a:r>
            <a:r>
              <a:rPr lang="it-IT" dirty="0" err="1"/>
              <a:t>Palacký</a:t>
            </a:r>
            <a:r>
              <a:rPr lang="it-IT" dirty="0"/>
              <a:t>, centrata sull’idea dell’</a:t>
            </a:r>
            <a:r>
              <a:rPr lang="it-IT" dirty="0" err="1"/>
              <a:t>austroslavismo</a:t>
            </a:r>
            <a:r>
              <a:rPr lang="it-IT" dirty="0"/>
              <a:t> federalista, ma ancora poco chiara dal punto di vista territoriale (confusione fra criterio storico-giuridico e criterio </a:t>
            </a:r>
            <a:r>
              <a:rPr lang="it-IT" dirty="0" err="1"/>
              <a:t>etno</a:t>
            </a:r>
            <a:r>
              <a:rPr lang="it-IT" dirty="0"/>
              <a:t>-linguistico)</a:t>
            </a:r>
          </a:p>
          <a:p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28305413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dirty="0"/>
              <a:t>Congresso di </a:t>
            </a:r>
            <a:r>
              <a:rPr lang="it-IT" sz="2800" dirty="0" err="1"/>
              <a:t>Kremsier</a:t>
            </a:r>
            <a:r>
              <a:rPr lang="it-IT" sz="2800" dirty="0"/>
              <a:t> (novembre 1848 – marzo 1849)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400" dirty="0"/>
              <a:t>Sinistra tedesca: sosteneva la democrazia liberale ed era generalmente d’accordo con il programma pantedesco di Francoforte</a:t>
            </a:r>
          </a:p>
          <a:p>
            <a:pPr algn="just"/>
            <a:r>
              <a:rPr lang="it-IT" sz="2400" dirty="0"/>
              <a:t>I cechi e gli slavi in genere erano pro-dinastici asburgici, antitedeschi e </a:t>
            </a:r>
            <a:r>
              <a:rPr lang="it-IT" sz="2400" dirty="0" err="1"/>
              <a:t>antiungheresi</a:t>
            </a:r>
            <a:endParaRPr lang="it-IT" sz="2400" dirty="0"/>
          </a:p>
          <a:p>
            <a:pPr algn="just"/>
            <a:r>
              <a:rPr lang="it-IT" sz="2400" dirty="0"/>
              <a:t>Gli slavi del sud chiedevano il riconoscimento del regno di Croazia-Slavonia e Dalmazia nel contesto di una federazione asburgica</a:t>
            </a:r>
          </a:p>
          <a:p>
            <a:pPr algn="just"/>
            <a:r>
              <a:rPr lang="it-IT" sz="2400" dirty="0"/>
              <a:t>Gli sloveni oscillavano fra ipotesi grande-croata e autonomia nazionale slovena in un’Austria federale</a:t>
            </a:r>
          </a:p>
          <a:p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19179637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dirty="0"/>
              <a:t>Proposte di </a:t>
            </a:r>
            <a:r>
              <a:rPr lang="it-IT" sz="3200" dirty="0" err="1"/>
              <a:t>Palacký</a:t>
            </a:r>
            <a:r>
              <a:rPr lang="it-IT" sz="3200" dirty="0"/>
              <a:t> al parlamento di </a:t>
            </a:r>
            <a:r>
              <a:rPr lang="it-IT" sz="3200" dirty="0" err="1"/>
              <a:t>Kremsier</a:t>
            </a: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97621" y="2204865"/>
            <a:ext cx="10201013" cy="3921299"/>
          </a:xfrm>
        </p:spPr>
        <p:txBody>
          <a:bodyPr>
            <a:normAutofit/>
          </a:bodyPr>
          <a:lstStyle/>
          <a:p>
            <a:pPr algn="just"/>
            <a:r>
              <a:rPr lang="it-IT" dirty="0"/>
              <a:t>Proposta iniziale: monarchia costituzionale composta da stati (da 4 a 10), su basi storico-giuridiche</a:t>
            </a:r>
          </a:p>
          <a:p>
            <a:pPr algn="just"/>
            <a:r>
              <a:rPr lang="it-IT" dirty="0"/>
              <a:t>Governo centrale e parlamento a Vienna</a:t>
            </a:r>
          </a:p>
          <a:p>
            <a:pPr algn="just"/>
            <a:r>
              <a:rPr lang="it-IT" dirty="0"/>
              <a:t>Governi e parlamenti regionali</a:t>
            </a:r>
          </a:p>
          <a:p>
            <a:pPr algn="just"/>
            <a:r>
              <a:rPr lang="it-IT" dirty="0"/>
              <a:t>Permane un elemento di centralismo</a:t>
            </a:r>
          </a:p>
        </p:txBody>
      </p:sp>
    </p:spTree>
    <p:extLst>
      <p:ext uri="{BB962C8B-B14F-4D97-AF65-F5344CB8AC3E}">
        <p14:creationId xmlns:p14="http://schemas.microsoft.com/office/powerpoint/2010/main" val="12497801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72455" y="908721"/>
            <a:ext cx="10435905" cy="5217443"/>
          </a:xfrm>
        </p:spPr>
        <p:txBody>
          <a:bodyPr>
            <a:normAutofit/>
          </a:bodyPr>
          <a:lstStyle/>
          <a:p>
            <a:pPr algn="just"/>
            <a:r>
              <a:rPr lang="it-IT" sz="2400" dirty="0"/>
              <a:t>Proposte successive: criterio più marcatamente etnico</a:t>
            </a:r>
          </a:p>
          <a:p>
            <a:pPr algn="just"/>
            <a:r>
              <a:rPr lang="it-IT" sz="2400" dirty="0"/>
              <a:t>Creazione di 8 unità nazionali</a:t>
            </a:r>
          </a:p>
          <a:p>
            <a:pPr algn="just"/>
            <a:r>
              <a:rPr lang="it-IT" sz="2400" dirty="0"/>
              <a:t>Meno potere a governo e parlamento centrale</a:t>
            </a:r>
          </a:p>
          <a:p>
            <a:pPr algn="just"/>
            <a:r>
              <a:rPr lang="it-IT" sz="2400" dirty="0"/>
              <a:t>Opposizione tedesca e dei conservatori cechi</a:t>
            </a:r>
          </a:p>
          <a:p>
            <a:pPr algn="just"/>
            <a:r>
              <a:rPr lang="it-IT" sz="2400" dirty="0" err="1"/>
              <a:t>Cajetan</a:t>
            </a:r>
            <a:r>
              <a:rPr lang="it-IT" sz="2400" dirty="0"/>
              <a:t> Mayer: progetto finale di </a:t>
            </a:r>
            <a:r>
              <a:rPr lang="it-IT" sz="2400" dirty="0" err="1"/>
              <a:t>Kremsier</a:t>
            </a:r>
            <a:r>
              <a:rPr lang="it-IT" sz="2400" dirty="0"/>
              <a:t>, adottato nel marzo 1849, contempera centralizzazione e federalizzazione, con creazione di distretti a base nazionale</a:t>
            </a:r>
          </a:p>
          <a:p>
            <a:pPr algn="just"/>
            <a:r>
              <a:rPr lang="it-IT" sz="2400" dirty="0"/>
              <a:t>Impero asburgico definito monarchia costituzionale ereditaria indivisibile</a:t>
            </a:r>
          </a:p>
          <a:p>
            <a:pPr algn="just"/>
            <a:r>
              <a:rPr lang="it-IT" sz="2400" dirty="0"/>
              <a:t>Larghi diritti alle nazionalità</a:t>
            </a:r>
          </a:p>
        </p:txBody>
      </p:sp>
    </p:spTree>
    <p:extLst>
      <p:ext uri="{BB962C8B-B14F-4D97-AF65-F5344CB8AC3E}">
        <p14:creationId xmlns:p14="http://schemas.microsoft.com/office/powerpoint/2010/main" val="1906882638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891</Words>
  <Application>Microsoft Office PowerPoint</Application>
  <PresentationFormat>Widescreen</PresentationFormat>
  <Paragraphs>73</Paragraphs>
  <Slides>19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1_Tema di Office</vt:lpstr>
      <vt:lpstr>2_Tema di Office</vt:lpstr>
      <vt:lpstr>Presentazione standard di PowerPoint</vt:lpstr>
      <vt:lpstr>Guerra di Crimea (1854-1856)</vt:lpstr>
      <vt:lpstr>Principati Uniti di Moldavia e Valacchia (1859)</vt:lpstr>
      <vt:lpstr>Presentazione standard di PowerPoint</vt:lpstr>
      <vt:lpstr>Progetti di federalizzazione dell’Impero asburgico</vt:lpstr>
      <vt:lpstr>Progetti di matrice liberal-democratica</vt:lpstr>
      <vt:lpstr>Congresso di Kremsier (novembre 1848 – marzo 1849)</vt:lpstr>
      <vt:lpstr>Proposte di Palacký al parlamento di Kremsier</vt:lpstr>
      <vt:lpstr>Presentazione standard di PowerPoint</vt:lpstr>
      <vt:lpstr>Etnie dell’Impero asburgico</vt:lpstr>
      <vt:lpstr>Il marxismo e il problema nazionale </vt:lpstr>
      <vt:lpstr>Presentazione standard di PowerPoint</vt:lpstr>
      <vt:lpstr>Presentazione standard di PowerPoint</vt:lpstr>
      <vt:lpstr>Un progetto di federalizzazione liberal-nazionale di fine secolo: Aurel Popovici</vt:lpstr>
      <vt:lpstr>Presentazione standard di PowerPoint</vt:lpstr>
      <vt:lpstr>Gli Stati Uniti della Grande Austria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SANTORO STEFANO</dc:creator>
  <cp:lastModifiedBy>SANTORO STEFANO</cp:lastModifiedBy>
  <cp:revision>1</cp:revision>
  <dcterms:created xsi:type="dcterms:W3CDTF">2025-10-23T07:37:55Z</dcterms:created>
  <dcterms:modified xsi:type="dcterms:W3CDTF">2025-10-23T07:38:27Z</dcterms:modified>
</cp:coreProperties>
</file>