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5" r:id="rId1"/>
    <p:sldMasterId id="2147484016" r:id="rId2"/>
    <p:sldMasterId id="2147484028" r:id="rId3"/>
    <p:sldMasterId id="2147484388" r:id="rId4"/>
  </p:sldMasterIdLst>
  <p:notesMasterIdLst>
    <p:notesMasterId r:id="rId25"/>
  </p:notesMasterIdLst>
  <p:handoutMasterIdLst>
    <p:handoutMasterId r:id="rId26"/>
  </p:handoutMasterIdLst>
  <p:sldIdLst>
    <p:sldId id="379" r:id="rId5"/>
    <p:sldId id="280" r:id="rId6"/>
    <p:sldId id="376" r:id="rId7"/>
    <p:sldId id="281" r:id="rId8"/>
    <p:sldId id="333" r:id="rId9"/>
    <p:sldId id="283" r:id="rId10"/>
    <p:sldId id="285" r:id="rId11"/>
    <p:sldId id="336" r:id="rId12"/>
    <p:sldId id="287" r:id="rId13"/>
    <p:sldId id="293" r:id="rId14"/>
    <p:sldId id="294" r:id="rId15"/>
    <p:sldId id="297" r:id="rId16"/>
    <p:sldId id="298" r:id="rId17"/>
    <p:sldId id="300" r:id="rId18"/>
    <p:sldId id="301" r:id="rId19"/>
    <p:sldId id="341" r:id="rId20"/>
    <p:sldId id="302" r:id="rId21"/>
    <p:sldId id="305" r:id="rId22"/>
    <p:sldId id="306" r:id="rId23"/>
    <p:sldId id="307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4B2A5"/>
    <a:srgbClr val="13B2A5"/>
    <a:srgbClr val="002F58"/>
    <a:srgbClr val="3366FF"/>
    <a:srgbClr val="0066FF"/>
    <a:srgbClr val="FF6600"/>
    <a:srgbClr val="FF9900"/>
    <a:srgbClr val="006699"/>
    <a:srgbClr val="008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44" autoAdjust="0"/>
    <p:restoredTop sz="91092" autoAdjust="0"/>
  </p:normalViewPr>
  <p:slideViewPr>
    <p:cSldViewPr>
      <p:cViewPr varScale="1">
        <p:scale>
          <a:sx n="66" d="100"/>
          <a:sy n="66" d="100"/>
        </p:scale>
        <p:origin x="968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59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904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75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sa Borghi" userId="d8210bf0-dc2a-4bb6-9158-e6f9e5806bbb" providerId="ADAL" clId="{9946DB9B-6823-4BED-BE09-8F4C395722C3}"/>
    <pc:docChg chg="delSld modSld">
      <pc:chgData name="Elisa Borghi" userId="d8210bf0-dc2a-4bb6-9158-e6f9e5806bbb" providerId="ADAL" clId="{9946DB9B-6823-4BED-BE09-8F4C395722C3}" dt="2023-02-22T08:57:43.693" v="267" actId="207"/>
      <pc:docMkLst>
        <pc:docMk/>
      </pc:docMkLst>
      <pc:sldChg chg="modSp">
        <pc:chgData name="Elisa Borghi" userId="d8210bf0-dc2a-4bb6-9158-e6f9e5806bbb" providerId="ADAL" clId="{9946DB9B-6823-4BED-BE09-8F4C395722C3}" dt="2023-02-22T08:54:25.627" v="239" actId="20577"/>
        <pc:sldMkLst>
          <pc:docMk/>
          <pc:sldMk cId="0" sldId="280"/>
        </pc:sldMkLst>
        <pc:spChg chg="mod">
          <ac:chgData name="Elisa Borghi" userId="d8210bf0-dc2a-4bb6-9158-e6f9e5806bbb" providerId="ADAL" clId="{9946DB9B-6823-4BED-BE09-8F4C395722C3}" dt="2023-02-22T08:54:25.627" v="239" actId="20577"/>
          <ac:spMkLst>
            <pc:docMk/>
            <pc:sldMk cId="0" sldId="280"/>
            <ac:spMk id="6147" creationId="{4CCF198A-FF7A-4570-B047-8D295F90FF70}"/>
          </ac:spMkLst>
        </pc:spChg>
      </pc:sldChg>
      <pc:sldChg chg="modSp">
        <pc:chgData name="Elisa Borghi" userId="d8210bf0-dc2a-4bb6-9158-e6f9e5806bbb" providerId="ADAL" clId="{9946DB9B-6823-4BED-BE09-8F4C395722C3}" dt="2023-02-22T08:52:29.434" v="70" actId="20577"/>
        <pc:sldMkLst>
          <pc:docMk/>
          <pc:sldMk cId="0" sldId="300"/>
        </pc:sldMkLst>
        <pc:spChg chg="mod">
          <ac:chgData name="Elisa Borghi" userId="d8210bf0-dc2a-4bb6-9158-e6f9e5806bbb" providerId="ADAL" clId="{9946DB9B-6823-4BED-BE09-8F4C395722C3}" dt="2023-02-22T08:52:29.434" v="70" actId="20577"/>
          <ac:spMkLst>
            <pc:docMk/>
            <pc:sldMk cId="0" sldId="300"/>
            <ac:spMk id="2" creationId="{9BDD551C-3C77-46CA-9A52-EBEA6363B205}"/>
          </ac:spMkLst>
        </pc:spChg>
        <pc:spChg chg="mod">
          <ac:chgData name="Elisa Borghi" userId="d8210bf0-dc2a-4bb6-9158-e6f9e5806bbb" providerId="ADAL" clId="{9946DB9B-6823-4BED-BE09-8F4C395722C3}" dt="2023-02-22T08:52:21.157" v="47" actId="20577"/>
          <ac:spMkLst>
            <pc:docMk/>
            <pc:sldMk cId="0" sldId="300"/>
            <ac:spMk id="38914" creationId="{9744D33E-8104-477D-8D0F-C80FFDAC9AB1}"/>
          </ac:spMkLst>
        </pc:spChg>
      </pc:sldChg>
      <pc:sldChg chg="modSp">
        <pc:chgData name="Elisa Borghi" userId="d8210bf0-dc2a-4bb6-9158-e6f9e5806bbb" providerId="ADAL" clId="{9946DB9B-6823-4BED-BE09-8F4C395722C3}" dt="2023-02-22T08:53:38.711" v="142"/>
        <pc:sldMkLst>
          <pc:docMk/>
          <pc:sldMk cId="0" sldId="302"/>
        </pc:sldMkLst>
        <pc:spChg chg="mod">
          <ac:chgData name="Elisa Borghi" userId="d8210bf0-dc2a-4bb6-9158-e6f9e5806bbb" providerId="ADAL" clId="{9946DB9B-6823-4BED-BE09-8F4C395722C3}" dt="2023-02-22T08:53:38.711" v="142"/>
          <ac:spMkLst>
            <pc:docMk/>
            <pc:sldMk cId="0" sldId="302"/>
            <ac:spMk id="41986" creationId="{C03C2240-5529-4C78-BC2B-6CB3483BCC51}"/>
          </ac:spMkLst>
        </pc:spChg>
      </pc:sldChg>
      <pc:sldChg chg="modSp">
        <pc:chgData name="Elisa Borghi" userId="d8210bf0-dc2a-4bb6-9158-e6f9e5806bbb" providerId="ADAL" clId="{9946DB9B-6823-4BED-BE09-8F4C395722C3}" dt="2023-02-22T08:54:12.188" v="180" actId="20577"/>
        <pc:sldMkLst>
          <pc:docMk/>
          <pc:sldMk cId="0" sldId="307"/>
        </pc:sldMkLst>
        <pc:spChg chg="mod">
          <ac:chgData name="Elisa Borghi" userId="d8210bf0-dc2a-4bb6-9158-e6f9e5806bbb" providerId="ADAL" clId="{9946DB9B-6823-4BED-BE09-8F4C395722C3}" dt="2023-02-22T08:54:12.188" v="180" actId="20577"/>
          <ac:spMkLst>
            <pc:docMk/>
            <pc:sldMk cId="0" sldId="307"/>
            <ac:spMk id="45058" creationId="{DAC6910C-75B6-4EDC-B6E1-DFD392A72DF4}"/>
          </ac:spMkLst>
        </pc:spChg>
      </pc:sldChg>
      <pc:sldChg chg="modSp">
        <pc:chgData name="Elisa Borghi" userId="d8210bf0-dc2a-4bb6-9158-e6f9e5806bbb" providerId="ADAL" clId="{9946DB9B-6823-4BED-BE09-8F4C395722C3}" dt="2023-02-22T08:54:40.011" v="261" actId="20577"/>
        <pc:sldMkLst>
          <pc:docMk/>
          <pc:sldMk cId="0" sldId="308"/>
        </pc:sldMkLst>
        <pc:spChg chg="mod">
          <ac:chgData name="Elisa Borghi" userId="d8210bf0-dc2a-4bb6-9158-e6f9e5806bbb" providerId="ADAL" clId="{9946DB9B-6823-4BED-BE09-8F4C395722C3}" dt="2023-02-22T08:54:40.011" v="261" actId="20577"/>
          <ac:spMkLst>
            <pc:docMk/>
            <pc:sldMk cId="0" sldId="308"/>
            <ac:spMk id="46082" creationId="{D853BC34-22B2-4040-B4FF-6EB2E027FEC9}"/>
          </ac:spMkLst>
        </pc:spChg>
      </pc:sldChg>
      <pc:sldChg chg="modSp">
        <pc:chgData name="Elisa Borghi" userId="d8210bf0-dc2a-4bb6-9158-e6f9e5806bbb" providerId="ADAL" clId="{9946DB9B-6823-4BED-BE09-8F4C395722C3}" dt="2023-02-22T08:56:35.953" v="264" actId="207"/>
        <pc:sldMkLst>
          <pc:docMk/>
          <pc:sldMk cId="0" sldId="311"/>
        </pc:sldMkLst>
        <pc:spChg chg="mod">
          <ac:chgData name="Elisa Borghi" userId="d8210bf0-dc2a-4bb6-9158-e6f9e5806bbb" providerId="ADAL" clId="{9946DB9B-6823-4BED-BE09-8F4C395722C3}" dt="2023-02-22T08:56:35.953" v="264" actId="207"/>
          <ac:spMkLst>
            <pc:docMk/>
            <pc:sldMk cId="0" sldId="311"/>
            <ac:spMk id="6" creationId="{1AE65BD1-5D9E-9B43-980D-4D59164A4EC1}"/>
          </ac:spMkLst>
        </pc:spChg>
      </pc:sldChg>
      <pc:sldChg chg="modSp">
        <pc:chgData name="Elisa Borghi" userId="d8210bf0-dc2a-4bb6-9158-e6f9e5806bbb" providerId="ADAL" clId="{9946DB9B-6823-4BED-BE09-8F4C395722C3}" dt="2023-02-22T08:57:43.693" v="267" actId="207"/>
        <pc:sldMkLst>
          <pc:docMk/>
          <pc:sldMk cId="0" sldId="323"/>
        </pc:sldMkLst>
        <pc:spChg chg="mod">
          <ac:chgData name="Elisa Borghi" userId="d8210bf0-dc2a-4bb6-9158-e6f9e5806bbb" providerId="ADAL" clId="{9946DB9B-6823-4BED-BE09-8F4C395722C3}" dt="2023-02-22T08:57:43.693" v="267" actId="207"/>
          <ac:spMkLst>
            <pc:docMk/>
            <pc:sldMk cId="0" sldId="323"/>
            <ac:spMk id="6" creationId="{41E1B3C8-44B8-E54F-A314-5AB0704248D8}"/>
          </ac:spMkLst>
        </pc:spChg>
      </pc:sldChg>
      <pc:sldChg chg="del">
        <pc:chgData name="Elisa Borghi" userId="d8210bf0-dc2a-4bb6-9158-e6f9e5806bbb" providerId="ADAL" clId="{9946DB9B-6823-4BED-BE09-8F4C395722C3}" dt="2023-02-22T08:56:11.931" v="263" actId="2696"/>
        <pc:sldMkLst>
          <pc:docMk/>
          <pc:sldMk cId="0" sldId="363"/>
        </pc:sldMkLst>
      </pc:sldChg>
      <pc:sldChg chg="modSp">
        <pc:chgData name="Elisa Borghi" userId="d8210bf0-dc2a-4bb6-9158-e6f9e5806bbb" providerId="ADAL" clId="{9946DB9B-6823-4BED-BE09-8F4C395722C3}" dt="2023-02-22T08:56:38.862" v="265" actId="207"/>
        <pc:sldMkLst>
          <pc:docMk/>
          <pc:sldMk cId="0" sldId="374"/>
        </pc:sldMkLst>
        <pc:spChg chg="mod">
          <ac:chgData name="Elisa Borghi" userId="d8210bf0-dc2a-4bb6-9158-e6f9e5806bbb" providerId="ADAL" clId="{9946DB9B-6823-4BED-BE09-8F4C395722C3}" dt="2023-02-22T08:56:38.862" v="265" actId="207"/>
          <ac:spMkLst>
            <pc:docMk/>
            <pc:sldMk cId="0" sldId="374"/>
            <ac:spMk id="8" creationId="{64542AC7-4ADE-264F-82A5-E6F5038C13E1}"/>
          </ac:spMkLst>
        </pc:spChg>
      </pc:sldChg>
      <pc:sldChg chg="modSp">
        <pc:chgData name="Elisa Borghi" userId="d8210bf0-dc2a-4bb6-9158-e6f9e5806bbb" providerId="ADAL" clId="{9946DB9B-6823-4BED-BE09-8F4C395722C3}" dt="2023-02-22T08:56:43.269" v="266" actId="207"/>
        <pc:sldMkLst>
          <pc:docMk/>
          <pc:sldMk cId="1084924625" sldId="377"/>
        </pc:sldMkLst>
        <pc:spChg chg="mod">
          <ac:chgData name="Elisa Borghi" userId="d8210bf0-dc2a-4bb6-9158-e6f9e5806bbb" providerId="ADAL" clId="{9946DB9B-6823-4BED-BE09-8F4C395722C3}" dt="2023-02-22T08:56:43.269" v="266" actId="207"/>
          <ac:spMkLst>
            <pc:docMk/>
            <pc:sldMk cId="1084924625" sldId="377"/>
            <ac:spMk id="10" creationId="{FFF90AF3-F1C3-BB40-AAE5-85BBB169827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>
            <a:extLst>
              <a:ext uri="{FF2B5EF4-FFF2-40B4-BE49-F238E27FC236}">
                <a16:creationId xmlns:a16="http://schemas.microsoft.com/office/drawing/2014/main" id="{31F90F6A-BF8A-4A55-9978-3C190DBCB34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5843" name="Rectangle 1027">
            <a:extLst>
              <a:ext uri="{FF2B5EF4-FFF2-40B4-BE49-F238E27FC236}">
                <a16:creationId xmlns:a16="http://schemas.microsoft.com/office/drawing/2014/main" id="{B8874686-615D-423B-BE24-A05BCA69F1C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5844" name="Rectangle 1028">
            <a:extLst>
              <a:ext uri="{FF2B5EF4-FFF2-40B4-BE49-F238E27FC236}">
                <a16:creationId xmlns:a16="http://schemas.microsoft.com/office/drawing/2014/main" id="{A5935BBC-40B8-49C1-AF86-D7C344542C1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5845" name="Rectangle 1029">
            <a:extLst>
              <a:ext uri="{FF2B5EF4-FFF2-40B4-BE49-F238E27FC236}">
                <a16:creationId xmlns:a16="http://schemas.microsoft.com/office/drawing/2014/main" id="{ED470714-3D70-45EC-B083-33863A7DEEB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014A94EF-68FA-4609-B278-5EA3CA0AADF8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>
            <a:extLst>
              <a:ext uri="{FF2B5EF4-FFF2-40B4-BE49-F238E27FC236}">
                <a16:creationId xmlns:a16="http://schemas.microsoft.com/office/drawing/2014/main" id="{B3D1001F-6C95-431B-A45B-97947D8836D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2531" name="Rectangle 1027">
            <a:extLst>
              <a:ext uri="{FF2B5EF4-FFF2-40B4-BE49-F238E27FC236}">
                <a16:creationId xmlns:a16="http://schemas.microsoft.com/office/drawing/2014/main" id="{20D44C85-6B77-48F8-81A0-FFCF4C4BB1E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0900" name="Rectangle 1028">
            <a:extLst>
              <a:ext uri="{FF2B5EF4-FFF2-40B4-BE49-F238E27FC236}">
                <a16:creationId xmlns:a16="http://schemas.microsoft.com/office/drawing/2014/main" id="{7BD7B3EF-89BD-4FB0-A521-C25ACA0D735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1029">
            <a:extLst>
              <a:ext uri="{FF2B5EF4-FFF2-40B4-BE49-F238E27FC236}">
                <a16:creationId xmlns:a16="http://schemas.microsoft.com/office/drawing/2014/main" id="{EE6593DA-C730-4848-A89D-9E169EC8918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534" name="Rectangle 1030">
            <a:extLst>
              <a:ext uri="{FF2B5EF4-FFF2-40B4-BE49-F238E27FC236}">
                <a16:creationId xmlns:a16="http://schemas.microsoft.com/office/drawing/2014/main" id="{1E499146-E736-4569-B7C7-10342AD2698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2535" name="Rectangle 1031">
            <a:extLst>
              <a:ext uri="{FF2B5EF4-FFF2-40B4-BE49-F238E27FC236}">
                <a16:creationId xmlns:a16="http://schemas.microsoft.com/office/drawing/2014/main" id="{CFE13E05-C0B4-4408-8828-6036CF4C81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2A15ABA7-4579-432C-85CC-65E0E831797C}" type="slidenum">
              <a:rPr lang="en-US" altLang="it-IT"/>
              <a:pPr/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A5D45984-9CDF-4673-8FCE-DA6E80C05F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CEE8C1-DD01-4A5C-9EB2-EA2D8D3E157E}" type="slidenum">
              <a:rPr lang="en-US" altLang="it-IT"/>
              <a:pPr>
                <a:spcBef>
                  <a:spcPct val="0"/>
                </a:spcBef>
              </a:pPr>
              <a:t>2</a:t>
            </a:fld>
            <a:endParaRPr lang="en-US" altLang="it-IT"/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A23912A4-1BE3-4B9E-B05A-25737FD85B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08396923-A805-40A6-BEFC-7D3D8D9158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it-IT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AC3485C7-F273-48C5-A006-6CAE18844A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52EFAF-0977-4903-89CB-C5BE58C2F528}" type="slidenum">
              <a:rPr lang="en-US" altLang="it-IT"/>
              <a:pPr>
                <a:spcBef>
                  <a:spcPct val="0"/>
                </a:spcBef>
              </a:pPr>
              <a:t>13</a:t>
            </a:fld>
            <a:endParaRPr lang="en-US" altLang="it-IT"/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C22AED2B-BF80-4EBA-8105-7E45CEB4A3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F56CFF78-4DD6-49C2-AA25-EBD3CAC65B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it-IT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C80CFA07-7E87-4BC5-84A5-60095430CB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EBBCF8-B59F-4E0F-B1BA-7C421471A1D7}" type="slidenum">
              <a:rPr lang="en-US" altLang="it-IT"/>
              <a:pPr>
                <a:spcBef>
                  <a:spcPct val="0"/>
                </a:spcBef>
              </a:pPr>
              <a:t>14</a:t>
            </a:fld>
            <a:endParaRPr lang="en-US" altLang="it-IT"/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987244F5-F122-4890-844C-BBCC9DA867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B339C7DE-E6F5-47A7-BE72-80CDB67827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it-IT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8E10FB01-64AB-4847-B88F-3FA6598925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2F3D89-2DC2-4CAB-A11E-2F99D5D8BD91}" type="slidenum">
              <a:rPr lang="en-US" altLang="it-IT"/>
              <a:pPr>
                <a:spcBef>
                  <a:spcPct val="0"/>
                </a:spcBef>
              </a:pPr>
              <a:t>15</a:t>
            </a:fld>
            <a:endParaRPr lang="en-US" altLang="it-IT"/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1454C589-FDD6-4AF3-912E-0BB83A2A97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3180D3FE-0B22-450A-89DA-E81E04657B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it-IT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CFB67DC3-5B94-4A02-A35E-AE216D095A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36F78B-9629-4281-9BC0-59CB7874079D}" type="slidenum">
              <a:rPr lang="en-US" altLang="it-IT"/>
              <a:pPr>
                <a:spcBef>
                  <a:spcPct val="0"/>
                </a:spcBef>
              </a:pPr>
              <a:t>17</a:t>
            </a:fld>
            <a:endParaRPr lang="en-US" altLang="it-IT"/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2238247A-2F7B-4E9E-8ADE-7C439D2FFA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EAE6F78D-5048-4418-B3BC-22C31BD6EC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it-IT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514E5169-135C-4BF1-9B05-98989F23E9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EFD1199-48E1-4206-977C-EBEB7F7ECED8}" type="slidenum">
              <a:rPr lang="en-US" altLang="it-IT"/>
              <a:pPr>
                <a:spcBef>
                  <a:spcPct val="0"/>
                </a:spcBef>
              </a:pPr>
              <a:t>18</a:t>
            </a:fld>
            <a:endParaRPr lang="en-US" altLang="it-IT"/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30CEAE38-4F42-468A-A5EE-C0337C0448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D34DF1F7-B6D7-4DE3-8453-B786081E26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it-IT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09AD9575-3C7E-424B-9FF7-9E47B091E0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96D694-43A0-4503-8128-ABC27F49653C}" type="slidenum">
              <a:rPr lang="en-US" altLang="it-IT"/>
              <a:pPr>
                <a:spcBef>
                  <a:spcPct val="0"/>
                </a:spcBef>
              </a:pPr>
              <a:t>19</a:t>
            </a:fld>
            <a:endParaRPr lang="en-US" altLang="it-IT"/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021372D8-6AD9-41B8-AD10-8043B5711B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B7C50A17-A4CC-4C16-A54E-8DF47D60B1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it-IT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F348B355-C4BA-46D9-8FF8-320D89FF16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50FF93-F3E0-4D68-A903-D8DE0245E8CA}" type="slidenum">
              <a:rPr lang="en-US" altLang="it-IT"/>
              <a:pPr>
                <a:spcBef>
                  <a:spcPct val="0"/>
                </a:spcBef>
              </a:pPr>
              <a:t>20</a:t>
            </a:fld>
            <a:endParaRPr lang="en-US" altLang="it-IT"/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BAEDFA88-CF6F-40A7-86D7-D6EC5B5861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50B2FB80-B0BE-4B00-AC5B-5584EF1FF7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it-IT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A5D45984-9CDF-4673-8FCE-DA6E80C05F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CEE8C1-DD01-4A5C-9EB2-EA2D8D3E157E}" type="slidenum">
              <a:rPr lang="en-US" altLang="it-IT"/>
              <a:pPr>
                <a:spcBef>
                  <a:spcPct val="0"/>
                </a:spcBef>
              </a:pPr>
              <a:t>3</a:t>
            </a:fld>
            <a:endParaRPr lang="en-US" altLang="it-IT"/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A23912A4-1BE3-4B9E-B05A-25737FD85B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08396923-A805-40A6-BEFC-7D3D8D9158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it-IT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080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BEDE6117-B42B-4594-A0D8-E3091F7EFE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EEDFDB-60F9-4ECE-AE85-2767E6CA9437}" type="slidenum">
              <a:rPr lang="en-US" altLang="it-IT"/>
              <a:pPr>
                <a:spcBef>
                  <a:spcPct val="0"/>
                </a:spcBef>
              </a:pPr>
              <a:t>4</a:t>
            </a:fld>
            <a:endParaRPr lang="en-US" altLang="it-IT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AECD041E-E244-4AF3-8556-4FD0154092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01E44E2A-B831-415B-83FB-CFF0BF3BB7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it-IT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17F89C88-5F93-480B-A3D7-6D506C4F51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1B57F2-4A9A-48A9-A9B6-A02DDAC61C3F}" type="slidenum">
              <a:rPr lang="en-US" altLang="it-IT"/>
              <a:pPr>
                <a:spcBef>
                  <a:spcPct val="0"/>
                </a:spcBef>
              </a:pPr>
              <a:t>6</a:t>
            </a:fld>
            <a:endParaRPr lang="en-US" altLang="it-IT"/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A312995A-8C97-45A5-ACD7-BFB4A1EAB1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8BEFD74A-A2F2-4863-AAF4-F340F2BC56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it-IT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C121F8CF-19D7-4E00-B329-22EA77A6AA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F27FF5-1BBF-4034-9B04-23D277E0F3A8}" type="slidenum">
              <a:rPr lang="en-US" altLang="it-IT"/>
              <a:pPr>
                <a:spcBef>
                  <a:spcPct val="0"/>
                </a:spcBef>
              </a:pPr>
              <a:t>7</a:t>
            </a:fld>
            <a:endParaRPr lang="en-US" altLang="it-IT"/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FB1E21D8-F2CC-4F4B-A4CA-77DCD5C102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B44235D5-DFFC-408D-8E01-B6F0535FAF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it-IT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BEBD98FA-D6BD-4199-B969-9499802B56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FA2BC0-411B-49F2-84EF-EF14F598C35C}" type="slidenum">
              <a:rPr lang="en-US" altLang="it-IT"/>
              <a:pPr>
                <a:spcBef>
                  <a:spcPct val="0"/>
                </a:spcBef>
              </a:pPr>
              <a:t>9</a:t>
            </a:fld>
            <a:endParaRPr lang="en-US" altLang="it-IT"/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B84FBD7A-8CB2-4F4F-8996-1936E1CB31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1630BC92-29BB-4E7E-9AAA-C6C2B16A4D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it-IT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3B22F158-9B57-44C5-B62B-679D9A6915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388EE7-54A3-42A8-95CC-0562FB1802F9}" type="slidenum">
              <a:rPr lang="en-US" altLang="it-IT"/>
              <a:pPr>
                <a:spcBef>
                  <a:spcPct val="0"/>
                </a:spcBef>
              </a:pPr>
              <a:t>10</a:t>
            </a:fld>
            <a:endParaRPr lang="en-US" altLang="it-IT"/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19B8BBCE-2B2D-46BF-AEE2-64AFD89B20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BF849B46-0A31-454C-B984-6F22CFFAA2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it-IT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F8D40894-1A9D-458C-A36A-12DFA7105C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A0F949-C3C1-40FF-A9DE-66D4C5922241}" type="slidenum">
              <a:rPr lang="en-US" altLang="it-IT"/>
              <a:pPr>
                <a:spcBef>
                  <a:spcPct val="0"/>
                </a:spcBef>
              </a:pPr>
              <a:t>11</a:t>
            </a:fld>
            <a:endParaRPr lang="en-US" altLang="it-IT"/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C96BB1F6-EFEC-433C-B8FA-A275E56005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9F9D54A6-7211-455D-8679-CBF7EA6D80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it-IT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BF5A38EE-F7F0-4B3F-9E2F-0F203AF885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655ECD-4672-4D10-8959-8C63D2570AC5}" type="slidenum">
              <a:rPr lang="en-US" altLang="it-IT"/>
              <a:pPr>
                <a:spcBef>
                  <a:spcPct val="0"/>
                </a:spcBef>
              </a:pPr>
              <a:t>12</a:t>
            </a:fld>
            <a:endParaRPr lang="en-US" altLang="it-IT"/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3B291691-3EC2-45A5-A6A6-BB06020503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5FB69855-5AA1-4092-A624-D38190357E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it-IT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rgbClr val="FB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CC3532A-3A0B-4B8D-BDB6-E287017F7735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rgbClr val="9D13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defRPr/>
            </a:pPr>
            <a:endParaRPr lang="it-IT" altLang="it-IT"/>
          </a:p>
        </p:txBody>
      </p:sp>
      <p:pic>
        <p:nvPicPr>
          <p:cNvPr id="3" name="Picture 10" descr="Pearson_Bound_White">
            <a:extLst>
              <a:ext uri="{FF2B5EF4-FFF2-40B4-BE49-F238E27FC236}">
                <a16:creationId xmlns:a16="http://schemas.microsoft.com/office/drawing/2014/main" id="{0D30C13E-15D0-4E99-9BD1-2427552AD9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Pearson_Strap_Bound_White">
            <a:extLst>
              <a:ext uri="{FF2B5EF4-FFF2-40B4-BE49-F238E27FC236}">
                <a16:creationId xmlns:a16="http://schemas.microsoft.com/office/drawing/2014/main" id="{984A1062-A4E6-4B99-B6D0-73EB9ABCB4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Always_Learning_Text_Purple_RGB">
            <a:extLst>
              <a:ext uri="{FF2B5EF4-FFF2-40B4-BE49-F238E27FC236}">
                <a16:creationId xmlns:a16="http://schemas.microsoft.com/office/drawing/2014/main" id="{80C62E82-9E2B-4EF3-8173-B5DB6430BEE9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2332038"/>
            <a:ext cx="721201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966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3120B41-4C3F-4AEE-AF15-EBD68F98129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CD0A43A-9A5E-4E09-B504-F82B092E9C6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DC6D24-62C9-4CE7-86AF-190EBF05CE22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251453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37325" y="395288"/>
            <a:ext cx="2057400" cy="5676900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65125" y="395288"/>
            <a:ext cx="6019800" cy="56769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FB30481-17C3-4ED1-89F5-7A7A93B1A2F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F6D799C-DF60-47F8-BC3A-C2C4F47A889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51C5E7-B33B-40EB-9D1C-916A422D4D76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393204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rgbClr val="FB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EEA8AF8-7B81-48AA-A317-304D20EF7F75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it-IT" altLang="it-IT"/>
          </a:p>
        </p:txBody>
      </p:sp>
      <p:pic>
        <p:nvPicPr>
          <p:cNvPr id="3" name="Picture 10" descr="Pearson_Bound_White">
            <a:extLst>
              <a:ext uri="{FF2B5EF4-FFF2-40B4-BE49-F238E27FC236}">
                <a16:creationId xmlns:a16="http://schemas.microsoft.com/office/drawing/2014/main" id="{CA46A4E9-46FF-420A-977A-2839CA07A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Pearson_Strap_Bound_White">
            <a:extLst>
              <a:ext uri="{FF2B5EF4-FFF2-40B4-BE49-F238E27FC236}">
                <a16:creationId xmlns:a16="http://schemas.microsoft.com/office/drawing/2014/main" id="{0307B7A9-3162-44C3-98ED-2EAEADAD3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 descr="Always_Learning_Text_Blue_RGB">
            <a:extLst>
              <a:ext uri="{FF2B5EF4-FFF2-40B4-BE49-F238E27FC236}">
                <a16:creationId xmlns:a16="http://schemas.microsoft.com/office/drawing/2014/main" id="{671F0238-8793-402C-9FD6-29450A533AFF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2332038"/>
            <a:ext cx="721201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B3436337-BD29-4C43-850B-A028B17D7B60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rgbClr val="9D13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defRPr/>
            </a:pPr>
            <a:endParaRPr lang="it-IT" altLang="it-IT"/>
          </a:p>
        </p:txBody>
      </p:sp>
      <p:pic>
        <p:nvPicPr>
          <p:cNvPr id="7" name="Picture 10" descr="Pearson_Bound_White">
            <a:extLst>
              <a:ext uri="{FF2B5EF4-FFF2-40B4-BE49-F238E27FC236}">
                <a16:creationId xmlns:a16="http://schemas.microsoft.com/office/drawing/2014/main" id="{EEBF7E6E-DFBA-4914-A621-B96A6E1452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Pearson_Strap_Bound_White">
            <a:extLst>
              <a:ext uri="{FF2B5EF4-FFF2-40B4-BE49-F238E27FC236}">
                <a16:creationId xmlns:a16="http://schemas.microsoft.com/office/drawing/2014/main" id="{B846EF7F-A66E-4CD7-9791-E2184D899F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Always_Learning_Text_Purple_RGB">
            <a:extLst>
              <a:ext uri="{FF2B5EF4-FFF2-40B4-BE49-F238E27FC236}">
                <a16:creationId xmlns:a16="http://schemas.microsoft.com/office/drawing/2014/main" id="{3C0D1C6E-905E-4B67-B624-C1D69565397D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2332038"/>
            <a:ext cx="721201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516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94EFB75-ECD5-4D65-ABB4-96C905CAB46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39B4095-ADAA-4948-BC23-24897912F0C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8EBD8A-F6DF-4E21-9470-B49A65B06A6D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059593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8C9952C-0928-441A-8D53-E10691EAC15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AC78A26-7D20-4365-B767-1A3384B7D52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ABE1FE-BF16-4BC7-A59A-695B7CEF1AF9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289602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65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56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C80728-71C1-4A68-B8A9-8DC8F4E46B9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03F9A1-C198-4E41-80C8-4FB75FE7A9A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E4214AE-D0EA-4514-B299-2E1334F6CA17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98590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D4ED4BC-5AE3-4D22-A510-B01924055C2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ABA168A-E683-48CF-958B-6C3F390CA99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28AF78-B773-4D19-96DE-1486D740AA36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639261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C67BC02-79EE-43F3-9E2E-97BDA7A9A1C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95678E8-43DA-41E6-8188-AC153945691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4D8206-9976-4452-A5C7-D14377287F6D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200099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01A0A38E-0999-48E7-B271-06AE66B687E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D13717B8-8A62-4163-BF60-78775DA563E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0126B65-1C45-41F4-876E-9B0719CBB778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3977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0573B4-EAFF-48A1-B3B6-058B81DECA8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6AD483-DE0A-4A65-A20B-23001B979D5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036682-8E10-42FC-8650-AF359162869B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6604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D72B500-93A3-4A3F-B828-2C6D1A605D9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3F6DC51-B4EE-4DF9-B1F1-164BFA4A45C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FBA885-AA7B-40B1-AE20-860B53F90974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638697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C1F3C3-E74B-47E4-B88A-46A629980AB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80A2CE-EE1A-4760-BDC7-407E4D1212E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DD3F96-518F-499C-B4FA-1D5ABA9768A5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0434153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4B324FE-910F-4529-B4CB-EDC876DC135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EC54DFF-24FB-4211-B8FE-C22A84AD331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92B9D9D-054E-41A6-A91C-B06D072C120A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3922379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37325" y="395288"/>
            <a:ext cx="2057400" cy="56769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65125" y="395288"/>
            <a:ext cx="6019800" cy="56769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5978B0C-8168-4B66-A1AC-6DF5720C490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6221922-D076-4E06-91A4-FB23AC92CDA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6EF4F6-74C9-4A9B-BC87-B5DA2A67769F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7940110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7E7DACFD-0703-47F7-9AD7-B5CAD98D53D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it-IT" altLang="it-IT"/>
          </a:p>
        </p:txBody>
      </p:sp>
      <p:pic>
        <p:nvPicPr>
          <p:cNvPr id="5" name="Picture 10" descr="Pearson_Bound_White">
            <a:extLst>
              <a:ext uri="{FF2B5EF4-FFF2-40B4-BE49-F238E27FC236}">
                <a16:creationId xmlns:a16="http://schemas.microsoft.com/office/drawing/2014/main" id="{66067F36-E73A-42DA-8DCC-A7FA053CEB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earson_Strap_Bound_White">
            <a:extLst>
              <a:ext uri="{FF2B5EF4-FFF2-40B4-BE49-F238E27FC236}">
                <a16:creationId xmlns:a16="http://schemas.microsoft.com/office/drawing/2014/main" id="{038E8E44-A012-432B-88D5-CC3B3C4FF7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4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25" y="395288"/>
            <a:ext cx="8407400" cy="1144587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it-IT" altLang="it-IT" noProof="0"/>
              <a:t>Fare clic per modificare lo stile del titolo</a:t>
            </a:r>
            <a:endParaRPr lang="en-US" altLang="it-IT" noProof="0"/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125" y="1762125"/>
            <a:ext cx="8407400" cy="1752600"/>
          </a:xfrm>
        </p:spPr>
        <p:txBody>
          <a:bodyPr/>
          <a:lstStyle>
            <a:lvl1pPr>
              <a:spcBef>
                <a:spcPct val="0"/>
              </a:spcBef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it-IT" altLang="it-IT" noProof="0"/>
              <a:t>Fare clic per modificare lo stile del sottotitolo dello schema</a:t>
            </a:r>
            <a:endParaRPr lang="en-US" altLang="it-IT" noProof="0"/>
          </a:p>
        </p:txBody>
      </p:sp>
    </p:spTree>
    <p:extLst>
      <p:ext uri="{BB962C8B-B14F-4D97-AF65-F5344CB8AC3E}">
        <p14:creationId xmlns:p14="http://schemas.microsoft.com/office/powerpoint/2010/main" val="30953430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350A21F-8500-4441-AA64-DFE654D415B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 1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2134DC5-1EE4-45E0-8F0D-43E512ABDC3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C21291-DBCE-4771-90A8-AACFF946F2F3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8457923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2F9B15B-6C85-4B3E-AC10-957AA584CFE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 1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414CDD7-7FF9-4680-B4F0-3C3AE4F5E33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1FDFE6-B505-42AA-B4C5-E200520FFEC7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5269021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65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56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6A6FBE3-51F2-44AA-92D6-E6EA9DE39CB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 1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A07DD96-E543-4E8D-8A6F-0A5506FE97C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31F9B2-D30F-4EFE-948E-55CDF0D445C0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5706501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BB8902-F14F-49FD-9303-95F58B16F96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 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7CB0BF-4560-41EE-B363-24D10CF8165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D1C547-6F41-44DD-B939-3616ED7BF5AD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1652293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71473408-FE61-454D-BA65-4B153D36A68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 1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64404584-380B-4D6F-B36A-8A009CF9EF1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20A46B-B5A3-46A8-BA7B-681A173370CE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6323698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D3ACC64E-8303-4A6C-A521-F245A8F3747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 1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76A77C11-A18D-48A2-829A-8F1B4594F44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AD51A6-25DF-49AA-8E36-2AFE1143706F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364118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00C936C-3CAB-474F-8FD7-D6B6B832BEC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CF2ED8D-0FB0-4F95-9828-7BEB3F3582F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A708A6-1537-4531-803B-136682F72995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836599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2E83020-2CED-478F-80FF-5CB34C2DAB9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 1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B5931C6-C06C-4F55-9C52-E5D3C6FB267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252BD7-1673-4541-B482-BFF5A4BF138A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794867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D2259BE-41D4-4087-B738-56B89F77023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 1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B523904-D8F2-4A3D-BDC1-F4A4C5DA639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9EFE92-0A4E-430C-9BE7-2CF730582440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0147970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D9CAC7F-5D0C-42AB-857C-E9414A9E640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 1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0ED8351-C2F7-40BA-ABD8-47677EBC1F4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067CAB-2C31-4EC9-ADDF-E63C2168C0B4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623097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37325" y="395288"/>
            <a:ext cx="2057400" cy="56769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65125" y="395288"/>
            <a:ext cx="6019800" cy="56769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E38DDDC-37E6-447A-9F37-0F6258568F8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 1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13AC5BB-D3EC-4A19-AD80-EAF2965D0FD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1F864A-56B1-4FC3-A341-8C4B2FD814DF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4908510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oman working on a laptop on a table.&#10;&#10;Description automatically generated with low confidence">
            <a:extLst>
              <a:ext uri="{FF2B5EF4-FFF2-40B4-BE49-F238E27FC236}">
                <a16:creationId xmlns:a16="http://schemas.microsoft.com/office/drawing/2014/main" id="{E108760E-2A64-6C42-8F96-E7682515D2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1428750" y="0"/>
            <a:ext cx="771525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63B64CE-4EAB-F044-B85C-68C7BCA1FD88}"/>
              </a:ext>
            </a:extLst>
          </p:cNvPr>
          <p:cNvSpPr/>
          <p:nvPr/>
        </p:nvSpPr>
        <p:spPr>
          <a:xfrm>
            <a:off x="741760" y="577850"/>
            <a:ext cx="3070622" cy="366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pic>
        <p:nvPicPr>
          <p:cNvPr id="7" name="Picture 6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3AB65259-F1A0-2A4F-B433-2D30793D5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35" y="5497513"/>
            <a:ext cx="1160859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65932B0-A39E-F54F-8DD4-F827A2104A80}"/>
              </a:ext>
            </a:extLst>
          </p:cNvPr>
          <p:cNvCxnSpPr>
            <a:cxnSpLocks/>
          </p:cNvCxnSpPr>
          <p:nvPr/>
        </p:nvCxnSpPr>
        <p:spPr>
          <a:xfrm>
            <a:off x="741760" y="565150"/>
            <a:ext cx="0" cy="3676650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624DE9C-5609-3C40-8934-CCB095F53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56822" y="648811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23C01-11D7-E049-8252-D38AEC7B21E1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830582" y="3027683"/>
            <a:ext cx="2857494" cy="1168399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1350"/>
            </a:lvl1pPr>
            <a:lvl2pPr marL="257181" indent="0" algn="ctr">
              <a:buNone/>
              <a:defRPr sz="1125"/>
            </a:lvl2pPr>
            <a:lvl3pPr marL="514363" indent="0" algn="ctr">
              <a:buNone/>
              <a:defRPr sz="1013"/>
            </a:lvl3pPr>
            <a:lvl4pPr marL="771545" indent="0" algn="ctr">
              <a:buNone/>
              <a:defRPr sz="900"/>
            </a:lvl4pPr>
            <a:lvl5pPr marL="1028726" indent="0" algn="ctr">
              <a:buNone/>
              <a:defRPr sz="900"/>
            </a:lvl5pPr>
            <a:lvl6pPr marL="1285907" indent="0" algn="ctr">
              <a:buNone/>
              <a:defRPr sz="900"/>
            </a:lvl6pPr>
            <a:lvl7pPr marL="1543089" indent="0" algn="ctr">
              <a:buNone/>
              <a:defRPr sz="900"/>
            </a:lvl7pPr>
            <a:lvl8pPr marL="1800270" indent="0" algn="ctr">
              <a:buNone/>
              <a:defRPr sz="900"/>
            </a:lvl8pPr>
            <a:lvl9pPr marL="2057451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575" y="700406"/>
            <a:ext cx="2867126" cy="226631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8685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A71FAE9-C1B8-B140-BFE5-1F27C052AFC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78756" y="14289"/>
            <a:ext cx="7665244" cy="684371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pic>
        <p:nvPicPr>
          <p:cNvPr id="8" name="Picture 7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DB102E86-1969-6D47-A759-4EFFEBD89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50" y="6093296"/>
            <a:ext cx="794015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300EF95-8460-5947-89D1-CA6AF8DAA0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0104A-9AB8-0446-89F9-4E3E478B7FB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29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ark curly haired young woman wearing headphones working on a laptop.&#10;&#10;Description automatically generated">
            <a:extLst>
              <a:ext uri="{FF2B5EF4-FFF2-40B4-BE49-F238E27FC236}">
                <a16:creationId xmlns:a16="http://schemas.microsoft.com/office/drawing/2014/main" id="{1036BB36-3C99-C34C-B289-33A3A2B0EC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0130" y="11151"/>
            <a:ext cx="772387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D34DD50-A150-F346-8CA6-DC3DFA468690}"/>
              </a:ext>
            </a:extLst>
          </p:cNvPr>
          <p:cNvSpPr/>
          <p:nvPr/>
        </p:nvSpPr>
        <p:spPr>
          <a:xfrm>
            <a:off x="1" y="2244727"/>
            <a:ext cx="3031331" cy="46132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pic>
        <p:nvPicPr>
          <p:cNvPr id="6" name="Picture 4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E2D351A7-A44D-7745-8C4C-03503B3DB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239715"/>
            <a:ext cx="116086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0BB4A60-29F7-3D4E-A51D-D6FF11ABE4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D3964CD-E85C-F247-89D1-B35C7FB7DD23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7D1088-45D1-4D4A-9A89-7D61BA508D4A}"/>
              </a:ext>
            </a:extLst>
          </p:cNvPr>
          <p:cNvCxnSpPr>
            <a:cxnSpLocks/>
          </p:cNvCxnSpPr>
          <p:nvPr/>
        </p:nvCxnSpPr>
        <p:spPr>
          <a:xfrm>
            <a:off x="325041" y="1695450"/>
            <a:ext cx="0" cy="460216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6B0F900-9AC6-B944-A108-1A54B56FBCBD}"/>
              </a:ext>
            </a:extLst>
          </p:cNvPr>
          <p:cNvSpPr/>
          <p:nvPr/>
        </p:nvSpPr>
        <p:spPr>
          <a:xfrm>
            <a:off x="857251" y="1144588"/>
            <a:ext cx="5143500" cy="238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BB6C28-BA73-ED49-B769-78F692DFEEF8}"/>
              </a:ext>
            </a:extLst>
          </p:cNvPr>
          <p:cNvSpPr/>
          <p:nvPr/>
        </p:nvSpPr>
        <p:spPr>
          <a:xfrm>
            <a:off x="351236" y="1695452"/>
            <a:ext cx="2693194" cy="4594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35414" y="5130609"/>
            <a:ext cx="2508508" cy="1047169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1350"/>
            </a:lvl1pPr>
            <a:lvl2pPr marL="257181" indent="0" algn="ctr">
              <a:buNone/>
              <a:defRPr sz="1125"/>
            </a:lvl2pPr>
            <a:lvl3pPr marL="514363" indent="0" algn="ctr">
              <a:buNone/>
              <a:defRPr sz="1013"/>
            </a:lvl3pPr>
            <a:lvl4pPr marL="771545" indent="0" algn="ctr">
              <a:buNone/>
              <a:defRPr sz="900"/>
            </a:lvl4pPr>
            <a:lvl5pPr marL="1028726" indent="0" algn="ctr">
              <a:buNone/>
              <a:defRPr sz="900"/>
            </a:lvl5pPr>
            <a:lvl6pPr marL="1285907" indent="0" algn="ctr">
              <a:buNone/>
              <a:defRPr sz="900"/>
            </a:lvl6pPr>
            <a:lvl7pPr marL="1543089" indent="0" algn="ctr">
              <a:buNone/>
              <a:defRPr sz="900"/>
            </a:lvl7pPr>
            <a:lvl8pPr marL="1800270" indent="0" algn="ctr">
              <a:buNone/>
              <a:defRPr sz="900"/>
            </a:lvl8pPr>
            <a:lvl9pPr marL="2057451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35413" y="1918011"/>
            <a:ext cx="2500146" cy="3166946"/>
          </a:xfrm>
          <a:prstGeom prst="rect">
            <a:avLst/>
          </a:prstGeom>
          <a:noFill/>
        </p:spPr>
        <p:txBody>
          <a:bodyPr anchor="t" anchorCtr="0"/>
          <a:lstStyle>
            <a:lvl1pPr algn="l">
              <a:defRPr sz="3375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3082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0900EAA3-9446-DB4A-B571-54385A4B82D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23680" y="14289"/>
            <a:ext cx="7720320" cy="684371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pic>
        <p:nvPicPr>
          <p:cNvPr id="10" name="Picture 9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73EF2D69-5C87-1045-B1D2-C5325C7A0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239715"/>
            <a:ext cx="116086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ECD129E-E1A9-E644-BEAA-BDD35653978E}"/>
              </a:ext>
            </a:extLst>
          </p:cNvPr>
          <p:cNvSpPr/>
          <p:nvPr/>
        </p:nvSpPr>
        <p:spPr>
          <a:xfrm>
            <a:off x="857251" y="1144588"/>
            <a:ext cx="5143500" cy="238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4247EC7-23BF-AA40-9891-6E96CD5F5B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1BD45-F546-314D-A112-F46526F0847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410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n with glasses and a beard sitting on a couch with a computer&#10;&#10;Description automatically generated with medium confidence">
            <a:extLst>
              <a:ext uri="{FF2B5EF4-FFF2-40B4-BE49-F238E27FC236}">
                <a16:creationId xmlns:a16="http://schemas.microsoft.com/office/drawing/2014/main" id="{13A9EBCB-A696-8548-86C6-E4F061F88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037" r="7846" b="4507"/>
          <a:stretch/>
        </p:blipFill>
        <p:spPr>
          <a:xfrm>
            <a:off x="1494963" y="0"/>
            <a:ext cx="7763337" cy="6858000"/>
          </a:xfrm>
          <a:prstGeom prst="rect">
            <a:avLst/>
          </a:prstGeom>
        </p:spPr>
      </p:pic>
      <p:pic>
        <p:nvPicPr>
          <p:cNvPr id="5" name="Picture 3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C09C0B44-4507-2345-911C-50084F8F0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" y="139702"/>
            <a:ext cx="116086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9AD97B1-572F-EA4B-A8CE-33D28A5CBB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039F2-BC33-8D49-9EC7-EBD9628392E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2A9720-8D95-D345-AF5F-631F23E63162}"/>
              </a:ext>
            </a:extLst>
          </p:cNvPr>
          <p:cNvSpPr/>
          <p:nvPr/>
        </p:nvSpPr>
        <p:spPr>
          <a:xfrm>
            <a:off x="567929" y="2222500"/>
            <a:ext cx="3294459" cy="4021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1430FE-6CC8-9F4B-8A9D-85A24F74470B}"/>
              </a:ext>
            </a:extLst>
          </p:cNvPr>
          <p:cNvCxnSpPr>
            <a:cxnSpLocks/>
          </p:cNvCxnSpPr>
          <p:nvPr/>
        </p:nvCxnSpPr>
        <p:spPr>
          <a:xfrm>
            <a:off x="560785" y="2247977"/>
            <a:ext cx="0" cy="4021138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727037" y="4702290"/>
            <a:ext cx="2984351" cy="134888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350"/>
            </a:lvl1pPr>
            <a:lvl2pPr marL="342909" indent="0" algn="ctr">
              <a:buNone/>
              <a:defRPr sz="1500"/>
            </a:lvl2pPr>
            <a:lvl3pPr marL="685817" indent="0" algn="ctr">
              <a:buNone/>
              <a:defRPr sz="1350"/>
            </a:lvl3pPr>
            <a:lvl4pPr marL="1028726" indent="0" algn="ctr">
              <a:buNone/>
              <a:defRPr sz="1200"/>
            </a:lvl4pPr>
            <a:lvl5pPr marL="1371634" indent="0" algn="ctr">
              <a:buNone/>
              <a:defRPr sz="1200"/>
            </a:lvl5pPr>
            <a:lvl6pPr marL="1714543" indent="0" algn="ctr">
              <a:buNone/>
              <a:defRPr sz="1200"/>
            </a:lvl6pPr>
            <a:lvl7pPr marL="2057451" indent="0" algn="ctr">
              <a:buNone/>
              <a:defRPr sz="1200"/>
            </a:lvl7pPr>
            <a:lvl8pPr marL="2400360" indent="0" algn="ctr">
              <a:buNone/>
              <a:defRPr sz="1200"/>
            </a:lvl8pPr>
            <a:lvl9pPr marL="274326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17637" y="2421631"/>
            <a:ext cx="2983666" cy="226631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8886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761BA690-FE8C-B746-BF89-25A50EAC9B3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93665" y="14289"/>
            <a:ext cx="7665244" cy="684371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pic>
        <p:nvPicPr>
          <p:cNvPr id="7" name="Picture 6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8FF5F658-53EB-0C4B-B8F7-4F11D369C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" y="139702"/>
            <a:ext cx="116086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B55EFE5-810E-D24E-85E6-D8C65DAA1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CA669-379D-D04A-8F8C-BC9C266E00A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30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65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56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79E0D7-2B41-40BF-AD60-08D4102394B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E433B7-5553-411C-9D43-01C9492517F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7A9597-39CA-4526-8D3D-DE82DAE7E17B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5772263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F49AB9-ED06-5D4A-B185-0CD59BD7AAA7}"/>
              </a:ext>
            </a:extLst>
          </p:cNvPr>
          <p:cNvSpPr/>
          <p:nvPr/>
        </p:nvSpPr>
        <p:spPr>
          <a:xfrm>
            <a:off x="1488282" y="0"/>
            <a:ext cx="765571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pic>
        <p:nvPicPr>
          <p:cNvPr id="3" name="Picture 2" descr="A perso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2D6C6F61-BA41-144D-B6FE-E8A9E2E4B8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571" t="30062" r="25128" b="11244"/>
          <a:stretch/>
        </p:blipFill>
        <p:spPr>
          <a:xfrm>
            <a:off x="0" y="1669774"/>
            <a:ext cx="6096000" cy="5188226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11C53FD-8B93-304B-A4BA-37BE3ED828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39E1D-6812-3F44-9317-2804B1690F4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2D77FD4-D276-424C-88E8-25E8B8431904}"/>
              </a:ext>
            </a:extLst>
          </p:cNvPr>
          <p:cNvCxnSpPr>
            <a:cxnSpLocks/>
          </p:cNvCxnSpPr>
          <p:nvPr/>
        </p:nvCxnSpPr>
        <p:spPr>
          <a:xfrm>
            <a:off x="5635229" y="568325"/>
            <a:ext cx="0" cy="460375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DCC425CF-E238-E348-89D2-D88E0270CBE9}"/>
              </a:ext>
            </a:extLst>
          </p:cNvPr>
          <p:cNvSpPr/>
          <p:nvPr/>
        </p:nvSpPr>
        <p:spPr>
          <a:xfrm>
            <a:off x="5662613" y="568327"/>
            <a:ext cx="2692003" cy="4594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pic>
        <p:nvPicPr>
          <p:cNvPr id="8" name="Picture 7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EFAE6E9B-DFFB-9D4C-884F-65F4D0A12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239715"/>
            <a:ext cx="116086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D19E820-DD47-D74A-939B-4B45CA9D8B57}"/>
              </a:ext>
            </a:extLst>
          </p:cNvPr>
          <p:cNvSpPr/>
          <p:nvPr/>
        </p:nvSpPr>
        <p:spPr>
          <a:xfrm>
            <a:off x="857251" y="1144588"/>
            <a:ext cx="5143500" cy="238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5746182" y="4004336"/>
            <a:ext cx="2508508" cy="1047169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1350"/>
            </a:lvl1pPr>
            <a:lvl2pPr marL="257181" indent="0" algn="ctr">
              <a:buNone/>
              <a:defRPr sz="1125"/>
            </a:lvl2pPr>
            <a:lvl3pPr marL="514363" indent="0" algn="ctr">
              <a:buNone/>
              <a:defRPr sz="1013"/>
            </a:lvl3pPr>
            <a:lvl4pPr marL="771545" indent="0" algn="ctr">
              <a:buNone/>
              <a:defRPr sz="900"/>
            </a:lvl4pPr>
            <a:lvl5pPr marL="1028726" indent="0" algn="ctr">
              <a:buNone/>
              <a:defRPr sz="900"/>
            </a:lvl5pPr>
            <a:lvl6pPr marL="1285907" indent="0" algn="ctr">
              <a:buNone/>
              <a:defRPr sz="900"/>
            </a:lvl6pPr>
            <a:lvl7pPr marL="1543089" indent="0" algn="ctr">
              <a:buNone/>
              <a:defRPr sz="900"/>
            </a:lvl7pPr>
            <a:lvl8pPr marL="1800270" indent="0" algn="ctr">
              <a:buNone/>
              <a:defRPr sz="900"/>
            </a:lvl8pPr>
            <a:lvl9pPr marL="2057451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5746181" y="791739"/>
            <a:ext cx="2500146" cy="3486711"/>
          </a:xfrm>
          <a:prstGeom prst="rect">
            <a:avLst/>
          </a:prstGeom>
          <a:noFill/>
        </p:spPr>
        <p:txBody>
          <a:bodyPr anchor="t" anchorCtr="0"/>
          <a:lstStyle>
            <a:lvl1pPr algn="l">
              <a:defRPr sz="3375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466395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BF40AA-AE6F-5749-8C97-DE3834BA09D0}"/>
              </a:ext>
            </a:extLst>
          </p:cNvPr>
          <p:cNvSpPr/>
          <p:nvPr/>
        </p:nvSpPr>
        <p:spPr>
          <a:xfrm>
            <a:off x="1488282" y="0"/>
            <a:ext cx="765571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3199F5-F834-8D47-A789-D89AD268BC33}"/>
              </a:ext>
            </a:extLst>
          </p:cNvPr>
          <p:cNvSpPr/>
          <p:nvPr/>
        </p:nvSpPr>
        <p:spPr>
          <a:xfrm>
            <a:off x="0" y="1706565"/>
            <a:ext cx="6548438" cy="51514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 dirty="0"/>
          </a:p>
        </p:txBody>
      </p:sp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6EF18240-552B-1149-9D44-905FD72272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" y="1710813"/>
            <a:ext cx="6526160" cy="51329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FADDC1B-22E5-C441-BDA9-8EEB86CF33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56944-AAA6-A948-ABFF-0210BDF7DF7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pic>
        <p:nvPicPr>
          <p:cNvPr id="10" name="Picture 9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7A9DC1FD-8034-E548-95C2-CD957F1D0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239715"/>
            <a:ext cx="116086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2839B8F-D638-0741-BB57-07FD6FB44296}"/>
              </a:ext>
            </a:extLst>
          </p:cNvPr>
          <p:cNvSpPr/>
          <p:nvPr/>
        </p:nvSpPr>
        <p:spPr>
          <a:xfrm>
            <a:off x="857251" y="1144588"/>
            <a:ext cx="5143500" cy="238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</p:spTree>
    <p:extLst>
      <p:ext uri="{BB962C8B-B14F-4D97-AF65-F5344CB8AC3E}">
        <p14:creationId xmlns:p14="http://schemas.microsoft.com/office/powerpoint/2010/main" val="512214016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acc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44ED8C-8847-EA41-9338-C6E46B61F79E}"/>
              </a:ext>
            </a:extLst>
          </p:cNvPr>
          <p:cNvSpPr/>
          <p:nvPr/>
        </p:nvSpPr>
        <p:spPr>
          <a:xfrm>
            <a:off x="0" y="264078"/>
            <a:ext cx="764382" cy="1158875"/>
          </a:xfrm>
          <a:prstGeom prst="rect">
            <a:avLst/>
          </a:prstGeom>
          <a:solidFill>
            <a:srgbClr val="11B2A5"/>
          </a:solidFill>
          <a:ln>
            <a:solidFill>
              <a:srgbClr val="DF6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C23712-3DEB-F145-81F4-D8A1E3A471B2}"/>
              </a:ext>
            </a:extLst>
          </p:cNvPr>
          <p:cNvCxnSpPr>
            <a:cxnSpLocks/>
          </p:cNvCxnSpPr>
          <p:nvPr/>
        </p:nvCxnSpPr>
        <p:spPr>
          <a:xfrm>
            <a:off x="777478" y="264078"/>
            <a:ext cx="0" cy="11541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202A0-9646-4147-8DBB-1BF33177D5D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C2BAD-9516-2B47-9900-7FC05ED2F00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4"/>
          </p:nvPr>
        </p:nvSpPr>
        <p:spPr>
          <a:xfrm>
            <a:off x="887797" y="1828800"/>
            <a:ext cx="7475154" cy="392797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14363" rtl="0" eaLnBrk="1" fontAlgn="auto" latinLnBrk="0" hangingPunct="1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>
                <a:solidFill>
                  <a:srgbClr val="00305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257181" indent="0">
              <a:buNone/>
              <a:defRPr sz="787"/>
            </a:lvl2pPr>
            <a:lvl3pPr marL="514363" indent="0">
              <a:buNone/>
              <a:defRPr sz="675"/>
            </a:lvl3pPr>
            <a:lvl4pPr marL="771545" indent="0">
              <a:buNone/>
              <a:defRPr sz="562"/>
            </a:lvl4pPr>
            <a:lvl5pPr marL="1028726" indent="0">
              <a:buNone/>
              <a:defRPr sz="562"/>
            </a:lvl5pPr>
            <a:lvl6pPr marL="1285907" indent="0">
              <a:buNone/>
              <a:defRPr sz="562"/>
            </a:lvl6pPr>
            <a:lvl7pPr marL="1543089" indent="0">
              <a:buNone/>
              <a:defRPr sz="562"/>
            </a:lvl7pPr>
            <a:lvl8pPr marL="1800270" indent="0">
              <a:buNone/>
              <a:defRPr sz="562"/>
            </a:lvl8pPr>
            <a:lvl9pPr marL="2057451" indent="0">
              <a:buNone/>
              <a:defRPr sz="56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0" marR="0" lvl="0" indent="0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87797" y="279951"/>
            <a:ext cx="7475154" cy="11191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800" b="1">
                <a:solidFill>
                  <a:srgbClr val="003057"/>
                </a:solidFill>
              </a:defRPr>
            </a:lvl1pPr>
          </a:lstStyle>
          <a:p>
            <a:r>
              <a:rPr lang="en-US" dirty="0"/>
              <a:t>TITOLO </a:t>
            </a:r>
            <a:r>
              <a:rPr lang="en-US" dirty="0" err="1"/>
              <a:t>paragrafo</a:t>
            </a:r>
            <a:r>
              <a:rPr lang="en-US" dirty="0"/>
              <a:t> prima slide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CB413AB-0B05-9444-A342-CCBD6D6EAA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615" y="6382545"/>
            <a:ext cx="618182" cy="365125"/>
          </a:xfrm>
          <a:prstGeom prst="rect">
            <a:avLst/>
          </a:prstGeom>
        </p:spPr>
      </p:pic>
      <p:sp>
        <p:nvSpPr>
          <p:cNvPr id="11" name="Segnaposto piè di pagina 1">
            <a:extLst>
              <a:ext uri="{FF2B5EF4-FFF2-40B4-BE49-F238E27FC236}">
                <a16:creationId xmlns:a16="http://schemas.microsoft.com/office/drawing/2014/main" id="{571913D8-91F9-D945-BC39-4A087433A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538916"/>
            <a:ext cx="3696891" cy="211137"/>
          </a:xfrm>
          <a:prstGeom prst="rect">
            <a:avLst/>
          </a:prstGeom>
        </p:spPr>
        <p:txBody>
          <a:bodyPr/>
          <a:lstStyle>
            <a:lvl1pPr marL="0" marR="0" indent="0" algn="l" defTabSz="6858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3057"/>
                </a:solidFill>
              </a:defRPr>
            </a:lvl1pPr>
          </a:lstStyle>
          <a:p>
            <a:r>
              <a:rPr lang="en-US" altLang="it-IT" sz="675"/>
              <a:t>© 2023 Pearson – Krugman, Obstfeld, Melitz - Economia internazionale  1</a:t>
            </a:r>
            <a:endParaRPr lang="en-US" altLang="it-IT" sz="675" dirty="0"/>
          </a:p>
        </p:txBody>
      </p:sp>
    </p:spTree>
    <p:extLst>
      <p:ext uri="{BB962C8B-B14F-4D97-AF65-F5344CB8AC3E}">
        <p14:creationId xmlns:p14="http://schemas.microsoft.com/office/powerpoint/2010/main" val="27100295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_acc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74022F54-3193-9E4C-96F5-25AFA073F62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" y="270881"/>
            <a:ext cx="627953" cy="936000"/>
            <a:chOff x="0" y="555625"/>
            <a:chExt cx="1036638" cy="1158875"/>
          </a:xfrm>
          <a:solidFill>
            <a:srgbClr val="11B2A5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744ED8C-8847-EA41-9338-C6E46B61F79E}"/>
                </a:ext>
              </a:extLst>
            </p:cNvPr>
            <p:cNvSpPr/>
            <p:nvPr/>
          </p:nvSpPr>
          <p:spPr>
            <a:xfrm>
              <a:off x="0" y="555625"/>
              <a:ext cx="1019175" cy="11588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50" dirty="0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AC23712-3DEB-F145-81F4-D8A1E3A471B2}"/>
                </a:ext>
              </a:extLst>
            </p:cNvPr>
            <p:cNvCxnSpPr>
              <a:cxnSpLocks/>
            </p:cNvCxnSpPr>
            <p:nvPr/>
          </p:nvCxnSpPr>
          <p:spPr>
            <a:xfrm>
              <a:off x="1036638" y="555625"/>
              <a:ext cx="0" cy="1154113"/>
            </a:xfrm>
            <a:prstGeom prst="line">
              <a:avLst/>
            </a:prstGeom>
            <a:grpFill/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202A0-9646-4147-8DBB-1BF33177D5D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C2BAD-9516-2B47-9900-7FC05ED2F00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4"/>
          </p:nvPr>
        </p:nvSpPr>
        <p:spPr>
          <a:xfrm>
            <a:off x="887797" y="1828800"/>
            <a:ext cx="7475154" cy="392797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14363" rtl="0" eaLnBrk="1" fontAlgn="auto" latinLnBrk="0" hangingPunct="1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>
                <a:solidFill>
                  <a:srgbClr val="00305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257181" indent="0">
              <a:buNone/>
              <a:defRPr sz="787"/>
            </a:lvl2pPr>
            <a:lvl3pPr marL="514363" indent="0">
              <a:buNone/>
              <a:defRPr sz="675"/>
            </a:lvl3pPr>
            <a:lvl4pPr marL="771545" indent="0">
              <a:buNone/>
              <a:defRPr sz="562"/>
            </a:lvl4pPr>
            <a:lvl5pPr marL="1028726" indent="0">
              <a:buNone/>
              <a:defRPr sz="562"/>
            </a:lvl5pPr>
            <a:lvl6pPr marL="1285907" indent="0">
              <a:buNone/>
              <a:defRPr sz="562"/>
            </a:lvl6pPr>
            <a:lvl7pPr marL="1543089" indent="0">
              <a:buNone/>
              <a:defRPr sz="562"/>
            </a:lvl7pPr>
            <a:lvl8pPr marL="1800270" indent="0">
              <a:buNone/>
              <a:defRPr sz="562"/>
            </a:lvl8pPr>
            <a:lvl9pPr marL="2057451" indent="0">
              <a:buNone/>
              <a:defRPr sz="56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0" marR="0" lvl="0" indent="0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87798" y="286758"/>
            <a:ext cx="7475154" cy="91627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500" b="1" i="0">
                <a:solidFill>
                  <a:srgbClr val="003057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 err="1"/>
              <a:t>Titolo</a:t>
            </a:r>
            <a:r>
              <a:rPr lang="en-US" dirty="0"/>
              <a:t> </a:t>
            </a:r>
            <a:r>
              <a:rPr lang="en-US" dirty="0" err="1"/>
              <a:t>paragrafo</a:t>
            </a:r>
            <a:r>
              <a:rPr lang="en-US" dirty="0"/>
              <a:t> </a:t>
            </a:r>
            <a:r>
              <a:rPr lang="en-US" dirty="0" err="1"/>
              <a:t>seconda</a:t>
            </a:r>
            <a:r>
              <a:rPr lang="en-US" dirty="0"/>
              <a:t> slide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CB413AB-0B05-9444-A342-CCBD6D6EAA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615" y="6382545"/>
            <a:ext cx="618182" cy="365125"/>
          </a:xfrm>
          <a:prstGeom prst="rect">
            <a:avLst/>
          </a:prstGeom>
        </p:spPr>
      </p:pic>
      <p:sp>
        <p:nvSpPr>
          <p:cNvPr id="11" name="Segnaposto piè di pagina 1">
            <a:extLst>
              <a:ext uri="{FF2B5EF4-FFF2-40B4-BE49-F238E27FC236}">
                <a16:creationId xmlns:a16="http://schemas.microsoft.com/office/drawing/2014/main" id="{6B0AA249-2CE3-A64A-80E6-0EA7BAAAC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538916"/>
            <a:ext cx="3696891" cy="211137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3057"/>
                </a:solidFill>
              </a:defRPr>
            </a:lvl1pPr>
          </a:lstStyle>
          <a:p>
            <a:r>
              <a:rPr lang="en-US" altLang="it-IT" sz="675"/>
              <a:t>© 2023 Pearson – Krugman, Obstfeld, Melitz - Economia internazionale  1</a:t>
            </a:r>
            <a:endParaRPr lang="en-US" altLang="it-IT" sz="675" dirty="0"/>
          </a:p>
        </p:txBody>
      </p:sp>
    </p:spTree>
    <p:extLst>
      <p:ext uri="{BB962C8B-B14F-4D97-AF65-F5344CB8AC3E}">
        <p14:creationId xmlns:p14="http://schemas.microsoft.com/office/powerpoint/2010/main" val="38364723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_acc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74022F54-3193-9E4C-96F5-25AFA073F62F}"/>
              </a:ext>
            </a:extLst>
          </p:cNvPr>
          <p:cNvGrpSpPr>
            <a:grpSpLocks/>
          </p:cNvGrpSpPr>
          <p:nvPr userDrawn="1"/>
        </p:nvGrpSpPr>
        <p:grpSpPr>
          <a:xfrm>
            <a:off x="3" y="330341"/>
            <a:ext cx="1577337" cy="932400"/>
            <a:chOff x="0" y="555625"/>
            <a:chExt cx="1036638" cy="115887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744ED8C-8847-EA41-9338-C6E46B61F79E}"/>
                </a:ext>
              </a:extLst>
            </p:cNvPr>
            <p:cNvSpPr/>
            <p:nvPr/>
          </p:nvSpPr>
          <p:spPr>
            <a:xfrm>
              <a:off x="0" y="555625"/>
              <a:ext cx="1019175" cy="1158875"/>
            </a:xfrm>
            <a:prstGeom prst="rect">
              <a:avLst/>
            </a:prstGeom>
            <a:solidFill>
              <a:srgbClr val="11B2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50" dirty="0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AC23712-3DEB-F145-81F4-D8A1E3A471B2}"/>
                </a:ext>
              </a:extLst>
            </p:cNvPr>
            <p:cNvCxnSpPr>
              <a:cxnSpLocks/>
            </p:cNvCxnSpPr>
            <p:nvPr/>
          </p:nvCxnSpPr>
          <p:spPr>
            <a:xfrm>
              <a:off x="1036638" y="555625"/>
              <a:ext cx="0" cy="1154113"/>
            </a:xfrm>
            <a:prstGeom prst="line">
              <a:avLst/>
            </a:prstGeom>
            <a:ln w="63500">
              <a:solidFill>
                <a:srgbClr val="0030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202A0-9646-4147-8DBB-1BF33177D5D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C2BAD-9516-2B47-9900-7FC05ED2F00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4"/>
          </p:nvPr>
        </p:nvSpPr>
        <p:spPr>
          <a:xfrm>
            <a:off x="887797" y="1828800"/>
            <a:ext cx="7475154" cy="392797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14363" rtl="0" eaLnBrk="1" fontAlgn="auto" latinLnBrk="0" hangingPunct="1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>
                <a:solidFill>
                  <a:srgbClr val="00305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257181" indent="0">
              <a:buNone/>
              <a:defRPr sz="787"/>
            </a:lvl2pPr>
            <a:lvl3pPr marL="514363" indent="0">
              <a:buNone/>
              <a:defRPr sz="675"/>
            </a:lvl3pPr>
            <a:lvl4pPr marL="771545" indent="0">
              <a:buNone/>
              <a:defRPr sz="562"/>
            </a:lvl4pPr>
            <a:lvl5pPr marL="1028726" indent="0">
              <a:buNone/>
              <a:defRPr sz="562"/>
            </a:lvl5pPr>
            <a:lvl6pPr marL="1285907" indent="0">
              <a:buNone/>
              <a:defRPr sz="562"/>
            </a:lvl6pPr>
            <a:lvl7pPr marL="1543089" indent="0">
              <a:buNone/>
              <a:defRPr sz="562"/>
            </a:lvl7pPr>
            <a:lvl8pPr marL="1800270" indent="0">
              <a:buNone/>
              <a:defRPr sz="562"/>
            </a:lvl8pPr>
            <a:lvl9pPr marL="2057451" indent="0">
              <a:buNone/>
              <a:defRPr sz="56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0" marR="0" lvl="0" indent="0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645925" y="346218"/>
            <a:ext cx="6717026" cy="91627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500" b="1">
                <a:solidFill>
                  <a:srgbClr val="003057"/>
                </a:solidFill>
              </a:defRPr>
            </a:lvl1pPr>
          </a:lstStyle>
          <a:p>
            <a:r>
              <a:rPr lang="en-US" dirty="0" err="1"/>
              <a:t>Titolo</a:t>
            </a:r>
            <a:r>
              <a:rPr lang="en-US" dirty="0"/>
              <a:t> </a:t>
            </a:r>
            <a:r>
              <a:rPr lang="en-US" dirty="0" err="1"/>
              <a:t>scheda</a:t>
            </a:r>
            <a:r>
              <a:rPr lang="en-US" dirty="0"/>
              <a:t> / Box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CB413AB-0B05-9444-A342-CCBD6D6EAA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615" y="6382545"/>
            <a:ext cx="618182" cy="365125"/>
          </a:xfrm>
          <a:prstGeom prst="rect">
            <a:avLst/>
          </a:prstGeom>
        </p:spPr>
      </p:pic>
      <p:sp>
        <p:nvSpPr>
          <p:cNvPr id="11" name="Segnaposto piè di pagina 1">
            <a:extLst>
              <a:ext uri="{FF2B5EF4-FFF2-40B4-BE49-F238E27FC236}">
                <a16:creationId xmlns:a16="http://schemas.microsoft.com/office/drawing/2014/main" id="{6B0AA249-2CE3-A64A-80E6-0EA7BAAAC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538916"/>
            <a:ext cx="3696891" cy="211137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3057"/>
                </a:solidFill>
              </a:defRPr>
            </a:lvl1pPr>
          </a:lstStyle>
          <a:p>
            <a:r>
              <a:rPr lang="en-US" altLang="it-IT" sz="675"/>
              <a:t>© 2023 Pearson – Krugman, Obstfeld, Melitz - Economia internazionale  1</a:t>
            </a:r>
            <a:endParaRPr lang="en-US" altLang="it-IT" sz="675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C68421C-4D26-404C-B888-35A7F82C0ED4}"/>
              </a:ext>
            </a:extLst>
          </p:cNvPr>
          <p:cNvSpPr txBox="1"/>
          <p:nvPr userDrawn="1"/>
        </p:nvSpPr>
        <p:spPr>
          <a:xfrm>
            <a:off x="152400" y="594572"/>
            <a:ext cx="1257300" cy="346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51" b="1" i="0" kern="1200" cap="small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scheda</a:t>
            </a:r>
            <a:r>
              <a:rPr lang="it-IT" sz="1651" b="1" i="0" cap="small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651" b="1" i="0" kern="1200" cap="small" baseline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x.x</a:t>
            </a:r>
            <a:endParaRPr lang="it-IT" sz="1651" b="1" i="0" kern="1200" cap="small" baseline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2256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acc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B21293-6FA6-7445-BD11-05A0ADD6C222}"/>
              </a:ext>
            </a:extLst>
          </p:cNvPr>
          <p:cNvSpPr/>
          <p:nvPr/>
        </p:nvSpPr>
        <p:spPr>
          <a:xfrm>
            <a:off x="8357192" y="555627"/>
            <a:ext cx="786810" cy="11588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9563D79-D413-6C4E-AF46-45AD23481DA0}"/>
              </a:ext>
            </a:extLst>
          </p:cNvPr>
          <p:cNvCxnSpPr>
            <a:cxnSpLocks/>
          </p:cNvCxnSpPr>
          <p:nvPr/>
        </p:nvCxnSpPr>
        <p:spPr>
          <a:xfrm>
            <a:off x="8348662" y="555627"/>
            <a:ext cx="0" cy="11541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E9E4-24AE-FD46-93D2-E9B05008A6D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BB740-7204-9B4C-9E22-6EC5FC26FE5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4"/>
          </p:nvPr>
        </p:nvSpPr>
        <p:spPr>
          <a:xfrm>
            <a:off x="750637" y="1778000"/>
            <a:ext cx="7475154" cy="397877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Tx/>
              <a:buNone/>
              <a:tabLst/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257181" indent="0">
              <a:buNone/>
              <a:defRPr sz="787"/>
            </a:lvl2pPr>
            <a:lvl3pPr marL="514363" indent="0">
              <a:buNone/>
              <a:defRPr sz="675"/>
            </a:lvl3pPr>
            <a:lvl4pPr marL="771545" indent="0">
              <a:buNone/>
              <a:defRPr sz="562"/>
            </a:lvl4pPr>
            <a:lvl5pPr marL="1028726" indent="0">
              <a:buNone/>
              <a:defRPr sz="562"/>
            </a:lvl5pPr>
            <a:lvl6pPr marL="1285907" indent="0">
              <a:buNone/>
              <a:defRPr sz="562"/>
            </a:lvl6pPr>
            <a:lvl7pPr marL="1543089" indent="0">
              <a:buNone/>
              <a:defRPr sz="562"/>
            </a:lvl7pPr>
            <a:lvl8pPr marL="1800270" indent="0">
              <a:buNone/>
              <a:defRPr sz="562"/>
            </a:lvl8pPr>
            <a:lvl9pPr marL="2057451" indent="0">
              <a:buNone/>
              <a:defRPr sz="56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0" marR="0" lvl="0" indent="0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50637" y="571500"/>
            <a:ext cx="7475154" cy="11191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2425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 2 column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8D6D37C-7584-E94F-BD5E-47BD8D71902C}"/>
              </a:ext>
            </a:extLst>
          </p:cNvPr>
          <p:cNvSpPr/>
          <p:nvPr/>
        </p:nvSpPr>
        <p:spPr>
          <a:xfrm>
            <a:off x="0" y="555627"/>
            <a:ext cx="764382" cy="11588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7829038-C33E-E14F-A39E-A9A3AB5CFBF1}"/>
              </a:ext>
            </a:extLst>
          </p:cNvPr>
          <p:cNvCxnSpPr>
            <a:cxnSpLocks/>
          </p:cNvCxnSpPr>
          <p:nvPr/>
        </p:nvCxnSpPr>
        <p:spPr>
          <a:xfrm>
            <a:off x="777478" y="555627"/>
            <a:ext cx="0" cy="11541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683BD36-B2E0-E34D-A0C0-77A7165923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0F2AA-7572-DC4D-AB68-865F32F517C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572000" y="1828800"/>
            <a:ext cx="3561540" cy="3927978"/>
          </a:xfrm>
          <a:prstGeom prst="rect">
            <a:avLst/>
          </a:prstGeom>
        </p:spPr>
        <p:txBody>
          <a:bodyPr>
            <a:normAutofit/>
          </a:bodyPr>
          <a:lstStyle>
            <a:lvl1pPr marL="214318" marR="0" indent="-214318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257181" indent="0">
              <a:buNone/>
              <a:defRPr sz="787"/>
            </a:lvl2pPr>
            <a:lvl3pPr marL="514363" indent="0">
              <a:buNone/>
              <a:defRPr sz="675"/>
            </a:lvl3pPr>
            <a:lvl4pPr marL="771545" indent="0">
              <a:buNone/>
              <a:defRPr sz="562"/>
            </a:lvl4pPr>
            <a:lvl5pPr marL="1028726" indent="0">
              <a:buNone/>
              <a:defRPr sz="562"/>
            </a:lvl5pPr>
            <a:lvl6pPr marL="1285907" indent="0">
              <a:buNone/>
              <a:defRPr sz="562"/>
            </a:lvl6pPr>
            <a:lvl7pPr marL="1543089" indent="0">
              <a:buNone/>
              <a:defRPr sz="562"/>
            </a:lvl7pPr>
            <a:lvl8pPr marL="1800270" indent="0">
              <a:buNone/>
              <a:defRPr sz="562"/>
            </a:lvl8pPr>
            <a:lvl9pPr marL="2057451" indent="0">
              <a:buNone/>
              <a:defRPr sz="562"/>
            </a:lvl9pPr>
          </a:lstStyle>
          <a:p>
            <a:pPr marL="214318" marR="0" lvl="0" indent="-214318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214318" marR="0" lvl="0" indent="-214318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4"/>
          </p:nvPr>
        </p:nvSpPr>
        <p:spPr>
          <a:xfrm>
            <a:off x="887798" y="1828800"/>
            <a:ext cx="3561540" cy="3927978"/>
          </a:xfrm>
          <a:prstGeom prst="rect">
            <a:avLst/>
          </a:prstGeom>
        </p:spPr>
        <p:txBody>
          <a:bodyPr>
            <a:normAutofit/>
          </a:bodyPr>
          <a:lstStyle>
            <a:lvl1pPr marL="214318" marR="0" indent="-214318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257181" indent="0">
              <a:buNone/>
              <a:defRPr sz="787"/>
            </a:lvl2pPr>
            <a:lvl3pPr marL="514363" indent="0">
              <a:buNone/>
              <a:defRPr sz="675"/>
            </a:lvl3pPr>
            <a:lvl4pPr marL="771545" indent="0">
              <a:buNone/>
              <a:defRPr sz="562"/>
            </a:lvl4pPr>
            <a:lvl5pPr marL="1028726" indent="0">
              <a:buNone/>
              <a:defRPr sz="562"/>
            </a:lvl5pPr>
            <a:lvl6pPr marL="1285907" indent="0">
              <a:buNone/>
              <a:defRPr sz="562"/>
            </a:lvl6pPr>
            <a:lvl7pPr marL="1543089" indent="0">
              <a:buNone/>
              <a:defRPr sz="562"/>
            </a:lvl7pPr>
            <a:lvl8pPr marL="1800270" indent="0">
              <a:buNone/>
              <a:defRPr sz="562"/>
            </a:lvl8pPr>
            <a:lvl9pPr marL="2057451" indent="0">
              <a:buNone/>
              <a:defRPr sz="56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214318" marR="0" lvl="0" indent="-214318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87797" y="571500"/>
            <a:ext cx="7475154" cy="11191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977203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ree people looking at a piece of paper&#10;&#10;Description automatically generated with low confidence">
            <a:extLst>
              <a:ext uri="{FF2B5EF4-FFF2-40B4-BE49-F238E27FC236}">
                <a16:creationId xmlns:a16="http://schemas.microsoft.com/office/drawing/2014/main" id="{6D0442BF-1B48-8B43-BC34-80C73F38FC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350" t="1" r="273" b="16811"/>
          <a:stretch/>
        </p:blipFill>
        <p:spPr>
          <a:xfrm>
            <a:off x="1669776" y="2"/>
            <a:ext cx="6664186" cy="570506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3A46BF2-4302-0B48-8AEA-10EA3FBA8BDD}"/>
              </a:ext>
            </a:extLst>
          </p:cNvPr>
          <p:cNvSpPr/>
          <p:nvPr userDrawn="1"/>
        </p:nvSpPr>
        <p:spPr>
          <a:xfrm>
            <a:off x="0" y="2257065"/>
            <a:ext cx="3048000" cy="46009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457E9F-B60E-4441-973F-8145897D0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1B88-A952-2044-9F37-BB636F0880B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3023CC-B05B-804F-A031-47090036ADC9}"/>
              </a:ext>
            </a:extLst>
          </p:cNvPr>
          <p:cNvSpPr/>
          <p:nvPr/>
        </p:nvSpPr>
        <p:spPr>
          <a:xfrm>
            <a:off x="7656616" y="2"/>
            <a:ext cx="1487384" cy="169817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773250-8295-4A4A-B23C-4614C545CBF4}"/>
              </a:ext>
            </a:extLst>
          </p:cNvPr>
          <p:cNvSpPr/>
          <p:nvPr/>
        </p:nvSpPr>
        <p:spPr>
          <a:xfrm>
            <a:off x="505918" y="1678330"/>
            <a:ext cx="3313728" cy="4675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BA35C7A-29D6-D040-9CCD-0B926B59CEBE}"/>
              </a:ext>
            </a:extLst>
          </p:cNvPr>
          <p:cNvCxnSpPr/>
          <p:nvPr userDrawn="1"/>
        </p:nvCxnSpPr>
        <p:spPr>
          <a:xfrm>
            <a:off x="515188" y="1678329"/>
            <a:ext cx="0" cy="469932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629588" y="3429000"/>
            <a:ext cx="3111930" cy="277503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Tx/>
              <a:buNone/>
              <a:tabLst/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257181" indent="0">
              <a:buNone/>
              <a:defRPr sz="787"/>
            </a:lvl2pPr>
            <a:lvl3pPr marL="514363" indent="0">
              <a:buNone/>
              <a:defRPr sz="675"/>
            </a:lvl3pPr>
            <a:lvl4pPr marL="771545" indent="0">
              <a:buNone/>
              <a:defRPr sz="562"/>
            </a:lvl4pPr>
            <a:lvl5pPr marL="1028726" indent="0">
              <a:buNone/>
              <a:defRPr sz="562"/>
            </a:lvl5pPr>
            <a:lvl6pPr marL="1285907" indent="0">
              <a:buNone/>
              <a:defRPr sz="562"/>
            </a:lvl6pPr>
            <a:lvl7pPr marL="1543089" indent="0">
              <a:buNone/>
              <a:defRPr sz="562"/>
            </a:lvl7pPr>
            <a:lvl8pPr marL="1800270" indent="0">
              <a:buNone/>
              <a:defRPr sz="562"/>
            </a:lvl8pPr>
            <a:lvl9pPr marL="2057451" indent="0">
              <a:buNone/>
              <a:defRPr sz="562"/>
            </a:lvl9pPr>
          </a:lstStyle>
          <a:p>
            <a:pPr lvl="0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9587" y="1793267"/>
            <a:ext cx="3110167" cy="163573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4675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E96EC9-A5FE-9449-A973-644128A0E481}"/>
              </a:ext>
            </a:extLst>
          </p:cNvPr>
          <p:cNvSpPr/>
          <p:nvPr userDrawn="1"/>
        </p:nvSpPr>
        <p:spPr>
          <a:xfrm>
            <a:off x="1718840" y="1"/>
            <a:ext cx="6687334" cy="57121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 dirty="0"/>
          </a:p>
        </p:txBody>
      </p:sp>
      <p:sp>
        <p:nvSpPr>
          <p:cNvPr id="12" name="Picture Placeholder 15">
            <a:extLst>
              <a:ext uri="{FF2B5EF4-FFF2-40B4-BE49-F238E27FC236}">
                <a16:creationId xmlns:a16="http://schemas.microsoft.com/office/drawing/2014/main" id="{9B41BB31-88FF-E84E-BE7D-9BF8BFD31B4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14500" y="1"/>
            <a:ext cx="6692081" cy="570762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457E9F-B60E-4441-973F-8145897D0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1B88-A952-2044-9F37-BB636F0880B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995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earner writing an a glass wall with a marker&#10;&#10;Description automatically generated">
            <a:extLst>
              <a:ext uri="{FF2B5EF4-FFF2-40B4-BE49-F238E27FC236}">
                <a16:creationId xmlns:a16="http://schemas.microsoft.com/office/drawing/2014/main" id="{0E494689-C6C2-A64B-8C35-09134E0C51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83" t="5696" r="-1"/>
          <a:stretch/>
        </p:blipFill>
        <p:spPr>
          <a:xfrm>
            <a:off x="730526" y="2"/>
            <a:ext cx="6820400" cy="570506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3A46BF2-4302-0B48-8AEA-10EA3FBA8BDD}"/>
              </a:ext>
            </a:extLst>
          </p:cNvPr>
          <p:cNvSpPr/>
          <p:nvPr userDrawn="1"/>
        </p:nvSpPr>
        <p:spPr>
          <a:xfrm>
            <a:off x="6124699" y="2257065"/>
            <a:ext cx="3019302" cy="46009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457E9F-B60E-4441-973F-8145897D0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1B88-A952-2044-9F37-BB636F0880B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3023CC-B05B-804F-A031-47090036ADC9}"/>
              </a:ext>
            </a:extLst>
          </p:cNvPr>
          <p:cNvSpPr/>
          <p:nvPr/>
        </p:nvSpPr>
        <p:spPr>
          <a:xfrm>
            <a:off x="1" y="2"/>
            <a:ext cx="1487384" cy="169817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773250-8295-4A4A-B23C-4614C545CBF4}"/>
              </a:ext>
            </a:extLst>
          </p:cNvPr>
          <p:cNvSpPr/>
          <p:nvPr/>
        </p:nvSpPr>
        <p:spPr>
          <a:xfrm>
            <a:off x="5244636" y="1678330"/>
            <a:ext cx="3513367" cy="4675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BA35C7A-29D6-D040-9CCD-0B926B59CEBE}"/>
              </a:ext>
            </a:extLst>
          </p:cNvPr>
          <p:cNvCxnSpPr/>
          <p:nvPr userDrawn="1"/>
        </p:nvCxnSpPr>
        <p:spPr>
          <a:xfrm>
            <a:off x="5248315" y="1678329"/>
            <a:ext cx="0" cy="469932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5352684" y="3429000"/>
            <a:ext cx="3225438" cy="277503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Tx/>
              <a:buNone/>
              <a:tabLst/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257181" indent="0">
              <a:buNone/>
              <a:defRPr sz="787"/>
            </a:lvl2pPr>
            <a:lvl3pPr marL="514363" indent="0">
              <a:buNone/>
              <a:defRPr sz="675"/>
            </a:lvl3pPr>
            <a:lvl4pPr marL="771545" indent="0">
              <a:buNone/>
              <a:defRPr sz="562"/>
            </a:lvl4pPr>
            <a:lvl5pPr marL="1028726" indent="0">
              <a:buNone/>
              <a:defRPr sz="562"/>
            </a:lvl5pPr>
            <a:lvl6pPr marL="1285907" indent="0">
              <a:buNone/>
              <a:defRPr sz="562"/>
            </a:lvl6pPr>
            <a:lvl7pPr marL="1543089" indent="0">
              <a:buNone/>
              <a:defRPr sz="562"/>
            </a:lvl7pPr>
            <a:lvl8pPr marL="1800270" indent="0">
              <a:buNone/>
              <a:defRPr sz="562"/>
            </a:lvl8pPr>
            <a:lvl9pPr marL="2057451" indent="0">
              <a:buNone/>
              <a:defRPr sz="562"/>
            </a:lvl9pPr>
          </a:lstStyle>
          <a:p>
            <a:pPr lvl="0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44623" y="1793267"/>
            <a:ext cx="3233499" cy="163573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07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9A8F570-8867-419A-A57C-948400F5579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687D354-1A05-460D-A4F0-1C3DFC35E4B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D85E9D-8B8C-4640-B291-EC9A0994DCAC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0011437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E96EC9-A5FE-9449-A973-644128A0E481}"/>
              </a:ext>
            </a:extLst>
          </p:cNvPr>
          <p:cNvSpPr/>
          <p:nvPr userDrawn="1"/>
        </p:nvSpPr>
        <p:spPr>
          <a:xfrm>
            <a:off x="908350" y="1"/>
            <a:ext cx="6687334" cy="57121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 dirty="0"/>
          </a:p>
        </p:txBody>
      </p:sp>
      <p:sp>
        <p:nvSpPr>
          <p:cNvPr id="12" name="Picture Placeholder 15">
            <a:extLst>
              <a:ext uri="{FF2B5EF4-FFF2-40B4-BE49-F238E27FC236}">
                <a16:creationId xmlns:a16="http://schemas.microsoft.com/office/drawing/2014/main" id="{6DFC91A5-4FBB-F44D-9464-12AEFAC9581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07027" y="1"/>
            <a:ext cx="6703141" cy="570762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457E9F-B60E-4441-973F-8145897D0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1B88-A952-2044-9F37-BB636F0880B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0108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earner on a spiral staircase using a laptop.&#10;&#10;Description automatically generated">
            <a:extLst>
              <a:ext uri="{FF2B5EF4-FFF2-40B4-BE49-F238E27FC236}">
                <a16:creationId xmlns:a16="http://schemas.microsoft.com/office/drawing/2014/main" id="{F3DC312F-B9C0-D744-AD30-A434A20A7D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6358" y="0"/>
            <a:ext cx="7717642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B6487DB-31A3-3549-AFBF-3BABD3184ED2}"/>
              </a:ext>
            </a:extLst>
          </p:cNvPr>
          <p:cNvSpPr/>
          <p:nvPr/>
        </p:nvSpPr>
        <p:spPr>
          <a:xfrm>
            <a:off x="720328" y="574675"/>
            <a:ext cx="4601766" cy="5073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22D27A-F32D-EB48-9A03-1735E67359D1}"/>
              </a:ext>
            </a:extLst>
          </p:cNvPr>
          <p:cNvCxnSpPr>
            <a:cxnSpLocks/>
          </p:cNvCxnSpPr>
          <p:nvPr/>
        </p:nvCxnSpPr>
        <p:spPr>
          <a:xfrm>
            <a:off x="720329" y="555625"/>
            <a:ext cx="0" cy="5164138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B299BF0-56A4-6243-9705-509FD3434C3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95438-EECC-A345-B33C-CAAAFDC6CD5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836997" y="2743200"/>
            <a:ext cx="4382703" cy="277706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Tx/>
              <a:buNone/>
              <a:tabLst/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257181" indent="0">
              <a:buNone/>
              <a:defRPr sz="787"/>
            </a:lvl2pPr>
            <a:lvl3pPr marL="514363" indent="0">
              <a:buNone/>
              <a:defRPr sz="675"/>
            </a:lvl3pPr>
            <a:lvl4pPr marL="771545" indent="0">
              <a:buNone/>
              <a:defRPr sz="562"/>
            </a:lvl4pPr>
            <a:lvl5pPr marL="1028726" indent="0">
              <a:buNone/>
              <a:defRPr sz="562"/>
            </a:lvl5pPr>
            <a:lvl6pPr marL="1285907" indent="0">
              <a:buNone/>
              <a:defRPr sz="562"/>
            </a:lvl6pPr>
            <a:lvl7pPr marL="1543089" indent="0">
              <a:buNone/>
              <a:defRPr sz="562"/>
            </a:lvl7pPr>
            <a:lvl8pPr marL="1800270" indent="0">
              <a:buNone/>
              <a:defRPr sz="562"/>
            </a:lvl8pPr>
            <a:lvl9pPr marL="2057451" indent="0">
              <a:buNone/>
              <a:defRPr sz="56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0" marR="0" lvl="0" indent="0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464" y="738680"/>
            <a:ext cx="4379900" cy="190005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65930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96A5E4-DFE4-AD45-BDAA-6B3F581EE98A}"/>
              </a:ext>
            </a:extLst>
          </p:cNvPr>
          <p:cNvSpPr/>
          <p:nvPr/>
        </p:nvSpPr>
        <p:spPr>
          <a:xfrm>
            <a:off x="1515667" y="6350"/>
            <a:ext cx="7710487" cy="68516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 dirty="0"/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BCAF36EB-7281-0542-A053-B16B67DBE88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537288" y="2"/>
            <a:ext cx="7665244" cy="684371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01FEC8-19EE-7E49-B9A4-C8922CDD24A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4E856-619C-2145-B9B7-7AECB542A09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977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F922B5C-BA05-9E4D-8439-B23F209A3742}"/>
              </a:ext>
            </a:extLst>
          </p:cNvPr>
          <p:cNvSpPr/>
          <p:nvPr/>
        </p:nvSpPr>
        <p:spPr>
          <a:xfrm>
            <a:off x="1521619" y="0"/>
            <a:ext cx="762238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0512D-8768-8140-AE61-8D3F982A05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9D03B-B0CE-F149-B9E8-CD52DE1054E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13" name="Segnaposto piè di pagina 1">
            <a:extLst>
              <a:ext uri="{FF2B5EF4-FFF2-40B4-BE49-F238E27FC236}">
                <a16:creationId xmlns:a16="http://schemas.microsoft.com/office/drawing/2014/main" id="{73A29626-D08C-DB45-86A6-021D23326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538916"/>
            <a:ext cx="3696891" cy="2111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057"/>
                </a:solidFill>
              </a:defRPr>
            </a:lvl1pPr>
          </a:lstStyle>
          <a:p>
            <a:r>
              <a:rPr lang="en-US" altLang="it-IT" sz="675"/>
              <a:t>© 2023 Pearson – Krugman, Obstfeld, Melitz - Economia internazionale  1</a:t>
            </a:r>
            <a:endParaRPr lang="en-US" altLang="it-IT" sz="675" dirty="0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71D2E719-CC66-4E49-92AD-E946A3D50A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615" y="6382545"/>
            <a:ext cx="618182" cy="3651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A2CEFA8-BE9F-9B4F-90B8-37FFD3E0BCD9}"/>
              </a:ext>
            </a:extLst>
          </p:cNvPr>
          <p:cNvSpPr/>
          <p:nvPr/>
        </p:nvSpPr>
        <p:spPr>
          <a:xfrm>
            <a:off x="635097" y="459747"/>
            <a:ext cx="7914543" cy="5938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347114-1E37-9846-A432-8906A41702B0}"/>
              </a:ext>
            </a:extLst>
          </p:cNvPr>
          <p:cNvCxnSpPr>
            <a:cxnSpLocks/>
          </p:cNvCxnSpPr>
          <p:nvPr/>
        </p:nvCxnSpPr>
        <p:spPr>
          <a:xfrm>
            <a:off x="736521" y="560705"/>
            <a:ext cx="0" cy="5837548"/>
          </a:xfrm>
          <a:prstGeom prst="line">
            <a:avLst/>
          </a:prstGeom>
          <a:ln w="63500">
            <a:solidFill>
              <a:srgbClr val="11B2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7946" y="564670"/>
            <a:ext cx="7315416" cy="438528"/>
          </a:xfrm>
          <a:prstGeom prst="rect">
            <a:avLst/>
          </a:prstGeom>
          <a:ln>
            <a:solidFill>
              <a:srgbClr val="DF6030"/>
            </a:solidFill>
          </a:ln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Clr>
                <a:srgbClr val="11B2A5"/>
              </a:buClr>
              <a:buFont typeface="+mj-lt"/>
              <a:buNone/>
              <a:defRPr sz="1800" b="1" i="0" cap="small" baseline="0">
                <a:solidFill>
                  <a:srgbClr val="11B2A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In </a:t>
            </a:r>
            <a:r>
              <a:rPr lang="en-US" dirty="0" err="1"/>
              <a:t>questo</a:t>
            </a:r>
            <a:r>
              <a:rPr lang="en-US" dirty="0"/>
              <a:t> </a:t>
            </a:r>
            <a:r>
              <a:rPr lang="en-US" dirty="0" err="1"/>
              <a:t>capitolo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659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C28AE0-6FC5-9844-BF88-91D90E24F479}"/>
              </a:ext>
            </a:extLst>
          </p:cNvPr>
          <p:cNvSpPr/>
          <p:nvPr/>
        </p:nvSpPr>
        <p:spPr>
          <a:xfrm>
            <a:off x="3042049" y="0"/>
            <a:ext cx="3034902" cy="46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pic>
        <p:nvPicPr>
          <p:cNvPr id="3" name="Picture 3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08A350FE-0EC2-E14A-9D3E-CB51507DC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460" y="1417638"/>
            <a:ext cx="3290887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96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EB57866-F32E-44C1-837E-44287267317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446FDFB-E97E-43CF-95DA-1357601949B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FB4B1E-FD4B-4DA7-9BD1-26F29C576CE1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272560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CC38898D-D7D3-4657-A722-48BCB66F4F8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879B4C97-D1AB-4A3C-9532-10805D0BFC8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15374C-0E24-4046-BD91-35C361E740E5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210914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818BB9-2DE7-46AB-8DEB-E2DFF981D34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6C29F5-5866-42C6-AD3D-86DA98ED2BF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C4256-C53E-48E4-8E95-E5AA5349D70B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38943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EA4581-FB30-4A2C-9A88-536450D4C50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F9D2B4-09CD-4F1A-8025-6F1177297E1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32C835-7BAB-4A54-869D-6B4B7F429D1A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62019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>
            <a:extLst>
              <a:ext uri="{FF2B5EF4-FFF2-40B4-BE49-F238E27FC236}">
                <a16:creationId xmlns:a16="http://schemas.microsoft.com/office/drawing/2014/main" id="{F4113B75-4108-4464-B915-6A7ABF73E223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rgbClr val="9D13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defRPr/>
            </a:pPr>
            <a:endParaRPr lang="it-IT" altLang="it-IT"/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7D7DF3F2-7CA6-4F32-A510-5ADF19373B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395288"/>
            <a:ext cx="82296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96DD2D28-680D-4D7D-845C-65DC28245F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5462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</p:txBody>
      </p:sp>
      <p:sp>
        <p:nvSpPr>
          <p:cNvPr id="472069" name="Rectangle 5">
            <a:extLst>
              <a:ext uri="{FF2B5EF4-FFF2-40B4-BE49-F238E27FC236}">
                <a16:creationId xmlns:a16="http://schemas.microsoft.com/office/drawing/2014/main" id="{3EB6238D-BEAB-4A4E-A0A8-CEF766BDF70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81000" y="6545263"/>
            <a:ext cx="4984750" cy="1793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900">
                <a:solidFill>
                  <a:schemeClr val="bg1"/>
                </a:solidFill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472070" name="Rectangle 6">
            <a:extLst>
              <a:ext uri="{FF2B5EF4-FFF2-40B4-BE49-F238E27FC236}">
                <a16:creationId xmlns:a16="http://schemas.microsoft.com/office/drawing/2014/main" id="{83189001-F93E-49AB-9497-2C6167C21BC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52400" y="6545263"/>
            <a:ext cx="674688" cy="1793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solidFill>
                  <a:schemeClr val="bg1"/>
                </a:solidFill>
              </a:defRPr>
            </a:lvl1pPr>
          </a:lstStyle>
          <a:p>
            <a:fld id="{06BA4409-4FD5-438C-8612-26614EAE585E}" type="slidenum">
              <a:rPr lang="en-US" altLang="it-IT"/>
              <a:pPr/>
              <a:t>‹N›</a:t>
            </a:fld>
            <a:endParaRPr lang="en-US" altLang="it-IT"/>
          </a:p>
        </p:txBody>
      </p:sp>
      <p:pic>
        <p:nvPicPr>
          <p:cNvPr id="1031" name="Picture 12" descr="Pearson_Bound_White">
            <a:extLst>
              <a:ext uri="{FF2B5EF4-FFF2-40B4-BE49-F238E27FC236}">
                <a16:creationId xmlns:a16="http://schemas.microsoft.com/office/drawing/2014/main" id="{4D881285-B74E-40ED-9342-34A90AB17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55" r:id="rId2"/>
    <p:sldLayoutId id="2147484356" r:id="rId3"/>
    <p:sldLayoutId id="2147484357" r:id="rId4"/>
    <p:sldLayoutId id="2147484358" r:id="rId5"/>
    <p:sldLayoutId id="2147484359" r:id="rId6"/>
    <p:sldLayoutId id="2147484360" r:id="rId7"/>
    <p:sldLayoutId id="2147484361" r:id="rId8"/>
    <p:sldLayoutId id="2147484362" r:id="rId9"/>
    <p:sldLayoutId id="2147484363" r:id="rId10"/>
    <p:sldLayoutId id="2147484364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MS PGothic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179388" indent="-177800"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350838" indent="-16986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541338" indent="-18891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○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">
            <a:extLst>
              <a:ext uri="{FF2B5EF4-FFF2-40B4-BE49-F238E27FC236}">
                <a16:creationId xmlns:a16="http://schemas.microsoft.com/office/drawing/2014/main" id="{BFC25A7C-B469-4500-81F9-90618EF5BA08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rgbClr val="13B2A5"/>
          </a:solidFill>
          <a:ln>
            <a:noFill/>
          </a:ln>
          <a:effectLst/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it-IT" altLang="it-IT"/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08B8153B-4CF6-407A-9BC4-D2DE4BC838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395288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  <a:endParaRPr lang="en-US" altLang="it-IT"/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9589C727-6407-43A7-953A-69C19FF67A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54622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</p:txBody>
      </p:sp>
      <p:sp>
        <p:nvSpPr>
          <p:cNvPr id="472069" name="Rectangle 5">
            <a:extLst>
              <a:ext uri="{FF2B5EF4-FFF2-40B4-BE49-F238E27FC236}">
                <a16:creationId xmlns:a16="http://schemas.microsoft.com/office/drawing/2014/main" id="{591E94FE-9396-495F-92E4-69ED72892DB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81000" y="6545263"/>
            <a:ext cx="498475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>
                <a:solidFill>
                  <a:schemeClr val="bg1"/>
                </a:solidFill>
                <a:latin typeface="Times" charset="0"/>
              </a:defRPr>
            </a:lvl1pPr>
          </a:lstStyle>
          <a:p>
            <a:pPr marL="365125">
              <a:defRPr/>
            </a:pPr>
            <a:r>
              <a:rPr lang="en-US" dirty="0"/>
              <a:t>© 2023 Pearson – Krugman, Obstfeld, Melitz - Economia </a:t>
            </a:r>
            <a:r>
              <a:rPr lang="en-US" dirty="0" err="1"/>
              <a:t>internazionale</a:t>
            </a:r>
            <a:r>
              <a:rPr lang="en-US" dirty="0"/>
              <a:t>  1</a:t>
            </a:r>
          </a:p>
        </p:txBody>
      </p:sp>
      <p:sp>
        <p:nvSpPr>
          <p:cNvPr id="472070" name="Rectangle 6">
            <a:extLst>
              <a:ext uri="{FF2B5EF4-FFF2-40B4-BE49-F238E27FC236}">
                <a16:creationId xmlns:a16="http://schemas.microsoft.com/office/drawing/2014/main" id="{A9C52BB1-4A43-4D2A-91D3-E7751C40CB0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52400" y="6545263"/>
            <a:ext cx="331788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F29D7B28-CDFB-4637-BF1B-ACC08922A626}" type="slidenum">
              <a:rPr lang="en-US" altLang="it-IT"/>
              <a:pPr/>
              <a:t>‹N›</a:t>
            </a:fld>
            <a:endParaRPr lang="en-US" alt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AAE5D87-6F8E-2541-1AA8-23B81605F0A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366" y="6424311"/>
            <a:ext cx="936104" cy="4070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76" r:id="rId1"/>
    <p:sldLayoutId id="2147484377" r:id="rId2"/>
    <p:sldLayoutId id="2147484378" r:id="rId3"/>
    <p:sldLayoutId id="2147484379" r:id="rId4"/>
    <p:sldLayoutId id="2147484380" r:id="rId5"/>
    <p:sldLayoutId id="2147484381" r:id="rId6"/>
    <p:sldLayoutId id="2147484382" r:id="rId7"/>
    <p:sldLayoutId id="2147484383" r:id="rId8"/>
    <p:sldLayoutId id="2147484384" r:id="rId9"/>
    <p:sldLayoutId id="2147484385" r:id="rId10"/>
    <p:sldLayoutId id="2147484386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4B2A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9pPr>
    </p:titleStyle>
    <p:bodyStyle>
      <a:lvl1pPr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defRPr sz="2000">
          <a:solidFill>
            <a:srgbClr val="002F58"/>
          </a:solidFill>
          <a:latin typeface="+mn-lt"/>
          <a:ea typeface="+mn-ea"/>
          <a:cs typeface="+mn-cs"/>
        </a:defRPr>
      </a:lvl1pPr>
      <a:lvl2pPr marL="179388" indent="-177800"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rgbClr val="002F58"/>
          </a:solidFill>
          <a:latin typeface="+mn-lt"/>
          <a:cs typeface="+mn-cs"/>
        </a:defRPr>
      </a:lvl2pPr>
      <a:lvl3pPr marL="350838" indent="-16986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–"/>
        <a:defRPr sz="2000">
          <a:solidFill>
            <a:srgbClr val="002F58"/>
          </a:solidFill>
          <a:latin typeface="+mn-lt"/>
          <a:cs typeface="+mn-cs"/>
        </a:defRPr>
      </a:lvl3pPr>
      <a:lvl4pPr marL="541338" indent="-18891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○"/>
        <a:defRPr sz="2000">
          <a:solidFill>
            <a:srgbClr val="002F58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>
            <a:extLst>
              <a:ext uri="{FF2B5EF4-FFF2-40B4-BE49-F238E27FC236}">
                <a16:creationId xmlns:a16="http://schemas.microsoft.com/office/drawing/2014/main" id="{6A5225F2-351F-4EB8-94BA-6F0A7F61A3B3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it-IT" altLang="it-IT"/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9B1C1BEF-FBF3-452C-B6D3-E2F7369474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395288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  <a:endParaRPr lang="en-US" altLang="it-IT"/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C76F5105-FEC8-4C26-A042-194EBA3984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54622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</p:txBody>
      </p:sp>
      <p:sp>
        <p:nvSpPr>
          <p:cNvPr id="490502" name="Rectangle 6">
            <a:extLst>
              <a:ext uri="{FF2B5EF4-FFF2-40B4-BE49-F238E27FC236}">
                <a16:creationId xmlns:a16="http://schemas.microsoft.com/office/drawing/2014/main" id="{952AB4D6-B648-470D-8063-CA80480EACC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81000" y="6545263"/>
            <a:ext cx="498475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>
                <a:solidFill>
                  <a:schemeClr val="bg1"/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 1</a:t>
            </a:r>
          </a:p>
        </p:txBody>
      </p:sp>
      <p:sp>
        <p:nvSpPr>
          <p:cNvPr id="490503" name="Rectangle 7">
            <a:extLst>
              <a:ext uri="{FF2B5EF4-FFF2-40B4-BE49-F238E27FC236}">
                <a16:creationId xmlns:a16="http://schemas.microsoft.com/office/drawing/2014/main" id="{FCFFAFAF-4FBE-43B2-991E-0EE28C9C2B3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50813" y="6545263"/>
            <a:ext cx="331787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62A7CE90-F2FE-4071-BD97-22B721960BB0}" type="slidenum">
              <a:rPr lang="en-US" altLang="it-IT"/>
              <a:pPr/>
              <a:t>‹N›</a:t>
            </a:fld>
            <a:endParaRPr lang="en-US" altLang="it-IT"/>
          </a:p>
        </p:txBody>
      </p:sp>
      <p:pic>
        <p:nvPicPr>
          <p:cNvPr id="3079" name="Picture 9" descr="Pearson_Bound_White">
            <a:extLst>
              <a:ext uri="{FF2B5EF4-FFF2-40B4-BE49-F238E27FC236}">
                <a16:creationId xmlns:a16="http://schemas.microsoft.com/office/drawing/2014/main" id="{13D2711A-99F9-4F9E-AD32-71F1BC08C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87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9pPr>
    </p:titleStyle>
    <p:bodyStyle>
      <a:lvl1pPr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7800"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350838" indent="-16986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541338" indent="-18891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○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0655D-586E-6845-AE67-B05206A8CA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6816" y="648811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75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8AA4DBC8-4739-8E4E-8BD6-5C75040D97B1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D0911B8-1D4B-672A-ACD2-A99F1642FE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003057"/>
                </a:solidFill>
              </a:defRPr>
            </a:lvl1pPr>
          </a:lstStyle>
          <a:p>
            <a:r>
              <a:rPr lang="en-US" altLang="it-IT"/>
              <a:t>© 2023 Pearson – Krugman, Obstfeld, Melitz - Economia internazionale  1</a:t>
            </a:r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val="140098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9" r:id="rId1"/>
    <p:sldLayoutId id="2147484390" r:id="rId2"/>
    <p:sldLayoutId id="2147484391" r:id="rId3"/>
    <p:sldLayoutId id="2147484392" r:id="rId4"/>
    <p:sldLayoutId id="2147484393" r:id="rId5"/>
    <p:sldLayoutId id="2147484394" r:id="rId6"/>
    <p:sldLayoutId id="2147484395" r:id="rId7"/>
    <p:sldLayoutId id="2147484396" r:id="rId8"/>
    <p:sldLayoutId id="2147484397" r:id="rId9"/>
    <p:sldLayoutId id="2147484398" r:id="rId10"/>
    <p:sldLayoutId id="2147484399" r:id="rId11"/>
    <p:sldLayoutId id="2147484400" r:id="rId12"/>
    <p:sldLayoutId id="2147484401" r:id="rId13"/>
    <p:sldLayoutId id="2147484402" r:id="rId14"/>
    <p:sldLayoutId id="2147484403" r:id="rId15"/>
    <p:sldLayoutId id="2147484404" r:id="rId16"/>
    <p:sldLayoutId id="2147484405" r:id="rId17"/>
    <p:sldLayoutId id="2147484406" r:id="rId18"/>
    <p:sldLayoutId id="2147484407" r:id="rId19"/>
    <p:sldLayoutId id="2147484408" r:id="rId20"/>
    <p:sldLayoutId id="2147484409" r:id="rId2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75" kern="1200">
          <a:solidFill>
            <a:schemeClr val="tx1"/>
          </a:solidFill>
          <a:latin typeface="Open Sans Light" panose="020B0306030504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Open Sans Light" panose="020B0306030504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Open Sans Light" panose="020B0306030504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Open Sans Light" panose="020B0306030504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Open Sans Light" panose="020B0306030504020204" pitchFamily="34" charset="0"/>
        </a:defRPr>
      </a:lvl5pPr>
      <a:lvl6pPr marL="34290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Open Sans Light" panose="020B0306030504020204" pitchFamily="34" charset="0"/>
        </a:defRPr>
      </a:lvl6pPr>
      <a:lvl7pPr marL="68581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Open Sans Light" panose="020B0306030504020204" pitchFamily="34" charset="0"/>
        </a:defRPr>
      </a:lvl7pPr>
      <a:lvl8pPr marL="102872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Open Sans Light" panose="020B0306030504020204" pitchFamily="34" charset="0"/>
        </a:defRPr>
      </a:lvl8pPr>
      <a:lvl9pPr marL="137163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Open Sans Light" panose="020B0306030504020204" pitchFamily="34" charset="0"/>
        </a:defRPr>
      </a:lvl9pPr>
    </p:titleStyle>
    <p:bodyStyle>
      <a:lvl1pPr marL="171455" indent="-171455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1575" b="1" kern="1200">
          <a:solidFill>
            <a:schemeClr val="tx1"/>
          </a:solidFill>
          <a:latin typeface="Open Sans Semibold" panose="020B0606030504020204" pitchFamily="34" charset="0"/>
          <a:ea typeface="Open Sans Semibold" panose="020B0606030504020204" pitchFamily="34" charset="0"/>
          <a:cs typeface="Open Sans Semibold" panose="020B0606030504020204" pitchFamily="34" charset="0"/>
        </a:defRPr>
      </a:lvl1pPr>
      <a:lvl2pPr marL="514363" indent="-17145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 Light" panose="020B0306030504020204" pitchFamily="34" charset="0"/>
          <a:ea typeface="+mn-ea"/>
          <a:cs typeface="Open Sans Semibold" panose="020B0606030504020204" pitchFamily="34" charset="0"/>
        </a:defRPr>
      </a:lvl2pPr>
      <a:lvl3pPr marL="857272" indent="-17145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Open Sans Light" panose="020B0306030504020204" pitchFamily="34" charset="0"/>
          <a:ea typeface="+mn-ea"/>
          <a:cs typeface="Open Sans Semibold" panose="020B0606030504020204" pitchFamily="34" charset="0"/>
        </a:defRPr>
      </a:lvl3pPr>
      <a:lvl4pPr marL="1200180" indent="-17145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 Light" panose="020B0306030504020204" pitchFamily="34" charset="0"/>
          <a:ea typeface="+mn-ea"/>
          <a:cs typeface="Open Sans Semibold" panose="020B0606030504020204" pitchFamily="34" charset="0"/>
        </a:defRPr>
      </a:lvl4pPr>
      <a:lvl5pPr marL="1543089" indent="-17145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 Light" panose="020B0306030504020204" pitchFamily="34" charset="0"/>
          <a:ea typeface="+mn-ea"/>
          <a:cs typeface="Open Sans Semibold" panose="020B0606030504020204" pitchFamily="34" charset="0"/>
        </a:defRPr>
      </a:lvl5pPr>
      <a:lvl6pPr marL="1885998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15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3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7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3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DF9F74-64F2-9545-BEFD-148C0F11BEEE}"/>
              </a:ext>
            </a:extLst>
          </p:cNvPr>
          <p:cNvSpPr/>
          <p:nvPr/>
        </p:nvSpPr>
        <p:spPr>
          <a:xfrm>
            <a:off x="741759" y="1290638"/>
            <a:ext cx="4297710" cy="2570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30808BC-5FC0-0347-9B02-658C989BE000}"/>
              </a:ext>
            </a:extLst>
          </p:cNvPr>
          <p:cNvCxnSpPr>
            <a:cxnSpLocks/>
          </p:cNvCxnSpPr>
          <p:nvPr/>
        </p:nvCxnSpPr>
        <p:spPr>
          <a:xfrm flipH="1">
            <a:off x="741759" y="1281113"/>
            <a:ext cx="1" cy="3228007"/>
          </a:xfrm>
          <a:prstGeom prst="line">
            <a:avLst/>
          </a:prstGeom>
          <a:ln w="63500">
            <a:solidFill>
              <a:srgbClr val="11B2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>
            <a:extLst>
              <a:ext uri="{FF2B5EF4-FFF2-40B4-BE49-F238E27FC236}">
                <a16:creationId xmlns:a16="http://schemas.microsoft.com/office/drawing/2014/main" id="{731EB548-84A3-F94E-A678-E39A04512159}"/>
              </a:ext>
            </a:extLst>
          </p:cNvPr>
          <p:cNvSpPr txBox="1">
            <a:spLocks/>
          </p:cNvSpPr>
          <p:nvPr/>
        </p:nvSpPr>
        <p:spPr>
          <a:xfrm>
            <a:off x="879613" y="2895116"/>
            <a:ext cx="3980602" cy="1565068"/>
          </a:xfrm>
          <a:prstGeom prst="rect">
            <a:avLst/>
          </a:prstGeom>
        </p:spPr>
        <p:txBody>
          <a:bodyPr anchor="t"/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17" rtl="0" eaLnBrk="0" fontAlgn="base" latinLnBrk="0" hangingPunct="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Capitolo 10</a:t>
            </a:r>
          </a:p>
          <a:p>
            <a:pPr marL="0" marR="0" lvl="0" indent="0" algn="l" defTabSz="685817" rtl="0" eaLnBrk="0" fontAlgn="base" latinLnBrk="0" hangingPunct="0">
              <a:lnSpc>
                <a:spcPts val="3080"/>
              </a:lnSpc>
              <a:spcBef>
                <a:spcPts val="180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00" b="1" i="0" u="none" strike="noStrike" kern="1200" cap="small" spc="0" normalizeH="0" baseline="0" noProof="0" dirty="0" err="1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L’economia</a:t>
            </a:r>
            <a:r>
              <a:rPr kumimoji="0" lang="en-US" sz="21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100" b="1" i="0" u="none" strike="noStrike" kern="1200" cap="small" spc="0" normalizeH="0" baseline="0" noProof="0" dirty="0" err="1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politica</a:t>
            </a:r>
            <a:r>
              <a:rPr kumimoji="0" lang="en-US" sz="21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kumimoji="0" lang="en-US" sz="21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sz="2100" b="1" i="0" u="none" strike="noStrike" kern="1200" cap="small" spc="0" normalizeH="0" baseline="0" noProof="0" dirty="0" err="1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della</a:t>
            </a:r>
            <a:r>
              <a:rPr kumimoji="0" lang="en-US" sz="21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100" b="1" i="0" u="none" strike="noStrike" kern="1200" cap="small" spc="0" normalizeH="0" baseline="0" noProof="0" dirty="0" err="1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politica</a:t>
            </a:r>
            <a:r>
              <a:rPr kumimoji="0" lang="en-US" sz="21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100" b="1" i="0" u="none" strike="noStrike" kern="1200" cap="small" spc="0" normalizeH="0" baseline="0" noProof="0" dirty="0" err="1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commerciale</a:t>
            </a:r>
            <a:endParaRPr kumimoji="0" lang="en-US" sz="1350" b="1" i="0" u="none" strike="noStrike" kern="1200" cap="small" spc="0" normalizeH="0" baseline="0" noProof="0" dirty="0">
              <a:ln>
                <a:noFill/>
              </a:ln>
              <a:solidFill>
                <a:srgbClr val="003057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6935FF-4C8F-264D-BCFE-C83CF4FF3DD3}"/>
              </a:ext>
            </a:extLst>
          </p:cNvPr>
          <p:cNvSpPr txBox="1">
            <a:spLocks/>
          </p:cNvSpPr>
          <p:nvPr/>
        </p:nvSpPr>
        <p:spPr>
          <a:xfrm>
            <a:off x="879613" y="1398271"/>
            <a:ext cx="3820290" cy="999546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Open Sans Light" panose="020B0306030504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marL="0" marR="0" lvl="0" indent="0" algn="l" defTabSz="685817" rtl="0" eaLnBrk="0" fontAlgn="base" latinLnBrk="0" hangingPunct="0">
              <a:lnSpc>
                <a:spcPts val="3151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Economia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internazionale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535C0DE-F615-6B43-8DBA-CFD9262BCD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E0104A-9AB8-0446-89F9-4E3E478B7FB3}" type="slidenum"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6858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7893EA5-780D-DD76-5091-8E6EC986F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903" y="1052736"/>
            <a:ext cx="3752592" cy="502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83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586BA29C-08C5-4E35-9CC4-CEA410831B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Le argomentazioni contrarie al libero scambio 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FEB9BEE1-01B6-4430-B8EC-D03E9DB44D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628800"/>
            <a:ext cx="8229600" cy="3106911"/>
          </a:xfrm>
        </p:spPr>
        <p:txBody>
          <a:bodyPr/>
          <a:lstStyle/>
          <a:p>
            <a:pPr eaLnBrk="1" hangingPunct="1"/>
            <a:r>
              <a:rPr lang="it-IT" altLang="it-IT" sz="2400" dirty="0"/>
              <a:t>Una seconda argomentazione contraria al libero scambio sostiene che i </a:t>
            </a:r>
            <a:r>
              <a:rPr lang="it-IT" altLang="it-IT" sz="2400" b="1" dirty="0"/>
              <a:t>fallimenti del mercato interno </a:t>
            </a:r>
            <a:r>
              <a:rPr lang="it-IT" altLang="it-IT" sz="2400" dirty="0"/>
              <a:t>possono far sì che il libero commercio rappresenti una politica sub-ottimale.</a:t>
            </a:r>
          </a:p>
          <a:p>
            <a:pPr eaLnBrk="1" hangingPunct="1"/>
            <a:endParaRPr lang="it-IT" altLang="it-IT" sz="1050" dirty="0"/>
          </a:p>
          <a:p>
            <a:pPr marL="333375" lvl="1" indent="-342900" eaLnBrk="1" hangingPunct="1">
              <a:buFont typeface="Courier New" panose="02070309020205020404" pitchFamily="49" charset="0"/>
              <a:buChar char="o"/>
            </a:pPr>
            <a:r>
              <a:rPr lang="it-IT" altLang="it-IT" dirty="0"/>
              <a:t>I calcoli delle perdite di efficienza basati sul surplus del consumatore e del produttore assumono che i mercati funzionino efficientemente.</a:t>
            </a:r>
          </a:p>
        </p:txBody>
      </p:sp>
      <p:sp>
        <p:nvSpPr>
          <p:cNvPr id="32772" name="Footer Placeholder 3">
            <a:extLst>
              <a:ext uri="{FF2B5EF4-FFF2-40B4-BE49-F238E27FC236}">
                <a16:creationId xmlns:a16="http://schemas.microsoft.com/office/drawing/2014/main" id="{5210A025-27D2-4683-AA7F-8C145A881E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anose="02020603050405020304" pitchFamily="18" charset="0"/>
              </a:rPr>
              <a:t>© 2023 Pearson – Krugman, Obstfeld, Melitz - Economia internazionale  1</a:t>
            </a:r>
          </a:p>
        </p:txBody>
      </p:sp>
      <p:sp>
        <p:nvSpPr>
          <p:cNvPr id="32773" name="Segnaposto numero diapositiva 4">
            <a:extLst>
              <a:ext uri="{FF2B5EF4-FFF2-40B4-BE49-F238E27FC236}">
                <a16:creationId xmlns:a16="http://schemas.microsoft.com/office/drawing/2014/main" id="{AAD29470-DFFF-4425-89DA-4D3CAED868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640B4C81-6F9B-41F6-93A6-9505B4B9C5C4}" type="slidenum">
              <a:rPr lang="en-US" altLang="it-IT" sz="900">
                <a:solidFill>
                  <a:schemeClr val="bg1"/>
                </a:solidFill>
                <a:latin typeface="Times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10</a:t>
            </a:fld>
            <a:endParaRPr lang="en-US" altLang="it-IT" sz="900">
              <a:solidFill>
                <a:schemeClr val="bg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9AC664F2-5A36-4F47-B930-7BE15BBE34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Le argomentazioni contrarie al libero scambio 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C9A25FBB-5236-4DCD-9199-8E162CEA86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628800"/>
            <a:ext cx="8229600" cy="3394943"/>
          </a:xfrm>
        </p:spPr>
        <p:txBody>
          <a:bodyPr/>
          <a:lstStyle/>
          <a:p>
            <a:pPr eaLnBrk="1" hangingPunct="1">
              <a:defRPr/>
            </a:pPr>
            <a:endParaRPr lang="it-IT" altLang="it-IT" sz="2400" dirty="0" smtClean="0"/>
          </a:p>
          <a:p>
            <a:pPr eaLnBrk="1" hangingPunct="1">
              <a:defRPr/>
            </a:pPr>
            <a:endParaRPr lang="it-IT" altLang="it-IT" sz="2400" dirty="0"/>
          </a:p>
          <a:p>
            <a:pPr eaLnBrk="1" hangingPunct="1">
              <a:defRPr/>
            </a:pPr>
            <a:r>
              <a:rPr lang="it-IT" altLang="it-IT" sz="2400" dirty="0" smtClean="0"/>
              <a:t>I </a:t>
            </a:r>
            <a:r>
              <a:rPr lang="it-IT" altLang="it-IT" sz="2400" dirty="0"/>
              <a:t>fallimenti del mercato includono la disoccupazione della forza lavoro e la sotto-utilizzazione del capitale.</a:t>
            </a:r>
          </a:p>
          <a:p>
            <a:pPr eaLnBrk="1" hangingPunct="1">
              <a:defRPr/>
            </a:pPr>
            <a:endParaRPr lang="it-IT" altLang="it-IT" sz="1050" dirty="0"/>
          </a:p>
          <a:p>
            <a:pPr lvl="3" eaLnBrk="1" hangingPunct="1">
              <a:spcBef>
                <a:spcPct val="50000"/>
              </a:spcBef>
              <a:buFont typeface="Arial" charset="0"/>
              <a:buChar char="○"/>
              <a:defRPr/>
            </a:pPr>
            <a:endParaRPr lang="it-IT" altLang="it-IT" sz="2400" dirty="0"/>
          </a:p>
        </p:txBody>
      </p:sp>
      <p:sp>
        <p:nvSpPr>
          <p:cNvPr id="34820" name="Footer Placeholder 3">
            <a:extLst>
              <a:ext uri="{FF2B5EF4-FFF2-40B4-BE49-F238E27FC236}">
                <a16:creationId xmlns:a16="http://schemas.microsoft.com/office/drawing/2014/main" id="{FCA1048C-A485-44FA-8D64-C044DF4163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anose="02020603050405020304" pitchFamily="18" charset="0"/>
              </a:rPr>
              <a:t>© 2023 Pearson – Krugman, Obstfeld, Melitz - Economia internazionale  1</a:t>
            </a:r>
          </a:p>
        </p:txBody>
      </p:sp>
      <p:sp>
        <p:nvSpPr>
          <p:cNvPr id="34821" name="Segnaposto numero diapositiva 4">
            <a:extLst>
              <a:ext uri="{FF2B5EF4-FFF2-40B4-BE49-F238E27FC236}">
                <a16:creationId xmlns:a16="http://schemas.microsoft.com/office/drawing/2014/main" id="{5237F6D0-B601-42A7-BB15-9CE4FD2B31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28A6AD02-5E66-4B16-97AD-6A1389CB7F3C}" type="slidenum">
              <a:rPr lang="en-US" altLang="it-IT" sz="900">
                <a:solidFill>
                  <a:schemeClr val="bg1"/>
                </a:solidFill>
                <a:latin typeface="Times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11</a:t>
            </a:fld>
            <a:endParaRPr lang="en-US" altLang="it-IT" sz="900">
              <a:solidFill>
                <a:schemeClr val="bg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177DD60E-ED16-49BB-B2ED-03EBC0E71D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Le argomentazioni contrarie al libero scambio 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1EA297B-A93F-41A4-92E7-C465019C3B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124744"/>
            <a:ext cx="8137525" cy="50403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altLang="it-IT" sz="2400" dirty="0"/>
              <a:t>L’argomentazione contraria al libero scambio basata sull’esistenza di fallimenti del mercato è un esempio di un’argomentazione più generale, nota come </a:t>
            </a:r>
            <a:r>
              <a:rPr lang="it-IT" altLang="it-IT" sz="2400" b="1" dirty="0"/>
              <a:t>teoria del </a:t>
            </a:r>
            <a:r>
              <a:rPr lang="it-IT" altLang="it-IT" sz="2400" b="1" dirty="0" err="1"/>
              <a:t>second</a:t>
            </a:r>
            <a:r>
              <a:rPr lang="it-IT" altLang="it-IT" sz="2400" b="1" dirty="0"/>
              <a:t> best</a:t>
            </a:r>
            <a:r>
              <a:rPr lang="it-IT" altLang="it-IT" sz="2400" dirty="0"/>
              <a:t>.</a:t>
            </a:r>
          </a:p>
          <a:p>
            <a:pPr eaLnBrk="1" hangingPunct="1">
              <a:lnSpc>
                <a:spcPct val="80000"/>
              </a:lnSpc>
            </a:pPr>
            <a:endParaRPr lang="it-IT" altLang="it-IT" sz="2400" dirty="0"/>
          </a:p>
          <a:p>
            <a:pPr eaLnBrk="1" hangingPunct="1">
              <a:lnSpc>
                <a:spcPct val="80000"/>
              </a:lnSpc>
            </a:pPr>
            <a:r>
              <a:rPr lang="it-IT" altLang="it-IT" sz="2400" dirty="0"/>
              <a:t>Questa teoria sostiene che l’intervento pubblico che distorce gli incentivi di mercato in un settore </a:t>
            </a:r>
            <a:r>
              <a:rPr lang="it-IT" altLang="it-IT" sz="2400" dirty="0">
                <a:solidFill>
                  <a:srgbClr val="FF0000"/>
                </a:solidFill>
              </a:rPr>
              <a:t>può aumentare il benessere nazionale, compensando le conseguenze negative dei fallimenti di mercato in altri settori</a:t>
            </a:r>
            <a:r>
              <a:rPr lang="it-IT" altLang="it-IT" sz="2400" dirty="0"/>
              <a:t>.</a:t>
            </a:r>
          </a:p>
          <a:p>
            <a:pPr eaLnBrk="1" hangingPunct="1">
              <a:lnSpc>
                <a:spcPct val="80000"/>
              </a:lnSpc>
            </a:pPr>
            <a:endParaRPr lang="it-IT" altLang="it-IT" sz="1050" dirty="0"/>
          </a:p>
          <a:p>
            <a:pPr marL="333375" lvl="1" indent="-342900" eaLnBrk="1" hangingPunct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it-IT" altLang="it-IT" dirty="0"/>
              <a:t>La politica più opportuna sarebbe quella di intervenire direttamente sui fallimenti del mercato, </a:t>
            </a:r>
            <a:r>
              <a:rPr lang="it-IT" altLang="it-IT" dirty="0">
                <a:solidFill>
                  <a:srgbClr val="FF0000"/>
                </a:solidFill>
              </a:rPr>
              <a:t>ma se ciò non fosse possibile, l’intervento pubblico in un altro settore potrebbe rappresentare la “seconda miglior” alternativa </a:t>
            </a:r>
            <a:r>
              <a:rPr lang="it-IT" altLang="it-IT" dirty="0"/>
              <a:t>per risolvere il problema.</a:t>
            </a:r>
          </a:p>
        </p:txBody>
      </p:sp>
      <p:sp>
        <p:nvSpPr>
          <p:cNvPr id="36868" name="Footer Placeholder 3">
            <a:extLst>
              <a:ext uri="{FF2B5EF4-FFF2-40B4-BE49-F238E27FC236}">
                <a16:creationId xmlns:a16="http://schemas.microsoft.com/office/drawing/2014/main" id="{F37EBF39-FE08-4DAC-A203-8F0FCC8EF7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anose="02020603050405020304" pitchFamily="18" charset="0"/>
              </a:rPr>
              <a:t>© 2023 Pearson – Krugman, Obstfeld, Melitz - Economia internazionale  1</a:t>
            </a:r>
          </a:p>
        </p:txBody>
      </p:sp>
      <p:sp>
        <p:nvSpPr>
          <p:cNvPr id="36869" name="Segnaposto numero diapositiva 4">
            <a:extLst>
              <a:ext uri="{FF2B5EF4-FFF2-40B4-BE49-F238E27FC236}">
                <a16:creationId xmlns:a16="http://schemas.microsoft.com/office/drawing/2014/main" id="{94625464-8DD0-4FF7-BF4C-EDC62AF8C1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84FCD1E4-C631-4FAD-A1AB-0201F46446C7}" type="slidenum">
              <a:rPr lang="en-US" altLang="it-IT" sz="900">
                <a:solidFill>
                  <a:schemeClr val="bg1"/>
                </a:solidFill>
                <a:latin typeface="Times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12</a:t>
            </a:fld>
            <a:endParaRPr lang="en-US" altLang="it-IT" sz="900">
              <a:solidFill>
                <a:schemeClr val="bg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C7EA8DA1-CA89-4EC8-A1A4-5E6619244F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Controargomentazione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5B6BA515-3F65-4C39-A89C-B39A48F5A7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1156" y="1295400"/>
            <a:ext cx="8237537" cy="3717776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altLang="it-IT" sz="2400" dirty="0"/>
              <a:t>Gli economisti che sostengono la causa del libero scambio ribattono affermando che i fallimenti del mercato interno dovrebbero essere corretti utilizzando una politica di </a:t>
            </a:r>
            <a:r>
              <a:rPr lang="it-IT" altLang="it-IT" sz="2400" i="1" dirty="0"/>
              <a:t>first best</a:t>
            </a:r>
            <a:r>
              <a:rPr lang="it-IT" altLang="it-IT" sz="2400" dirty="0"/>
              <a:t>: </a:t>
            </a:r>
            <a:r>
              <a:rPr lang="it-IT" altLang="it-IT" sz="2400" dirty="0">
                <a:solidFill>
                  <a:srgbClr val="FF0000"/>
                </a:solidFill>
              </a:rPr>
              <a:t>una politica </a:t>
            </a:r>
            <a:r>
              <a:rPr lang="it-IT" altLang="it-IT" sz="2400" i="1" dirty="0">
                <a:solidFill>
                  <a:srgbClr val="FF0000"/>
                </a:solidFill>
              </a:rPr>
              <a:t>interna</a:t>
            </a:r>
            <a:r>
              <a:rPr lang="it-IT" altLang="it-IT" sz="2400" dirty="0">
                <a:solidFill>
                  <a:srgbClr val="FF0000"/>
                </a:solidFill>
              </a:rPr>
              <a:t> diretta alla fonte stessa del problema</a:t>
            </a:r>
            <a:r>
              <a:rPr lang="it-IT" altLang="it-IT" sz="2400" dirty="0"/>
              <a:t>.</a:t>
            </a:r>
          </a:p>
          <a:p>
            <a:pPr eaLnBrk="1" hangingPunct="1">
              <a:lnSpc>
                <a:spcPct val="80000"/>
              </a:lnSpc>
            </a:pPr>
            <a:endParaRPr lang="it-IT" altLang="it-IT" sz="1050" dirty="0"/>
          </a:p>
          <a:p>
            <a:pPr marL="333375" lvl="1" indent="-342900" eaLnBrk="1" hangingPunct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it-IT" altLang="it-IT" dirty="0">
                <a:ea typeface="MS PGothic" panose="020B0600070205080204" pitchFamily="34" charset="-128"/>
              </a:rPr>
              <a:t>Se il problema è la disoccupazione persistente, il governo potrebbe sussidiare il costo del lavoro o della produzione di beni intensivi in </a:t>
            </a:r>
            <a:r>
              <a:rPr lang="it-IT" altLang="it-IT" dirty="0" smtClean="0">
                <a:ea typeface="MS PGothic" panose="020B0600070205080204" pitchFamily="34" charset="-128"/>
              </a:rPr>
              <a:t>lavoro</a:t>
            </a:r>
            <a:r>
              <a:rPr lang="it-IT" altLang="it-IT" dirty="0">
                <a:ea typeface="MS PGothic" panose="020B0600070205080204" pitchFamily="34" charset="-128"/>
              </a:rPr>
              <a:t> (anche se non auspicabile come strategia di sviluppo nel lungo periodo). </a:t>
            </a:r>
          </a:p>
          <a:p>
            <a:pPr marL="333375" lvl="1" indent="-342900" eaLnBrk="1" hangingPunct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it-IT" altLang="it-IT" dirty="0">
                <a:ea typeface="MS PGothic" panose="020B0600070205080204" pitchFamily="34" charset="-128"/>
              </a:rPr>
              <a:t>Questi sussidi </a:t>
            </a:r>
            <a:r>
              <a:rPr lang="it-IT" altLang="it-IT" dirty="0">
                <a:solidFill>
                  <a:srgbClr val="FF0000"/>
                </a:solidFill>
                <a:ea typeface="MS PGothic" panose="020B0600070205080204" pitchFamily="34" charset="-128"/>
              </a:rPr>
              <a:t>eviterebbero le perdite di efficienza economica per i consumatori</a:t>
            </a:r>
            <a:r>
              <a:rPr lang="it-IT" altLang="it-IT" dirty="0">
                <a:ea typeface="MS PGothic" panose="020B0600070205080204" pitchFamily="34" charset="-128"/>
              </a:rPr>
              <a:t>, che verrebbero invece provocate da un dazio.</a:t>
            </a:r>
            <a:endParaRPr lang="it-IT" altLang="it-IT" dirty="0"/>
          </a:p>
        </p:txBody>
      </p:sp>
      <p:sp>
        <p:nvSpPr>
          <p:cNvPr id="37892" name="Footer Placeholder 3">
            <a:extLst>
              <a:ext uri="{FF2B5EF4-FFF2-40B4-BE49-F238E27FC236}">
                <a16:creationId xmlns:a16="http://schemas.microsoft.com/office/drawing/2014/main" id="{AD89ACF0-C22B-44DD-AD6F-7EC4D7ECAB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anose="02020603050405020304" pitchFamily="18" charset="0"/>
              </a:rPr>
              <a:t>© 2023 Pearson – Krugman, Obstfeld, Melitz - Economia internazionale  1</a:t>
            </a:r>
          </a:p>
        </p:txBody>
      </p:sp>
      <p:sp>
        <p:nvSpPr>
          <p:cNvPr id="37893" name="Segnaposto numero diapositiva 4">
            <a:extLst>
              <a:ext uri="{FF2B5EF4-FFF2-40B4-BE49-F238E27FC236}">
                <a16:creationId xmlns:a16="http://schemas.microsoft.com/office/drawing/2014/main" id="{676B72B8-5A5F-4EBF-9F14-AB86C81F61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FFEE54CE-89B1-4892-B3D9-871AC943E3A7}" type="slidenum">
              <a:rPr lang="en-US" altLang="it-IT" sz="900">
                <a:solidFill>
                  <a:schemeClr val="bg1"/>
                </a:solidFill>
                <a:latin typeface="Times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13</a:t>
            </a:fld>
            <a:endParaRPr lang="en-US" altLang="it-IT" sz="900">
              <a:solidFill>
                <a:schemeClr val="bg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9744D33E-8104-477D-8D0F-C80FFDAC9A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2800" dirty="0"/>
              <a:t>Distribuzione del reddito e politica commerciale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9BDD551C-3C77-46CA-9A52-EBEA6363B2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484784"/>
            <a:ext cx="8229600" cy="4187031"/>
          </a:xfrm>
        </p:spPr>
        <p:txBody>
          <a:bodyPr/>
          <a:lstStyle/>
          <a:p>
            <a:pPr marL="609600" indent="-609600" eaLnBrk="1" hangingPunct="1">
              <a:spcBef>
                <a:spcPct val="40000"/>
              </a:spcBef>
              <a:defRPr/>
            </a:pPr>
            <a:r>
              <a:rPr lang="it-IT" altLang="it-IT" sz="2400" dirty="0"/>
              <a:t>Come si decide la politica commerciale?</a:t>
            </a:r>
          </a:p>
          <a:p>
            <a:pPr marL="609600" indent="-609600" eaLnBrk="1" hangingPunct="1">
              <a:spcBef>
                <a:spcPct val="40000"/>
              </a:spcBef>
              <a:defRPr/>
            </a:pPr>
            <a:endParaRPr lang="it-IT" altLang="it-IT" sz="2400" dirty="0"/>
          </a:p>
          <a:p>
            <a:pPr indent="-609600" eaLnBrk="1" hangingPunct="1">
              <a:spcBef>
                <a:spcPct val="40000"/>
              </a:spcBef>
              <a:defRPr/>
            </a:pPr>
            <a:r>
              <a:rPr lang="it-IT" altLang="it-IT" sz="2400" dirty="0"/>
              <a:t>Vi sono alcuni modelli in cui si assume che il governo cerca di massimizzare il successo politico invece che il benessere nazionale.</a:t>
            </a:r>
          </a:p>
          <a:p>
            <a:pPr marL="990600" lvl="1" indent="-533400" eaLnBrk="1" hangingPunct="1">
              <a:spcBef>
                <a:spcPct val="40000"/>
              </a:spcBef>
              <a:buFont typeface="Times" charset="0"/>
              <a:buAutoNum type="arabicPeriod"/>
              <a:defRPr/>
            </a:pPr>
            <a:r>
              <a:rPr lang="it-IT" altLang="it-IT" dirty="0"/>
              <a:t>Competizione elettorale.</a:t>
            </a:r>
          </a:p>
          <a:p>
            <a:pPr marL="990600" lvl="1" indent="-533400" eaLnBrk="1" hangingPunct="1">
              <a:spcBef>
                <a:spcPct val="40000"/>
              </a:spcBef>
              <a:buFont typeface="Times" charset="0"/>
              <a:buAutoNum type="arabicPeriod"/>
              <a:defRPr/>
            </a:pPr>
            <a:r>
              <a:rPr lang="it-IT" altLang="it-IT" dirty="0"/>
              <a:t>L’azione collettiva.</a:t>
            </a:r>
          </a:p>
          <a:p>
            <a:pPr marL="990600" lvl="1" indent="-533400" eaLnBrk="1" hangingPunct="1">
              <a:spcBef>
                <a:spcPct val="40000"/>
              </a:spcBef>
              <a:buFont typeface="Times" charset="0"/>
              <a:buAutoNum type="arabicPeriod"/>
              <a:defRPr/>
            </a:pPr>
            <a:r>
              <a:rPr lang="it-IT" altLang="it-IT" dirty="0"/>
              <a:t>Modelli della politica commerciale che combinano aspetti del modello dell’azione collettiva con aspetti del modello dell’elettore mediano.</a:t>
            </a:r>
          </a:p>
        </p:txBody>
      </p:sp>
      <p:sp>
        <p:nvSpPr>
          <p:cNvPr id="38916" name="Footer Placeholder 3">
            <a:extLst>
              <a:ext uri="{FF2B5EF4-FFF2-40B4-BE49-F238E27FC236}">
                <a16:creationId xmlns:a16="http://schemas.microsoft.com/office/drawing/2014/main" id="{BBA82E50-125A-445F-839B-35843BBFD6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anose="02020603050405020304" pitchFamily="18" charset="0"/>
              </a:rPr>
              <a:t>© 2023 Pearson – Krugman, Obstfeld, Melitz - Economia internazionale  1</a:t>
            </a:r>
          </a:p>
        </p:txBody>
      </p:sp>
      <p:sp>
        <p:nvSpPr>
          <p:cNvPr id="38917" name="Segnaposto numero diapositiva 4">
            <a:extLst>
              <a:ext uri="{FF2B5EF4-FFF2-40B4-BE49-F238E27FC236}">
                <a16:creationId xmlns:a16="http://schemas.microsoft.com/office/drawing/2014/main" id="{ADC09599-4015-4097-B6A1-9ADA1C97F3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97A4674D-1B44-47F4-958D-C61181D4436B}" type="slidenum">
              <a:rPr lang="en-US" altLang="it-IT" sz="900">
                <a:solidFill>
                  <a:schemeClr val="bg1"/>
                </a:solidFill>
                <a:latin typeface="Times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14</a:t>
            </a:fld>
            <a:endParaRPr lang="en-US" altLang="it-IT" sz="900">
              <a:solidFill>
                <a:schemeClr val="bg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D97C90BB-E7C8-46FF-8875-95A5DE1495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Il modello dell’elettore mediano 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78BB7CB9-AB02-477C-8720-24E99EF9B8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295400"/>
            <a:ext cx="8229600" cy="375498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altLang="it-IT" sz="2400" dirty="0"/>
              <a:t>Il modello dell’</a:t>
            </a:r>
            <a:r>
              <a:rPr lang="it-IT" altLang="it-IT" sz="2400" b="1" dirty="0"/>
              <a:t>elettore mediano </a:t>
            </a:r>
            <a:r>
              <a:rPr lang="it-IT" altLang="it-IT" sz="2400" dirty="0"/>
              <a:t>afferma </a:t>
            </a:r>
            <a:r>
              <a:rPr lang="it-IT" altLang="it-IT" sz="2400" dirty="0">
                <a:solidFill>
                  <a:srgbClr val="FF0000"/>
                </a:solidFill>
              </a:rPr>
              <a:t>che i partiti politici democratici possono aggiustare le proprie politiche per catturare l’elettore che sta al centro dello spettro delle ideologie politiche </a:t>
            </a:r>
            <a:r>
              <a:rPr lang="it-IT" altLang="it-IT" sz="2400" dirty="0"/>
              <a:t>(cioè l’elettore mediano).</a:t>
            </a:r>
          </a:p>
          <a:p>
            <a:pPr eaLnBrk="1" hangingPunct="1">
              <a:lnSpc>
                <a:spcPct val="80000"/>
              </a:lnSpc>
            </a:pPr>
            <a:endParaRPr lang="it-IT" altLang="it-IT" sz="2400" dirty="0"/>
          </a:p>
          <a:p>
            <a:pPr eaLnBrk="1" hangingPunct="1">
              <a:lnSpc>
                <a:spcPct val="80000"/>
              </a:lnSpc>
            </a:pPr>
            <a:r>
              <a:rPr lang="it-IT" altLang="it-IT" sz="2400" dirty="0"/>
              <a:t>Supponiamo che il livello del dazio da imporre sia una scelta politica.</a:t>
            </a:r>
          </a:p>
          <a:p>
            <a:pPr marL="333375" lvl="1" indent="-342900" eaLnBrk="1" hangingPunct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it-IT" altLang="it-IT" dirty="0"/>
              <a:t>Gli elettori possono essere ordinati a seconda di ciò che preferiscono, partendo da quelli che privilegiano dazi</a:t>
            </a:r>
            <a:br>
              <a:rPr lang="it-IT" altLang="it-IT" dirty="0"/>
            </a:br>
            <a:r>
              <a:rPr lang="it-IT" altLang="it-IT" dirty="0"/>
              <a:t>più bassi.</a:t>
            </a:r>
          </a:p>
        </p:txBody>
      </p:sp>
      <p:sp>
        <p:nvSpPr>
          <p:cNvPr id="39940" name="Footer Placeholder 3">
            <a:extLst>
              <a:ext uri="{FF2B5EF4-FFF2-40B4-BE49-F238E27FC236}">
                <a16:creationId xmlns:a16="http://schemas.microsoft.com/office/drawing/2014/main" id="{BF8FE0A5-509F-4FE9-AFC3-AB0CADA0A7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anose="02020603050405020304" pitchFamily="18" charset="0"/>
              </a:rPr>
              <a:t>© 2023 Pearson – Krugman, Obstfeld, Melitz - Economia internazionale  1</a:t>
            </a:r>
          </a:p>
        </p:txBody>
      </p:sp>
      <p:sp>
        <p:nvSpPr>
          <p:cNvPr id="39941" name="Segnaposto numero diapositiva 4">
            <a:extLst>
              <a:ext uri="{FF2B5EF4-FFF2-40B4-BE49-F238E27FC236}">
                <a16:creationId xmlns:a16="http://schemas.microsoft.com/office/drawing/2014/main" id="{CB2E8A38-12B2-40BB-855B-22817FFC64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5CBAD65F-8493-462C-9732-D6244303A632}" type="slidenum">
              <a:rPr lang="en-US" altLang="it-IT" sz="900">
                <a:solidFill>
                  <a:schemeClr val="bg1"/>
                </a:solidFill>
                <a:latin typeface="Times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15</a:t>
            </a:fld>
            <a:endParaRPr lang="en-US" altLang="it-IT" sz="900">
              <a:solidFill>
                <a:schemeClr val="bg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20416753-C170-4463-8FCB-926E6D788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b="0" dirty="0"/>
              <a:t>Figura 10.4 </a:t>
            </a:r>
            <a:r>
              <a:rPr lang="it-IT" altLang="it-IT" dirty="0"/>
              <a:t>Competizione elettorale</a:t>
            </a:r>
            <a:r>
              <a:rPr lang="en-GB" altLang="it-IT" dirty="0"/>
              <a:t/>
            </a:r>
            <a:br>
              <a:rPr lang="en-GB" altLang="it-IT" dirty="0"/>
            </a:br>
            <a:endParaRPr lang="en-GB" altLang="it-IT" dirty="0"/>
          </a:p>
        </p:txBody>
      </p:sp>
      <p:sp>
        <p:nvSpPr>
          <p:cNvPr id="40963" name="Footer Placeholder 3">
            <a:extLst>
              <a:ext uri="{FF2B5EF4-FFF2-40B4-BE49-F238E27FC236}">
                <a16:creationId xmlns:a16="http://schemas.microsoft.com/office/drawing/2014/main" id="{EBDEBA30-EFF0-4C80-8087-EA11E6E522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anose="02020603050405020304" pitchFamily="18" charset="0"/>
              </a:rPr>
              <a:t>© 2023 Pearson – Krugman, Obstfeld, Melitz - Economia internazionale  1</a:t>
            </a:r>
          </a:p>
        </p:txBody>
      </p:sp>
      <p:sp>
        <p:nvSpPr>
          <p:cNvPr id="40964" name="Slide Number Placeholder 4">
            <a:extLst>
              <a:ext uri="{FF2B5EF4-FFF2-40B4-BE49-F238E27FC236}">
                <a16:creationId xmlns:a16="http://schemas.microsoft.com/office/drawing/2014/main" id="{F466C8AC-E216-4DFE-B781-4DD4630CF9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0B584D80-0C37-4BF2-85BD-08C1E239E7FA}" type="slidenum">
              <a:rPr lang="en-US" altLang="it-IT" sz="900">
                <a:solidFill>
                  <a:schemeClr val="bg1"/>
                </a:solidFill>
                <a:latin typeface="Times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16</a:t>
            </a:fld>
            <a:endParaRPr lang="en-US" altLang="it-IT" sz="900">
              <a:solidFill>
                <a:schemeClr val="bg1"/>
              </a:solidFill>
              <a:latin typeface="Times" panose="02020603050405020304" pitchFamily="18" charset="0"/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B14E777-14A5-3F4D-A9AE-E4F81E236C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44" y="1916832"/>
            <a:ext cx="8624606" cy="3541866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C03C2240-5529-4C78-BC2B-6CB3483BCC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dirty="0"/>
              <a:t>Il modello dell’elettore mediano 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6E501F8A-D0E0-49C3-8C30-CF49F3845C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2954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t-IT" altLang="it-IT" sz="2400" dirty="0"/>
              <a:t>Il modello dell’elettore mediano </a:t>
            </a:r>
            <a:r>
              <a:rPr lang="it-IT" altLang="it-IT" sz="2400" dirty="0">
                <a:solidFill>
                  <a:srgbClr val="FF0000"/>
                </a:solidFill>
              </a:rPr>
              <a:t>implica che un governo metta in atto politiche commerciali che consentano di massimizzare il numero di voti</a:t>
            </a:r>
            <a:r>
              <a:rPr lang="it-IT" altLang="it-IT" sz="2400" dirty="0"/>
              <a:t>.</a:t>
            </a:r>
            <a:endParaRPr lang="it-IT" altLang="it-IT" sz="1050" dirty="0"/>
          </a:p>
          <a:p>
            <a:pPr marL="333375" lvl="1" indent="-342900" eaLnBrk="1" hangingPunct="1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it-IT" altLang="it-IT" dirty="0"/>
              <a:t>Una politica che infligge perdite elevate a poche persone</a:t>
            </a:r>
            <a:br>
              <a:rPr lang="it-IT" altLang="it-IT" dirty="0"/>
            </a:br>
            <a:r>
              <a:rPr lang="it-IT" altLang="it-IT" dirty="0"/>
              <a:t>ma produce vantaggi per un numero elevato di individui</a:t>
            </a:r>
            <a:br>
              <a:rPr lang="it-IT" altLang="it-IT" dirty="0"/>
            </a:br>
            <a:r>
              <a:rPr lang="it-IT" altLang="it-IT" dirty="0"/>
              <a:t>dovrebbe alla fine essere adottata.</a:t>
            </a:r>
          </a:p>
          <a:p>
            <a:pPr marL="333375" lvl="1" indent="-342900" eaLnBrk="1" hangingPunct="1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endParaRPr lang="it-IT" altLang="it-IT" dirty="0"/>
          </a:p>
          <a:p>
            <a:pPr indent="-533400" eaLnBrk="1" hangingPunct="1">
              <a:lnSpc>
                <a:spcPct val="80000"/>
              </a:lnSpc>
              <a:defRPr/>
            </a:pPr>
            <a:r>
              <a:rPr lang="it-IT" altLang="it-IT" sz="2400" dirty="0">
                <a:solidFill>
                  <a:srgbClr val="FF0000"/>
                </a:solidFill>
              </a:rPr>
              <a:t>Tuttavia nel mondo reale, gli effetti delle politiche sulla distribuzione del reddito potrebbero essere più importanti dei loro effetti sull’efficienza</a:t>
            </a:r>
            <a:r>
              <a:rPr lang="it-IT" altLang="it-IT" sz="2400" dirty="0"/>
              <a:t>.</a:t>
            </a:r>
            <a:endParaRPr lang="it-IT" altLang="it-IT" sz="1050" dirty="0"/>
          </a:p>
          <a:p>
            <a:pPr marL="333375" lvl="1" indent="-342900" eaLnBrk="1" hangingPunct="1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it-IT" altLang="it-IT" dirty="0"/>
              <a:t>Le politiche protezionistiche degli Stati Uniti sull’importazione dei prodotti caseari impongono perdite</a:t>
            </a:r>
            <a:br>
              <a:rPr lang="it-IT" altLang="it-IT" dirty="0"/>
            </a:br>
            <a:r>
              <a:rPr lang="it-IT" altLang="it-IT" dirty="0"/>
              <a:t>a tutte le famiglie e forniscono benefici contenuti al settore caseario.</a:t>
            </a:r>
          </a:p>
        </p:txBody>
      </p:sp>
      <p:sp>
        <p:nvSpPr>
          <p:cNvPr id="41988" name="Footer Placeholder 3">
            <a:extLst>
              <a:ext uri="{FF2B5EF4-FFF2-40B4-BE49-F238E27FC236}">
                <a16:creationId xmlns:a16="http://schemas.microsoft.com/office/drawing/2014/main" id="{1329F9C7-7304-48B6-AFA6-36982EA283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anose="02020603050405020304" pitchFamily="18" charset="0"/>
              </a:rPr>
              <a:t>© 2023 Pearson – Krugman, Obstfeld, Melitz - Economia internazionale  1</a:t>
            </a:r>
          </a:p>
        </p:txBody>
      </p:sp>
      <p:sp>
        <p:nvSpPr>
          <p:cNvPr id="41989" name="Segnaposto numero diapositiva 4">
            <a:extLst>
              <a:ext uri="{FF2B5EF4-FFF2-40B4-BE49-F238E27FC236}">
                <a16:creationId xmlns:a16="http://schemas.microsoft.com/office/drawing/2014/main" id="{63093353-3A93-47EA-82E7-3344769143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AE6FAAE0-394A-4497-9527-0DD160DADF20}" type="slidenum">
              <a:rPr lang="en-US" altLang="it-IT" sz="900">
                <a:solidFill>
                  <a:schemeClr val="bg1"/>
                </a:solidFill>
                <a:latin typeface="Times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17</a:t>
            </a:fld>
            <a:endParaRPr lang="en-US" altLang="it-IT" sz="900">
              <a:solidFill>
                <a:schemeClr val="bg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CEA88872-85D9-4B53-ACFC-8EBCBD63BC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L’azione collettiva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C0B4DDF6-5415-4419-B43B-C065D2CDFB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464550" cy="4373563"/>
          </a:xfrm>
        </p:spPr>
        <p:txBody>
          <a:bodyPr/>
          <a:lstStyle/>
          <a:p>
            <a:pPr eaLnBrk="1" hangingPunct="1"/>
            <a:r>
              <a:rPr lang="it-IT" altLang="it-IT" sz="2400" dirty="0"/>
              <a:t>L’attività politica viene spesso descritta come un problema di </a:t>
            </a:r>
            <a:r>
              <a:rPr lang="it-IT" altLang="it-IT" sz="2400" b="1" dirty="0"/>
              <a:t>azione collettiva</a:t>
            </a:r>
            <a:r>
              <a:rPr lang="it-IT" altLang="it-IT" sz="2400" dirty="0"/>
              <a:t>. </a:t>
            </a:r>
          </a:p>
          <a:p>
            <a:pPr eaLnBrk="1" hangingPunct="1"/>
            <a:endParaRPr lang="it-IT" altLang="it-IT" sz="2400" dirty="0"/>
          </a:p>
          <a:p>
            <a:pPr marL="333375" lvl="1" indent="-342900" eaLnBrk="1" hangingPunct="1">
              <a:buFont typeface="Courier New" panose="02070309020205020404" pitchFamily="49" charset="0"/>
              <a:buChar char="o"/>
            </a:pPr>
            <a:r>
              <a:rPr lang="it-IT" altLang="it-IT" dirty="0"/>
              <a:t>Sebbene i consumatori, </a:t>
            </a:r>
            <a:r>
              <a:rPr lang="it-IT" altLang="it-IT" i="1" dirty="0"/>
              <a:t>intesi come gruppo</a:t>
            </a:r>
            <a:r>
              <a:rPr lang="it-IT" altLang="it-IT" dirty="0"/>
              <a:t>, abbiano un incentivo a sostenere la causa del libero scambio, nessun consumatore </a:t>
            </a:r>
            <a:r>
              <a:rPr lang="it-IT" altLang="it-IT" i="1" dirty="0"/>
              <a:t>da solo</a:t>
            </a:r>
            <a:r>
              <a:rPr lang="it-IT" altLang="it-IT" dirty="0"/>
              <a:t> avrebbe incentivo a fare altrettanto, perché i benefici che riceverebbe non sarebbero sufficientemente elevati da coprire i costi (monetari e di tempo) che dovrebbe sopportare.</a:t>
            </a:r>
          </a:p>
          <a:p>
            <a:pPr marL="333375" lvl="1" indent="-342900" eaLnBrk="1" hangingPunct="1">
              <a:buFont typeface="Courier New" panose="02070309020205020404" pitchFamily="49" charset="0"/>
              <a:buChar char="o"/>
            </a:pPr>
            <a:r>
              <a:rPr lang="it-IT" altLang="it-IT" dirty="0"/>
              <a:t>Le politiche che impongono perdite elevate per la società nel suo complesso, ma perdite limitate per i singoli individui, potrebbero dunque non fronteggiare una forte opposizione.</a:t>
            </a:r>
          </a:p>
        </p:txBody>
      </p:sp>
      <p:sp>
        <p:nvSpPr>
          <p:cNvPr id="43012" name="Footer Placeholder 3">
            <a:extLst>
              <a:ext uri="{FF2B5EF4-FFF2-40B4-BE49-F238E27FC236}">
                <a16:creationId xmlns:a16="http://schemas.microsoft.com/office/drawing/2014/main" id="{3DE5902D-5597-4093-9427-8D56F62921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anose="02020603050405020304" pitchFamily="18" charset="0"/>
              </a:rPr>
              <a:t>© 2023 Pearson – Krugman, Obstfeld, Melitz - Economia internazionale  1</a:t>
            </a:r>
          </a:p>
        </p:txBody>
      </p:sp>
      <p:sp>
        <p:nvSpPr>
          <p:cNvPr id="43013" name="Segnaposto numero diapositiva 4">
            <a:extLst>
              <a:ext uri="{FF2B5EF4-FFF2-40B4-BE49-F238E27FC236}">
                <a16:creationId xmlns:a16="http://schemas.microsoft.com/office/drawing/2014/main" id="{336EBE76-5DE9-4D4E-A3A2-CF031FE78E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A08D3E79-EAE4-4251-9E87-977E40EB06E3}" type="slidenum">
              <a:rPr lang="en-US" altLang="it-IT" sz="900">
                <a:solidFill>
                  <a:schemeClr val="bg1"/>
                </a:solidFill>
                <a:latin typeface="Times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18</a:t>
            </a:fld>
            <a:endParaRPr lang="en-US" altLang="it-IT" sz="900">
              <a:solidFill>
                <a:schemeClr val="bg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067ACDAC-08D7-40AE-8677-2C13E9D306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L’azione collettiva 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BCC3C01B-9020-48FE-B18B-2F6C51D6FD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295401"/>
            <a:ext cx="8229600" cy="3285728"/>
          </a:xfrm>
        </p:spPr>
        <p:txBody>
          <a:bodyPr/>
          <a:lstStyle/>
          <a:p>
            <a:pPr eaLnBrk="1" hangingPunct="1"/>
            <a:r>
              <a:rPr lang="it-IT" altLang="it-IT" sz="2400" dirty="0"/>
              <a:t>Al contrario, </a:t>
            </a:r>
            <a:r>
              <a:rPr lang="it-IT" altLang="it-IT" sz="2400" dirty="0">
                <a:solidFill>
                  <a:srgbClr val="FF0000"/>
                </a:solidFill>
              </a:rPr>
              <a:t>per quei gruppi che sopporterebbero perdite elevate dal libero scambio </a:t>
            </a:r>
            <a:r>
              <a:rPr lang="it-IT" altLang="it-IT" sz="2400" dirty="0"/>
              <a:t>(per esempio la disoccupazione) </a:t>
            </a:r>
            <a:r>
              <a:rPr lang="it-IT" altLang="it-IT" sz="2400" dirty="0">
                <a:solidFill>
                  <a:srgbClr val="FF0000"/>
                </a:solidFill>
              </a:rPr>
              <a:t>esiste un forte incentivo individuale a sostenere la politica commerciale preferita</a:t>
            </a:r>
            <a:r>
              <a:rPr lang="it-IT" altLang="it-IT" sz="2400" dirty="0"/>
              <a:t>.</a:t>
            </a:r>
          </a:p>
          <a:p>
            <a:pPr eaLnBrk="1" hangingPunct="1"/>
            <a:endParaRPr lang="it-IT" altLang="it-IT" sz="2400" dirty="0"/>
          </a:p>
          <a:p>
            <a:pPr marL="333375" lvl="1" indent="-342900" eaLnBrk="1" hangingPunct="1">
              <a:buFont typeface="Courier New" panose="02070309020205020404" pitchFamily="49" charset="0"/>
              <a:buChar char="o"/>
            </a:pPr>
            <a:r>
              <a:rPr lang="it-IT" altLang="it-IT" dirty="0"/>
              <a:t>In questo caso, i costi e il tempo necessari a sostenere le restrizioni al commercio sono limitati rispetto al costo della disoccupazione.</a:t>
            </a:r>
          </a:p>
        </p:txBody>
      </p:sp>
      <p:sp>
        <p:nvSpPr>
          <p:cNvPr id="44036" name="Footer Placeholder 3">
            <a:extLst>
              <a:ext uri="{FF2B5EF4-FFF2-40B4-BE49-F238E27FC236}">
                <a16:creationId xmlns:a16="http://schemas.microsoft.com/office/drawing/2014/main" id="{0533F679-8D31-4B2C-86A2-892253B8C3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anose="02020603050405020304" pitchFamily="18" charset="0"/>
              </a:rPr>
              <a:t>© 2023 Pearson – Krugman, Obstfeld, Melitz - Economia internazionale  1</a:t>
            </a:r>
          </a:p>
        </p:txBody>
      </p:sp>
      <p:sp>
        <p:nvSpPr>
          <p:cNvPr id="44037" name="Segnaposto numero diapositiva 4">
            <a:extLst>
              <a:ext uri="{FF2B5EF4-FFF2-40B4-BE49-F238E27FC236}">
                <a16:creationId xmlns:a16="http://schemas.microsoft.com/office/drawing/2014/main" id="{4EAB9940-4535-413B-91FF-9FF5FFC528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98F8F05D-A003-43AF-B892-CB5E4018836E}" type="slidenum">
              <a:rPr lang="en-US" altLang="it-IT" sz="900">
                <a:solidFill>
                  <a:schemeClr val="bg1"/>
                </a:solidFill>
                <a:latin typeface="Times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19</a:t>
            </a:fld>
            <a:endParaRPr lang="en-US" altLang="it-IT" sz="900">
              <a:solidFill>
                <a:schemeClr val="bg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C32176F8-6253-42B9-8C74-2EB0BC87BD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Struttura della presentazione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4CCF198A-FF7A-4570-B047-8D295F90FF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3616" y="1628800"/>
            <a:ext cx="7835900" cy="3456384"/>
          </a:xfrm>
        </p:spPr>
        <p:txBody>
          <a:bodyPr/>
          <a:lstStyle/>
          <a:p>
            <a:pPr>
              <a:spcBef>
                <a:spcPts val="900"/>
              </a:spcBef>
              <a:defRPr/>
            </a:pPr>
            <a:r>
              <a:rPr lang="it-IT" sz="2400" dirty="0"/>
              <a:t>Le argomentazioni a favore del libero scambio</a:t>
            </a:r>
          </a:p>
          <a:p>
            <a:pPr>
              <a:spcBef>
                <a:spcPts val="900"/>
              </a:spcBef>
              <a:defRPr/>
            </a:pPr>
            <a:r>
              <a:rPr lang="it-IT" sz="2400" dirty="0"/>
              <a:t>Le argomentazioni contrarie al libero scambio</a:t>
            </a:r>
          </a:p>
          <a:p>
            <a:pPr>
              <a:spcBef>
                <a:spcPts val="900"/>
              </a:spcBef>
              <a:defRPr/>
            </a:pPr>
            <a:r>
              <a:rPr lang="it-IT" sz="2400" dirty="0"/>
              <a:t>Distribuzione del reddito e politica commerciale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dirty="0"/>
              <a:t>Competizione elettorale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dirty="0"/>
              <a:t>L’azione collettiva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dirty="0"/>
              <a:t>Rappresentazione del processo politico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dirty="0"/>
              <a:t>Chi riceve protezione?</a:t>
            </a:r>
          </a:p>
        </p:txBody>
      </p:sp>
      <p:sp>
        <p:nvSpPr>
          <p:cNvPr id="18436" name="Footer Placeholder 3">
            <a:extLst>
              <a:ext uri="{FF2B5EF4-FFF2-40B4-BE49-F238E27FC236}">
                <a16:creationId xmlns:a16="http://schemas.microsoft.com/office/drawing/2014/main" id="{F23900B2-1021-4574-A917-D5AADB8866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anose="02020603050405020304" pitchFamily="18" charset="0"/>
              </a:rPr>
              <a:t>© 2023 Pearson – Krugman, Obstfeld, Melitz - Economia internazionale  1</a:t>
            </a:r>
          </a:p>
        </p:txBody>
      </p:sp>
      <p:sp>
        <p:nvSpPr>
          <p:cNvPr id="18437" name="Segnaposto numero diapositiva 4">
            <a:extLst>
              <a:ext uri="{FF2B5EF4-FFF2-40B4-BE49-F238E27FC236}">
                <a16:creationId xmlns:a16="http://schemas.microsoft.com/office/drawing/2014/main" id="{D62A5084-DEA3-4027-BF9A-CA013F09BC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0EFFC181-72FD-4D58-B7D6-528FECD4EAC4}" type="slidenum">
              <a:rPr lang="en-US" altLang="it-IT" sz="900">
                <a:solidFill>
                  <a:schemeClr val="bg1"/>
                </a:solidFill>
                <a:latin typeface="Times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2</a:t>
            </a:fld>
            <a:endParaRPr lang="en-US" altLang="it-IT" sz="900">
              <a:solidFill>
                <a:schemeClr val="bg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DAC6910C-75B6-4EDC-B6E1-DFD392A72D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585440"/>
          </a:xfrm>
        </p:spPr>
        <p:txBody>
          <a:bodyPr/>
          <a:lstStyle/>
          <a:p>
            <a:pPr eaLnBrk="1" hangingPunct="1"/>
            <a:r>
              <a:rPr lang="it-IT" altLang="it-IT" dirty="0"/>
              <a:t>Rappresentazione del processo politico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8A9FA6F0-8DDD-437C-A14D-17461955D9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242839"/>
            <a:ext cx="8137525" cy="477844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400" dirty="0"/>
              <a:t>Sebbene, in parte, i politici possano vincere le elezioni perché sostengono politiche popolari, come previsto dal modello dell’elettore mediano, essi hanno anche bisogno di fondi per condurre le campagne elettorali.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dirty="0"/>
              <a:t>Questi fondi provengono generalmente da gruppi che non sono colpiti da problemi di azione collettiva e sono disposti a sostenere politiche che avvantaggino i loro interessi di parte.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dirty="0">
                <a:solidFill>
                  <a:srgbClr val="FF0000"/>
                </a:solidFill>
              </a:rPr>
              <a:t>I modelli di </a:t>
            </a:r>
            <a:r>
              <a:rPr lang="it-IT" altLang="it-IT" sz="2400" i="1" dirty="0">
                <a:solidFill>
                  <a:srgbClr val="FF0000"/>
                </a:solidFill>
              </a:rPr>
              <a:t>policy </a:t>
            </a:r>
            <a:r>
              <a:rPr lang="it-IT" altLang="it-IT" sz="2400" i="1" dirty="0" err="1">
                <a:solidFill>
                  <a:srgbClr val="FF0000"/>
                </a:solidFill>
              </a:rPr>
              <a:t>making</a:t>
            </a:r>
            <a:r>
              <a:rPr lang="it-IT" altLang="it-IT" sz="2400" i="1" dirty="0">
                <a:solidFill>
                  <a:srgbClr val="FF0000"/>
                </a:solidFill>
              </a:rPr>
              <a:t> </a:t>
            </a:r>
            <a:r>
              <a:rPr lang="it-IT" altLang="it-IT" sz="2400" dirty="0">
                <a:solidFill>
                  <a:srgbClr val="FF0000"/>
                </a:solidFill>
              </a:rPr>
              <a:t>cercano di misurare il </a:t>
            </a:r>
            <a:r>
              <a:rPr lang="it-IT" altLang="it-IT" sz="2400" i="1" dirty="0" err="1">
                <a:solidFill>
                  <a:srgbClr val="FF0000"/>
                </a:solidFill>
              </a:rPr>
              <a:t>trade</a:t>
            </a:r>
            <a:r>
              <a:rPr lang="it-IT" altLang="it-IT" sz="2400" i="1" dirty="0">
                <a:solidFill>
                  <a:srgbClr val="FF0000"/>
                </a:solidFill>
              </a:rPr>
              <a:t>-off</a:t>
            </a:r>
            <a:r>
              <a:rPr lang="it-IT" altLang="it-IT" sz="2400" dirty="0">
                <a:solidFill>
                  <a:srgbClr val="FF0000"/>
                </a:solidFill>
              </a:rPr>
              <a:t> tra riduzione del benessere complessivo dei cittadini e aumento dei contributi per lo svolgimento delle campagne elettorali</a:t>
            </a:r>
            <a:r>
              <a:rPr lang="it-IT" altLang="it-IT" sz="2400" dirty="0"/>
              <a:t>.</a:t>
            </a:r>
          </a:p>
        </p:txBody>
      </p:sp>
      <p:sp>
        <p:nvSpPr>
          <p:cNvPr id="45060" name="Footer Placeholder 3">
            <a:extLst>
              <a:ext uri="{FF2B5EF4-FFF2-40B4-BE49-F238E27FC236}">
                <a16:creationId xmlns:a16="http://schemas.microsoft.com/office/drawing/2014/main" id="{457F5D15-333E-4914-B6E0-E4918C786A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anose="02020603050405020304" pitchFamily="18" charset="0"/>
              </a:rPr>
              <a:t>© 2023 Pearson – Krugman, Obstfeld, Melitz - Economia internazionale  1</a:t>
            </a:r>
          </a:p>
        </p:txBody>
      </p:sp>
      <p:sp>
        <p:nvSpPr>
          <p:cNvPr id="45061" name="Segnaposto numero diapositiva 4">
            <a:extLst>
              <a:ext uri="{FF2B5EF4-FFF2-40B4-BE49-F238E27FC236}">
                <a16:creationId xmlns:a16="http://schemas.microsoft.com/office/drawing/2014/main" id="{B203F817-7432-4320-938B-528609B896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CC0BB328-D595-4755-BBA2-CCB45618BE0A}" type="slidenum">
              <a:rPr lang="en-US" altLang="it-IT" sz="900">
                <a:solidFill>
                  <a:schemeClr val="bg1"/>
                </a:solidFill>
                <a:latin typeface="Times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20</a:t>
            </a:fld>
            <a:endParaRPr lang="en-US" altLang="it-IT" sz="900">
              <a:solidFill>
                <a:schemeClr val="bg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C32176F8-6253-42B9-8C74-2EB0BC87BD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Struttura della presentazione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4CCF198A-FF7A-4570-B047-8D295F90FF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484784"/>
            <a:ext cx="7835900" cy="3600053"/>
          </a:xfrm>
        </p:spPr>
        <p:txBody>
          <a:bodyPr/>
          <a:lstStyle/>
          <a:p>
            <a:pPr>
              <a:spcBef>
                <a:spcPts val="900"/>
              </a:spcBef>
              <a:defRPr/>
            </a:pPr>
            <a:r>
              <a:rPr lang="it-IT" sz="2400" dirty="0"/>
              <a:t>Negoziati internazionali e politica commerciale</a:t>
            </a:r>
          </a:p>
          <a:p>
            <a:pPr marL="342900" indent="-342900">
              <a:spcBef>
                <a:spcPts val="900"/>
              </a:spcBef>
              <a:buFont typeface="Courier New" panose="02070309020205020404" pitchFamily="49" charset="0"/>
              <a:buChar char="o"/>
              <a:defRPr/>
            </a:pPr>
            <a:r>
              <a:rPr lang="it-IT" dirty="0"/>
              <a:t>Gli accordi commerciali internazionali: una breve rassegna storica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dirty="0"/>
              <a:t>L’Uruguay Round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dirty="0"/>
              <a:t>Il Doha Round</a:t>
            </a:r>
          </a:p>
          <a:p>
            <a:pPr>
              <a:defRPr/>
            </a:pPr>
            <a:r>
              <a:rPr lang="it-IT" sz="2400" dirty="0"/>
              <a:t>La fine degli accordi commerciali?</a:t>
            </a:r>
          </a:p>
          <a:p>
            <a:pPr marL="342900" indent="-342900">
              <a:spcBef>
                <a:spcPts val="900"/>
              </a:spcBef>
              <a:buFont typeface="Courier New" panose="02070309020205020404" pitchFamily="49" charset="0"/>
              <a:buChar char="o"/>
              <a:defRPr/>
            </a:pPr>
            <a:r>
              <a:rPr lang="it-IT" dirty="0"/>
              <a:t>Gli accordi commerciali preferenziali</a:t>
            </a:r>
          </a:p>
        </p:txBody>
      </p:sp>
      <p:sp>
        <p:nvSpPr>
          <p:cNvPr id="18436" name="Footer Placeholder 3">
            <a:extLst>
              <a:ext uri="{FF2B5EF4-FFF2-40B4-BE49-F238E27FC236}">
                <a16:creationId xmlns:a16="http://schemas.microsoft.com/office/drawing/2014/main" id="{F23900B2-1021-4574-A917-D5AADB8866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anose="02020603050405020304" pitchFamily="18" charset="0"/>
              </a:rPr>
              <a:t>© 2023 Pearson – Krugman, Obstfeld, Melitz - Economia internazionale  1</a:t>
            </a:r>
          </a:p>
        </p:txBody>
      </p:sp>
      <p:sp>
        <p:nvSpPr>
          <p:cNvPr id="18437" name="Segnaposto numero diapositiva 4">
            <a:extLst>
              <a:ext uri="{FF2B5EF4-FFF2-40B4-BE49-F238E27FC236}">
                <a16:creationId xmlns:a16="http://schemas.microsoft.com/office/drawing/2014/main" id="{D62A5084-DEA3-4027-BF9A-CA013F09BC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0EFFC181-72FD-4D58-B7D6-528FECD4EAC4}" type="slidenum">
              <a:rPr lang="en-US" altLang="it-IT" sz="900">
                <a:solidFill>
                  <a:schemeClr val="bg1"/>
                </a:solidFill>
                <a:latin typeface="Times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3</a:t>
            </a:fld>
            <a:endParaRPr lang="en-US" altLang="it-IT" sz="900">
              <a:solidFill>
                <a:schemeClr val="bg1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764791"/>
      </p:ext>
    </p:extLst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D3A33519-B310-4280-8E54-15B1E80497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2800" dirty="0"/>
              <a:t>Le argomentazioni a favore del libero scambio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603197A-C282-40C3-8804-6E84972E6E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700808"/>
            <a:ext cx="7835900" cy="381642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400" dirty="0"/>
              <a:t>La prima argomentazione a favore del libero scambio sostiene che i produttori e i consumatori allocano le risorse nel modo più </a:t>
            </a:r>
            <a:r>
              <a:rPr lang="it-IT" altLang="it-IT" sz="2400" b="1" dirty="0"/>
              <a:t>efficiente </a:t>
            </a:r>
            <a:r>
              <a:rPr lang="it-IT" altLang="it-IT" sz="2400" dirty="0"/>
              <a:t>quando i governi non inducono distorsioni nei prezzi di mercato mediante interventi di politica commerciale.</a:t>
            </a:r>
          </a:p>
          <a:p>
            <a:pPr eaLnBrk="1" hangingPunct="1">
              <a:lnSpc>
                <a:spcPct val="90000"/>
              </a:lnSpc>
            </a:pPr>
            <a:endParaRPr lang="it-IT" altLang="it-IT" sz="1050" dirty="0"/>
          </a:p>
          <a:p>
            <a:pPr marL="333375" lvl="1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it-IT" altLang="it-IT" dirty="0">
                <a:solidFill>
                  <a:srgbClr val="FF0000"/>
                </a:solidFill>
              </a:rPr>
              <a:t>L’imposizione di un dazio induce una distorsione degli incentivi economici di consumatori e produttori.</a:t>
            </a:r>
          </a:p>
          <a:p>
            <a:pPr marL="333375" lvl="1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it-IT" altLang="it-IT" dirty="0">
                <a:solidFill>
                  <a:srgbClr val="FF0000"/>
                </a:solidFill>
              </a:rPr>
              <a:t>L’eliminazione di un dazio rimuove tale distorsione e aumenta il benessere di un paese.</a:t>
            </a:r>
          </a:p>
        </p:txBody>
      </p:sp>
      <p:sp>
        <p:nvSpPr>
          <p:cNvPr id="19460" name="Footer Placeholder 3">
            <a:extLst>
              <a:ext uri="{FF2B5EF4-FFF2-40B4-BE49-F238E27FC236}">
                <a16:creationId xmlns:a16="http://schemas.microsoft.com/office/drawing/2014/main" id="{822403DA-D8B1-404E-9C51-02C8094D86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anose="02020603050405020304" pitchFamily="18" charset="0"/>
              </a:rPr>
              <a:t>© 2023 Pearson – Krugman, Obstfeld, Melitz - Economia internazionale  1</a:t>
            </a:r>
          </a:p>
        </p:txBody>
      </p:sp>
      <p:sp>
        <p:nvSpPr>
          <p:cNvPr id="19461" name="Segnaposto numero diapositiva 4">
            <a:extLst>
              <a:ext uri="{FF2B5EF4-FFF2-40B4-BE49-F238E27FC236}">
                <a16:creationId xmlns:a16="http://schemas.microsoft.com/office/drawing/2014/main" id="{98CC2023-D29C-4B18-B716-52A7EFACC8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069F97FE-EBD6-46A0-BB2E-B9FED6B889A9}" type="slidenum">
              <a:rPr lang="en-US" altLang="it-IT" sz="900">
                <a:solidFill>
                  <a:schemeClr val="bg1"/>
                </a:solidFill>
                <a:latin typeface="Times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4</a:t>
            </a:fld>
            <a:endParaRPr lang="en-US" altLang="it-IT" sz="900">
              <a:solidFill>
                <a:schemeClr val="bg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388A49DF-5C10-4F64-92C5-0E2F5F06B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b="0"/>
              <a:t>Figura 10.1 </a:t>
            </a:r>
            <a:r>
              <a:rPr lang="it-IT" altLang="it-IT"/>
              <a:t>L’argomentazione a favore</a:t>
            </a:r>
            <a:br>
              <a:rPr lang="it-IT" altLang="it-IT"/>
            </a:br>
            <a:r>
              <a:rPr lang="it-IT" altLang="it-IT"/>
              <a:t>del libero scambio fondata sull’efficienza</a:t>
            </a:r>
            <a:br>
              <a:rPr lang="it-IT" altLang="it-IT"/>
            </a:br>
            <a:endParaRPr lang="en-GB" altLang="it-IT"/>
          </a:p>
        </p:txBody>
      </p:sp>
      <p:sp>
        <p:nvSpPr>
          <p:cNvPr id="20483" name="Footer Placeholder 3">
            <a:extLst>
              <a:ext uri="{FF2B5EF4-FFF2-40B4-BE49-F238E27FC236}">
                <a16:creationId xmlns:a16="http://schemas.microsoft.com/office/drawing/2014/main" id="{AA4763C1-DFEE-4255-82AC-EEE7A33E07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anose="02020603050405020304" pitchFamily="18" charset="0"/>
              </a:rPr>
              <a:t>© 2023 Pearson – Krugman, Obstfeld, Melitz - Economia internazionale  1</a:t>
            </a:r>
          </a:p>
        </p:txBody>
      </p:sp>
      <p:sp>
        <p:nvSpPr>
          <p:cNvPr id="20484" name="Slide Number Placeholder 4">
            <a:extLst>
              <a:ext uri="{FF2B5EF4-FFF2-40B4-BE49-F238E27FC236}">
                <a16:creationId xmlns:a16="http://schemas.microsoft.com/office/drawing/2014/main" id="{7DB96707-350A-4D83-B5C4-9710200EF8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A7DC8F5B-9A19-4034-A3E5-D30B0AD95547}" type="slidenum">
              <a:rPr lang="en-US" altLang="it-IT" sz="900">
                <a:solidFill>
                  <a:schemeClr val="bg1"/>
                </a:solidFill>
                <a:latin typeface="Times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5</a:t>
            </a:fld>
            <a:endParaRPr lang="en-US" altLang="it-IT" sz="900">
              <a:solidFill>
                <a:schemeClr val="bg1"/>
              </a:solidFill>
              <a:latin typeface="Times" panose="02020603050405020304" pitchFamily="18" charset="0"/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3A8C663-DF26-7F46-8497-92804CE9BC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44824"/>
            <a:ext cx="8341953" cy="387655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C94CBA77-D6EE-4786-8FBE-40F172708F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Le argomentazioni a favore del libero scambio 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F0C9F8DE-9A98-40F6-96E7-59CA246AE1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295400"/>
            <a:ext cx="8229600" cy="3842725"/>
          </a:xfrm>
        </p:spPr>
        <p:txBody>
          <a:bodyPr/>
          <a:lstStyle/>
          <a:p>
            <a:pPr eaLnBrk="1" hangingPunct="1"/>
            <a:r>
              <a:rPr lang="it-IT" altLang="it-IT" sz="2400" dirty="0"/>
              <a:t>Tuttavia, poiché i dazi sono già bassi per la maggior parte dei paesi, i benefici stimati della liberalizzazione degli scambi rappresentano solo una quota limitata del reddito nazionale.</a:t>
            </a:r>
          </a:p>
          <a:p>
            <a:pPr eaLnBrk="1" hangingPunct="1"/>
            <a:endParaRPr lang="it-IT" altLang="it-IT" sz="1050" dirty="0"/>
          </a:p>
          <a:p>
            <a:pPr marL="333375" lvl="1" indent="-342900" eaLnBrk="1" hangingPunct="1">
              <a:buFont typeface="Courier New" panose="02070309020205020404" pitchFamily="49" charset="0"/>
              <a:buChar char="o"/>
            </a:pPr>
            <a:r>
              <a:rPr lang="it-IT" altLang="it-IT" dirty="0"/>
              <a:t>Per il mondo la presenza di politiche commerciali ha un costo inferiore all’1% del PIL.</a:t>
            </a:r>
          </a:p>
          <a:p>
            <a:pPr marL="333375" lvl="1" indent="-342900" eaLnBrk="1" hangingPunct="1">
              <a:buFont typeface="Courier New" panose="02070309020205020404" pitchFamily="49" charset="0"/>
              <a:buChar char="o"/>
            </a:pPr>
            <a:r>
              <a:rPr lang="it-IT" altLang="it-IT" dirty="0"/>
              <a:t>I guadagni dalla completa apertura dei commerci </a:t>
            </a:r>
            <a:r>
              <a:rPr lang="it-IT" altLang="it-IT" dirty="0">
                <a:solidFill>
                  <a:srgbClr val="FF0000"/>
                </a:solidFill>
              </a:rPr>
              <a:t>sono più bassi nei paesi industrializzati come gli Stati Uniti e l’Unione Europea e più alti nei paesi in via di sviluppo</a:t>
            </a:r>
            <a:r>
              <a:rPr lang="it-IT" altLang="it-IT" dirty="0"/>
              <a:t>.</a:t>
            </a:r>
          </a:p>
        </p:txBody>
      </p:sp>
      <p:sp>
        <p:nvSpPr>
          <p:cNvPr id="21508" name="Footer Placeholder 3">
            <a:extLst>
              <a:ext uri="{FF2B5EF4-FFF2-40B4-BE49-F238E27FC236}">
                <a16:creationId xmlns:a16="http://schemas.microsoft.com/office/drawing/2014/main" id="{AD4862BD-2C94-4E57-ACD2-D83505B766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anose="02020603050405020304" pitchFamily="18" charset="0"/>
              </a:rPr>
              <a:t>© 2023 Pearson – Krugman, Obstfeld, Melitz - Economia internazionale  1</a:t>
            </a:r>
          </a:p>
        </p:txBody>
      </p:sp>
      <p:sp>
        <p:nvSpPr>
          <p:cNvPr id="21509" name="Segnaposto numero diapositiva 4">
            <a:extLst>
              <a:ext uri="{FF2B5EF4-FFF2-40B4-BE49-F238E27FC236}">
                <a16:creationId xmlns:a16="http://schemas.microsoft.com/office/drawing/2014/main" id="{E44EB763-D7AE-412E-B879-2DCF13D0E5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6A37CBD1-366C-445E-B8FA-BDC0D9E900C2}" type="slidenum">
              <a:rPr lang="en-US" altLang="it-IT" sz="900">
                <a:solidFill>
                  <a:schemeClr val="bg1"/>
                </a:solidFill>
                <a:latin typeface="Times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6</a:t>
            </a:fld>
            <a:endParaRPr lang="en-US" altLang="it-IT" sz="900">
              <a:solidFill>
                <a:schemeClr val="bg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5756820D-7637-4340-A911-6FFA9D1C1D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Le argomentazioni a favore del libero scambio 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14D116BD-4767-4AFA-9AF6-B15D8FCB08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229600" cy="396044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400" dirty="0"/>
              <a:t>Una seconda argomentazione a favore del libero scambio sostiene che esso </a:t>
            </a:r>
            <a:r>
              <a:rPr lang="it-IT" altLang="it-IT" sz="2400" dirty="0">
                <a:solidFill>
                  <a:srgbClr val="FF0000"/>
                </a:solidFill>
              </a:rPr>
              <a:t>consente alle imprese o ai settori di trarre vantaggio dalle economie di </a:t>
            </a:r>
            <a:r>
              <a:rPr lang="it-IT" altLang="it-IT" sz="2400" dirty="0" smtClean="0">
                <a:solidFill>
                  <a:srgbClr val="FF0000"/>
                </a:solidFill>
              </a:rPr>
              <a:t>scala, prevalentemente quelle interne</a:t>
            </a:r>
            <a:r>
              <a:rPr lang="it-IT" altLang="it-IT" sz="2400" dirty="0" smtClean="0"/>
              <a:t>.</a:t>
            </a:r>
            <a:endParaRPr lang="it-IT" altLang="it-IT" sz="2400" dirty="0"/>
          </a:p>
          <a:p>
            <a:pPr eaLnBrk="1" hangingPunct="1">
              <a:lnSpc>
                <a:spcPct val="90000"/>
              </a:lnSpc>
            </a:pPr>
            <a:endParaRPr lang="it-IT" altLang="it-IT" sz="1050" dirty="0"/>
          </a:p>
          <a:p>
            <a:pPr eaLnBrk="1" hangingPunct="1"/>
            <a:r>
              <a:rPr lang="it-IT" altLang="it-IT" sz="2400" dirty="0" err="1" smtClean="0"/>
              <a:t>Cio</a:t>
            </a:r>
            <a:r>
              <a:rPr lang="it-IT" altLang="it-IT" sz="2400" dirty="0" smtClean="0"/>
              <a:t> dipende da:</a:t>
            </a:r>
            <a:endParaRPr lang="it-IT" altLang="it-IT" sz="2400" dirty="0"/>
          </a:p>
          <a:p>
            <a:pPr marL="333375" lvl="1" indent="-342900" eaLnBrk="1" hangingPunct="1">
              <a:buFont typeface="Courier New" panose="02070309020205020404" pitchFamily="49" charset="0"/>
              <a:buChar char="o"/>
            </a:pPr>
            <a:r>
              <a:rPr lang="it-IT" altLang="it-IT" dirty="0">
                <a:ea typeface="MS PGothic" panose="020B0600070205080204" pitchFamily="34" charset="-128"/>
              </a:rPr>
              <a:t>eccessiva proliferazione di imprese nell’ambito di un mercato interno protetto dal dazio;</a:t>
            </a:r>
          </a:p>
          <a:p>
            <a:pPr marL="333375" lvl="1" indent="-342900" eaLnBrk="1" hangingPunct="1">
              <a:buFont typeface="Courier New" panose="02070309020205020404" pitchFamily="49" charset="0"/>
              <a:buChar char="o"/>
            </a:pPr>
            <a:r>
              <a:rPr lang="it-IT" altLang="it-IT" dirty="0">
                <a:ea typeface="MS PGothic" panose="020B0600070205080204" pitchFamily="34" charset="-128"/>
              </a:rPr>
              <a:t>la scala di produzione di ciascuna impresa non è efficiente</a:t>
            </a:r>
            <a:r>
              <a:rPr lang="en-GB" altLang="it-IT" dirty="0">
                <a:ea typeface="MS PGothic" panose="020B0600070205080204" pitchFamily="34" charset="-128"/>
              </a:rPr>
              <a:t>.</a:t>
            </a:r>
          </a:p>
        </p:txBody>
      </p:sp>
      <p:sp>
        <p:nvSpPr>
          <p:cNvPr id="23556" name="Footer Placeholder 3">
            <a:extLst>
              <a:ext uri="{FF2B5EF4-FFF2-40B4-BE49-F238E27FC236}">
                <a16:creationId xmlns:a16="http://schemas.microsoft.com/office/drawing/2014/main" id="{38ACAD10-F83D-48E9-9EC4-8B6841CC68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anose="02020603050405020304" pitchFamily="18" charset="0"/>
              </a:rPr>
              <a:t>© 2023 Pearson – Krugman, Obstfeld, Melitz - Economia internazionale  1</a:t>
            </a:r>
          </a:p>
        </p:txBody>
      </p:sp>
      <p:sp>
        <p:nvSpPr>
          <p:cNvPr id="23557" name="Segnaposto numero diapositiva 4">
            <a:extLst>
              <a:ext uri="{FF2B5EF4-FFF2-40B4-BE49-F238E27FC236}">
                <a16:creationId xmlns:a16="http://schemas.microsoft.com/office/drawing/2014/main" id="{F6E01669-25BF-4177-BD88-64A4D120FD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C9780DDE-20F7-4111-A452-682E04DEE8AB}" type="slidenum">
              <a:rPr lang="en-US" altLang="it-IT" sz="900">
                <a:solidFill>
                  <a:schemeClr val="bg1"/>
                </a:solidFill>
                <a:latin typeface="Times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7</a:t>
            </a:fld>
            <a:endParaRPr lang="en-US" altLang="it-IT" sz="900">
              <a:solidFill>
                <a:schemeClr val="bg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A1E2B651-78A8-4355-9D22-EF335CB6B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Le argomentazioni a favore del libero scambio </a:t>
            </a:r>
            <a:endParaRPr lang="en-GB" altLang="it-IT"/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C79B663B-9CB1-4DD9-B365-08E4EB733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125" y="1297387"/>
            <a:ext cx="8229600" cy="3168352"/>
          </a:xfrm>
        </p:spPr>
        <p:txBody>
          <a:bodyPr/>
          <a:lstStyle/>
          <a:p>
            <a:pPr eaLnBrk="1" hangingPunct="1"/>
            <a:r>
              <a:rPr lang="it-IT" altLang="it-IT" sz="2400" dirty="0"/>
              <a:t>Una terza argomentazione a favore del libero scambio sostiene che questo evita la perdita di risorse legate al </a:t>
            </a:r>
            <a:r>
              <a:rPr lang="it-IT" altLang="it-IT" sz="2400" b="1" dirty="0" err="1"/>
              <a:t>rent</a:t>
            </a:r>
            <a:r>
              <a:rPr lang="it-IT" altLang="it-IT" sz="2400" b="1" dirty="0"/>
              <a:t> </a:t>
            </a:r>
            <a:r>
              <a:rPr lang="it-IT" altLang="it-IT" sz="2400" b="1" dirty="0" err="1"/>
              <a:t>seeking</a:t>
            </a:r>
            <a:r>
              <a:rPr lang="it-IT" altLang="it-IT" sz="2400" dirty="0"/>
              <a:t>.</a:t>
            </a:r>
          </a:p>
          <a:p>
            <a:pPr eaLnBrk="1" hangingPunct="1"/>
            <a:endParaRPr lang="it-IT" altLang="it-IT" sz="2400" dirty="0"/>
          </a:p>
          <a:p>
            <a:pPr marL="333375" lvl="1" indent="-342900" eaLnBrk="1" hangingPunct="1">
              <a:buFont typeface="Courier New" panose="02070309020205020404" pitchFamily="49" charset="0"/>
              <a:buChar char="o"/>
            </a:pPr>
            <a:r>
              <a:rPr lang="it-IT" altLang="it-IT" dirty="0"/>
              <a:t>G</a:t>
            </a:r>
            <a:r>
              <a:rPr lang="it-IT" altLang="it-IT" dirty="0">
                <a:ea typeface="MS PGothic" panose="020B0600070205080204" pitchFamily="34" charset="-128"/>
              </a:rPr>
              <a:t>li </a:t>
            </a:r>
            <a:r>
              <a:rPr lang="it-IT" altLang="it-IT" dirty="0">
                <a:solidFill>
                  <a:srgbClr val="FF0000"/>
                </a:solidFill>
                <a:ea typeface="MS PGothic" panose="020B0600070205080204" pitchFamily="34" charset="-128"/>
              </a:rPr>
              <a:t>individui e le imprese sostengono dei costi significativi, sprecando in effetti parte delle risorse produttive dell’economia</a:t>
            </a:r>
            <a:r>
              <a:rPr lang="it-IT" altLang="it-IT" dirty="0">
                <a:ea typeface="MS PGothic" panose="020B0600070205080204" pitchFamily="34" charset="-128"/>
              </a:rPr>
              <a:t>, nel tentativo di ottenere le licenze di importazione.</a:t>
            </a:r>
          </a:p>
          <a:p>
            <a:pPr eaLnBrk="1" hangingPunct="1"/>
            <a:endParaRPr lang="en-GB" altLang="it-IT" dirty="0"/>
          </a:p>
        </p:txBody>
      </p:sp>
      <p:sp>
        <p:nvSpPr>
          <p:cNvPr id="25604" name="Footer Placeholder 3">
            <a:extLst>
              <a:ext uri="{FF2B5EF4-FFF2-40B4-BE49-F238E27FC236}">
                <a16:creationId xmlns:a16="http://schemas.microsoft.com/office/drawing/2014/main" id="{99C55D49-AB33-405D-AA41-1090EC63C0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anose="02020603050405020304" pitchFamily="18" charset="0"/>
              </a:rPr>
              <a:t>© 2023 Pearson – Krugman, Obstfeld, Melitz - Economia internazionale  1</a:t>
            </a:r>
          </a:p>
        </p:txBody>
      </p:sp>
      <p:sp>
        <p:nvSpPr>
          <p:cNvPr id="25605" name="Slide Number Placeholder 4">
            <a:extLst>
              <a:ext uri="{FF2B5EF4-FFF2-40B4-BE49-F238E27FC236}">
                <a16:creationId xmlns:a16="http://schemas.microsoft.com/office/drawing/2014/main" id="{4E25ECCC-5F1A-44A8-84A9-0C564D962B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B7444DA5-320B-46B6-98B5-6B544C27071F}" type="slidenum">
              <a:rPr lang="en-US" altLang="it-IT" sz="900">
                <a:solidFill>
                  <a:schemeClr val="bg1"/>
                </a:solidFill>
                <a:latin typeface="Times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8</a:t>
            </a:fld>
            <a:endParaRPr lang="en-US" altLang="it-IT" sz="900">
              <a:solidFill>
                <a:schemeClr val="bg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AEA86457-3B81-40A4-B031-D7AFD22AEC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Le argomentazioni a favore del libero scambio 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E7CB0C07-270C-41CE-AAEA-FE356B7400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836712"/>
            <a:ext cx="8229600" cy="5256584"/>
          </a:xfrm>
        </p:spPr>
        <p:txBody>
          <a:bodyPr/>
          <a:lstStyle/>
          <a:p>
            <a:pPr eaLnBrk="1" hangingPunct="1"/>
            <a:r>
              <a:rPr lang="it-IT" altLang="it-IT" sz="2400" dirty="0"/>
              <a:t>Una quarta argomentazione, nota come </a:t>
            </a:r>
            <a:r>
              <a:rPr lang="it-IT" altLang="it-IT" sz="2400" b="1" dirty="0"/>
              <a:t>argomentazione politica a favore del libero </a:t>
            </a:r>
            <a:r>
              <a:rPr lang="it-IT" altLang="it-IT" sz="2400" dirty="0"/>
              <a:t>scambio, sostiene che il libero scambio è la migliore scelta politica possibile.</a:t>
            </a:r>
          </a:p>
          <a:p>
            <a:pPr eaLnBrk="1" hangingPunct="1"/>
            <a:endParaRPr lang="it-IT" altLang="it-IT" sz="2400" dirty="0"/>
          </a:p>
          <a:p>
            <a:pPr marL="333375" lvl="1" indent="-342900" eaLnBrk="1" hangingPunct="1">
              <a:buFont typeface="Courier New" panose="02070309020205020404" pitchFamily="49" charset="0"/>
              <a:buChar char="o"/>
            </a:pPr>
            <a:r>
              <a:rPr lang="it-IT" altLang="it-IT" dirty="0">
                <a:solidFill>
                  <a:srgbClr val="FF0000"/>
                </a:solidFill>
              </a:rPr>
              <a:t>Però anche nell’ipotesi in cui ci siano delle combinazioni di dazi e tariffe che si allontano dal libero scambio, ma che determinano un aumento del benessere (situazione rara) queste verrebbero annullata da interessi di parte, politicamente più influenti</a:t>
            </a:r>
          </a:p>
          <a:p>
            <a:pPr marL="333375" lvl="1" indent="-342900" eaLnBrk="1" hangingPunct="1">
              <a:buFont typeface="Courier New" panose="02070309020205020404" pitchFamily="49" charset="0"/>
              <a:buChar char="o"/>
            </a:pPr>
            <a:r>
              <a:rPr lang="it-IT" altLang="it-IT" dirty="0">
                <a:solidFill>
                  <a:srgbClr val="FF0000"/>
                </a:solidFill>
              </a:rPr>
              <a:t>Se questa tesi fosse corretta, la politica migliore potrebbe essere quella di invocare il libero scambio senza eccezioni, anche se su basi economiche può non essere sempre la migliore scelta concepibile. </a:t>
            </a:r>
            <a:endParaRPr lang="it-IT" altLang="it-IT" dirty="0"/>
          </a:p>
        </p:txBody>
      </p:sp>
      <p:sp>
        <p:nvSpPr>
          <p:cNvPr id="26628" name="Footer Placeholder 3">
            <a:extLst>
              <a:ext uri="{FF2B5EF4-FFF2-40B4-BE49-F238E27FC236}">
                <a16:creationId xmlns:a16="http://schemas.microsoft.com/office/drawing/2014/main" id="{45F401A8-6574-4264-9F0A-06762173C9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anose="02020603050405020304" pitchFamily="18" charset="0"/>
              </a:rPr>
              <a:t>© 2023 Pearson – Krugman, Obstfeld, Melitz - Economia internazionale  1</a:t>
            </a:r>
          </a:p>
        </p:txBody>
      </p:sp>
      <p:sp>
        <p:nvSpPr>
          <p:cNvPr id="26629" name="Segnaposto numero diapositiva 4">
            <a:extLst>
              <a:ext uri="{FF2B5EF4-FFF2-40B4-BE49-F238E27FC236}">
                <a16:creationId xmlns:a16="http://schemas.microsoft.com/office/drawing/2014/main" id="{1145660F-2A0A-4C61-9AFD-8BF2637F2A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F7321D3D-B652-46B5-9BED-5429DB4708EC}" type="slidenum">
              <a:rPr lang="en-US" altLang="it-IT" sz="900">
                <a:solidFill>
                  <a:schemeClr val="bg1"/>
                </a:solidFill>
                <a:latin typeface="Times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9</a:t>
            </a:fld>
            <a:endParaRPr lang="en-US" altLang="it-IT" sz="900">
              <a:solidFill>
                <a:schemeClr val="bg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theme/theme1.xml><?xml version="1.0" encoding="utf-8"?>
<a:theme xmlns:a="http://schemas.openxmlformats.org/drawingml/2006/main" name="Custom Design">
  <a:themeElements>
    <a:clrScheme name="">
      <a:dk1>
        <a:srgbClr val="000000"/>
      </a:dk1>
      <a:lt1>
        <a:srgbClr val="FFFFFF"/>
      </a:lt1>
      <a:dk2>
        <a:srgbClr val="9D1348"/>
      </a:dk2>
      <a:lt2>
        <a:srgbClr val="FBF5EA"/>
      </a:lt2>
      <a:accent1>
        <a:srgbClr val="364395"/>
      </a:accent1>
      <a:accent2>
        <a:srgbClr val="008B5D"/>
      </a:accent2>
      <a:accent3>
        <a:srgbClr val="FFFFFF"/>
      </a:accent3>
      <a:accent4>
        <a:srgbClr val="000000"/>
      </a:accent4>
      <a:accent5>
        <a:srgbClr val="AEB0C8"/>
      </a:accent5>
      <a:accent6>
        <a:srgbClr val="007D53"/>
      </a:accent6>
      <a:hlink>
        <a:srgbClr val="ED6B06"/>
      </a:hlink>
      <a:folHlink>
        <a:srgbClr val="777777"/>
      </a:folHlink>
    </a:clrScheme>
    <a:fontScheme name="Custom Design">
      <a:majorFont>
        <a:latin typeface="Verdana"/>
        <a:ea typeface="ＭＳ Ｐゴシック"/>
        <a:cs typeface="Arial"/>
      </a:majorFont>
      <a:minorFont>
        <a:latin typeface="Verdana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BF5EA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6">
        <a:dk1>
          <a:srgbClr val="000000"/>
        </a:dk1>
        <a:lt1>
          <a:srgbClr val="FBF5EA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">
      <a:dk1>
        <a:srgbClr val="000000"/>
      </a:dk1>
      <a:lt1>
        <a:srgbClr val="FFFFFF"/>
      </a:lt1>
      <a:dk2>
        <a:srgbClr val="9D1348"/>
      </a:dk2>
      <a:lt2>
        <a:srgbClr val="FBF5EA"/>
      </a:lt2>
      <a:accent1>
        <a:srgbClr val="364395"/>
      </a:accent1>
      <a:accent2>
        <a:srgbClr val="008B5D"/>
      </a:accent2>
      <a:accent3>
        <a:srgbClr val="FFFFFF"/>
      </a:accent3>
      <a:accent4>
        <a:srgbClr val="000000"/>
      </a:accent4>
      <a:accent5>
        <a:srgbClr val="AEB0C8"/>
      </a:accent5>
      <a:accent6>
        <a:srgbClr val="007D53"/>
      </a:accent6>
      <a:hlink>
        <a:srgbClr val="ED6B06"/>
      </a:hlink>
      <a:folHlink>
        <a:srgbClr val="777777"/>
      </a:folHlink>
    </a:clrScheme>
    <a:fontScheme name="Custom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it-IT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it-IT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BF5EA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6">
        <a:dk1>
          <a:srgbClr val="000000"/>
        </a:dk1>
        <a:lt1>
          <a:srgbClr val="FBF5EA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">
      <a:dk1>
        <a:srgbClr val="000000"/>
      </a:dk1>
      <a:lt1>
        <a:srgbClr val="FFFFFF"/>
      </a:lt1>
      <a:dk2>
        <a:srgbClr val="9D1348"/>
      </a:dk2>
      <a:lt2>
        <a:srgbClr val="FBF5EA"/>
      </a:lt2>
      <a:accent1>
        <a:srgbClr val="364395"/>
      </a:accent1>
      <a:accent2>
        <a:srgbClr val="008B5D"/>
      </a:accent2>
      <a:accent3>
        <a:srgbClr val="FFFFFF"/>
      </a:accent3>
      <a:accent4>
        <a:srgbClr val="000000"/>
      </a:accent4>
      <a:accent5>
        <a:srgbClr val="AEB0C8"/>
      </a:accent5>
      <a:accent6>
        <a:srgbClr val="007D53"/>
      </a:accent6>
      <a:hlink>
        <a:srgbClr val="ED6B06"/>
      </a:hlink>
      <a:folHlink>
        <a:srgbClr val="777777"/>
      </a:folHlink>
    </a:clrScheme>
    <a:fontScheme name="1_Custom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it-IT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it-IT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3">
        <a:dk1>
          <a:srgbClr val="000000"/>
        </a:dk1>
        <a:lt1>
          <a:srgbClr val="FFFFFF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4">
        <a:dk1>
          <a:srgbClr val="000000"/>
        </a:dk1>
        <a:lt1>
          <a:srgbClr val="FBF5EA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5">
        <a:dk1>
          <a:srgbClr val="000000"/>
        </a:dk1>
        <a:lt1>
          <a:srgbClr val="FFFFFF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6">
        <a:dk1>
          <a:srgbClr val="000000"/>
        </a:dk1>
        <a:lt1>
          <a:srgbClr val="FBF5EA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Pearson New VI colors">
      <a:dk1>
        <a:srgbClr val="000000"/>
      </a:dk1>
      <a:lt1>
        <a:srgbClr val="FFFFFF"/>
      </a:lt1>
      <a:dk2>
        <a:srgbClr val="002F56"/>
      </a:dk2>
      <a:lt2>
        <a:srgbClr val="DEE1E1"/>
      </a:lt2>
      <a:accent1>
        <a:srgbClr val="D2DA0D"/>
      </a:accent1>
      <a:accent2>
        <a:srgbClr val="94E6E9"/>
      </a:accent2>
      <a:accent3>
        <a:srgbClr val="FFBA1C"/>
      </a:accent3>
      <a:accent4>
        <a:srgbClr val="FF7479"/>
      </a:accent4>
      <a:accent5>
        <a:srgbClr val="83BD00"/>
      </a:accent5>
      <a:accent6>
        <a:srgbClr val="11B2A5"/>
      </a:accent6>
      <a:hlink>
        <a:srgbClr val="007FA3"/>
      </a:hlink>
      <a:folHlink>
        <a:srgbClr val="9D00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4" id="{5C88237D-8817-144F-BF7C-A60170470934}" vid="{7B8DA1B8-EF55-E844-B6B8-5DBFC66AD915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852</TotalTime>
  <Words>1439</Words>
  <Application>Microsoft Office PowerPoint</Application>
  <PresentationFormat>Presentazione su schermo (4:3)</PresentationFormat>
  <Paragraphs>150</Paragraphs>
  <Slides>20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20</vt:i4>
      </vt:variant>
    </vt:vector>
  </HeadingPairs>
  <TitlesOfParts>
    <vt:vector size="34" baseType="lpstr">
      <vt:lpstr>ＭＳ Ｐゴシック</vt:lpstr>
      <vt:lpstr>ＭＳ Ｐゴシック</vt:lpstr>
      <vt:lpstr>Arial</vt:lpstr>
      <vt:lpstr>Calibri</vt:lpstr>
      <vt:lpstr>Courier New</vt:lpstr>
      <vt:lpstr>Open Sans</vt:lpstr>
      <vt:lpstr>Open Sans Light</vt:lpstr>
      <vt:lpstr>Open Sans Semibold</vt:lpstr>
      <vt:lpstr>Times</vt:lpstr>
      <vt:lpstr>Verdana</vt:lpstr>
      <vt:lpstr>Custom Design</vt:lpstr>
      <vt:lpstr>1_Custom Design</vt:lpstr>
      <vt:lpstr>2_Custom Design</vt:lpstr>
      <vt:lpstr>Office Theme</vt:lpstr>
      <vt:lpstr>Presentazione standard di PowerPoint</vt:lpstr>
      <vt:lpstr>Struttura della presentazione</vt:lpstr>
      <vt:lpstr>Struttura della presentazione</vt:lpstr>
      <vt:lpstr>Le argomentazioni a favore del libero scambio</vt:lpstr>
      <vt:lpstr>Figura 10.1 L’argomentazione a favore del libero scambio fondata sull’efficienza </vt:lpstr>
      <vt:lpstr>Le argomentazioni a favore del libero scambio </vt:lpstr>
      <vt:lpstr>Le argomentazioni a favore del libero scambio </vt:lpstr>
      <vt:lpstr>Le argomentazioni a favore del libero scambio </vt:lpstr>
      <vt:lpstr>Le argomentazioni a favore del libero scambio </vt:lpstr>
      <vt:lpstr>Le argomentazioni contrarie al libero scambio </vt:lpstr>
      <vt:lpstr>Le argomentazioni contrarie al libero scambio </vt:lpstr>
      <vt:lpstr>Le argomentazioni contrarie al libero scambio </vt:lpstr>
      <vt:lpstr>Controargomentazione</vt:lpstr>
      <vt:lpstr>Distribuzione del reddito e politica commerciale</vt:lpstr>
      <vt:lpstr>Il modello dell’elettore mediano </vt:lpstr>
      <vt:lpstr>Figura 10.4 Competizione elettorale </vt:lpstr>
      <vt:lpstr>Il modello dell’elettore mediano </vt:lpstr>
      <vt:lpstr>L’azione collettiva</vt:lpstr>
      <vt:lpstr>L’azione collettiva </vt:lpstr>
      <vt:lpstr>Rappresentazione del processo politico</vt:lpstr>
    </vt:vector>
  </TitlesOfParts>
  <Company>© 2012 Pearson Addison-Wesley. All rights reserved.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subject>Introduction</dc:subject>
  <dc:creator>Paul R. Krugman</dc:creator>
  <cp:lastModifiedBy>Marco Giansoldati</cp:lastModifiedBy>
  <cp:revision>446</cp:revision>
  <dcterms:created xsi:type="dcterms:W3CDTF">2005-08-05T21:46:31Z</dcterms:created>
  <dcterms:modified xsi:type="dcterms:W3CDTF">2025-10-24T08:25:43Z</dcterms:modified>
</cp:coreProperties>
</file>