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60" r:id="rId2"/>
    <p:sldId id="354" r:id="rId3"/>
    <p:sldId id="259" r:id="rId4"/>
    <p:sldId id="358" r:id="rId5"/>
    <p:sldId id="356" r:id="rId6"/>
    <p:sldId id="357" r:id="rId7"/>
    <p:sldId id="359" r:id="rId8"/>
    <p:sldId id="297" r:id="rId9"/>
    <p:sldId id="296" r:id="rId10"/>
    <p:sldId id="337" r:id="rId11"/>
    <p:sldId id="304" r:id="rId12"/>
    <p:sldId id="338" r:id="rId13"/>
    <p:sldId id="3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0"/>
    <p:restoredTop sz="94705"/>
  </p:normalViewPr>
  <p:slideViewPr>
    <p:cSldViewPr snapToGrid="0" snapToObjects="1">
      <p:cViewPr varScale="1">
        <p:scale>
          <a:sx n="106" d="100"/>
          <a:sy n="106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A3-CC4A-8431-B1129D949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A3-CC4A-8431-B1129D949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A3-CC4A-8431-B1129D949E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A3-CC4A-8431-B1129D949E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A3-CC4A-8431-B1129D949E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A3-CC4A-8431-B1129D949E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EA3-CC4A-8431-B1129D949E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EA3-CC4A-8431-B1129D949E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EA3-CC4A-8431-B1129D949E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EA3-CC4A-8431-B1129D949E06}"/>
              </c:ext>
            </c:extLst>
          </c:dPt>
          <c:cat>
            <c:strRef>
              <c:f>Foglio2!$B$25:$K$25</c:f>
              <c:strCache>
                <c:ptCount val="10"/>
                <c:pt idx="0">
                  <c:v>italiani</c:v>
                </c:pt>
                <c:pt idx="1">
                  <c:v>ladini</c:v>
                </c:pt>
                <c:pt idx="2">
                  <c:v>serbo-croati</c:v>
                </c:pt>
                <c:pt idx="3">
                  <c:v>bilingui</c:v>
                </c:pt>
                <c:pt idx="4">
                  <c:v>sloveni</c:v>
                </c:pt>
                <c:pt idx="5">
                  <c:v>bilingui</c:v>
                </c:pt>
                <c:pt idx="6">
                  <c:v>tedeschi</c:v>
                </c:pt>
                <c:pt idx="7">
                  <c:v>bilingui</c:v>
                </c:pt>
                <c:pt idx="8">
                  <c:v>rumeni</c:v>
                </c:pt>
                <c:pt idx="9">
                  <c:v>stranieri</c:v>
                </c:pt>
              </c:strCache>
            </c:strRef>
          </c:cat>
          <c:val>
            <c:numRef>
              <c:f>Foglio2!$B$26:$K$26</c:f>
              <c:numCache>
                <c:formatCode>General</c:formatCode>
                <c:ptCount val="10"/>
                <c:pt idx="0">
                  <c:v>479591</c:v>
                </c:pt>
                <c:pt idx="1">
                  <c:v>50589</c:v>
                </c:pt>
                <c:pt idx="2">
                  <c:v>92800</c:v>
                </c:pt>
                <c:pt idx="3">
                  <c:v>63450</c:v>
                </c:pt>
                <c:pt idx="4">
                  <c:v>258944</c:v>
                </c:pt>
                <c:pt idx="5">
                  <c:v>42285</c:v>
                </c:pt>
                <c:pt idx="6">
                  <c:v>4185</c:v>
                </c:pt>
                <c:pt idx="7">
                  <c:v>270</c:v>
                </c:pt>
                <c:pt idx="8">
                  <c:v>1644</c:v>
                </c:pt>
                <c:pt idx="9">
                  <c:v>32234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EA3-CC4A-8431-B1129D949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Tarvisio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C-D548-9805-58C3FA651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C-D548-9805-58C3FA651F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FC-D548-9805-58C3FA651F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FC-D548-9805-58C3FA651FD0}"/>
              </c:ext>
            </c:extLst>
          </c:dPt>
          <c:val>
            <c:numRef>
              <c:f>Foglio3!$D$23:$G$23</c:f>
              <c:numCache>
                <c:formatCode>General</c:formatCode>
                <c:ptCount val="4"/>
                <c:pt idx="0">
                  <c:v>1207</c:v>
                </c:pt>
                <c:pt idx="1">
                  <c:v>1156</c:v>
                </c:pt>
                <c:pt idx="2">
                  <c:v>4455</c:v>
                </c:pt>
                <c:pt idx="3">
                  <c:v>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FC-D548-9805-58C3FA651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Trieste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B-B74A-9F66-6FB1BE8CA4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B-B74A-9F66-6FB1BE8CA4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3B-B74A-9F66-6FB1BE8CA4CF}"/>
              </c:ext>
            </c:extLst>
          </c:dPt>
          <c:val>
            <c:numRef>
              <c:f>Foglio4!$B$17:$D$17</c:f>
              <c:numCache>
                <c:formatCode>General</c:formatCode>
                <c:ptCount val="3"/>
                <c:pt idx="0">
                  <c:v>202382</c:v>
                </c:pt>
                <c:pt idx="1">
                  <c:v>34633</c:v>
                </c:pt>
                <c:pt idx="2">
                  <c:v>18123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3B-B74A-9F66-6FB1BE8CA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Istria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0-1B46-8FC8-7A066E3555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0-1B46-8FC8-7A066E3555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0-1B46-8FC8-7A066E3555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0-1B46-8FC8-7A066E3555C6}"/>
              </c:ext>
            </c:extLst>
          </c:dPt>
          <c:val>
            <c:numRef>
              <c:f>Foglio4!$B$19:$E$19</c:f>
              <c:numCache>
                <c:formatCode>General</c:formatCode>
                <c:ptCount val="4"/>
                <c:pt idx="0">
                  <c:v>200298</c:v>
                </c:pt>
                <c:pt idx="1">
                  <c:v>155522</c:v>
                </c:pt>
                <c:pt idx="2">
                  <c:v>66206</c:v>
                </c:pt>
                <c:pt idx="3">
                  <c:v>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A0-1B46-8FC8-7A066E355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Zara-Isole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6-AD42-9C0A-C929642E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6-AD42-9C0A-C929642E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6-AD42-9C0A-C929642E4AE0}"/>
              </c:ext>
            </c:extLst>
          </c:dPt>
          <c:val>
            <c:numRef>
              <c:f>Foglio4!$B$27:$D$27</c:f>
              <c:numCache>
                <c:formatCode>General</c:formatCode>
                <c:ptCount val="3"/>
                <c:pt idx="0">
                  <c:v>12283</c:v>
                </c:pt>
                <c:pt idx="1">
                  <c:v>4538</c:v>
                </c:pt>
                <c:pt idx="2">
                  <c:v>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B6-AD42-9C0A-C929642E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7-0E4E-8416-DE27565363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7-0E4E-8416-DE27565363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07-0E4E-8416-DE27565363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07-0E4E-8416-DE27565363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07-0E4E-8416-DE27565363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07-0E4E-8416-DE2756536393}"/>
              </c:ext>
            </c:extLst>
          </c:dPt>
          <c:cat>
            <c:strRef>
              <c:f>Foglio2!$D$29:$I$29</c:f>
              <c:strCache>
                <c:ptCount val="6"/>
                <c:pt idx="0">
                  <c:v>italiani ladini</c:v>
                </c:pt>
                <c:pt idx="1">
                  <c:v>croati + bilingui</c:v>
                </c:pt>
                <c:pt idx="2">
                  <c:v>sloveni + bilingui</c:v>
                </c:pt>
                <c:pt idx="3">
                  <c:v>tedeschi + bilingui</c:v>
                </c:pt>
                <c:pt idx="4">
                  <c:v>rumeni</c:v>
                </c:pt>
                <c:pt idx="5">
                  <c:v>stranieri</c:v>
                </c:pt>
              </c:strCache>
            </c:strRef>
          </c:cat>
          <c:val>
            <c:numRef>
              <c:f>Foglio2!$D$30:$I$30</c:f>
              <c:numCache>
                <c:formatCode>General</c:formatCode>
                <c:ptCount val="6"/>
                <c:pt idx="0">
                  <c:v>530180</c:v>
                </c:pt>
                <c:pt idx="1">
                  <c:v>156250</c:v>
                </c:pt>
                <c:pt idx="2">
                  <c:v>301229</c:v>
                </c:pt>
                <c:pt idx="3">
                  <c:v>4455</c:v>
                </c:pt>
                <c:pt idx="4">
                  <c:v>1644</c:v>
                </c:pt>
                <c:pt idx="5">
                  <c:v>32234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07-0E4E-8416-DE2756536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Tolmino (alto Isonzo)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B-B448-8C05-288D76843A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B-B448-8C05-288D76843A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B-B448-8C05-288D76843A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3B-B448-8C05-288D76843A81}"/>
              </c:ext>
            </c:extLst>
          </c:dPt>
          <c:val>
            <c:numRef>
              <c:f>Foglio3!$D$19:$G$19</c:f>
              <c:numCache>
                <c:formatCode>General</c:formatCode>
                <c:ptCount val="4"/>
                <c:pt idx="0">
                  <c:v>1296</c:v>
                </c:pt>
                <c:pt idx="1">
                  <c:v>36547</c:v>
                </c:pt>
                <c:pt idx="3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3B-B448-8C05-288D76843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Sesana (Carso)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9-1842-8334-307A6527BF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9-1842-8334-307A6527BF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9-1842-8334-307A6527BF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9-1842-8334-307A6527BF7C}"/>
              </c:ext>
            </c:extLst>
          </c:dPt>
          <c:val>
            <c:numRef>
              <c:f>Foglio3!$D$18:$G$18</c:f>
              <c:numCache>
                <c:formatCode>General</c:formatCode>
                <c:ptCount val="4"/>
                <c:pt idx="0">
                  <c:v>880</c:v>
                </c:pt>
                <c:pt idx="1">
                  <c:v>27977</c:v>
                </c:pt>
                <c:pt idx="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A9-1842-8334-307A6527B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Monfalcone (e Cervignano</a:t>
            </a:r>
            <a:r>
              <a:rPr lang="it-IT" dirty="0"/>
              <a:t>)</a:t>
            </a:r>
          </a:p>
        </c:rich>
      </c:tx>
      <c:layout>
        <c:manualLayout>
          <c:xMode val="edge"/>
          <c:yMode val="edge"/>
          <c:x val="9.937401824924865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9-8147-9D96-464BDA44B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9-8147-9D96-464BDA44B9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9-8147-9D96-464BDA44B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9-8147-9D96-464BDA44B9D8}"/>
              </c:ext>
            </c:extLst>
          </c:dPt>
          <c:val>
            <c:numRef>
              <c:f>Foglio3!$D$17:$G$17</c:f>
              <c:numCache>
                <c:formatCode>General</c:formatCode>
                <c:ptCount val="4"/>
                <c:pt idx="0">
                  <c:v>43554</c:v>
                </c:pt>
                <c:pt idx="1">
                  <c:v>2786</c:v>
                </c:pt>
                <c:pt idx="3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9-8147-9D96-464BDA44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Gradisca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2245-B4C9-FD6123792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A-2245-B4C9-FD6123792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A-2245-B4C9-FD61237922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A-2245-B4C9-FD6123792233}"/>
              </c:ext>
            </c:extLst>
          </c:dPt>
          <c:val>
            <c:numRef>
              <c:f>Foglio3!$D$16:$G$16</c:f>
              <c:numCache>
                <c:formatCode>General</c:formatCode>
                <c:ptCount val="4"/>
                <c:pt idx="0">
                  <c:v>29592</c:v>
                </c:pt>
                <c:pt idx="1">
                  <c:v>4741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A-2245-B4C9-FD6123792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Gorizia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B-D04C-A3A3-77F7632D2D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B-D04C-A3A3-77F7632D2D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B-D04C-A3A3-77F7632D2D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B-D04C-A3A3-77F7632D2D28}"/>
              </c:ext>
            </c:extLst>
          </c:dPt>
          <c:val>
            <c:numRef>
              <c:f>Foglio3!$D$15:$G$15</c:f>
              <c:numCache>
                <c:formatCode>General</c:formatCode>
                <c:ptCount val="4"/>
                <c:pt idx="0">
                  <c:v>24991</c:v>
                </c:pt>
                <c:pt idx="1">
                  <c:v>72223</c:v>
                </c:pt>
                <c:pt idx="3">
                  <c:v>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0B-D04C-A3A3-77F7632D2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Idria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C047-923F-C51280B485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A-C047-923F-C51280B485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A-C047-923F-C51280B485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A-C047-923F-C51280B485F4}"/>
              </c:ext>
            </c:extLst>
          </c:dPt>
          <c:val>
            <c:numRef>
              <c:f>Foglio3!$D$21:$G$21</c:f>
              <c:numCache>
                <c:formatCode>General</c:formatCode>
                <c:ptCount val="4"/>
                <c:pt idx="0">
                  <c:v>404</c:v>
                </c:pt>
                <c:pt idx="1">
                  <c:v>13168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A-C047-923F-C51280B4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Postumia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25-2C41-91BA-CF48D01127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25-2C41-91BA-CF48D01127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25-2C41-91BA-CF48D01127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25-2C41-91BA-CF48D0112726}"/>
              </c:ext>
            </c:extLst>
          </c:dPt>
          <c:val>
            <c:numRef>
              <c:f>Foglio3!$D$22:$G$22</c:f>
              <c:numCache>
                <c:formatCode>General</c:formatCode>
                <c:ptCount val="4"/>
                <c:pt idx="0">
                  <c:v>1143</c:v>
                </c:pt>
                <c:pt idx="1">
                  <c:v>41917</c:v>
                </c:pt>
                <c:pt idx="3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25-2C41-91BA-CF48D0112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1C639-15BD-A041-B75F-ED439F7AD561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1523-1C4C-4D41-9218-ACC015927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2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4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0971C-80D9-B542-9063-9D40E41B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5CD35-7601-A642-9478-5246FB09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EDF1CA-DAB7-C04A-9180-10437425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452C0-99B6-1947-9DE5-5B16DB6A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9EC21-7F17-264F-A195-BA87AEE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9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96842-3EE3-0449-B75D-043AE859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DA368A-E12A-024F-9577-8C9C5D36E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C90B8-1283-A244-82BE-DC9D58F6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BC758-8A97-3A46-B017-1CC4D7C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9C7A6-7BB6-964A-AD6A-5FB8DA67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6FF84D-AFD5-AF47-A9D5-9249DC2D5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BAF307-8A6D-8A48-829E-63409855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DB7117-EB64-924F-8537-8987DAE7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A6468D-748A-7646-825C-94887778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041E3-C077-3B48-A169-8A27B255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55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CDB2FB-2BF1-F249-83EB-6D19D71C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FD85714-1360-7E41-A4B3-EFF49ADDDFEC}" type="datetime1">
              <a:rPr lang="it-IT"/>
              <a:pPr>
                <a:defRPr/>
              </a:pPr>
              <a:t>27/10/25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2FB903-8CCA-B942-B6D8-76ABEF335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A200A-EF23-5D49-B671-C98FB081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81513B-184D-E043-81E0-33969E77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036BEF-885A-1E40-959C-BB93A9C2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DC252-D153-C046-A885-1DA368C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A0F8A-6F00-C448-8E96-E4414FBC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C84A1-BAA3-054B-B30A-00F50D0C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1F26A5-3107-6D42-9082-6B57AB6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38F72-D9CC-2645-AE6C-E6C934C2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4FFE8-4257-FE4E-8C37-2B5FEFEC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C5466D-A6A2-5344-9BB7-6C71CE61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8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C113E-FEA1-FC4A-BE33-DF762E9A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1CD442-21C6-F340-9F04-683F4DC38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ED4AAE-836F-0E46-B0A8-9864D5A93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7034E8-46AB-6847-986B-B751DEAF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43D28-36F6-3E46-BAFE-0C372B5D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3AD0A-0016-F046-9766-40D8E68B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79E34-4C1A-574C-B992-E23BC811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4BB716-11D0-4E41-9CD2-C0F6AAB8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C98885-790D-7544-AC81-D2F4AC24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A1AC97-8814-A045-A4EF-F13BE277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FFD850-ABEB-CF4A-9EEE-6C225273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9E1586-AEF1-4449-AAEB-897F012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35E26E-B0CF-634C-9C96-206C59C0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61E3D6-0800-814A-8D60-8BF89CC5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CB64C-24C8-5741-96A6-CF460C63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CE5442-D1FC-9E42-A4F4-3F03A4CA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31B906-1F89-9B48-B5AF-CCFAB9C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AC4D6-2E11-264B-89DB-E193D4D1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56AC65-769A-8040-A449-02CE4694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912633-13C5-EE4E-810D-9B9F3D0C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259FC6-397C-FE43-8E29-6FC6BC58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2EF5E-9A94-FD43-BFF4-31E9C18C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6C7A0C-89E5-2549-94BF-0EC4AA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77A70-4809-824A-BAAB-26A61967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E0BC9B-4054-D94F-AF28-4A408186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DBEB5-389D-1F4B-987A-C19ED4E4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676085-9C8A-C340-A076-F84A7237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9B8B8-9824-E24E-AFF7-3343B06F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EA49E4-D683-2543-A91F-DFB444B4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D83EA8-1374-6A4C-8D7A-772B5749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3A957-43CC-A14E-901E-0D70EB72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7D6C5-3A9D-B345-9CB1-FF372B38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C4D9D9-0045-9848-8AFD-4791ED00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0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7275C0-C190-C24B-9F8B-C6D2620C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BDB6EF-623A-524C-9AB1-AEDB15D1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C09090-EE10-1D48-8886-84E2ED30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7229-34EC-E44F-9A53-269229BEB487}" type="datetimeFigureOut">
              <a:rPr lang="it-IT" smtClean="0"/>
              <a:t>27/10/25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177F9-E405-3948-8AAF-2AD53CD1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653DB2-8F29-3A4A-9284-DB0808E4E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file/3881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AAEC2-3A2C-820D-0F8F-134A0798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122363"/>
            <a:ext cx="9423400" cy="184943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regione al confine orientale dal fascismo a Fratelli d’Italia.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31C8A-8179-69D4-523B-3E8136C3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79100" cy="2493962"/>
          </a:xfrm>
        </p:spPr>
        <p:txBody>
          <a:bodyPr>
            <a:normAutofit/>
          </a:bodyPr>
          <a:lstStyle/>
          <a:p>
            <a:r>
              <a:rPr lang="it-IT" sz="3200" b="1" i="1" dirty="0"/>
              <a:t>Sergio Zilli</a:t>
            </a:r>
          </a:p>
          <a:p>
            <a:r>
              <a:rPr lang="it-IT" sz="3200" dirty="0" err="1"/>
              <a:t>a.a</a:t>
            </a:r>
            <a:r>
              <a:rPr lang="it-IT" sz="3200" dirty="0"/>
              <a:t>. 2025-2026</a:t>
            </a:r>
          </a:p>
          <a:p>
            <a:endParaRPr lang="it-IT" sz="1100" dirty="0"/>
          </a:p>
          <a:p>
            <a:r>
              <a:rPr lang="it-IT" sz="2000" dirty="0"/>
              <a:t>GEOGRAFIA STORICA DELL'ODIERNO FRIULI VENEZIA GIULIA – LM 641</a:t>
            </a:r>
          </a:p>
          <a:p>
            <a:endParaRPr lang="it-IT" sz="1100" dirty="0"/>
          </a:p>
          <a:p>
            <a:r>
              <a:rPr lang="it-IT" sz="2000" dirty="0"/>
              <a:t>Corso di studio: LE65 - STUDI STORICI. DALL'ANTICO AL CONTEMPORANEO</a:t>
            </a:r>
          </a:p>
        </p:txBody>
      </p:sp>
    </p:spTree>
    <p:extLst>
      <p:ext uri="{BB962C8B-B14F-4D97-AF65-F5344CB8AC3E}">
        <p14:creationId xmlns:p14="http://schemas.microsoft.com/office/powerpoint/2010/main" val="51241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magine 1">
            <a:extLst>
              <a:ext uri="{FF2B5EF4-FFF2-40B4-BE49-F238E27FC236}">
                <a16:creationId xmlns:a16="http://schemas.microsoft.com/office/drawing/2014/main" id="{976977CD-9A87-154C-95B5-C3B42DDA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593975"/>
            <a:ext cx="328295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AF92E0-556F-E34A-9DB5-7DC6CAA2B519}"/>
              </a:ext>
            </a:extLst>
          </p:cNvPr>
          <p:cNvSpPr txBox="1"/>
          <p:nvPr/>
        </p:nvSpPr>
        <p:spPr>
          <a:xfrm>
            <a:off x="776288" y="717550"/>
            <a:ext cx="85296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+mj-lt"/>
                <a:cs typeface="Franklin Gothic Medium"/>
              </a:rPr>
              <a:t>Il cimitero monumentale e il sacrario di Redipuglia </a:t>
            </a:r>
          </a:p>
        </p:txBody>
      </p:sp>
      <p:pic>
        <p:nvPicPr>
          <p:cNvPr id="34819" name="Immagine 2">
            <a:extLst>
              <a:ext uri="{FF2B5EF4-FFF2-40B4-BE49-F238E27FC236}">
                <a16:creationId xmlns:a16="http://schemas.microsoft.com/office/drawing/2014/main" id="{AC6416D8-4C12-1E46-9D26-9D68B002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998663"/>
            <a:ext cx="2433638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1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1" descr="costiera.jpg">
            <a:extLst>
              <a:ext uri="{FF2B5EF4-FFF2-40B4-BE49-F238E27FC236}">
                <a16:creationId xmlns:a16="http://schemas.microsoft.com/office/drawing/2014/main" id="{C72A85B5-7598-1D42-B24D-73F8D99E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942648"/>
            <a:ext cx="39497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asellaDiTesto 3">
            <a:extLst>
              <a:ext uri="{FF2B5EF4-FFF2-40B4-BE49-F238E27FC236}">
                <a16:creationId xmlns:a16="http://schemas.microsoft.com/office/drawing/2014/main" id="{9B3DA49B-ECB1-1845-8041-7F4E23E8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89" y="301027"/>
            <a:ext cx="1617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dirty="0">
                <a:latin typeface="+mj-lt"/>
              </a:rPr>
              <a:t>Altri segni</a:t>
            </a:r>
          </a:p>
        </p:txBody>
      </p:sp>
      <p:pic>
        <p:nvPicPr>
          <p:cNvPr id="35843" name="Immagine 2" descr="992novagorica1947.jpg">
            <a:extLst>
              <a:ext uri="{FF2B5EF4-FFF2-40B4-BE49-F238E27FC236}">
                <a16:creationId xmlns:a16="http://schemas.microsoft.com/office/drawing/2014/main" id="{A4C42B18-993F-5945-8AFB-25EF781A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942648"/>
            <a:ext cx="30432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magine 4" descr="Copia di nas-tito-sabotino.jpg">
            <a:extLst>
              <a:ext uri="{FF2B5EF4-FFF2-40B4-BE49-F238E27FC236}">
                <a16:creationId xmlns:a16="http://schemas.microsoft.com/office/drawing/2014/main" id="{2D6DD160-5D2B-5C47-94F6-3AC79919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071669"/>
            <a:ext cx="319246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Segnaposto contenuto 3" descr="monte grisa.jpg">
            <a:extLst>
              <a:ext uri="{FF2B5EF4-FFF2-40B4-BE49-F238E27FC236}">
                <a16:creationId xmlns:a16="http://schemas.microsoft.com/office/drawing/2014/main" id="{CEE5D06F-45CF-5243-BEA7-4034CF49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5" r="-10605"/>
          <a:stretch>
            <a:fillRect/>
          </a:stretch>
        </p:blipFill>
        <p:spPr bwMode="auto">
          <a:xfrm>
            <a:off x="1514475" y="4071669"/>
            <a:ext cx="46482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5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5" descr="cerje.jpg">
            <a:extLst>
              <a:ext uri="{FF2B5EF4-FFF2-40B4-BE49-F238E27FC236}">
                <a16:creationId xmlns:a16="http://schemas.microsoft.com/office/drawing/2014/main" id="{CB00EE73-4C32-DF4D-977A-29E0721F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989013"/>
            <a:ext cx="3430587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asellaDiTesto 2">
            <a:extLst>
              <a:ext uri="{FF2B5EF4-FFF2-40B4-BE49-F238E27FC236}">
                <a16:creationId xmlns:a16="http://schemas.microsoft.com/office/drawing/2014/main" id="{378A5D17-F32E-3445-841D-25E3310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27075"/>
            <a:ext cx="198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dirty="0">
                <a:latin typeface="+mj-lt"/>
              </a:rPr>
              <a:t>I nuovi segni</a:t>
            </a:r>
          </a:p>
        </p:txBody>
      </p:sp>
    </p:spTree>
    <p:extLst>
      <p:ext uri="{BB962C8B-B14F-4D97-AF65-F5344CB8AC3E}">
        <p14:creationId xmlns:p14="http://schemas.microsoft.com/office/powerpoint/2010/main" val="51876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8516E-B2FE-254C-9E34-21589922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578734"/>
            <a:ext cx="10613020" cy="5598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Suggerimenti bibliografici</a:t>
            </a:r>
          </a:p>
          <a:p>
            <a:r>
              <a:rPr lang="it-IT" i="1" dirty="0"/>
              <a:t>Alessio FORNASIN , Marco BRESCHI , La popolazione di Venezia Giulia, Quarnaro e Dalmazia secondo le fonti statistiche ufficiali italiane (1931-1943)</a:t>
            </a:r>
            <a:r>
              <a:rPr lang="it-IT" dirty="0"/>
              <a:t>, in «ACTA HISTRIAE», 2013, n.4, pp.707-728 https://</a:t>
            </a:r>
            <a:r>
              <a:rPr lang="it-IT" dirty="0" err="1"/>
              <a:t>zdjp.si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/uploads/2014/02/</a:t>
            </a:r>
            <a:r>
              <a:rPr lang="it-IT" dirty="0" err="1"/>
              <a:t>fornasin-breschi.pdf</a:t>
            </a:r>
            <a:endParaRPr lang="it-IT" dirty="0"/>
          </a:p>
          <a:p>
            <a:r>
              <a:rPr lang="it-IT" dirty="0"/>
              <a:t> Francesco </a:t>
            </a:r>
            <a:r>
              <a:rPr lang="it-IT" dirty="0" err="1"/>
              <a:t>Scabar</a:t>
            </a:r>
            <a:r>
              <a:rPr lang="it-IT" dirty="0"/>
              <a:t>, </a:t>
            </a:r>
            <a:r>
              <a:rPr lang="it-IT" i="1" dirty="0"/>
              <a:t>Una lettura del censimento asburgico del 1910</a:t>
            </a:r>
            <a:r>
              <a:rPr lang="it-IT" dirty="0"/>
              <a:t>, in «Quaderni CRS», 2019, pp. 307-378</a:t>
            </a:r>
          </a:p>
          <a:p>
            <a:r>
              <a:rPr lang="it-IT" dirty="0"/>
              <a:t>Francesco </a:t>
            </a:r>
            <a:r>
              <a:rPr lang="it-IT" dirty="0" err="1"/>
              <a:t>Scabar</a:t>
            </a:r>
            <a:r>
              <a:rPr lang="it-IT" i="1" dirty="0"/>
              <a:t>, Il censimento italiano del 1° dicembre 1921, </a:t>
            </a:r>
            <a:r>
              <a:rPr lang="it-IT" i="1" dirty="0">
                <a:hlinkClick r:id="rId3"/>
              </a:rPr>
              <a:t>https://hrcak.srce.hr/file/388112</a:t>
            </a:r>
            <a:endParaRPr lang="it-IT" i="1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60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3B42359-10C9-024A-B30A-CE0C84432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305" y="6023143"/>
            <a:ext cx="7373234" cy="73397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E8C3E-DF12-7246-9BCC-2A3242CE2F10}"/>
              </a:ext>
            </a:extLst>
          </p:cNvPr>
          <p:cNvSpPr txBox="1"/>
          <p:nvPr/>
        </p:nvSpPr>
        <p:spPr>
          <a:xfrm>
            <a:off x="439838" y="1690687"/>
            <a:ext cx="171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1921</a:t>
            </a:r>
          </a:p>
          <a:p>
            <a:r>
              <a:rPr lang="it-IT" dirty="0"/>
              <a:t>secondo </a:t>
            </a:r>
            <a:r>
              <a:rPr lang="it-IT" dirty="0" err="1"/>
              <a:t>Scabar</a:t>
            </a:r>
            <a:r>
              <a:rPr lang="it-IT" dirty="0"/>
              <a:t>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4FB628-0DCF-504C-B9F2-0693F172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05" y="100883"/>
            <a:ext cx="7373234" cy="57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01557-C932-5F45-B7A6-3582A9A8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4EA54EE-F591-0549-B2A1-FA3F2EE38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30311"/>
            <a:ext cx="10515600" cy="146778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46EB56-14E1-3442-8108-3E2A1203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2" y="1893652"/>
            <a:ext cx="10645815" cy="48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D9ACA-F90B-8E4D-A9B4-23F6A5C4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155996"/>
            <a:ext cx="10952545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per gruppi nazionali della popolazione della «Venezia Giulia» annessa (censimento 1921)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87EA15A-39DB-E441-B746-091832D97342}"/>
              </a:ext>
            </a:extLst>
          </p:cNvPr>
          <p:cNvGraphicFramePr>
            <a:graphicFrameLocks/>
          </p:cNvGraphicFramePr>
          <p:nvPr/>
        </p:nvGraphicFramePr>
        <p:xfrm>
          <a:off x="497712" y="1481559"/>
          <a:ext cx="5590572" cy="524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1231E7D-2BB1-2146-B890-0CE079C4E2F5}"/>
              </a:ext>
            </a:extLst>
          </p:cNvPr>
          <p:cNvGraphicFramePr>
            <a:graphicFrameLocks/>
          </p:cNvGraphicFramePr>
          <p:nvPr/>
        </p:nvGraphicFramePr>
        <p:xfrm>
          <a:off x="6481823" y="1354238"/>
          <a:ext cx="5451676" cy="517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96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E546C-A63D-0342-95DA-FE7A7B8A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4" y="98651"/>
            <a:ext cx="10515600" cy="1325563"/>
          </a:xfrm>
        </p:spPr>
        <p:txBody>
          <a:bodyPr/>
          <a:lstStyle/>
          <a:p>
            <a:r>
              <a:rPr lang="it-IT" dirty="0"/>
              <a:t>Gruppi nazionali nei distretti della ex contea di Gorizia (1921)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0CD58AA-27DE-9C4A-959D-23E5509162B1}"/>
              </a:ext>
            </a:extLst>
          </p:cNvPr>
          <p:cNvGraphicFramePr>
            <a:graphicFrameLocks/>
          </p:cNvGraphicFramePr>
          <p:nvPr/>
        </p:nvGraphicFramePr>
        <p:xfrm>
          <a:off x="8031865" y="1205888"/>
          <a:ext cx="3426107" cy="276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55F979B-A805-2A4F-B52E-051FE891659C}"/>
              </a:ext>
            </a:extLst>
          </p:cNvPr>
          <p:cNvGraphicFramePr>
            <a:graphicFrameLocks/>
          </p:cNvGraphicFramePr>
          <p:nvPr/>
        </p:nvGraphicFramePr>
        <p:xfrm>
          <a:off x="4168815" y="1299547"/>
          <a:ext cx="3863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124B0B5-7423-0949-B417-A9D7FB36CC97}"/>
              </a:ext>
            </a:extLst>
          </p:cNvPr>
          <p:cNvGraphicFramePr>
            <a:graphicFrameLocks/>
          </p:cNvGraphicFramePr>
          <p:nvPr/>
        </p:nvGraphicFramePr>
        <p:xfrm>
          <a:off x="8124460" y="4067178"/>
          <a:ext cx="36344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E3D4CEA-3D2C-AD46-89C2-99A5353D1CD9}"/>
              </a:ext>
            </a:extLst>
          </p:cNvPr>
          <p:cNvGraphicFramePr>
            <a:graphicFrameLocks/>
          </p:cNvGraphicFramePr>
          <p:nvPr/>
        </p:nvGraphicFramePr>
        <p:xfrm>
          <a:off x="259948" y="4018316"/>
          <a:ext cx="4425387" cy="276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4682160-BBD5-A340-8E1E-BB002D31D556}"/>
              </a:ext>
            </a:extLst>
          </p:cNvPr>
          <p:cNvGraphicFramePr>
            <a:graphicFrameLocks/>
          </p:cNvGraphicFramePr>
          <p:nvPr/>
        </p:nvGraphicFramePr>
        <p:xfrm>
          <a:off x="373284" y="1323978"/>
          <a:ext cx="41987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1F400F-59EB-1245-A1DF-E00579251CAE}"/>
              </a:ext>
            </a:extLst>
          </p:cNvPr>
          <p:cNvSpPr txBox="1"/>
          <p:nvPr/>
        </p:nvSpPr>
        <p:spPr>
          <a:xfrm>
            <a:off x="4386805" y="4692340"/>
            <a:ext cx="390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Rosso: sloveni + bilingui</a:t>
            </a:r>
          </a:p>
          <a:p>
            <a:r>
              <a:rPr lang="it-IT" sz="2400" dirty="0">
                <a:solidFill>
                  <a:srgbClr val="0070C0"/>
                </a:solidFill>
              </a:rPr>
              <a:t>Blu: italiani + ladini (friulani)</a:t>
            </a:r>
          </a:p>
          <a:p>
            <a:r>
              <a:rPr lang="it-IT" sz="2400" dirty="0">
                <a:solidFill>
                  <a:srgbClr val="FFC000"/>
                </a:solidFill>
              </a:rPr>
              <a:t>Arancione: stranieri</a:t>
            </a:r>
          </a:p>
        </p:txBody>
      </p:sp>
    </p:spTree>
    <p:extLst>
      <p:ext uri="{BB962C8B-B14F-4D97-AF65-F5344CB8AC3E}">
        <p14:creationId xmlns:p14="http://schemas.microsoft.com/office/powerpoint/2010/main" val="283970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BD4D8-8BCF-0C47-A68D-0E6ADFC7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nazionali nei nuovi distretti annessi alla provincia di Gorizia (1921)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956DDF3-2570-084B-A7FB-157CE1C05081}"/>
              </a:ext>
            </a:extLst>
          </p:cNvPr>
          <p:cNvGraphicFramePr>
            <a:graphicFrameLocks/>
          </p:cNvGraphicFramePr>
          <p:nvPr/>
        </p:nvGraphicFramePr>
        <p:xfrm>
          <a:off x="838200" y="1976378"/>
          <a:ext cx="3710651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B3A96BC-8A8B-C94D-A0FA-04C64E15FC2D}"/>
              </a:ext>
            </a:extLst>
          </p:cNvPr>
          <p:cNvGraphicFramePr>
            <a:graphicFrameLocks/>
          </p:cNvGraphicFramePr>
          <p:nvPr/>
        </p:nvGraphicFramePr>
        <p:xfrm>
          <a:off x="4548851" y="2021235"/>
          <a:ext cx="3750198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1B1D51E-9CD0-BA4A-B6CF-7EA5DC662DA0}"/>
              </a:ext>
            </a:extLst>
          </p:cNvPr>
          <p:cNvGraphicFramePr>
            <a:graphicFrameLocks/>
          </p:cNvGraphicFramePr>
          <p:nvPr/>
        </p:nvGraphicFramePr>
        <p:xfrm>
          <a:off x="8090705" y="1976378"/>
          <a:ext cx="3426106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F2FC6B-1B9C-3A4B-82E2-23F5ECF157F5}"/>
              </a:ext>
            </a:extLst>
          </p:cNvPr>
          <p:cNvSpPr txBox="1"/>
          <p:nvPr/>
        </p:nvSpPr>
        <p:spPr>
          <a:xfrm>
            <a:off x="4838218" y="5380672"/>
            <a:ext cx="2820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+ ladini (friulani)</a:t>
            </a:r>
          </a:p>
          <a:p>
            <a:r>
              <a:rPr lang="it-IT" dirty="0">
                <a:solidFill>
                  <a:srgbClr val="FF0000"/>
                </a:solidFill>
              </a:rPr>
              <a:t>Rosso: sloveni + bilingui</a:t>
            </a:r>
          </a:p>
          <a:p>
            <a:r>
              <a:rPr lang="it-IT" dirty="0">
                <a:solidFill>
                  <a:srgbClr val="FFC000"/>
                </a:solidFill>
              </a:rPr>
              <a:t>Arancione: stranieri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tedeschi + bilingui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3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C92F8-A379-414C-B3F2-C7E788D6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654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Gruppi nazionali a Trieste, in Istria e nel resto della «Venezia Giulia» (1921)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17960E7-B9E2-2F46-B440-E878CE9D5EC5}"/>
              </a:ext>
            </a:extLst>
          </p:cNvPr>
          <p:cNvGraphicFramePr>
            <a:graphicFrameLocks/>
          </p:cNvGraphicFramePr>
          <p:nvPr/>
        </p:nvGraphicFramePr>
        <p:xfrm>
          <a:off x="405113" y="1420792"/>
          <a:ext cx="4051141" cy="34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55FDC11F-ADD1-7D43-ACAD-97602D4BA075}"/>
              </a:ext>
            </a:extLst>
          </p:cNvPr>
          <p:cNvGraphicFramePr>
            <a:graphicFrameLocks/>
          </p:cNvGraphicFramePr>
          <p:nvPr/>
        </p:nvGraphicFramePr>
        <p:xfrm>
          <a:off x="4016415" y="1420793"/>
          <a:ext cx="4463006" cy="34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A9BDBF-999C-814B-93BA-FC3A88B388FA}"/>
              </a:ext>
            </a:extLst>
          </p:cNvPr>
          <p:cNvSpPr txBox="1"/>
          <p:nvPr/>
        </p:nvSpPr>
        <p:spPr>
          <a:xfrm>
            <a:off x="1365812" y="5139159"/>
            <a:ext cx="212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</a:t>
            </a:r>
            <a:r>
              <a:rPr lang="it-IT" dirty="0">
                <a:solidFill>
                  <a:srgbClr val="FF0000"/>
                </a:solidFill>
              </a:rPr>
              <a:t>Rosso: sloveni + bilingui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tedeschi + bilingui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DDFCF2-830B-E44F-9CF6-88BF1BF9D455}"/>
              </a:ext>
            </a:extLst>
          </p:cNvPr>
          <p:cNvSpPr txBox="1"/>
          <p:nvPr/>
        </p:nvSpPr>
        <p:spPr>
          <a:xfrm>
            <a:off x="4793848" y="5139159"/>
            <a:ext cx="2604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</a:t>
            </a:r>
          </a:p>
          <a:p>
            <a:r>
              <a:rPr lang="it-IT" dirty="0">
                <a:solidFill>
                  <a:srgbClr val="FF0000"/>
                </a:solidFill>
              </a:rPr>
              <a:t>Rosso: croati + bilingui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sloveni + bilingui</a:t>
            </a:r>
          </a:p>
          <a:p>
            <a:r>
              <a:rPr lang="it-IT" dirty="0">
                <a:solidFill>
                  <a:srgbClr val="FFC000"/>
                </a:solidFill>
              </a:rPr>
              <a:t>Arancione: stranieri</a:t>
            </a:r>
          </a:p>
          <a:p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CEBAD6A-15A5-EC4F-B4AC-D46AE18E0B22}"/>
              </a:ext>
            </a:extLst>
          </p:cNvPr>
          <p:cNvGraphicFramePr>
            <a:graphicFrameLocks/>
          </p:cNvGraphicFramePr>
          <p:nvPr/>
        </p:nvGraphicFramePr>
        <p:xfrm>
          <a:off x="7634469" y="1420792"/>
          <a:ext cx="4018345" cy="34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0A3ADA-B2BF-8E4D-9F63-11FEB25419AB}"/>
              </a:ext>
            </a:extLst>
          </p:cNvPr>
          <p:cNvSpPr txBox="1"/>
          <p:nvPr/>
        </p:nvSpPr>
        <p:spPr>
          <a:xfrm>
            <a:off x="8599990" y="5231757"/>
            <a:ext cx="275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</a:t>
            </a:r>
          </a:p>
          <a:p>
            <a:r>
              <a:rPr lang="it-IT" dirty="0">
                <a:solidFill>
                  <a:srgbClr val="FF0000"/>
                </a:solidFill>
              </a:rPr>
              <a:t>Rosso: croati + bilingui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stranieri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80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2" descr="lucioa4.JPG">
            <a:extLst>
              <a:ext uri="{FF2B5EF4-FFF2-40B4-BE49-F238E27FC236}">
                <a16:creationId xmlns:a16="http://schemas.microsoft.com/office/drawing/2014/main" id="{511A04EE-BCBA-3845-82DD-1761B3CF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52663"/>
            <a:ext cx="677545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CasellaDiTesto 3">
            <a:extLst>
              <a:ext uri="{FF2B5EF4-FFF2-40B4-BE49-F238E27FC236}">
                <a16:creationId xmlns:a16="http://schemas.microsoft.com/office/drawing/2014/main" id="{879A8191-E3A9-DA45-A6BF-8BED71C6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0958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3600" dirty="0">
                <a:solidFill>
                  <a:schemeClr val="accent1"/>
                </a:solidFill>
              </a:rPr>
              <a:t>I “</a:t>
            </a:r>
            <a:r>
              <a:rPr lang="it-IT" sz="3600" dirty="0">
                <a:solidFill>
                  <a:schemeClr val="accent1"/>
                </a:solidFill>
                <a:latin typeface="+mj-lt"/>
              </a:rPr>
              <a:t>segni</a:t>
            </a:r>
            <a:r>
              <a:rPr lang="it-IT" sz="3600" dirty="0">
                <a:solidFill>
                  <a:schemeClr val="accent1"/>
                </a:solidFill>
              </a:rPr>
              <a:t>” sul territorio</a:t>
            </a:r>
          </a:p>
        </p:txBody>
      </p:sp>
    </p:spTree>
    <p:extLst>
      <p:ext uri="{BB962C8B-B14F-4D97-AF65-F5344CB8AC3E}">
        <p14:creationId xmlns:p14="http://schemas.microsoft.com/office/powerpoint/2010/main" val="1552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7" descr="cippo corridoni2.JPG">
            <a:extLst>
              <a:ext uri="{FF2B5EF4-FFF2-40B4-BE49-F238E27FC236}">
                <a16:creationId xmlns:a16="http://schemas.microsoft.com/office/drawing/2014/main" id="{047E3075-03E1-2548-A655-B50A9744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701925"/>
            <a:ext cx="20177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Immagine 6" descr="faro ts.jpg">
            <a:extLst>
              <a:ext uri="{FF2B5EF4-FFF2-40B4-BE49-F238E27FC236}">
                <a16:creationId xmlns:a16="http://schemas.microsoft.com/office/drawing/2014/main" id="{853600EB-7091-9A47-8875-B53EB8FD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990850"/>
            <a:ext cx="223996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4177BC-360E-8448-A260-81D1A99EA15C}"/>
              </a:ext>
            </a:extLst>
          </p:cNvPr>
          <p:cNvSpPr txBox="1"/>
          <p:nvPr/>
        </p:nvSpPr>
        <p:spPr>
          <a:xfrm>
            <a:off x="798513" y="590550"/>
            <a:ext cx="89249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Faro della Vittoria, Trieste; </a:t>
            </a:r>
          </a:p>
          <a:p>
            <a:pPr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Cippo in memoria di Filippo </a:t>
            </a:r>
            <a:r>
              <a:rPr lang="it-IT" sz="2800" dirty="0" err="1">
                <a:solidFill>
                  <a:schemeClr val="accent1"/>
                </a:solidFill>
                <a:latin typeface="+mj-lt"/>
                <a:cs typeface="Franklin Gothic Medium"/>
              </a:rPr>
              <a:t>Corridoni</a:t>
            </a: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, Sagrado</a:t>
            </a:r>
          </a:p>
          <a:p>
            <a:pPr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Rifugio sul Monte Nero</a:t>
            </a:r>
          </a:p>
        </p:txBody>
      </p:sp>
      <p:pic>
        <p:nvPicPr>
          <p:cNvPr id="32772" name="Immagine 2" descr="Schermata 2016-08-22 alle 22.20.46.png">
            <a:extLst>
              <a:ext uri="{FF2B5EF4-FFF2-40B4-BE49-F238E27FC236}">
                <a16:creationId xmlns:a16="http://schemas.microsoft.com/office/drawing/2014/main" id="{0E827D98-7D69-9246-AC29-025A300C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797300"/>
            <a:ext cx="32321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7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339</Words>
  <Application>Microsoft Macintosh PowerPoint</Application>
  <PresentationFormat>Widescreen</PresentationFormat>
  <Paragraphs>53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La regione al confine orientale dal fascismo a Fratelli d’Italia.</vt:lpstr>
      <vt:lpstr>Presentazione standard di PowerPoint</vt:lpstr>
      <vt:lpstr>Presentazione standard di PowerPoint</vt:lpstr>
      <vt:lpstr>Composizione per gruppi nazionali della popolazione della «Venezia Giulia» annessa (censimento 1921)</vt:lpstr>
      <vt:lpstr>Gruppi nazionali nei distretti della ex contea di Gorizia (1921)</vt:lpstr>
      <vt:lpstr>Gruppi nazionali nei nuovi distretti annessi alla provincia di Gorizia (1921)</vt:lpstr>
      <vt:lpstr>Gruppi nazionali a Trieste, in Istria e nel resto della «Venezia Giulia» (1921)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sergio zilli</cp:lastModifiedBy>
  <cp:revision>32</cp:revision>
  <dcterms:created xsi:type="dcterms:W3CDTF">2022-10-27T06:22:31Z</dcterms:created>
  <dcterms:modified xsi:type="dcterms:W3CDTF">2025-10-27T15:38:32Z</dcterms:modified>
</cp:coreProperties>
</file>