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8" r:id="rId2"/>
    <p:sldId id="259" r:id="rId3"/>
    <p:sldId id="260" r:id="rId4"/>
    <p:sldId id="284" r:id="rId5"/>
    <p:sldId id="285" r:id="rId6"/>
    <p:sldId id="261" r:id="rId7"/>
    <p:sldId id="262" r:id="rId8"/>
    <p:sldId id="263" r:id="rId9"/>
    <p:sldId id="264" r:id="rId10"/>
    <p:sldId id="286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68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AD7D-F295-43C6-BA87-67A0200D3C36}" type="datetimeFigureOut">
              <a:rPr lang="it-IT" smtClean="0"/>
              <a:pPr/>
              <a:t>28/10/2025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E38F-3BA1-4C01-877B-84BC49B915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2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C748-6110-495D-82E4-A352E0A24456}" type="datetimeFigureOut">
              <a:rPr lang="it-IT" smtClean="0"/>
              <a:pPr/>
              <a:t>28/10/2025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A9F0-15F3-43FD-A34E-DB71226D0F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06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99392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Blanchard O., </a:t>
            </a:r>
            <a:r>
              <a:rPr lang="it-IT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Amighini</a:t>
            </a:r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A., Giavazzi F.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, «</a:t>
            </a:r>
            <a:r>
              <a:rPr lang="it-IT" sz="1200" dirty="0">
                <a:latin typeface="+mn-lt"/>
              </a:rPr>
              <a:t>Macroeconomia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» Il Mulino, 2024</a:t>
            </a:r>
            <a:b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</a:b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Capitolo VI. I mercati finanziari II: il modello IS-LM esteso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948303-78E2-4124-B38A-40530B3332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Capitolo VI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92423E3-DC6C-4FEE-9927-55ADBAF775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I mercati finanziari II: </a:t>
            </a:r>
          </a:p>
          <a:p>
            <a:r>
              <a:rPr lang="it-IT" dirty="0"/>
              <a:t>il modello IS-LM esteso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B9FAD17-B352-4FC9-A1E4-DB785B401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852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B2E82A-192D-4112-B285-DC8ED134B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6945"/>
            <a:ext cx="8229600" cy="1143000"/>
          </a:xfrm>
        </p:spPr>
        <p:txBody>
          <a:bodyPr/>
          <a:lstStyle/>
          <a:p>
            <a:r>
              <a:rPr lang="it-IT" sz="3200" dirty="0"/>
              <a:t>2. Rischio e premio per il rischio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504F553F-F82E-4F59-9D0B-F44FAA60546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1520" y="836712"/>
                <a:ext cx="8892480" cy="507823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FontTx/>
                  <a:buNone/>
                </a:pPr>
                <a:r>
                  <a:rPr lang="it-IT" altLang="it-IT" sz="2400" dirty="0" smtClean="0"/>
                  <a:t>Il </a:t>
                </a:r>
                <a:r>
                  <a:rPr lang="it-IT" altLang="it-IT" sz="2400" i="1" dirty="0"/>
                  <a:t>premio per il rischio </a:t>
                </a:r>
                <a:r>
                  <a:rPr lang="it-IT" altLang="it-IT" sz="2400" dirty="0"/>
                  <a:t>è determinato principalmente da:</a:t>
                </a:r>
              </a:p>
              <a:p>
                <a:r>
                  <a:rPr lang="it-IT" altLang="it-IT" sz="2400" i="1" dirty="0"/>
                  <a:t>la probabilità di fallimento del debitore</a:t>
                </a:r>
              </a:p>
              <a:p>
                <a:r>
                  <a:rPr lang="it-IT" altLang="it-IT" sz="2400" i="1" dirty="0"/>
                  <a:t>l’avversione al rischio del creditore </a:t>
                </a:r>
                <a:r>
                  <a:rPr lang="it-IT" altLang="it-IT" sz="2400" dirty="0"/>
                  <a:t>(colui che acquista il titolo)</a:t>
                </a:r>
              </a:p>
              <a:p>
                <a:pPr marL="0" indent="0">
                  <a:buFont typeface="Wingdings" panose="05000000000000000000" pitchFamily="2" charset="2"/>
                  <a:buChar char="ü"/>
                </a:pPr>
                <a:endParaRPr lang="it-IT" altLang="it-IT" sz="2400" dirty="0"/>
              </a:p>
              <a:p>
                <a:pPr marL="0" indent="0">
                  <a:buFontTx/>
                  <a:buNone/>
                </a:pPr>
                <a:r>
                  <a:rPr lang="it-IT" altLang="it-IT" sz="2400" dirty="0"/>
                  <a:t>Indichiamo con </a:t>
                </a:r>
                <a:r>
                  <a:rPr lang="it-IT" altLang="it-IT" sz="2400" i="1" dirty="0"/>
                  <a:t>x</a:t>
                </a:r>
                <a:r>
                  <a:rPr lang="it-IT" altLang="it-IT" sz="2400" dirty="0"/>
                  <a:t> il premio per il rischio. Ignorando per il momento l’avversione al rischio del creditore, </a:t>
                </a:r>
                <a:r>
                  <a:rPr lang="it-IT" altLang="it-IT" sz="2400" dirty="0">
                    <a:solidFill>
                      <a:srgbClr val="FF0000"/>
                    </a:solidFill>
                  </a:rPr>
                  <a:t>il premio per il rischio deve essere tale da uguagliare il rendimento atteso del titolo con il rendimento di un titolo privo di rischio</a:t>
                </a:r>
                <a:r>
                  <a:rPr lang="it-IT" altLang="it-IT" sz="2400" dirty="0"/>
                  <a:t>:</a:t>
                </a:r>
              </a:p>
              <a:p>
                <a:pPr marL="0" indent="0" algn="ctr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it-IT" altLang="it-IT" sz="24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altLang="it-IT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d>
                        <m:dPr>
                          <m:ctrlP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it-IT" altLang="it-IT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r>
                        <a:rPr lang="it-IT" altLang="it-IT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it-IT" altLang="it-IT" sz="2400" i="1" dirty="0"/>
              </a:p>
              <a:p>
                <a:pPr marL="0" indent="0">
                  <a:buFontTx/>
                  <a:buNone/>
                </a:pPr>
                <a:r>
                  <a:rPr lang="it-IT" altLang="it-IT" sz="2400" dirty="0"/>
                  <a:t>dove </a:t>
                </a:r>
                <a:r>
                  <a:rPr lang="it-IT" altLang="it-IT" sz="2400" i="1" dirty="0"/>
                  <a:t>i</a:t>
                </a:r>
                <a:r>
                  <a:rPr lang="it-IT" altLang="it-IT" sz="2400" dirty="0"/>
                  <a:t> è il rendimento di un titolo privo di rischio, </a:t>
                </a:r>
                <a:r>
                  <a:rPr lang="it-IT" altLang="it-IT" sz="2400" i="1" dirty="0"/>
                  <a:t>p</a:t>
                </a:r>
                <a:r>
                  <a:rPr lang="it-IT" altLang="it-IT" sz="2400" dirty="0"/>
                  <a:t> è la </a:t>
                </a:r>
                <a:r>
                  <a:rPr lang="it-IT" altLang="it-IT" sz="2400" i="1" dirty="0"/>
                  <a:t>probabilità di fallimento</a:t>
                </a:r>
                <a:r>
                  <a:rPr lang="it-IT" altLang="it-IT" sz="2400" dirty="0"/>
                  <a:t>, nel cui caso il titolo non rimborsa nulla</a:t>
                </a:r>
                <a:r>
                  <a:rPr lang="it-IT" altLang="it-IT" sz="2400" dirty="0" smtClean="0"/>
                  <a:t>.</a:t>
                </a:r>
              </a:p>
              <a:p>
                <a:pPr marL="0" indent="0">
                  <a:buFontTx/>
                  <a:buNone/>
                </a:pPr>
                <a:r>
                  <a:rPr lang="it-IT" altLang="it-IT" sz="2400" dirty="0" smtClean="0"/>
                  <a:t>Quindi, riorganizzando si ha: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altLang="it-IT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it-IT" altLang="it-IT" sz="24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altLang="it-IT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it-IT" altLang="it-IT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it-IT" altLang="it-IT" sz="2400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it-IT" altLang="it-IT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  <m: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it-IT" altLang="it-IT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it-IT" altLang="it-IT" sz="2400" dirty="0"/>
              </a:p>
              <a:p>
                <a:pPr marL="0" indent="0">
                  <a:buFontTx/>
                  <a:buNone/>
                </a:pPr>
                <a:endParaRPr lang="it-IT" altLang="it-IT" sz="2400" dirty="0"/>
              </a:p>
              <a:p>
                <a:pPr marL="0" indent="0">
                  <a:buNone/>
                </a:pPr>
                <a:endParaRPr lang="it-IT" altLang="it-IT" sz="2400" dirty="0"/>
              </a:p>
              <a:p>
                <a:pPr marL="0" indent="0">
                  <a:buFontTx/>
                  <a:buNone/>
                </a:pPr>
                <a:endParaRPr lang="it-IT" altLang="it-IT" sz="2400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504F553F-F82E-4F59-9D0B-F44FAA60546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836712"/>
                <a:ext cx="8892480" cy="5078233"/>
              </a:xfrm>
              <a:blipFill>
                <a:blip r:embed="rId2"/>
                <a:stretch>
                  <a:fillRect l="-891" t="-1441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284C50-FD3D-43B1-9CDB-97B3B0B31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143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B2E82A-192D-4112-B285-DC8ED134B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Tasso di interesse reale e nominale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4F553F-F82E-4F59-9D0B-F44FAA605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400" dirty="0"/>
              <a:t>Il tasso di interesse nominale ci dice quanti euro dovremo restituire in futuro in cambio di un euro preso a prestito oggi. Questa è la nozione che troviamo normalmente nei documenti finanziari e nei quotidiani.</a:t>
            </a:r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</a:rPr>
              <a:t>Tuttavia, quando prendiamo a prestito oggi vogliamo sapere quanti beni (e non quanti euro) dovremo ripagare in futuro in cambio di un bene oggi. Questa è la nozione di tasso di interesse reale</a:t>
            </a:r>
            <a:r>
              <a:rPr lang="it-IT" altLang="it-IT" sz="2400" dirty="0"/>
              <a:t>.</a:t>
            </a:r>
          </a:p>
          <a:p>
            <a:pPr marL="0" indent="0">
              <a:buFontTx/>
              <a:buNone/>
            </a:pPr>
            <a:endParaRPr lang="it-IT" altLang="it-IT" sz="2400" dirty="0" smtClean="0"/>
          </a:p>
          <a:p>
            <a:pPr marL="0" indent="0">
              <a:buFontTx/>
              <a:buNone/>
            </a:pPr>
            <a:r>
              <a:rPr lang="it-IT" altLang="it-IT" sz="2400" dirty="0" smtClean="0"/>
              <a:t>La </a:t>
            </a:r>
            <a:r>
              <a:rPr lang="it-IT" altLang="it-IT" sz="2400" dirty="0"/>
              <a:t>presenza dell’</a:t>
            </a:r>
            <a:r>
              <a:rPr lang="it-IT" altLang="it-IT" sz="2400" b="1" dirty="0">
                <a:solidFill>
                  <a:srgbClr val="FF0000"/>
                </a:solidFill>
              </a:rPr>
              <a:t>inflazione</a:t>
            </a:r>
            <a:r>
              <a:rPr lang="it-IT" altLang="it-IT" sz="2400" dirty="0"/>
              <a:t> rende la distinzione tra euro e beni molto rilevante.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284C50-FD3D-43B1-9CDB-97B3B0B31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717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B2E82A-192D-4112-B285-DC8ED134B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/>
              <a:t>1. Tasso di interesse reale e nominale</a:t>
            </a:r>
            <a:endParaRPr lang="it-IT" sz="32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284C50-FD3D-43B1-9CDB-97B3B0B31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</a:t>
            </a:fld>
            <a:endParaRPr lang="it-IT"/>
          </a:p>
        </p:txBody>
      </p:sp>
      <p:pic>
        <p:nvPicPr>
          <p:cNvPr id="5" name="Immagine 4" descr="Immagine che contiene testo, schermata, numero, Carattere&#10;&#10;Descrizione generata automaticamente">
            <a:extLst>
              <a:ext uri="{FF2B5EF4-FFF2-40B4-BE49-F238E27FC236}">
                <a16:creationId xmlns:a16="http://schemas.microsoft.com/office/drawing/2014/main" id="{E63BD0F8-89A2-6FFB-A92E-95E805F6F57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82" r="7428"/>
          <a:stretch/>
        </p:blipFill>
        <p:spPr>
          <a:xfrm>
            <a:off x="1079611" y="1700808"/>
            <a:ext cx="6984777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858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B2E82A-192D-4112-B285-DC8ED134B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082" y="471262"/>
            <a:ext cx="8229600" cy="1143000"/>
          </a:xfrm>
        </p:spPr>
        <p:txBody>
          <a:bodyPr/>
          <a:lstStyle/>
          <a:p>
            <a:r>
              <a:rPr lang="it-IT" sz="3200" dirty="0"/>
              <a:t>1. Tasso di interesse reale e nominale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504F553F-F82E-4F59-9D0B-F44FAA60546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9512" y="1052736"/>
                <a:ext cx="8784976" cy="5040560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it-IT" altLang="it-IT" sz="2400" dirty="0" smtClean="0"/>
                  <a:t>Partiamo da </a:t>
                </a:r>
              </a:p>
              <a:p>
                <a:pPr marL="0" indent="0">
                  <a:buNone/>
                </a:pPr>
                <a:endParaRPr lang="it-IT" altLang="it-IT" sz="24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it-IT" altLang="it-IT" sz="2400" i="1">
                        <a:latin typeface="Cambria Math" panose="02040503050406030204" pitchFamily="18" charset="0"/>
                      </a:rPr>
                      <m:t>1+ </m:t>
                    </m:r>
                    <m:sSub>
                      <m:sSubPr>
                        <m:ctrlPr>
                          <a:rPr lang="it-IT" altLang="it-IT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it-IT" sz="24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it-IT" altLang="it-IT" sz="24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it-IT" altLang="it-IT" sz="240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it-IT" altLang="it-IT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t-IT" altLang="it-IT" sz="2400" i="1">
                            <a:latin typeface="Cambria Math" panose="02040503050406030204" pitchFamily="18" charset="0"/>
                          </a:rPr>
                          <m:t>1+</m:t>
                        </m:r>
                        <m:sSub>
                          <m:sSubPr>
                            <m:ctrlPr>
                              <a:rPr lang="it-IT" altLang="it-IT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d>
                    <m:f>
                      <m:fPr>
                        <m:ctrlPr>
                          <a:rPr lang="it-IT" altLang="it-IT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altLang="it-IT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it-IT" altLang="it-IT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  <m:sup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p>
                        </m:sSubSup>
                      </m:den>
                    </m:f>
                  </m:oMath>
                </a14:m>
                <a:r>
                  <a:rPr lang="it-IT" altLang="it-IT" sz="2400" dirty="0"/>
                  <a:t> (1)</a:t>
                </a:r>
              </a:p>
              <a:p>
                <a:pPr marL="0" indent="0">
                  <a:buNone/>
                </a:pPr>
                <a:endParaRPr lang="it-IT" altLang="it-IT" sz="2400" dirty="0"/>
              </a:p>
              <a:p>
                <a:pPr marL="0" indent="0">
                  <a:buNone/>
                </a:pPr>
                <a:r>
                  <a:rPr lang="it-IT" altLang="it-IT" sz="2400" dirty="0" smtClean="0"/>
                  <a:t>Visto che esiste un solo bene possiamo descrivere l’inflazione attesa tra </a:t>
                </a:r>
                <a14:m>
                  <m:oMath xmlns:m="http://schemas.openxmlformats.org/officeDocument/2006/math">
                    <m:r>
                      <a:rPr lang="it-IT" altLang="it-IT" sz="2400" i="1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it-IT" altLang="it-IT" sz="2400" dirty="0" smtClean="0"/>
                  <a:t> e </a:t>
                </a:r>
                <a14:m>
                  <m:oMath xmlns:m="http://schemas.openxmlformats.org/officeDocument/2006/math">
                    <m:r>
                      <a:rPr lang="it-IT" altLang="it-IT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it-IT" altLang="it-IT" sz="24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it-IT" altLang="it-IT" sz="2400" dirty="0" smtClean="0"/>
                  <a:t> con il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it-IT" altLang="it-IT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t-IT" alt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bSup>
                  </m:oMath>
                </a14:m>
                <a:r>
                  <a:rPr lang="it-IT" altLang="it-IT" sz="2400" dirty="0" smtClean="0"/>
                  <a:t>.</a:t>
                </a:r>
              </a:p>
              <a:p>
                <a:pPr marL="0" indent="0">
                  <a:buNone/>
                </a:pPr>
                <a:endParaRPr lang="it-IT" altLang="it-IT" sz="2400" dirty="0"/>
              </a:p>
              <a:p>
                <a:pPr marL="0" indent="0">
                  <a:buNone/>
                </a:pPr>
                <a:r>
                  <a:rPr lang="it-IT" altLang="it-IT" sz="2400" dirty="0" smtClean="0"/>
                  <a:t>Possiamo quindi descrivere l’inflazione attesa come: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it-IT" altLang="it-IT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t-IT" alt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bSup>
                    <m:r>
                      <a:rPr lang="it-IT" altLang="it-IT" sz="24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  <m:sup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p>
                        </m:sSubSup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t-IT" altLang="it-IT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altLang="it-IT" sz="2400" dirty="0"/>
                  <a:t> </a:t>
                </a:r>
                <a:r>
                  <a:rPr lang="it-IT" altLang="it-IT" sz="2400" dirty="0" smtClean="0"/>
                  <a:t>(2)</a:t>
                </a:r>
                <a:endParaRPr lang="it-IT" altLang="it-IT" sz="2400" i="1" baseline="-25000" dirty="0" smtClean="0"/>
              </a:p>
              <a:p>
                <a:pPr marL="0" indent="0">
                  <a:buNone/>
                </a:pPr>
                <a:r>
                  <a:rPr lang="it-IT" altLang="it-IT" sz="2400" dirty="0" smtClean="0"/>
                  <a:t>Possiamo scrivere la relazione di cui sopra come:</a:t>
                </a:r>
              </a:p>
              <a:p>
                <a:pPr marL="0" indent="0" algn="ctr">
                  <a:buNone/>
                </a:pPr>
                <a:r>
                  <a:rPr lang="it-IT" altLang="it-IT" sz="24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it-IT" altLang="it-IT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it-IT" altLang="it-IT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it-IT" altLang="it-IT" sz="24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altLang="it-IT" sz="2400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it-IT" altLang="it-IT" sz="2400" i="1"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bSup>
                    <m:r>
                      <a:rPr lang="it-IT" altLang="it-IT" sz="2400">
                        <a:latin typeface="Cambria Math" panose="02040503050406030204" pitchFamily="18" charset="0"/>
                      </a:rPr>
                      <m:t>=</m:t>
                    </m:r>
                    <m:r>
                      <a:rPr lang="it-IT" altLang="it-IT" sz="2400" b="0" i="1" smtClean="0">
                        <a:latin typeface="Cambria Math" panose="02040503050406030204" pitchFamily="18" charset="0"/>
                      </a:rPr>
                      <m:t>1+</m:t>
                    </m:r>
                    <m:f>
                      <m:fPr>
                        <m:ctrlPr>
                          <a:rPr lang="it-IT" altLang="it-IT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it-IT" altLang="it-IT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  <m:sup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p>
                        </m:sSubSup>
                        <m:r>
                          <a:rPr lang="it-IT" altLang="it-IT" sz="24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t-IT" altLang="it-IT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it-IT" altLang="it-IT" sz="240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altLang="it-IT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altLang="it-IT" sz="2400" dirty="0" smtClean="0"/>
                  <a:t> (3)</a:t>
                </a:r>
                <a:endParaRPr lang="it-IT" altLang="it-IT" sz="2400" dirty="0"/>
              </a:p>
              <a:p>
                <a:pPr marL="0" indent="0">
                  <a:buNone/>
                </a:pPr>
                <a:r>
                  <a:rPr lang="it-IT" altLang="it-IT" sz="2400" dirty="0" smtClean="0"/>
                  <a:t>Semplificando il lato destro otteniamo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it-IT" altLang="it-IT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it-IT" altLang="it-IT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it-IT" altLang="it-IT" sz="24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altLang="it-IT" sz="2400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it-IT" altLang="it-IT" sz="2400" i="1"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bSup>
                    <m:r>
                      <a:rPr lang="it-IT" altLang="it-IT" sz="240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altLang="it-IT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it-IT" altLang="it-IT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  <m:sup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it-IT" altLang="it-IT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it-IT" altLang="it-IT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altLang="it-IT" sz="2400" dirty="0" smtClean="0"/>
                  <a:t> (4)</a:t>
                </a:r>
              </a:p>
              <a:p>
                <a:pPr marL="0" indent="0">
                  <a:buNone/>
                </a:pPr>
                <a:endParaRPr lang="it-IT" altLang="it-IT" sz="2400" dirty="0" smtClean="0"/>
              </a:p>
              <a:p>
                <a:pPr marL="0" indent="0">
                  <a:buNone/>
                </a:pPr>
                <a:endParaRPr lang="it-IT" altLang="it-IT" sz="2400" dirty="0"/>
              </a:p>
              <a:p>
                <a:pPr marL="0" indent="0">
                  <a:buFontTx/>
                  <a:buNone/>
                </a:pPr>
                <a:endParaRPr lang="it-IT" altLang="it-IT" sz="2400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504F553F-F82E-4F59-9D0B-F44FAA60546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052736"/>
                <a:ext cx="8784976" cy="5040560"/>
              </a:xfrm>
              <a:blipFill>
                <a:blip r:embed="rId2"/>
                <a:stretch>
                  <a:fillRect l="-693" t="-1814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284C50-FD3D-43B1-9CDB-97B3B0B31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425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B2E82A-192D-4112-B285-DC8ED134B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082" y="471262"/>
            <a:ext cx="8229600" cy="1143000"/>
          </a:xfrm>
        </p:spPr>
        <p:txBody>
          <a:bodyPr/>
          <a:lstStyle/>
          <a:p>
            <a:r>
              <a:rPr lang="it-IT" sz="3200" dirty="0"/>
              <a:t>1. Tasso di interesse reale e nominale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504F553F-F82E-4F59-9D0B-F44FAA60546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9512" y="1166018"/>
                <a:ext cx="8784976" cy="478326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it-IT" altLang="it-IT" sz="2400" dirty="0" smtClean="0"/>
                  <a:t>Prendendo l’inverso otteniamo: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altLang="it-IT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sSubSup>
                          <m:sSubSupPr>
                            <m:ctrlP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e>
                          <m:sub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  <m:sup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p>
                        </m:sSubSup>
                      </m:den>
                    </m:f>
                    <m:r>
                      <a:rPr lang="it-IT" altLang="it-IT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  <m:sup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p>
                        </m:sSubSup>
                      </m:den>
                    </m:f>
                  </m:oMath>
                </a14:m>
                <a:r>
                  <a:rPr lang="it-IT" altLang="it-IT" sz="2400" dirty="0" smtClean="0"/>
                  <a:t> (5)</a:t>
                </a:r>
              </a:p>
              <a:p>
                <a:pPr marL="0" indent="0">
                  <a:buNone/>
                </a:pPr>
                <a:r>
                  <a:rPr lang="it-IT" altLang="it-IT" sz="2400" dirty="0" smtClean="0"/>
                  <a:t>Sostituendo la relazione di cui sopra nella (1) possiamo scrivere: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it-IT" altLang="it-IT" sz="2400" b="0" i="1" smtClean="0">
                        <a:latin typeface="Cambria Math" panose="02040503050406030204" pitchFamily="18" charset="0"/>
                      </a:rPr>
                      <m:t>1+ </m:t>
                    </m:r>
                    <m:sSub>
                      <m:sSubPr>
                        <m:ctrlP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it-IT" altLang="it-IT" sz="24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sSub>
                          <m:sSubPr>
                            <m:ctrlP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sSubSup>
                          <m:sSubSupPr>
                            <m:ctrlP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e>
                          <m:sub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  <m:sup>
                            <m:r>
                              <a:rPr lang="it-IT" altLang="it-IT" sz="24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p>
                        </m:sSubSup>
                      </m:den>
                    </m:f>
                  </m:oMath>
                </a14:m>
                <a:r>
                  <a:rPr lang="it-IT" altLang="it-IT" sz="2400" dirty="0" smtClean="0"/>
                  <a:t> (6)</a:t>
                </a:r>
              </a:p>
              <a:p>
                <a:pPr marL="0" indent="0">
                  <a:buNone/>
                </a:pPr>
                <a:r>
                  <a:rPr lang="it-IT" altLang="it-IT" sz="2400" dirty="0" smtClean="0"/>
                  <a:t>La (6) ci fornisce la relazione tra tasso di interesse reale, tasso di interesse nominale e inflazione. Quando il tasso di interesse nominale e l’inflazione attesa non sono molto elevati (meno del 10% all’anno), una buona approssimazione è data dalla relazione seguente: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t-IT" altLang="it-IT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it-IT" altLang="it-IT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it-IT" altLang="it-IT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sSub>
                      <m:sSubPr>
                        <m:ctrlPr>
                          <a:rPr lang="it-IT" alt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it-IT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it-IT" altLang="it-IT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it-IT" altLang="it-IT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Sup>
                      <m:sSubSupPr>
                        <m:ctrlPr>
                          <a:rPr lang="it-IT" altLang="it-IT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t-IT" altLang="it-IT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it-IT" altLang="it-IT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it-IT" altLang="it-IT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it-IT" altLang="it-IT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sup>
                    </m:sSubSup>
                  </m:oMath>
                </a14:m>
                <a:r>
                  <a:rPr lang="it-IT" altLang="it-IT" sz="2400" dirty="0" smtClean="0"/>
                  <a:t> </a:t>
                </a:r>
              </a:p>
              <a:p>
                <a:pPr marL="0" indent="0">
                  <a:buNone/>
                </a:pPr>
                <a:endParaRPr lang="it-IT" altLang="it-IT" sz="2400" dirty="0" smtClean="0"/>
              </a:p>
              <a:p>
                <a:pPr marL="0" indent="0">
                  <a:buNone/>
                </a:pPr>
                <a:endParaRPr lang="it-IT" altLang="it-IT" sz="2400" dirty="0"/>
              </a:p>
              <a:p>
                <a:pPr marL="0" indent="0">
                  <a:buFontTx/>
                  <a:buNone/>
                </a:pPr>
                <a:endParaRPr lang="it-IT" altLang="it-IT" sz="2400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504F553F-F82E-4F59-9D0B-F44FAA60546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166018"/>
                <a:ext cx="8784976" cy="4783262"/>
              </a:xfrm>
              <a:blipFill>
                <a:blip r:embed="rId2"/>
                <a:stretch>
                  <a:fillRect l="-1040" t="-1019" r="-13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284C50-FD3D-43B1-9CDB-97B3B0B31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343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B2E82A-192D-4112-B285-DC8ED134B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082" y="471262"/>
            <a:ext cx="8229600" cy="1143000"/>
          </a:xfrm>
        </p:spPr>
        <p:txBody>
          <a:bodyPr/>
          <a:lstStyle/>
          <a:p>
            <a:r>
              <a:rPr lang="it-IT" sz="3200" dirty="0"/>
              <a:t>1. Tasso di interesse reale e nominale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504F553F-F82E-4F59-9D0B-F44FAA60546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9512" y="1166018"/>
                <a:ext cx="8928992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endParaRPr lang="it-IT" altLang="it-IT" sz="2400" baseline="-250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t-IT" altLang="it-IT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it-IT" sz="24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it-IT" altLang="it-IT" sz="24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it-IT" altLang="it-IT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sSub>
                      <m:sSubPr>
                        <m:ctrlPr>
                          <a:rPr lang="it-IT" altLang="it-IT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it-IT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it-IT" altLang="it-IT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it-IT" altLang="it-IT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Sup>
                      <m:sSubSupPr>
                        <m:ctrlPr>
                          <a:rPr lang="it-IT" altLang="it-IT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t-IT" altLang="it-IT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it-IT" altLang="it-IT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it-IT" altLang="it-IT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it-IT" altLang="it-IT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sup>
                    </m:sSubSup>
                  </m:oMath>
                </a14:m>
                <a:r>
                  <a:rPr lang="it-IT" altLang="it-IT" sz="2400" dirty="0"/>
                  <a:t> </a:t>
                </a:r>
              </a:p>
              <a:p>
                <a:pPr marL="0" indent="0" algn="ctr">
                  <a:buNone/>
                </a:pPr>
                <a:endParaRPr lang="it-IT" altLang="it-IT" sz="2400" dirty="0"/>
              </a:p>
              <a:p>
                <a:pPr marL="0" indent="0">
                  <a:buNone/>
                </a:pPr>
                <a:r>
                  <a:rPr lang="it-IT" altLang="it-IT" sz="2400" dirty="0"/>
                  <a:t>Tale relazione porta con sé alcune implicazioni fondamentali:</a:t>
                </a:r>
              </a:p>
              <a:p>
                <a:r>
                  <a:rPr lang="it-IT" altLang="it-IT" sz="2400" dirty="0"/>
                  <a:t>quando l’inflazione attesa è nulla, tasso nominale e tasso reale si equivalgono</a:t>
                </a:r>
              </a:p>
              <a:p>
                <a:r>
                  <a:rPr lang="it-IT" altLang="it-IT" sz="2400" dirty="0"/>
                  <a:t>dato che l’inflazione è quasi sempre positiva, il tasso reale è generalmente inferiore al tasso nominale</a:t>
                </a:r>
              </a:p>
              <a:p>
                <a:r>
                  <a:rPr lang="it-IT" altLang="it-IT" sz="2400" dirty="0">
                    <a:solidFill>
                      <a:srgbClr val="FF0000"/>
                    </a:solidFill>
                  </a:rPr>
                  <a:t>fissato il tasso nominale, maggiore è l’inflazione attesa e minore è il tasso reale</a:t>
                </a:r>
              </a:p>
              <a:p>
                <a:pPr marL="0" indent="0">
                  <a:buNone/>
                </a:pPr>
                <a:endParaRPr lang="it-IT" altLang="it-IT" sz="2400" dirty="0"/>
              </a:p>
              <a:p>
                <a:pPr marL="0" indent="0">
                  <a:buFontTx/>
                  <a:buNone/>
                </a:pPr>
                <a:endParaRPr lang="it-IT" altLang="it-IT" sz="2400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504F553F-F82E-4F59-9D0B-F44FAA60546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166018"/>
                <a:ext cx="8928992" cy="4525963"/>
              </a:xfrm>
              <a:blipFill>
                <a:blip r:embed="rId2"/>
                <a:stretch>
                  <a:fillRect l="-1024" r="-95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284C50-FD3D-43B1-9CDB-97B3B0B31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1997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B2E82A-192D-4112-B285-DC8ED134B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6" y="471262"/>
            <a:ext cx="9108504" cy="1143000"/>
          </a:xfrm>
        </p:spPr>
        <p:txBody>
          <a:bodyPr/>
          <a:lstStyle/>
          <a:p>
            <a:r>
              <a:rPr lang="it-IT" sz="3100" dirty="0"/>
              <a:t>1.1 Tasso di interesse reale e nominale in Italia dal 1982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284C50-FD3D-43B1-9CDB-97B3B0B31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38E978E-9A19-476B-8F19-4829F0A1D060}"/>
              </a:ext>
            </a:extLst>
          </p:cNvPr>
          <p:cNvSpPr txBox="1"/>
          <p:nvPr/>
        </p:nvSpPr>
        <p:spPr>
          <a:xfrm>
            <a:off x="35496" y="1486972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/>
              <a:t>Fonte: Federal Reserve </a:t>
            </a:r>
            <a:r>
              <a:rPr lang="it-IT" sz="1600" dirty="0" err="1"/>
              <a:t>Economic</a:t>
            </a:r>
            <a:r>
              <a:rPr lang="it-IT" sz="1600" dirty="0"/>
              <a:t> Data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EF0026FC-EAF8-D297-51C0-063806D227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486972"/>
            <a:ext cx="6972267" cy="418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446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4F553F-F82E-4F59-9D0B-F44FAA605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501079"/>
            <a:ext cx="8964488" cy="5220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altLang="it-IT" sz="2200" dirty="0">
                <a:solidFill>
                  <a:srgbClr val="FF0000"/>
                </a:solidFill>
              </a:rPr>
              <a:t>Il tasso di interesse che importa maggiormente a famiglie e imprese è il reale</a:t>
            </a:r>
            <a:r>
              <a:rPr lang="it-IT" altLang="it-IT" sz="2200" dirty="0"/>
              <a:t>. Dunque, sebbene la banca centrale scelga il tasso di interesse nominale, è il reale che influenza le decisioni di spesa.</a:t>
            </a:r>
          </a:p>
          <a:p>
            <a:pPr marL="0" indent="0">
              <a:buNone/>
            </a:pPr>
            <a:endParaRPr lang="it-IT" altLang="it-IT" sz="2200" dirty="0"/>
          </a:p>
          <a:p>
            <a:pPr marL="0" indent="0">
              <a:buNone/>
            </a:pPr>
            <a:r>
              <a:rPr lang="it-IT" altLang="it-IT" sz="2200" dirty="0"/>
              <a:t>Quindi:</a:t>
            </a:r>
          </a:p>
          <a:p>
            <a:r>
              <a:rPr lang="it-IT" altLang="it-IT" sz="2200" dirty="0"/>
              <a:t>quando si raggiunge lo zero </a:t>
            </a:r>
            <a:r>
              <a:rPr lang="it-IT" altLang="it-IT" sz="2200" dirty="0" err="1"/>
              <a:t>lower</a:t>
            </a:r>
            <a:r>
              <a:rPr lang="it-IT" altLang="it-IT" sz="2200" dirty="0"/>
              <a:t> </a:t>
            </a:r>
            <a:r>
              <a:rPr lang="it-IT" altLang="it-IT" sz="2200" dirty="0" err="1"/>
              <a:t>bound</a:t>
            </a:r>
            <a:r>
              <a:rPr lang="it-IT" altLang="it-IT" sz="2200" dirty="0"/>
              <a:t> del tasso di interesse nominale, il tasso reale è pari al negativo dell’inflazione attesa:</a:t>
            </a:r>
          </a:p>
          <a:p>
            <a:pPr marL="0" indent="0" algn="ctr">
              <a:buNone/>
            </a:pPr>
            <a:r>
              <a:rPr lang="it-IT" altLang="it-IT" sz="2200" dirty="0" err="1"/>
              <a:t>r</a:t>
            </a:r>
            <a:r>
              <a:rPr lang="it-IT" altLang="it-IT" sz="2200" baseline="-25000" dirty="0" err="1"/>
              <a:t>t</a:t>
            </a:r>
            <a:r>
              <a:rPr lang="it-IT" altLang="it-IT" sz="2200" dirty="0"/>
              <a:t> ≈ – π</a:t>
            </a:r>
            <a:r>
              <a:rPr lang="it-IT" altLang="it-IT" sz="2200" baseline="30000" dirty="0"/>
              <a:t>e</a:t>
            </a:r>
            <a:r>
              <a:rPr lang="it-IT" altLang="it-IT" sz="2200" baseline="-25000" dirty="0"/>
              <a:t>t+1</a:t>
            </a:r>
          </a:p>
          <a:p>
            <a:r>
              <a:rPr lang="it-IT" altLang="it-IT" sz="2200" dirty="0"/>
              <a:t>se gli individui si aspettano deflazione (inflazione negativa), il tasso reale diventa positivo, anche in presenza di un tasso nominale nullo</a:t>
            </a:r>
          </a:p>
          <a:p>
            <a:r>
              <a:rPr lang="it-IT" altLang="it-IT" sz="2200" dirty="0"/>
              <a:t>in altre parole, per raggiungere il tasso reale desiderato, </a:t>
            </a:r>
            <a:r>
              <a:rPr lang="it-IT" altLang="it-IT" sz="2200" dirty="0">
                <a:solidFill>
                  <a:srgbClr val="FF0000"/>
                </a:solidFill>
              </a:rPr>
              <a:t>la banca centrale deve tenere adeguatamente conto delle aspettative di </a:t>
            </a:r>
            <a:r>
              <a:rPr lang="it-IT" altLang="it-IT" sz="2200" dirty="0" smtClean="0">
                <a:solidFill>
                  <a:srgbClr val="FF0000"/>
                </a:solidFill>
              </a:rPr>
              <a:t>inflazione.</a:t>
            </a:r>
            <a:endParaRPr lang="it-IT" altLang="it-IT" sz="2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284C50-FD3D-43B1-9CDB-97B3B0B31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B785C1DB-7920-DB9D-872B-60004319BF07}"/>
              </a:ext>
            </a:extLst>
          </p:cNvPr>
          <p:cNvSpPr txBox="1">
            <a:spLocks/>
          </p:cNvSpPr>
          <p:nvPr/>
        </p:nvSpPr>
        <p:spPr>
          <a:xfrm>
            <a:off x="-180528" y="471262"/>
            <a:ext cx="9324528" cy="7974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100" dirty="0"/>
              <a:t>1.2 Tasso di interesse nominale e reale: </a:t>
            </a:r>
            <a:endParaRPr lang="it-IT" sz="3100" dirty="0" smtClean="0"/>
          </a:p>
          <a:p>
            <a:r>
              <a:rPr lang="it-IT" sz="3100" dirty="0" smtClean="0"/>
              <a:t>zero </a:t>
            </a:r>
            <a:r>
              <a:rPr lang="it-IT" sz="3100" dirty="0" err="1"/>
              <a:t>lower</a:t>
            </a:r>
            <a:r>
              <a:rPr lang="it-IT" sz="3100" dirty="0"/>
              <a:t> </a:t>
            </a:r>
            <a:r>
              <a:rPr lang="it-IT" sz="3100" dirty="0" err="1"/>
              <a:t>bound</a:t>
            </a:r>
            <a:r>
              <a:rPr lang="it-IT" sz="3100" dirty="0"/>
              <a:t> e deflazione</a:t>
            </a:r>
          </a:p>
        </p:txBody>
      </p:sp>
    </p:spTree>
    <p:extLst>
      <p:ext uri="{BB962C8B-B14F-4D97-AF65-F5344CB8AC3E}">
        <p14:creationId xmlns:p14="http://schemas.microsoft.com/office/powerpoint/2010/main" val="3300097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B2E82A-192D-4112-B285-DC8ED134B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082" y="471262"/>
            <a:ext cx="8229600" cy="1143000"/>
          </a:xfrm>
        </p:spPr>
        <p:txBody>
          <a:bodyPr/>
          <a:lstStyle/>
          <a:p>
            <a:r>
              <a:rPr lang="it-IT" sz="3200" dirty="0"/>
              <a:t>2. Rischio e premio per il rischio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4F553F-F82E-4F59-9D0B-F44FAA605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638" y="1196752"/>
            <a:ext cx="8964488" cy="4855270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400" dirty="0"/>
              <a:t>Finora abbiamo considerato solo una tipologia di titoli. Tuttavia, esistono diverse tipologie di titoli, che differiscono per scadenza e rischiosità. Infatti, il debitore potrebbe non rimborsare l’ammontare preso a prestito.</a:t>
            </a:r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r>
              <a:rPr lang="it-IT" altLang="it-IT" sz="2400" dirty="0"/>
              <a:t>In generale, coloro che comprano titoli richiedono un premio per assumersi tale rischio, un </a:t>
            </a:r>
            <a:r>
              <a:rPr lang="it-IT" altLang="it-IT" sz="2400" b="1" dirty="0">
                <a:solidFill>
                  <a:srgbClr val="FF0000"/>
                </a:solidFill>
              </a:rPr>
              <a:t>premio per il rischio</a:t>
            </a:r>
            <a:r>
              <a:rPr lang="it-IT" altLang="it-IT" sz="2400" dirty="0"/>
              <a:t>.</a:t>
            </a:r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</a:rPr>
              <a:t>La rischiosità di un titolo dipende dal debitore</a:t>
            </a:r>
            <a:r>
              <a:rPr lang="it-IT" altLang="it-IT" sz="2400" dirty="0"/>
              <a:t>: il governo è generalmente meno rischioso di un’impresa privata, ma anche le imprese private differiscono in termini di rischiosità.</a:t>
            </a:r>
          </a:p>
          <a:p>
            <a:pPr marL="0" indent="0">
              <a:buNone/>
            </a:pPr>
            <a:endParaRPr lang="it-IT" altLang="it-IT" sz="2400" dirty="0"/>
          </a:p>
          <a:p>
            <a:pPr marL="0" indent="0"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284C50-FD3D-43B1-9CDB-97B3B0B31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47792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476</Words>
  <Application>Microsoft Office PowerPoint</Application>
  <PresentationFormat>Presentazione su schermo (4:3)</PresentationFormat>
  <Paragraphs>79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Wingdings</vt:lpstr>
      <vt:lpstr>Tema di Office</vt:lpstr>
      <vt:lpstr>Capitolo VI</vt:lpstr>
      <vt:lpstr>1. Tasso di interesse reale e nominale</vt:lpstr>
      <vt:lpstr>1. Tasso di interesse reale e nominale</vt:lpstr>
      <vt:lpstr>1. Tasso di interesse reale e nominale</vt:lpstr>
      <vt:lpstr>1. Tasso di interesse reale e nominale</vt:lpstr>
      <vt:lpstr>1. Tasso di interesse reale e nominale</vt:lpstr>
      <vt:lpstr>1.1 Tasso di interesse reale e nominale in Italia dal 1982</vt:lpstr>
      <vt:lpstr>Presentazione standard di PowerPoint</vt:lpstr>
      <vt:lpstr>2. Rischio e premio per il rischio</vt:lpstr>
      <vt:lpstr>2. Rischio e premio per il rischio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Marco Giansoldati</cp:lastModifiedBy>
  <cp:revision>67</cp:revision>
  <dcterms:created xsi:type="dcterms:W3CDTF">2014-07-28T14:21:47Z</dcterms:created>
  <dcterms:modified xsi:type="dcterms:W3CDTF">2025-10-28T09:33:46Z</dcterms:modified>
</cp:coreProperties>
</file>