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96" r:id="rId2"/>
    <p:sldId id="285" r:id="rId3"/>
    <p:sldId id="367" r:id="rId4"/>
    <p:sldId id="330" r:id="rId5"/>
    <p:sldId id="329" r:id="rId6"/>
    <p:sldId id="368" r:id="rId7"/>
    <p:sldId id="370" r:id="rId8"/>
    <p:sldId id="375" r:id="rId9"/>
    <p:sldId id="376" r:id="rId10"/>
    <p:sldId id="371" r:id="rId11"/>
    <p:sldId id="372" r:id="rId12"/>
    <p:sldId id="373" r:id="rId13"/>
    <p:sldId id="374" r:id="rId14"/>
    <p:sldId id="350" r:id="rId15"/>
    <p:sldId id="363" r:id="rId16"/>
    <p:sldId id="364" r:id="rId17"/>
    <p:sldId id="365" r:id="rId18"/>
    <p:sldId id="366" r:id="rId19"/>
    <p:sldId id="369" r:id="rId20"/>
    <p:sldId id="352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62"/>
  </p:normalViewPr>
  <p:slideViewPr>
    <p:cSldViewPr snapToGrid="0" snapToObjects="1">
      <p:cViewPr>
        <p:scale>
          <a:sx n="90" d="100"/>
          <a:sy n="90" d="100"/>
        </p:scale>
        <p:origin x="1240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259C4-71E9-4C49-9AE2-EA2913759B08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04F6E-B7C5-434A-BB34-F90F0886D5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907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59C6E-938C-AA4D-A141-12F776381F0C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1092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59C6E-938C-AA4D-A141-12F776381F0C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4489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0D87B7-D416-6845-98AC-9CBF7AD5C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4907AF2-4A10-6F4D-9F15-AB4CB0DBB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F23CDD-6957-5547-A44E-D9E074CA9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A7DC11-D519-DF42-93B6-C69A695CE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9FD428-1D5A-464B-BD53-A1123B2D1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46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E17EAE-A86F-6742-BAC4-B3B514F4D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2579591-A38E-0C44-A74A-F20B1F0B3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009D4F-1E88-EB4E-A249-21A506878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B3811B-81D4-6F4D-B7EB-A55D525A7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03745A-4218-ED4A-88F5-C8362275B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540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5812962-E243-014C-A9BB-9C7D41DE6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B360B1-FB38-704C-A428-21883F8AF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82F8DD-1738-194B-9527-3519233A5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190A5A-C6EF-AB4D-A62A-B940AD661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4F2F25-52F2-0241-97A1-664E977F3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7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83D139-685E-3A41-9A4E-2794AEE04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7C5FDF-C967-1647-B597-1926B37D1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32F334-3AA4-F14D-A78E-5158E8230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F2A4EE-F061-7846-AF48-33142E62A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F34BB2-220B-EF46-B9E8-173D99AA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759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C30C71-B2FA-1244-A901-FAF8CB8C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717479E-04DB-3A44-9035-788854C7F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A0D52A-76A7-D246-BF94-23E78DBEC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F94238-E21B-154B-BECC-1838127C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68790C-8475-AC46-870D-98AB67C87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3691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998A7A-EBD7-F542-A884-9040FC790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C71D4E-36B7-C841-BEE8-997DE7F1FD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71B330B-BA34-3842-9CA5-80920FF1B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86C5060-61CA-D249-B672-34F7074EC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ACDA1B-917C-3940-A58D-518DDC787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811B9A-E0A6-1049-BD14-6FEB6DCC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175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8CBA42-C084-A749-A57B-FED8F5AF1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3C5BB8-B3E2-4044-BBDB-F873F369F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D5F1E9C-9D09-C949-B736-6E3B73187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3E05964-8032-F241-B8E2-E36BAD451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E4D95E9-962D-C443-AAD3-FAD923346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FF330AC-F4B1-7B4F-9DA6-E80BE04B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0738A8B-E156-2F4E-87FA-F04EB38D7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CD83F41-3AF0-8A43-9901-597F866B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746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791C26-22D3-3F4E-9EFE-DCCD86AD6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BF8ACAE-89D7-A84C-B211-959939B7B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578B838-B96E-E546-A50A-B39FA9820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52C305-9087-0C49-8AD0-C3C1344F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5856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AE7AD86-12E0-774A-9BDA-CC524BE5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94E76F5-CBAB-1343-93E5-99F08E8C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7CF5E3D-BC1B-6241-8A5A-AC858181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463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286890-90B4-974A-A55D-55ACC5A2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B52320-DC3F-7244-9A47-9EDD8AF63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FA59F7B-72C9-DE4D-9E86-1A7FC2133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0C67B19-EDA2-0F40-81A6-F9E7FE5D9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58EC32E-C7B3-0D49-AC9C-727CD27F6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405E769-6EED-714A-8F1C-B0A1535D4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2784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600E5B-52BA-774B-9E88-FAB082618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7A7F46B-8A7E-F247-BC66-257CAAD872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D26D7EE-C661-B14A-A4AE-4B10FB9A9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3F65693-97A9-5B43-82DA-58D54B6C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D98FC1-0F0E-C147-8376-21D070B5A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215BF5-D00F-0943-A64F-312AC55B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6662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40DBF64-7AA2-1D48-BEF3-E5E5184E4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A5C5F7-BBB6-AD4C-8840-ABC519364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BA8940-E2E3-7F49-A784-BB8DB6231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58A43-200F-FF47-91E2-3006F735022B}" type="datetimeFigureOut">
              <a:rPr lang="it-IT" smtClean="0"/>
              <a:t>27/10/25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F72681-0EF4-1A4A-9118-B9DF278C5F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6B379B-38E2-1B48-BAB7-DFFBDC2A0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58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BAAEC2-3A2C-820D-0F8F-134A07986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4600" y="1122363"/>
            <a:ext cx="9423400" cy="1849437"/>
          </a:xfrm>
        </p:spPr>
        <p:txBody>
          <a:bodyPr>
            <a:normAutofit/>
          </a:bodyPr>
          <a:lstStyle/>
          <a:p>
            <a:r>
              <a:rPr lang="it-IT" b="1" dirty="0"/>
              <a:t>La regione al confine orientale dal fascismo a Fratelli d’Italia.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4331C8A-8179-69D4-523B-3E8136C35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79100" cy="2493962"/>
          </a:xfrm>
        </p:spPr>
        <p:txBody>
          <a:bodyPr>
            <a:normAutofit/>
          </a:bodyPr>
          <a:lstStyle/>
          <a:p>
            <a:r>
              <a:rPr lang="it-IT" sz="3200" b="1" i="1" dirty="0"/>
              <a:t>Sergio Zilli</a:t>
            </a:r>
          </a:p>
          <a:p>
            <a:r>
              <a:rPr lang="it-IT" sz="3200" dirty="0" err="1"/>
              <a:t>a.a</a:t>
            </a:r>
            <a:r>
              <a:rPr lang="it-IT" sz="3200" dirty="0"/>
              <a:t>. 2025-2026</a:t>
            </a:r>
          </a:p>
          <a:p>
            <a:endParaRPr lang="it-IT" sz="1100" dirty="0"/>
          </a:p>
          <a:p>
            <a:r>
              <a:rPr lang="it-IT" sz="2000" dirty="0"/>
              <a:t>GEOGRAFIA STORICA DELL'ODIERNO FRIULI VENEZIA GIULIA – LM 641</a:t>
            </a:r>
          </a:p>
          <a:p>
            <a:endParaRPr lang="it-IT" sz="1100" dirty="0"/>
          </a:p>
          <a:p>
            <a:r>
              <a:rPr lang="it-IT" sz="2000" dirty="0"/>
              <a:t>Corso di studio: LE65 - STUDI STORICI. DALL'ANTICO AL CONTEMPORANEO</a:t>
            </a:r>
          </a:p>
        </p:txBody>
      </p:sp>
    </p:spTree>
    <p:extLst>
      <p:ext uri="{BB962C8B-B14F-4D97-AF65-F5344CB8AC3E}">
        <p14:creationId xmlns:p14="http://schemas.microsoft.com/office/powerpoint/2010/main" val="512410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FF4EB7-68C9-25CA-D1CA-E90047972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Trieste 1921</a:t>
            </a:r>
          </a:p>
        </p:txBody>
      </p:sp>
      <p:pic>
        <p:nvPicPr>
          <p:cNvPr id="7" name="Immagine 6" descr="Immagine che contiene testo, Carattere, bianco, schermata&#10;&#10;Il contenuto generato dall'IA potrebbe non essere corretto.">
            <a:extLst>
              <a:ext uri="{FF2B5EF4-FFF2-40B4-BE49-F238E27FC236}">
                <a16:creationId xmlns:a16="http://schemas.microsoft.com/office/drawing/2014/main" id="{E1117559-BB45-CFA0-E1E3-D0DAEB033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774" y="275206"/>
            <a:ext cx="6543880" cy="1089218"/>
          </a:xfrm>
          <a:prstGeom prst="rect">
            <a:avLst/>
          </a:prstGeom>
        </p:spPr>
      </p:pic>
      <p:pic>
        <p:nvPicPr>
          <p:cNvPr id="9" name="Immagine 8" descr="Immagine che contiene testo, bianco, Carattere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1541E099-3AC9-80AF-D79C-A1D970385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692" y="1380940"/>
            <a:ext cx="7134264" cy="1204607"/>
          </a:xfrm>
          <a:prstGeom prst="rect">
            <a:avLst/>
          </a:prstGeom>
        </p:spPr>
      </p:pic>
      <p:pic>
        <p:nvPicPr>
          <p:cNvPr id="11" name="Immagine 10" descr="Immagine che contiene testo, ricevuta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32D9C4E0-ACFC-AF5A-E7E4-0A905DF35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341" y="2529421"/>
            <a:ext cx="6962741" cy="1799158"/>
          </a:xfrm>
          <a:prstGeom prst="rect">
            <a:avLst/>
          </a:prstGeom>
        </p:spPr>
      </p:pic>
      <p:pic>
        <p:nvPicPr>
          <p:cNvPr id="13" name="Immagine 12" descr="Immagine che contiene testo, Carattere, bianco, schermata&#10;&#10;Il contenuto generato dall'IA potrebbe non essere corretto.">
            <a:extLst>
              <a:ext uri="{FF2B5EF4-FFF2-40B4-BE49-F238E27FC236}">
                <a16:creationId xmlns:a16="http://schemas.microsoft.com/office/drawing/2014/main" id="{D05C965E-E407-9542-2734-26D689B53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341" y="4403371"/>
            <a:ext cx="7002967" cy="1221124"/>
          </a:xfrm>
          <a:prstGeom prst="rect">
            <a:avLst/>
          </a:prstGeom>
        </p:spPr>
      </p:pic>
      <p:pic>
        <p:nvPicPr>
          <p:cNvPr id="15" name="Immagine 14" descr="Immagine che contiene testo, Carattere, schermata, bianco&#10;&#10;Il contenuto generato dall'IA potrebbe non essere corretto.">
            <a:extLst>
              <a:ext uri="{FF2B5EF4-FFF2-40B4-BE49-F238E27FC236}">
                <a16:creationId xmlns:a16="http://schemas.microsoft.com/office/drawing/2014/main" id="{FCE5A308-4B78-C94D-6C18-47FF2CF6FE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8674" y="5624495"/>
            <a:ext cx="7090302" cy="1233505"/>
          </a:xfrm>
          <a:prstGeom prst="rect">
            <a:avLst/>
          </a:prstGeom>
        </p:spPr>
      </p:pic>
      <p:pic>
        <p:nvPicPr>
          <p:cNvPr id="19" name="Immagine 18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4130732E-22FB-422C-C918-56A7B51C05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095" y="1848731"/>
            <a:ext cx="4091849" cy="360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17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3EB75D-DCD0-74AA-FC6A-CC1B9ECD1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448" y="214916"/>
            <a:ext cx="3149184" cy="654206"/>
          </a:xfrm>
        </p:spPr>
        <p:txBody>
          <a:bodyPr>
            <a:normAutofit fontScale="90000"/>
          </a:bodyPr>
          <a:lstStyle/>
          <a:p>
            <a:r>
              <a:rPr lang="it-IT" dirty="0"/>
              <a:t>Gorizia 1921</a:t>
            </a:r>
          </a:p>
        </p:txBody>
      </p:sp>
      <p:pic>
        <p:nvPicPr>
          <p:cNvPr id="5" name="Segnaposto contenuto 4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31896E59-12F1-33A0-E12B-420A843DE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85520"/>
            <a:ext cx="5185912" cy="4803358"/>
          </a:xfrm>
        </p:spPr>
      </p:pic>
      <p:pic>
        <p:nvPicPr>
          <p:cNvPr id="7" name="Immagine 6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9BA8A1A7-D1DB-65AB-2F44-DF7100693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912" y="1150437"/>
            <a:ext cx="6723864" cy="2083952"/>
          </a:xfrm>
          <a:prstGeom prst="rect">
            <a:avLst/>
          </a:prstGeom>
        </p:spPr>
      </p:pic>
      <p:pic>
        <p:nvPicPr>
          <p:cNvPr id="9" name="Immagine 8" descr="Immagine che contiene testo, Carattere, bianco, schermata&#10;&#10;Il contenuto generato dall'IA potrebbe non essere corretto.">
            <a:extLst>
              <a:ext uri="{FF2B5EF4-FFF2-40B4-BE49-F238E27FC236}">
                <a16:creationId xmlns:a16="http://schemas.microsoft.com/office/drawing/2014/main" id="{73639042-2F95-F898-D99C-7C03E6B64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136" y="6171"/>
            <a:ext cx="6585416" cy="1179349"/>
          </a:xfrm>
          <a:prstGeom prst="rect">
            <a:avLst/>
          </a:prstGeom>
        </p:spPr>
      </p:pic>
      <p:pic>
        <p:nvPicPr>
          <p:cNvPr id="11" name="Immagine 10" descr="Immagine che contiene testo, bianco, Carattere, ricevuta&#10;&#10;Il contenuto generato dall'IA potrebbe non essere corretto.">
            <a:extLst>
              <a:ext uri="{FF2B5EF4-FFF2-40B4-BE49-F238E27FC236}">
                <a16:creationId xmlns:a16="http://schemas.microsoft.com/office/drawing/2014/main" id="{993C8307-054E-8177-2C04-A5CEFCE6B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9185" y="3102659"/>
            <a:ext cx="6581367" cy="1041905"/>
          </a:xfrm>
          <a:prstGeom prst="rect">
            <a:avLst/>
          </a:prstGeom>
        </p:spPr>
      </p:pic>
      <p:pic>
        <p:nvPicPr>
          <p:cNvPr id="13" name="Immagine 12" descr="Immagine che contiene testo, Carattere, bianco, schermata&#10;&#10;Il contenuto generato dall'IA potrebbe non essere corretto.">
            <a:extLst>
              <a:ext uri="{FF2B5EF4-FFF2-40B4-BE49-F238E27FC236}">
                <a16:creationId xmlns:a16="http://schemas.microsoft.com/office/drawing/2014/main" id="{30895E1C-EFC4-1147-1AFB-7B7A43899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5136" y="4959745"/>
            <a:ext cx="6067352" cy="713605"/>
          </a:xfrm>
          <a:prstGeom prst="rect">
            <a:avLst/>
          </a:prstGeom>
        </p:spPr>
      </p:pic>
      <p:pic>
        <p:nvPicPr>
          <p:cNvPr id="15" name="Immagine 14" descr="Immagine che contiene testo, Carattere, ricevuta, bianco&#10;&#10;Il contenuto generato dall'IA potrebbe non essere corretto.">
            <a:extLst>
              <a:ext uri="{FF2B5EF4-FFF2-40B4-BE49-F238E27FC236}">
                <a16:creationId xmlns:a16="http://schemas.microsoft.com/office/drawing/2014/main" id="{D62148EE-6F15-2055-AD95-C846D356AE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5136" y="4182170"/>
            <a:ext cx="5650795" cy="777575"/>
          </a:xfrm>
          <a:prstGeom prst="rect">
            <a:avLst/>
          </a:prstGeom>
        </p:spPr>
      </p:pic>
      <p:pic>
        <p:nvPicPr>
          <p:cNvPr id="17" name="Immagine 16" descr="Immagine che contiene testo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D3853176-F32F-5B62-D4D0-80D6B4F262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5136" y="5716272"/>
            <a:ext cx="6723864" cy="109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55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2872C1-5F8F-004A-69C1-8873D7727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939"/>
            <a:ext cx="4532290" cy="1325563"/>
          </a:xfrm>
        </p:spPr>
        <p:txBody>
          <a:bodyPr/>
          <a:lstStyle/>
          <a:p>
            <a:r>
              <a:rPr lang="it-IT" dirty="0"/>
              <a:t>PARENZO 1921</a:t>
            </a:r>
          </a:p>
        </p:txBody>
      </p:sp>
      <p:pic>
        <p:nvPicPr>
          <p:cNvPr id="5" name="Segnaposto contenuto 4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4A90B005-1994-6D32-4FCA-B1A57E567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413502"/>
            <a:ext cx="4529430" cy="4351338"/>
          </a:xfrm>
        </p:spPr>
      </p:pic>
      <p:pic>
        <p:nvPicPr>
          <p:cNvPr id="7" name="Immagine 6" descr="Immagine che contiene testo, Carattere, bianco, schermata&#10;&#10;Il contenuto generato dall'IA potrebbe non essere corretto.">
            <a:extLst>
              <a:ext uri="{FF2B5EF4-FFF2-40B4-BE49-F238E27FC236}">
                <a16:creationId xmlns:a16="http://schemas.microsoft.com/office/drawing/2014/main" id="{9A01C2F9-182B-E06B-7D94-17BC7338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390" y="0"/>
            <a:ext cx="7389609" cy="1080521"/>
          </a:xfrm>
          <a:prstGeom prst="rect">
            <a:avLst/>
          </a:prstGeom>
        </p:spPr>
      </p:pic>
      <p:pic>
        <p:nvPicPr>
          <p:cNvPr id="9" name="Immagine 8" descr="Immagine che contiene testo, bianco, Carattere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023D1740-774C-3D09-A34A-A0910A7ED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390" y="1226696"/>
            <a:ext cx="7226478" cy="964446"/>
          </a:xfrm>
          <a:prstGeom prst="rect">
            <a:avLst/>
          </a:prstGeom>
        </p:spPr>
      </p:pic>
      <p:pic>
        <p:nvPicPr>
          <p:cNvPr id="11" name="Immagine 10" descr="Immagine che contiene testo, schermata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8B7C28F0-B13E-2742-E744-19C1D2934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389" y="2231694"/>
            <a:ext cx="6774824" cy="964446"/>
          </a:xfrm>
          <a:prstGeom prst="rect">
            <a:avLst/>
          </a:prstGeom>
        </p:spPr>
      </p:pic>
      <p:pic>
        <p:nvPicPr>
          <p:cNvPr id="13" name="Immagine 12" descr="Immagine che contiene testo, schermata, Carattere, ricevuta&#10;&#10;Il contenuto generato dall'IA potrebbe non essere corretto.">
            <a:extLst>
              <a:ext uri="{FF2B5EF4-FFF2-40B4-BE49-F238E27FC236}">
                <a16:creationId xmlns:a16="http://schemas.microsoft.com/office/drawing/2014/main" id="{39B0605F-7798-4C03-A470-F61F2EBC6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389" y="3342315"/>
            <a:ext cx="6901735" cy="2018689"/>
          </a:xfrm>
          <a:prstGeom prst="rect">
            <a:avLst/>
          </a:prstGeom>
        </p:spPr>
      </p:pic>
      <p:pic>
        <p:nvPicPr>
          <p:cNvPr id="15" name="Immagine 14" descr="Immagine che contiene testo, Carattere, bianco, schermata&#10;&#10;Il contenuto generato dall'IA potrebbe non essere corretto.">
            <a:extLst>
              <a:ext uri="{FF2B5EF4-FFF2-40B4-BE49-F238E27FC236}">
                <a16:creationId xmlns:a16="http://schemas.microsoft.com/office/drawing/2014/main" id="{A756FE78-4C73-03CA-3FEB-E58FC88725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680" y="5869400"/>
            <a:ext cx="4802391" cy="765039"/>
          </a:xfrm>
          <a:prstGeom prst="rect">
            <a:avLst/>
          </a:prstGeom>
        </p:spPr>
      </p:pic>
      <p:pic>
        <p:nvPicPr>
          <p:cNvPr id="17" name="Immagine 16" descr="Immagine che contiene testo, Carattere, schermata, bianco&#10;&#10;Il contenuto generato dall'IA potrebbe non essere corretto.">
            <a:extLst>
              <a:ext uri="{FF2B5EF4-FFF2-40B4-BE49-F238E27FC236}">
                <a16:creationId xmlns:a16="http://schemas.microsoft.com/office/drawing/2014/main" id="{376D0D46-D813-0182-614F-0505EF3D2E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5492" y="5529749"/>
            <a:ext cx="7226478" cy="116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25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885417-D01D-E97A-68B8-7062B1595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Zara 1921</a:t>
            </a:r>
          </a:p>
        </p:txBody>
      </p:sp>
      <p:pic>
        <p:nvPicPr>
          <p:cNvPr id="5" name="Immagine 4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62500293-F47E-6BA4-66B9-604F0E0E9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788" y="0"/>
            <a:ext cx="5144194" cy="4108450"/>
          </a:xfrm>
          <a:prstGeom prst="rect">
            <a:avLst/>
          </a:prstGeom>
        </p:spPr>
      </p:pic>
      <p:pic>
        <p:nvPicPr>
          <p:cNvPr id="7" name="Immagine 6" descr="Immagine che contiene testo, schermata, Carattere, ricevuta&#10;&#10;Il contenuto generato dall'IA potrebbe non essere corretto.">
            <a:extLst>
              <a:ext uri="{FF2B5EF4-FFF2-40B4-BE49-F238E27FC236}">
                <a16:creationId xmlns:a16="http://schemas.microsoft.com/office/drawing/2014/main" id="{DBD2A65E-B1ED-24A2-B28E-700AC5061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150" y="4473575"/>
            <a:ext cx="7772400" cy="211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01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37F4EC-4F6A-5646-B566-C8B2672F0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2271"/>
          </a:xfrm>
        </p:spPr>
        <p:txBody>
          <a:bodyPr>
            <a:normAutofit fontScale="90000"/>
          </a:bodyPr>
          <a:lstStyle/>
          <a:p>
            <a:r>
              <a:rPr lang="it-IT" dirty="0"/>
              <a:t>Politiche 1921 (comuni annessi)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717DBAE-C778-B54B-B5DD-41554D512625}"/>
              </a:ext>
            </a:extLst>
          </p:cNvPr>
          <p:cNvSpPr txBox="1"/>
          <p:nvPr/>
        </p:nvSpPr>
        <p:spPr>
          <a:xfrm>
            <a:off x="823376" y="6071733"/>
            <a:ext cx="937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blocco</a:t>
            </a:r>
          </a:p>
        </p:txBody>
      </p:sp>
      <p:pic>
        <p:nvPicPr>
          <p:cNvPr id="21" name="Segnaposto contenuto 20">
            <a:extLst>
              <a:ext uri="{FF2B5EF4-FFF2-40B4-BE49-F238E27FC236}">
                <a16:creationId xmlns:a16="http://schemas.microsoft.com/office/drawing/2014/main" id="{0510E416-34C0-134C-AFD5-8D1AA4E71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3376" y="1600872"/>
            <a:ext cx="2114669" cy="4325045"/>
          </a:xfr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A0DDF159-2152-124D-B612-475EF8FA3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496" y="1600872"/>
            <a:ext cx="2282631" cy="4551025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28A8A66-625B-EF4B-9060-44A99C6184ED}"/>
              </a:ext>
            </a:extLst>
          </p:cNvPr>
          <p:cNvSpPr txBox="1"/>
          <p:nvPr/>
        </p:nvSpPr>
        <p:spPr>
          <a:xfrm>
            <a:off x="3272604" y="607173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socialisti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A43066DD-8837-B148-BE50-32A88AA0E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738" y="1688704"/>
            <a:ext cx="2195251" cy="4463193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B68B4CE-BC29-7144-B1DC-5B5BD9BC92A3}"/>
              </a:ext>
            </a:extLst>
          </p:cNvPr>
          <p:cNvSpPr txBox="1"/>
          <p:nvPr/>
        </p:nvSpPr>
        <p:spPr>
          <a:xfrm>
            <a:off x="6445019" y="6066228"/>
            <a:ext cx="143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comunisti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8CFACE6-5427-E848-890D-3C1D446E6D6C}"/>
              </a:ext>
            </a:extLst>
          </p:cNvPr>
          <p:cNvSpPr txBox="1"/>
          <p:nvPr/>
        </p:nvSpPr>
        <p:spPr>
          <a:xfrm>
            <a:off x="9503585" y="6066228"/>
            <a:ext cx="1666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popolari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B226F3AB-7325-E24B-AB60-9A73F2028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5265" y="1721399"/>
            <a:ext cx="2152598" cy="430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97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B90727-DB14-A548-A896-30B30C218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751" y="133815"/>
            <a:ext cx="9852102" cy="299708"/>
          </a:xfrm>
        </p:spPr>
        <p:txBody>
          <a:bodyPr>
            <a:normAutofit fontScale="90000"/>
          </a:bodyPr>
          <a:lstStyle/>
          <a:p>
            <a:r>
              <a:rPr lang="it-IT" dirty="0"/>
              <a:t>Amministrative gennaio 1922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891DEB5-00A0-024F-AFFD-C0186005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493" y="543542"/>
            <a:ext cx="3007609" cy="586990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78D3019-CABF-D443-BD72-C30B3AA62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11" y="543542"/>
            <a:ext cx="2892955" cy="585961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AEFD579-6A8D-D142-AFC5-0EB0FDC41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43542"/>
            <a:ext cx="2966457" cy="5869901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90DC0B7-507F-AA4E-99B9-65ADD4E0242D}"/>
              </a:ext>
            </a:extLst>
          </p:cNvPr>
          <p:cNvSpPr txBox="1"/>
          <p:nvPr/>
        </p:nvSpPr>
        <p:spPr>
          <a:xfrm>
            <a:off x="780585" y="6513177"/>
            <a:ext cx="102145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Socialisti	                                        Popolari	                                       Liste slovene</a:t>
            </a:r>
          </a:p>
        </p:txBody>
      </p:sp>
    </p:spTree>
    <p:extLst>
      <p:ext uri="{BB962C8B-B14F-4D97-AF65-F5344CB8AC3E}">
        <p14:creationId xmlns:p14="http://schemas.microsoft.com/office/powerpoint/2010/main" val="485411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5A6908-414F-754F-940D-C969678EE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8">
            <a:extLst>
              <a:ext uri="{FF2B5EF4-FFF2-40B4-BE49-F238E27FC236}">
                <a16:creationId xmlns:a16="http://schemas.microsoft.com/office/drawing/2014/main" id="{C33D38F6-E3A3-184E-99F0-AEDA040EB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339" y="175554"/>
            <a:ext cx="2878871" cy="6000288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97365D7-5699-5341-94A0-D307C7FD8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03652" y="175554"/>
            <a:ext cx="2645833" cy="600706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8366425-B8D3-6547-A23F-EDD0A2C57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52" y="175554"/>
            <a:ext cx="2842459" cy="600028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B2DDB6D-689B-E348-851B-56FA4F867CF0}"/>
              </a:ext>
            </a:extLst>
          </p:cNvPr>
          <p:cNvSpPr txBox="1"/>
          <p:nvPr/>
        </p:nvSpPr>
        <p:spPr>
          <a:xfrm>
            <a:off x="78059" y="6292199"/>
            <a:ext cx="113733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Blocco Nazionale e Lista Unione (Gorizia)             Comunisti                                    Dati non disponibili</a:t>
            </a:r>
          </a:p>
        </p:txBody>
      </p:sp>
    </p:spTree>
    <p:extLst>
      <p:ext uri="{BB962C8B-B14F-4D97-AF65-F5344CB8AC3E}">
        <p14:creationId xmlns:p14="http://schemas.microsoft.com/office/powerpoint/2010/main" val="631178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E436C1-B059-DC44-850D-E904CB64F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" y="663677"/>
            <a:ext cx="3038168" cy="1977102"/>
          </a:xfrm>
        </p:spPr>
        <p:txBody>
          <a:bodyPr>
            <a:normAutofit fontScale="90000"/>
          </a:bodyPr>
          <a:lstStyle/>
          <a:p>
            <a:r>
              <a:rPr lang="it-IT" dirty="0"/>
              <a:t>1923-1927: </a:t>
            </a:r>
            <a:br>
              <a:rPr lang="it-IT" dirty="0"/>
            </a:br>
            <a:r>
              <a:rPr lang="it-IT" dirty="0"/>
              <a:t>il Grande Friuli e la  Provincia di  Trieste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3EB4AD8C-8B80-B24C-833B-EFEBE4E77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1189" y="1652228"/>
            <a:ext cx="4699076" cy="3881437"/>
          </a:xfrm>
        </p:spPr>
      </p:pic>
    </p:spTree>
    <p:extLst>
      <p:ext uri="{BB962C8B-B14F-4D97-AF65-F5344CB8AC3E}">
        <p14:creationId xmlns:p14="http://schemas.microsoft.com/office/powerpoint/2010/main" val="3988091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93C956-6B56-6341-BF0D-DD6468DDC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Ernesto Massi, </a:t>
            </a:r>
            <a:r>
              <a:rPr lang="it-IT" i="1" dirty="0"/>
              <a:t>L’ambiente geografico e lo sviluppo economico nel Goriziano,</a:t>
            </a:r>
            <a:r>
              <a:rPr lang="it-IT" dirty="0"/>
              <a:t> Gorizia 1933, p.54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F2202F-4BCC-6547-ACD7-900D34D95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5638"/>
            <a:ext cx="10324171" cy="37914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3600" dirty="0"/>
              <a:t>«la soppressione della provincia nel 1923 e la ripartizione del suo territorio tra le province limitrofe fu determinata dalla preoccupazione di un’eventuale preminenza dell’elemento allogeno ostile all’Italia negli organi provinciali, data la composizione numerica e etnica della provincia d’allora e dato il sistema democratico di elezione vigente a quei tempi»</a:t>
            </a:r>
          </a:p>
        </p:txBody>
      </p:sp>
    </p:spTree>
    <p:extLst>
      <p:ext uri="{BB962C8B-B14F-4D97-AF65-F5344CB8AC3E}">
        <p14:creationId xmlns:p14="http://schemas.microsoft.com/office/powerpoint/2010/main" val="3824439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6AFBBB-CBEA-F50D-7BCC-1A76D6F84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517"/>
            <a:ext cx="1358735" cy="1073171"/>
          </a:xfrm>
        </p:spPr>
        <p:txBody>
          <a:bodyPr/>
          <a:lstStyle/>
          <a:p>
            <a:r>
              <a:rPr lang="it-IT" dirty="0"/>
              <a:t>1924</a:t>
            </a:r>
          </a:p>
        </p:txBody>
      </p:sp>
      <p:pic>
        <p:nvPicPr>
          <p:cNvPr id="5" name="Segnaposto contenuto 4" descr="Immagine che contiene testo, schermata, Carattere, documento&#10;&#10;Descrizione generata automaticamente">
            <a:extLst>
              <a:ext uri="{FF2B5EF4-FFF2-40B4-BE49-F238E27FC236}">
                <a16:creationId xmlns:a16="http://schemas.microsoft.com/office/drawing/2014/main" id="{6361FB3B-1239-D366-902B-189C61EC6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3447" y="196500"/>
            <a:ext cx="7351601" cy="3432965"/>
          </a:xfrm>
        </p:spPr>
      </p:pic>
      <p:pic>
        <p:nvPicPr>
          <p:cNvPr id="7" name="Immagine 6" descr="Immagine che contiene testo, ricevuta, Carattere, algebra&#10;&#10;Descrizione generata automaticamente">
            <a:extLst>
              <a:ext uri="{FF2B5EF4-FFF2-40B4-BE49-F238E27FC236}">
                <a16:creationId xmlns:a16="http://schemas.microsoft.com/office/drawing/2014/main" id="{4A852B89-F22C-4184-1677-E563CF664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648" y="3629465"/>
            <a:ext cx="7772400" cy="322853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80F6A27-58DC-31A5-FA4B-990BA1098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325" y="5366085"/>
            <a:ext cx="723900" cy="2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60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824DCC-BC2C-B24D-A5EF-F677F99CC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Politiche 1919</a:t>
            </a:r>
          </a:p>
        </p:txBody>
      </p:sp>
      <p:pic>
        <p:nvPicPr>
          <p:cNvPr id="4" name="Segnaposto contenuto 12">
            <a:extLst>
              <a:ext uri="{FF2B5EF4-FFF2-40B4-BE49-F238E27FC236}">
                <a16:creationId xmlns:a16="http://schemas.microsoft.com/office/drawing/2014/main" id="{3234C720-832C-E447-9A14-34769F4D4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281" y="1890583"/>
            <a:ext cx="4040956" cy="3544974"/>
          </a:xfrm>
        </p:spPr>
      </p:pic>
      <p:pic>
        <p:nvPicPr>
          <p:cNvPr id="5" name="Segnaposto contenuto 8">
            <a:extLst>
              <a:ext uri="{FF2B5EF4-FFF2-40B4-BE49-F238E27FC236}">
                <a16:creationId xmlns:a16="http://schemas.microsoft.com/office/drawing/2014/main" id="{198D235C-BA16-6142-A413-471A867DD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419" y="1858104"/>
            <a:ext cx="4115003" cy="3609932"/>
          </a:xfrm>
          <a:prstGeom prst="rect">
            <a:avLst/>
          </a:prstGeo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7D78D204-28B0-8646-8B67-10A2B058E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604" y="1825625"/>
            <a:ext cx="3933504" cy="345071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B3751B-14B5-C647-9DFC-0892EBFD4AC7}"/>
              </a:ext>
            </a:extLst>
          </p:cNvPr>
          <p:cNvSpPr txBox="1"/>
          <p:nvPr/>
        </p:nvSpPr>
        <p:spPr>
          <a:xfrm>
            <a:off x="1628812" y="5613008"/>
            <a:ext cx="989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Liberali				</a:t>
            </a:r>
            <a:r>
              <a:rPr lang="it-IT"/>
              <a:t>           Popolari			 Socialisti </a:t>
            </a:r>
            <a:r>
              <a:rPr lang="it-IT" dirty="0"/>
              <a:t>					</a:t>
            </a:r>
            <a:r>
              <a:rPr lang="it-IT"/>
              <a:t>	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0731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E8516E-B2FE-254C-9E34-21589922F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780" y="578734"/>
            <a:ext cx="10613020" cy="559822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it-IT" dirty="0"/>
              <a:t>Suggerimenti bibliografici</a:t>
            </a:r>
          </a:p>
          <a:p>
            <a:pPr lvl="0"/>
            <a:r>
              <a:rPr lang="it-IT" dirty="0"/>
              <a:t>Sergio Zilli </a:t>
            </a:r>
            <a:r>
              <a:rPr lang="it-IT" i="1" dirty="0"/>
              <a:t>Geografia elettorale del Friuli - Venezia Giulia (1919-1996). Consenso, territorio e società</a:t>
            </a:r>
            <a:r>
              <a:rPr lang="it-IT" dirty="0"/>
              <a:t>, Udine, I.F.S.M.L., 2000. </a:t>
            </a:r>
            <a:r>
              <a:rPr lang="en-US" dirty="0"/>
              <a:t>ISBN 88-87388-04-0</a:t>
            </a:r>
            <a:endParaRPr lang="it-IT" dirty="0"/>
          </a:p>
          <a:p>
            <a:pPr lvl="0"/>
            <a:r>
              <a:rPr lang="it-IT" dirty="0"/>
              <a:t>Sergio Zilli, </a:t>
            </a:r>
            <a:r>
              <a:rPr lang="it-IT" i="1" dirty="0"/>
              <a:t>Geografia del consenso elettorale nel Friuli del primo dopoguerra (1919-1924)</a:t>
            </a:r>
            <a:r>
              <a:rPr lang="it-IT" dirty="0"/>
              <a:t>, in G. Corni (a cura di),</a:t>
            </a:r>
            <a:r>
              <a:rPr lang="it-IT" i="1" dirty="0"/>
              <a:t> Il Friuli. Storia e Società. Vol. III. La crisi dello stato liberale</a:t>
            </a:r>
            <a:r>
              <a:rPr lang="it-IT" dirty="0"/>
              <a:t>, Udine, I.F.S.M.L., 2000, pp.237-271.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3212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6D52BB-0728-7D9F-F22F-AE49D98E4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89" y="365125"/>
            <a:ext cx="1560616" cy="1325563"/>
          </a:xfrm>
        </p:spPr>
        <p:txBody>
          <a:bodyPr/>
          <a:lstStyle/>
          <a:p>
            <a:r>
              <a:rPr lang="it-IT" dirty="0"/>
              <a:t>1919</a:t>
            </a:r>
          </a:p>
        </p:txBody>
      </p:sp>
      <p:pic>
        <p:nvPicPr>
          <p:cNvPr id="5" name="Segnaposto contenuto 4" descr="Immagine che contiene testo, schermata, Carattere, menu&#10;&#10;Descrizione generata automaticamente">
            <a:extLst>
              <a:ext uri="{FF2B5EF4-FFF2-40B4-BE49-F238E27FC236}">
                <a16:creationId xmlns:a16="http://schemas.microsoft.com/office/drawing/2014/main" id="{1878D5BA-323E-C7AD-C2E3-4D4B5952B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7725" y="689303"/>
            <a:ext cx="9059593" cy="5803572"/>
          </a:xfrm>
        </p:spPr>
      </p:pic>
    </p:spTree>
    <p:extLst>
      <p:ext uri="{BB962C8B-B14F-4D97-AF65-F5344CB8AC3E}">
        <p14:creationId xmlns:p14="http://schemas.microsoft.com/office/powerpoint/2010/main" val="2760410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C92A1C-A60C-2E4F-A56D-4A51125CA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59" y="365125"/>
            <a:ext cx="10970741" cy="1325563"/>
          </a:xfrm>
        </p:spPr>
        <p:txBody>
          <a:bodyPr/>
          <a:lstStyle/>
          <a:p>
            <a:r>
              <a:rPr lang="it-IT" dirty="0"/>
              <a:t>Amministrative (provinciali) Friuli ottobre 1920</a:t>
            </a:r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6D8298A0-B88A-DB4C-84DA-DC57F64C4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59" y="1825625"/>
            <a:ext cx="3942927" cy="3458083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C2FEDA9-8216-FA46-80F0-D3C76E80F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5986" y="1825625"/>
            <a:ext cx="3942927" cy="3458083"/>
          </a:xfrm>
        </p:spPr>
      </p:pic>
      <p:pic>
        <p:nvPicPr>
          <p:cNvPr id="6" name="Segnaposto contenuto 8">
            <a:extLst>
              <a:ext uri="{FF2B5EF4-FFF2-40B4-BE49-F238E27FC236}">
                <a16:creationId xmlns:a16="http://schemas.microsoft.com/office/drawing/2014/main" id="{4E037EF4-6F6D-7B46-87F2-EDC7954D5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896" y="1825624"/>
            <a:ext cx="3942928" cy="345808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CF20DAB-3FD1-4B4D-A9C1-F6FE92146AC9}"/>
              </a:ext>
            </a:extLst>
          </p:cNvPr>
          <p:cNvSpPr txBox="1"/>
          <p:nvPr/>
        </p:nvSpPr>
        <p:spPr>
          <a:xfrm>
            <a:off x="1252025" y="5684108"/>
            <a:ext cx="10462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Blocco liberale			           Popolari				Socialisti  </a:t>
            </a:r>
          </a:p>
        </p:txBody>
      </p:sp>
    </p:spTree>
    <p:extLst>
      <p:ext uri="{BB962C8B-B14F-4D97-AF65-F5344CB8AC3E}">
        <p14:creationId xmlns:p14="http://schemas.microsoft.com/office/powerpoint/2010/main" val="2292389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D5685E-28C7-654A-BFA3-3A94B790B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Politiche maggio 1921</a:t>
            </a:r>
          </a:p>
        </p:txBody>
      </p:sp>
      <p:pic>
        <p:nvPicPr>
          <p:cNvPr id="4" name="Segnaposto contenuto 8">
            <a:extLst>
              <a:ext uri="{FF2B5EF4-FFF2-40B4-BE49-F238E27FC236}">
                <a16:creationId xmlns:a16="http://schemas.microsoft.com/office/drawing/2014/main" id="{7E33B11A-F18B-A749-AD09-A65F03CB9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903" y="2460628"/>
            <a:ext cx="3075076" cy="2696947"/>
          </a:xfrm>
        </p:spPr>
      </p:pic>
      <p:pic>
        <p:nvPicPr>
          <p:cNvPr id="5" name="Segnaposto contenuto 8">
            <a:extLst>
              <a:ext uri="{FF2B5EF4-FFF2-40B4-BE49-F238E27FC236}">
                <a16:creationId xmlns:a16="http://schemas.microsoft.com/office/drawing/2014/main" id="{35719F4B-A4EE-B248-A90E-A9AE3E25A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028" y="2455820"/>
            <a:ext cx="3187790" cy="2795802"/>
          </a:xfrm>
          <a:prstGeom prst="rect">
            <a:avLst/>
          </a:prstGeo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2B0B8B0F-9D59-6F4A-96DB-0FCA232A5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233" y="2585565"/>
            <a:ext cx="2932621" cy="2572010"/>
          </a:xfrm>
          <a:prstGeom prst="rect">
            <a:avLst/>
          </a:prstGeom>
        </p:spPr>
      </p:pic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86839CE9-9AC5-F74C-A97B-6F0A8D44D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8746" y="2529961"/>
            <a:ext cx="3103254" cy="272166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9205CF-CF7A-4148-A251-0A6D0B70F767}"/>
              </a:ext>
            </a:extLst>
          </p:cNvPr>
          <p:cNvSpPr txBox="1"/>
          <p:nvPr/>
        </p:nvSpPr>
        <p:spPr>
          <a:xfrm>
            <a:off x="1025912" y="5569281"/>
            <a:ext cx="10947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Popolari			  Socialisti		                  	Blocco nazionale		  Comunisti</a:t>
            </a:r>
          </a:p>
        </p:txBody>
      </p:sp>
    </p:spTree>
    <p:extLst>
      <p:ext uri="{BB962C8B-B14F-4D97-AF65-F5344CB8AC3E}">
        <p14:creationId xmlns:p14="http://schemas.microsoft.com/office/powerpoint/2010/main" val="2955679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95E8AE-9A03-AE44-F0E7-D3234D284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492348" cy="1325563"/>
          </a:xfrm>
        </p:spPr>
        <p:txBody>
          <a:bodyPr/>
          <a:lstStyle/>
          <a:p>
            <a:r>
              <a:rPr lang="it-IT" dirty="0"/>
              <a:t>1921</a:t>
            </a:r>
          </a:p>
        </p:txBody>
      </p:sp>
      <p:pic>
        <p:nvPicPr>
          <p:cNvPr id="5" name="Segnaposto contenuto 4" descr="Immagine che contiene testo, schermata, documento, Carattere&#10;&#10;Descrizione generata automaticamente">
            <a:extLst>
              <a:ext uri="{FF2B5EF4-FFF2-40B4-BE49-F238E27FC236}">
                <a16:creationId xmlns:a16="http://schemas.microsoft.com/office/drawing/2014/main" id="{D413AAD8-D387-8A1D-7AC5-427F0668D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5742" y="6922"/>
            <a:ext cx="7005710" cy="6851078"/>
          </a:xfrm>
        </p:spPr>
      </p:pic>
    </p:spTree>
    <p:extLst>
      <p:ext uri="{BB962C8B-B14F-4D97-AF65-F5344CB8AC3E}">
        <p14:creationId xmlns:p14="http://schemas.microsoft.com/office/powerpoint/2010/main" val="1910947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5155DA-DBBA-A768-70B2-5995CE63A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99" y="365125"/>
            <a:ext cx="11109101" cy="1115945"/>
          </a:xfrm>
        </p:spPr>
        <p:txBody>
          <a:bodyPr>
            <a:normAutofit fontScale="90000"/>
          </a:bodyPr>
          <a:lstStyle/>
          <a:p>
            <a:r>
              <a:rPr lang="it-IT" sz="4000" dirty="0"/>
              <a:t>Politiche maggio 1921 </a:t>
            </a:r>
            <a:br>
              <a:rPr lang="it-IT" sz="4000" dirty="0"/>
            </a:br>
            <a:r>
              <a:rPr lang="it-IT" sz="4000" dirty="0"/>
              <a:t>Collegi elettorali di Trieste e Parenzo</a:t>
            </a:r>
          </a:p>
        </p:txBody>
      </p:sp>
      <p:pic>
        <p:nvPicPr>
          <p:cNvPr id="5" name="Segnaposto contenuto 4" descr="Immagine che contiene testo, schermata, numero, Carattere&#10;&#10;Il contenuto generato dall'IA potrebbe non essere corretto.">
            <a:extLst>
              <a:ext uri="{FF2B5EF4-FFF2-40B4-BE49-F238E27FC236}">
                <a16:creationId xmlns:a16="http://schemas.microsoft.com/office/drawing/2014/main" id="{E8252956-FA47-8773-EE0E-B452AFBFB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717" y="1961144"/>
            <a:ext cx="4939980" cy="4351338"/>
          </a:xfrm>
        </p:spPr>
      </p:pic>
      <p:pic>
        <p:nvPicPr>
          <p:cNvPr id="7" name="Immagine 6" descr="Immagine che contiene testo, schermata, numero, Carattere&#10;&#10;Il contenuto generato dall'IA potrebbe non essere corretto.">
            <a:extLst>
              <a:ext uri="{FF2B5EF4-FFF2-40B4-BE49-F238E27FC236}">
                <a16:creationId xmlns:a16="http://schemas.microsoft.com/office/drawing/2014/main" id="{8969D628-7C46-FC3E-790D-9BCF41F7A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853" y="1961144"/>
            <a:ext cx="4511924" cy="441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67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B94993-AEE6-B7ED-0D13-D2D53ED9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350837"/>
            <a:ext cx="3225007" cy="1325563"/>
          </a:xfrm>
        </p:spPr>
        <p:txBody>
          <a:bodyPr>
            <a:normAutofit fontScale="90000"/>
          </a:bodyPr>
          <a:lstStyle/>
          <a:p>
            <a:r>
              <a:rPr lang="it-IT" dirty="0"/>
              <a:t>Udine-Belluno</a:t>
            </a:r>
            <a:br>
              <a:rPr lang="it-IT" dirty="0"/>
            </a:br>
            <a:r>
              <a:rPr lang="it-IT" dirty="0"/>
              <a:t>1921</a:t>
            </a:r>
          </a:p>
        </p:txBody>
      </p:sp>
      <p:pic>
        <p:nvPicPr>
          <p:cNvPr id="5" name="Immagine 4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07252631-F116-DD2C-7A52-761557C97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207" y="0"/>
            <a:ext cx="6981031" cy="6535313"/>
          </a:xfrm>
          <a:prstGeom prst="rect">
            <a:avLst/>
          </a:prstGeom>
        </p:spPr>
      </p:pic>
      <p:pic>
        <p:nvPicPr>
          <p:cNvPr id="17" name="Immagine 16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4DB432D8-E943-3BBD-5CE1-F24852301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2857500"/>
            <a:ext cx="226257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50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schermata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303526E1-E842-CDC4-C3B1-9796AB231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5962" y="4127500"/>
            <a:ext cx="4775200" cy="2730500"/>
          </a:xfrm>
        </p:spPr>
      </p:pic>
      <p:pic>
        <p:nvPicPr>
          <p:cNvPr id="7" name="Immagine 6" descr="Immagine che contiene testo, Carattere, bianco, schermata&#10;&#10;Il contenuto generato dall'IA potrebbe non essere corretto.">
            <a:extLst>
              <a:ext uri="{FF2B5EF4-FFF2-40B4-BE49-F238E27FC236}">
                <a16:creationId xmlns:a16="http://schemas.microsoft.com/office/drawing/2014/main" id="{38280A74-12FE-CE1F-960F-0599C51EC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2" y="4978400"/>
            <a:ext cx="5067301" cy="1879600"/>
          </a:xfrm>
          <a:prstGeom prst="rect">
            <a:avLst/>
          </a:prstGeom>
        </p:spPr>
      </p:pic>
      <p:pic>
        <p:nvPicPr>
          <p:cNvPr id="8" name="Immagine 7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71ADC71D-CB20-3F6D-63FA-278483047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771" y="1384101"/>
            <a:ext cx="4405313" cy="2743399"/>
          </a:xfrm>
          <a:prstGeom prst="rect">
            <a:avLst/>
          </a:prstGeom>
        </p:spPr>
      </p:pic>
      <p:pic>
        <p:nvPicPr>
          <p:cNvPr id="9" name="Immagine 8" descr="Immagine che contiene testo, schermata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A67986B5-26CB-FA54-78DF-6E7500621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84" y="1600700"/>
            <a:ext cx="4468416" cy="3377700"/>
          </a:xfrm>
          <a:prstGeom prst="rect">
            <a:avLst/>
          </a:prstGeom>
        </p:spPr>
      </p:pic>
      <p:pic>
        <p:nvPicPr>
          <p:cNvPr id="10" name="Immagine 9" descr="Immagine che contiene testo, Carattere, schermata, bianco&#10;&#10;Il contenuto generato dall'IA potrebbe non essere corretto.">
            <a:extLst>
              <a:ext uri="{FF2B5EF4-FFF2-40B4-BE49-F238E27FC236}">
                <a16:creationId xmlns:a16="http://schemas.microsoft.com/office/drawing/2014/main" id="{40A0645B-5816-4D20-AD07-52A32CC93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928" y="67434"/>
            <a:ext cx="4473972" cy="153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254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333</Words>
  <Application>Microsoft Macintosh PowerPoint</Application>
  <PresentationFormat>Widescreen</PresentationFormat>
  <Paragraphs>39</Paragraphs>
  <Slides>20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di Office</vt:lpstr>
      <vt:lpstr>La regione al confine orientale dal fascismo a Fratelli d’Italia.</vt:lpstr>
      <vt:lpstr>Politiche 1919</vt:lpstr>
      <vt:lpstr>1919</vt:lpstr>
      <vt:lpstr>Amministrative (provinciali) Friuli ottobre 1920</vt:lpstr>
      <vt:lpstr>Politiche maggio 1921</vt:lpstr>
      <vt:lpstr>1921</vt:lpstr>
      <vt:lpstr>Politiche maggio 1921  Collegi elettorali di Trieste e Parenzo</vt:lpstr>
      <vt:lpstr>Udine-Belluno 1921</vt:lpstr>
      <vt:lpstr>Presentazione standard di PowerPoint</vt:lpstr>
      <vt:lpstr>Trieste 1921</vt:lpstr>
      <vt:lpstr>Gorizia 1921</vt:lpstr>
      <vt:lpstr>PARENZO 1921</vt:lpstr>
      <vt:lpstr>Zara 1921</vt:lpstr>
      <vt:lpstr>Politiche 1921 (comuni annessi)</vt:lpstr>
      <vt:lpstr>Amministrative gennaio 1922</vt:lpstr>
      <vt:lpstr>Presentazione standard di PowerPoint</vt:lpstr>
      <vt:lpstr>1923-1927:  il Grande Friuli e la  Provincia di  Trieste</vt:lpstr>
      <vt:lpstr>Ernesto Massi, L’ambiente geografico e lo sviluppo economico nel Goriziano, Gorizia 1933, p.54</vt:lpstr>
      <vt:lpstr>1924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storica dell’odierno Friuli Venezia Giulia 641LM </dc:title>
  <dc:subject/>
  <dc:creator>sergio zilli</dc:creator>
  <cp:keywords/>
  <dc:description/>
  <cp:lastModifiedBy>sergio zilli</cp:lastModifiedBy>
  <cp:revision>26</cp:revision>
  <dcterms:created xsi:type="dcterms:W3CDTF">2022-10-02T10:10:34Z</dcterms:created>
  <dcterms:modified xsi:type="dcterms:W3CDTF">2025-10-27T16:27:54Z</dcterms:modified>
  <cp:category/>
</cp:coreProperties>
</file>