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 id="2147484016" r:id="rId2"/>
    <p:sldMasterId id="2147484028" r:id="rId3"/>
    <p:sldMasterId id="2147484388" r:id="rId4"/>
  </p:sldMasterIdLst>
  <p:notesMasterIdLst>
    <p:notesMasterId r:id="rId51"/>
  </p:notesMasterIdLst>
  <p:handoutMasterIdLst>
    <p:handoutMasterId r:id="rId52"/>
  </p:handoutMasterIdLst>
  <p:sldIdLst>
    <p:sldId id="379" r:id="rId5"/>
    <p:sldId id="280" r:id="rId6"/>
    <p:sldId id="376" r:id="rId7"/>
    <p:sldId id="281" r:id="rId8"/>
    <p:sldId id="333" r:id="rId9"/>
    <p:sldId id="283" r:id="rId10"/>
    <p:sldId id="285" r:id="rId11"/>
    <p:sldId id="336" r:id="rId12"/>
    <p:sldId id="287" r:id="rId13"/>
    <p:sldId id="293" r:id="rId14"/>
    <p:sldId id="294" r:id="rId15"/>
    <p:sldId id="297" r:id="rId16"/>
    <p:sldId id="298" r:id="rId17"/>
    <p:sldId id="300" r:id="rId18"/>
    <p:sldId id="301" r:id="rId19"/>
    <p:sldId id="341" r:id="rId20"/>
    <p:sldId id="302" r:id="rId21"/>
    <p:sldId id="305" r:id="rId22"/>
    <p:sldId id="306" r:id="rId23"/>
    <p:sldId id="307" r:id="rId24"/>
    <p:sldId id="308" r:id="rId25"/>
    <p:sldId id="309" r:id="rId26"/>
    <p:sldId id="378" r:id="rId27"/>
    <p:sldId id="355" r:id="rId28"/>
    <p:sldId id="346" r:id="rId29"/>
    <p:sldId id="311" r:id="rId30"/>
    <p:sldId id="347" r:id="rId31"/>
    <p:sldId id="380" r:id="rId32"/>
    <p:sldId id="370" r:id="rId33"/>
    <p:sldId id="371" r:id="rId34"/>
    <p:sldId id="319" r:id="rId35"/>
    <p:sldId id="320" r:id="rId36"/>
    <p:sldId id="350" r:id="rId37"/>
    <p:sldId id="375" r:id="rId38"/>
    <p:sldId id="372" r:id="rId39"/>
    <p:sldId id="349" r:id="rId40"/>
    <p:sldId id="373" r:id="rId41"/>
    <p:sldId id="351" r:id="rId42"/>
    <p:sldId id="323" r:id="rId43"/>
    <p:sldId id="365" r:id="rId44"/>
    <p:sldId id="366" r:id="rId45"/>
    <p:sldId id="326" r:id="rId46"/>
    <p:sldId id="327" r:id="rId47"/>
    <p:sldId id="328" r:id="rId48"/>
    <p:sldId id="329" r:id="rId49"/>
    <p:sldId id="330"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B2A5"/>
    <a:srgbClr val="13B2A5"/>
    <a:srgbClr val="002F58"/>
    <a:srgbClr val="3366FF"/>
    <a:srgbClr val="0066FF"/>
    <a:srgbClr val="FF6600"/>
    <a:srgbClr val="FF9900"/>
    <a:srgbClr val="006699"/>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1092" autoAdjust="0"/>
  </p:normalViewPr>
  <p:slideViewPr>
    <p:cSldViewPr>
      <p:cViewPr varScale="1">
        <p:scale>
          <a:sx n="66" d="100"/>
          <a:sy n="66" d="100"/>
        </p:scale>
        <p:origin x="968" y="32"/>
      </p:cViewPr>
      <p:guideLst>
        <p:guide orient="horz" pos="2160"/>
        <p:guide pos="2880"/>
      </p:guideLst>
    </p:cSldViewPr>
  </p:slideViewPr>
  <p:outlineViewPr>
    <p:cViewPr>
      <p:scale>
        <a:sx n="33" d="100"/>
        <a:sy n="33" d="100"/>
      </p:scale>
      <p:origin x="0" y="8597"/>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904"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Borghi" userId="d8210bf0-dc2a-4bb6-9158-e6f9e5806bbb" providerId="ADAL" clId="{9946DB9B-6823-4BED-BE09-8F4C395722C3}"/>
    <pc:docChg chg="delSld modSld">
      <pc:chgData name="Elisa Borghi" userId="d8210bf0-dc2a-4bb6-9158-e6f9e5806bbb" providerId="ADAL" clId="{9946DB9B-6823-4BED-BE09-8F4C395722C3}" dt="2023-02-22T08:57:43.693" v="267" actId="207"/>
      <pc:docMkLst>
        <pc:docMk/>
      </pc:docMkLst>
      <pc:sldChg chg="modSp">
        <pc:chgData name="Elisa Borghi" userId="d8210bf0-dc2a-4bb6-9158-e6f9e5806bbb" providerId="ADAL" clId="{9946DB9B-6823-4BED-BE09-8F4C395722C3}" dt="2023-02-22T08:54:25.627" v="239" actId="20577"/>
        <pc:sldMkLst>
          <pc:docMk/>
          <pc:sldMk cId="0" sldId="280"/>
        </pc:sldMkLst>
        <pc:spChg chg="mod">
          <ac:chgData name="Elisa Borghi" userId="d8210bf0-dc2a-4bb6-9158-e6f9e5806bbb" providerId="ADAL" clId="{9946DB9B-6823-4BED-BE09-8F4C395722C3}" dt="2023-02-22T08:54:25.627" v="239" actId="20577"/>
          <ac:spMkLst>
            <pc:docMk/>
            <pc:sldMk cId="0" sldId="280"/>
            <ac:spMk id="6147" creationId="{4CCF198A-FF7A-4570-B047-8D295F90FF70}"/>
          </ac:spMkLst>
        </pc:spChg>
      </pc:sldChg>
      <pc:sldChg chg="modSp">
        <pc:chgData name="Elisa Borghi" userId="d8210bf0-dc2a-4bb6-9158-e6f9e5806bbb" providerId="ADAL" clId="{9946DB9B-6823-4BED-BE09-8F4C395722C3}" dt="2023-02-22T08:52:29.434" v="70" actId="20577"/>
        <pc:sldMkLst>
          <pc:docMk/>
          <pc:sldMk cId="0" sldId="300"/>
        </pc:sldMkLst>
        <pc:spChg chg="mod">
          <ac:chgData name="Elisa Borghi" userId="d8210bf0-dc2a-4bb6-9158-e6f9e5806bbb" providerId="ADAL" clId="{9946DB9B-6823-4BED-BE09-8F4C395722C3}" dt="2023-02-22T08:52:29.434" v="70" actId="20577"/>
          <ac:spMkLst>
            <pc:docMk/>
            <pc:sldMk cId="0" sldId="300"/>
            <ac:spMk id="2" creationId="{9BDD551C-3C77-46CA-9A52-EBEA6363B205}"/>
          </ac:spMkLst>
        </pc:spChg>
        <pc:spChg chg="mod">
          <ac:chgData name="Elisa Borghi" userId="d8210bf0-dc2a-4bb6-9158-e6f9e5806bbb" providerId="ADAL" clId="{9946DB9B-6823-4BED-BE09-8F4C395722C3}" dt="2023-02-22T08:52:21.157" v="47" actId="20577"/>
          <ac:spMkLst>
            <pc:docMk/>
            <pc:sldMk cId="0" sldId="300"/>
            <ac:spMk id="38914" creationId="{9744D33E-8104-477D-8D0F-C80FFDAC9AB1}"/>
          </ac:spMkLst>
        </pc:spChg>
      </pc:sldChg>
      <pc:sldChg chg="modSp">
        <pc:chgData name="Elisa Borghi" userId="d8210bf0-dc2a-4bb6-9158-e6f9e5806bbb" providerId="ADAL" clId="{9946DB9B-6823-4BED-BE09-8F4C395722C3}" dt="2023-02-22T08:53:38.711" v="142"/>
        <pc:sldMkLst>
          <pc:docMk/>
          <pc:sldMk cId="0" sldId="302"/>
        </pc:sldMkLst>
        <pc:spChg chg="mod">
          <ac:chgData name="Elisa Borghi" userId="d8210bf0-dc2a-4bb6-9158-e6f9e5806bbb" providerId="ADAL" clId="{9946DB9B-6823-4BED-BE09-8F4C395722C3}" dt="2023-02-22T08:53:38.711" v="142"/>
          <ac:spMkLst>
            <pc:docMk/>
            <pc:sldMk cId="0" sldId="302"/>
            <ac:spMk id="41986" creationId="{C03C2240-5529-4C78-BC2B-6CB3483BCC51}"/>
          </ac:spMkLst>
        </pc:spChg>
      </pc:sldChg>
      <pc:sldChg chg="modSp">
        <pc:chgData name="Elisa Borghi" userId="d8210bf0-dc2a-4bb6-9158-e6f9e5806bbb" providerId="ADAL" clId="{9946DB9B-6823-4BED-BE09-8F4C395722C3}" dt="2023-02-22T08:54:12.188" v="180" actId="20577"/>
        <pc:sldMkLst>
          <pc:docMk/>
          <pc:sldMk cId="0" sldId="307"/>
        </pc:sldMkLst>
        <pc:spChg chg="mod">
          <ac:chgData name="Elisa Borghi" userId="d8210bf0-dc2a-4bb6-9158-e6f9e5806bbb" providerId="ADAL" clId="{9946DB9B-6823-4BED-BE09-8F4C395722C3}" dt="2023-02-22T08:54:12.188" v="180" actId="20577"/>
          <ac:spMkLst>
            <pc:docMk/>
            <pc:sldMk cId="0" sldId="307"/>
            <ac:spMk id="45058" creationId="{DAC6910C-75B6-4EDC-B6E1-DFD392A72DF4}"/>
          </ac:spMkLst>
        </pc:spChg>
      </pc:sldChg>
      <pc:sldChg chg="modSp">
        <pc:chgData name="Elisa Borghi" userId="d8210bf0-dc2a-4bb6-9158-e6f9e5806bbb" providerId="ADAL" clId="{9946DB9B-6823-4BED-BE09-8F4C395722C3}" dt="2023-02-22T08:54:40.011" v="261" actId="20577"/>
        <pc:sldMkLst>
          <pc:docMk/>
          <pc:sldMk cId="0" sldId="308"/>
        </pc:sldMkLst>
        <pc:spChg chg="mod">
          <ac:chgData name="Elisa Borghi" userId="d8210bf0-dc2a-4bb6-9158-e6f9e5806bbb" providerId="ADAL" clId="{9946DB9B-6823-4BED-BE09-8F4C395722C3}" dt="2023-02-22T08:54:40.011" v="261" actId="20577"/>
          <ac:spMkLst>
            <pc:docMk/>
            <pc:sldMk cId="0" sldId="308"/>
            <ac:spMk id="46082" creationId="{D853BC34-22B2-4040-B4FF-6EB2E027FEC9}"/>
          </ac:spMkLst>
        </pc:spChg>
      </pc:sldChg>
      <pc:sldChg chg="modSp">
        <pc:chgData name="Elisa Borghi" userId="d8210bf0-dc2a-4bb6-9158-e6f9e5806bbb" providerId="ADAL" clId="{9946DB9B-6823-4BED-BE09-8F4C395722C3}" dt="2023-02-22T08:56:35.953" v="264" actId="207"/>
        <pc:sldMkLst>
          <pc:docMk/>
          <pc:sldMk cId="0" sldId="311"/>
        </pc:sldMkLst>
        <pc:spChg chg="mod">
          <ac:chgData name="Elisa Borghi" userId="d8210bf0-dc2a-4bb6-9158-e6f9e5806bbb" providerId="ADAL" clId="{9946DB9B-6823-4BED-BE09-8F4C395722C3}" dt="2023-02-22T08:56:35.953" v="264" actId="207"/>
          <ac:spMkLst>
            <pc:docMk/>
            <pc:sldMk cId="0" sldId="311"/>
            <ac:spMk id="6" creationId="{1AE65BD1-5D9E-9B43-980D-4D59164A4EC1}"/>
          </ac:spMkLst>
        </pc:spChg>
      </pc:sldChg>
      <pc:sldChg chg="modSp">
        <pc:chgData name="Elisa Borghi" userId="d8210bf0-dc2a-4bb6-9158-e6f9e5806bbb" providerId="ADAL" clId="{9946DB9B-6823-4BED-BE09-8F4C395722C3}" dt="2023-02-22T08:57:43.693" v="267" actId="207"/>
        <pc:sldMkLst>
          <pc:docMk/>
          <pc:sldMk cId="0" sldId="323"/>
        </pc:sldMkLst>
        <pc:spChg chg="mod">
          <ac:chgData name="Elisa Borghi" userId="d8210bf0-dc2a-4bb6-9158-e6f9e5806bbb" providerId="ADAL" clId="{9946DB9B-6823-4BED-BE09-8F4C395722C3}" dt="2023-02-22T08:57:43.693" v="267" actId="207"/>
          <ac:spMkLst>
            <pc:docMk/>
            <pc:sldMk cId="0" sldId="323"/>
            <ac:spMk id="6" creationId="{41E1B3C8-44B8-E54F-A314-5AB0704248D8}"/>
          </ac:spMkLst>
        </pc:spChg>
      </pc:sldChg>
      <pc:sldChg chg="del">
        <pc:chgData name="Elisa Borghi" userId="d8210bf0-dc2a-4bb6-9158-e6f9e5806bbb" providerId="ADAL" clId="{9946DB9B-6823-4BED-BE09-8F4C395722C3}" dt="2023-02-22T08:56:11.931" v="263" actId="2696"/>
        <pc:sldMkLst>
          <pc:docMk/>
          <pc:sldMk cId="0" sldId="363"/>
        </pc:sldMkLst>
      </pc:sldChg>
      <pc:sldChg chg="modSp">
        <pc:chgData name="Elisa Borghi" userId="d8210bf0-dc2a-4bb6-9158-e6f9e5806bbb" providerId="ADAL" clId="{9946DB9B-6823-4BED-BE09-8F4C395722C3}" dt="2023-02-22T08:56:38.862" v="265" actId="207"/>
        <pc:sldMkLst>
          <pc:docMk/>
          <pc:sldMk cId="0" sldId="374"/>
        </pc:sldMkLst>
        <pc:spChg chg="mod">
          <ac:chgData name="Elisa Borghi" userId="d8210bf0-dc2a-4bb6-9158-e6f9e5806bbb" providerId="ADAL" clId="{9946DB9B-6823-4BED-BE09-8F4C395722C3}" dt="2023-02-22T08:56:38.862" v="265" actId="207"/>
          <ac:spMkLst>
            <pc:docMk/>
            <pc:sldMk cId="0" sldId="374"/>
            <ac:spMk id="8" creationId="{64542AC7-4ADE-264F-82A5-E6F5038C13E1}"/>
          </ac:spMkLst>
        </pc:spChg>
      </pc:sldChg>
      <pc:sldChg chg="modSp">
        <pc:chgData name="Elisa Borghi" userId="d8210bf0-dc2a-4bb6-9158-e6f9e5806bbb" providerId="ADAL" clId="{9946DB9B-6823-4BED-BE09-8F4C395722C3}" dt="2023-02-22T08:56:43.269" v="266" actId="207"/>
        <pc:sldMkLst>
          <pc:docMk/>
          <pc:sldMk cId="1084924625" sldId="377"/>
        </pc:sldMkLst>
        <pc:spChg chg="mod">
          <ac:chgData name="Elisa Borghi" userId="d8210bf0-dc2a-4bb6-9158-e6f9e5806bbb" providerId="ADAL" clId="{9946DB9B-6823-4BED-BE09-8F4C395722C3}" dt="2023-02-22T08:56:43.269" v="266" actId="207"/>
          <ac:spMkLst>
            <pc:docMk/>
            <pc:sldMk cId="1084924625" sldId="377"/>
            <ac:spMk id="10" creationId="{FFF90AF3-F1C3-BB40-AAE5-85BBB16982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31F90F6A-BF8A-4A55-9978-3C190DBCB34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defRPr>
            </a:lvl1pPr>
          </a:lstStyle>
          <a:p>
            <a:pPr>
              <a:defRPr/>
            </a:pPr>
            <a:endParaRPr lang="it-IT" altLang="it-IT"/>
          </a:p>
        </p:txBody>
      </p:sp>
      <p:sp>
        <p:nvSpPr>
          <p:cNvPr id="35843" name="Rectangle 1027">
            <a:extLst>
              <a:ext uri="{FF2B5EF4-FFF2-40B4-BE49-F238E27FC236}">
                <a16:creationId xmlns:a16="http://schemas.microsoft.com/office/drawing/2014/main" id="{B8874686-615D-423B-BE24-A05BCA69F1C3}"/>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defRPr>
            </a:lvl1pPr>
          </a:lstStyle>
          <a:p>
            <a:pPr>
              <a:defRPr/>
            </a:pPr>
            <a:endParaRPr lang="it-IT" altLang="it-IT"/>
          </a:p>
        </p:txBody>
      </p:sp>
      <p:sp>
        <p:nvSpPr>
          <p:cNvPr id="35844" name="Rectangle 1028">
            <a:extLst>
              <a:ext uri="{FF2B5EF4-FFF2-40B4-BE49-F238E27FC236}">
                <a16:creationId xmlns:a16="http://schemas.microsoft.com/office/drawing/2014/main" id="{A5935BBC-40B8-49C1-AF86-D7C344542C15}"/>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defRPr>
            </a:lvl1pPr>
          </a:lstStyle>
          <a:p>
            <a:pPr>
              <a:defRPr/>
            </a:pPr>
            <a:endParaRPr lang="it-IT" altLang="it-IT"/>
          </a:p>
        </p:txBody>
      </p:sp>
      <p:sp>
        <p:nvSpPr>
          <p:cNvPr id="35845" name="Rectangle 1029">
            <a:extLst>
              <a:ext uri="{FF2B5EF4-FFF2-40B4-BE49-F238E27FC236}">
                <a16:creationId xmlns:a16="http://schemas.microsoft.com/office/drawing/2014/main" id="{ED470714-3D70-45EC-B083-33863A7DEEB8}"/>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014A94EF-68FA-4609-B278-5EA3CA0AADF8}" type="slidenum">
              <a:rPr lang="en-US" altLang="it-IT"/>
              <a:pPr/>
              <a:t>‹N›</a:t>
            </a:fld>
            <a:endParaRPr lang="en-US"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B3D1001F-6C95-431B-A45B-97947D8836D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defRPr>
            </a:lvl1pPr>
          </a:lstStyle>
          <a:p>
            <a:pPr>
              <a:defRPr/>
            </a:pPr>
            <a:endParaRPr lang="it-IT" altLang="it-IT"/>
          </a:p>
        </p:txBody>
      </p:sp>
      <p:sp>
        <p:nvSpPr>
          <p:cNvPr id="22531" name="Rectangle 1027">
            <a:extLst>
              <a:ext uri="{FF2B5EF4-FFF2-40B4-BE49-F238E27FC236}">
                <a16:creationId xmlns:a16="http://schemas.microsoft.com/office/drawing/2014/main" id="{20D44C85-6B77-48F8-81A0-FFCF4C4BB1E6}"/>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defRPr>
            </a:lvl1pPr>
          </a:lstStyle>
          <a:p>
            <a:pPr>
              <a:defRPr/>
            </a:pPr>
            <a:endParaRPr lang="it-IT" altLang="it-IT"/>
          </a:p>
        </p:txBody>
      </p:sp>
      <p:sp>
        <p:nvSpPr>
          <p:cNvPr id="80900" name="Rectangle 1028">
            <a:extLst>
              <a:ext uri="{FF2B5EF4-FFF2-40B4-BE49-F238E27FC236}">
                <a16:creationId xmlns:a16="http://schemas.microsoft.com/office/drawing/2014/main" id="{7BD7B3EF-89BD-4FB0-A521-C25ACA0D735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a:extLst>
              <a:ext uri="{FF2B5EF4-FFF2-40B4-BE49-F238E27FC236}">
                <a16:creationId xmlns:a16="http://schemas.microsoft.com/office/drawing/2014/main" id="{EE6593DA-C730-4848-A89D-9E169EC89181}"/>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1030">
            <a:extLst>
              <a:ext uri="{FF2B5EF4-FFF2-40B4-BE49-F238E27FC236}">
                <a16:creationId xmlns:a16="http://schemas.microsoft.com/office/drawing/2014/main" id="{1E499146-E736-4569-B7C7-10342AD2698F}"/>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defRPr>
            </a:lvl1pPr>
          </a:lstStyle>
          <a:p>
            <a:pPr>
              <a:defRPr/>
            </a:pPr>
            <a:endParaRPr lang="it-IT" altLang="it-IT"/>
          </a:p>
        </p:txBody>
      </p:sp>
      <p:sp>
        <p:nvSpPr>
          <p:cNvPr id="22535" name="Rectangle 1031">
            <a:extLst>
              <a:ext uri="{FF2B5EF4-FFF2-40B4-BE49-F238E27FC236}">
                <a16:creationId xmlns:a16="http://schemas.microsoft.com/office/drawing/2014/main" id="{CFE13E05-C0B4-4408-8828-6036CF4C819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A15ABA7-4579-432C-85CC-65E0E831797C}" type="slidenum">
              <a:rPr lang="en-US" altLang="it-IT"/>
              <a:pPr/>
              <a:t>‹N›</a:t>
            </a:fld>
            <a:endParaRPr lang="en-US"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5D45984-9CDF-4673-8FCE-DA6E80C05F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A3CEE8C1-DD01-4A5C-9EB2-EA2D8D3E157E}" type="slidenum">
              <a:rPr lang="en-US" altLang="it-IT"/>
              <a:pPr>
                <a:spcBef>
                  <a:spcPct val="0"/>
                </a:spcBef>
              </a:pPr>
              <a:t>2</a:t>
            </a:fld>
            <a:endParaRPr lang="en-US" altLang="it-IT"/>
          </a:p>
        </p:txBody>
      </p:sp>
      <p:sp>
        <p:nvSpPr>
          <p:cNvPr id="81923" name="Rectangle 2">
            <a:extLst>
              <a:ext uri="{FF2B5EF4-FFF2-40B4-BE49-F238E27FC236}">
                <a16:creationId xmlns:a16="http://schemas.microsoft.com/office/drawing/2014/main" id="{A23912A4-1BE3-4B9E-B05A-25737FD85BF3}"/>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08396923-A805-40A6-BEFC-7D3D8D9158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C3485C7-F273-48C5-A006-6CAE18844A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2252EFAF-0977-4903-89CB-C5BE58C2F528}" type="slidenum">
              <a:rPr lang="en-US" altLang="it-IT"/>
              <a:pPr>
                <a:spcBef>
                  <a:spcPct val="0"/>
                </a:spcBef>
              </a:pPr>
              <a:t>13</a:t>
            </a:fld>
            <a:endParaRPr lang="en-US" altLang="it-IT"/>
          </a:p>
        </p:txBody>
      </p:sp>
      <p:sp>
        <p:nvSpPr>
          <p:cNvPr id="95235" name="Rectangle 2">
            <a:extLst>
              <a:ext uri="{FF2B5EF4-FFF2-40B4-BE49-F238E27FC236}">
                <a16:creationId xmlns:a16="http://schemas.microsoft.com/office/drawing/2014/main" id="{C22AED2B-BF80-4EBA-8105-7E45CEB4A34B}"/>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56CFF78-4DD6-49C2-AA25-EBD3CAC65B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80CFA07-7E87-4BC5-84A5-60095430CB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F1EBBCF8-B59F-4E0F-B1BA-7C421471A1D7}" type="slidenum">
              <a:rPr lang="en-US" altLang="it-IT"/>
              <a:pPr>
                <a:spcBef>
                  <a:spcPct val="0"/>
                </a:spcBef>
              </a:pPr>
              <a:t>14</a:t>
            </a:fld>
            <a:endParaRPr lang="en-US" altLang="it-IT"/>
          </a:p>
        </p:txBody>
      </p:sp>
      <p:sp>
        <p:nvSpPr>
          <p:cNvPr id="96259" name="Rectangle 2">
            <a:extLst>
              <a:ext uri="{FF2B5EF4-FFF2-40B4-BE49-F238E27FC236}">
                <a16:creationId xmlns:a16="http://schemas.microsoft.com/office/drawing/2014/main" id="{987244F5-F122-4890-844C-BBCC9DA86788}"/>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B339C7DE-E6F5-47A7-BE72-80CDB67827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E10FB01-64AB-4847-B88F-3FA6598925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5A2F3D89-2DC2-4CAB-A11E-2F99D5D8BD91}" type="slidenum">
              <a:rPr lang="en-US" altLang="it-IT"/>
              <a:pPr>
                <a:spcBef>
                  <a:spcPct val="0"/>
                </a:spcBef>
              </a:pPr>
              <a:t>15</a:t>
            </a:fld>
            <a:endParaRPr lang="en-US" altLang="it-IT"/>
          </a:p>
        </p:txBody>
      </p:sp>
      <p:sp>
        <p:nvSpPr>
          <p:cNvPr id="97283" name="Rectangle 2">
            <a:extLst>
              <a:ext uri="{FF2B5EF4-FFF2-40B4-BE49-F238E27FC236}">
                <a16:creationId xmlns:a16="http://schemas.microsoft.com/office/drawing/2014/main" id="{1454C589-FDD6-4AF3-912E-0BB83A2A973E}"/>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3180D3FE-0B22-450A-89DA-E81E04657B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CFB67DC3-5B94-4A02-A35E-AE216D095A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2C36F78B-9629-4281-9BC0-59CB7874079D}" type="slidenum">
              <a:rPr lang="en-US" altLang="it-IT"/>
              <a:pPr>
                <a:spcBef>
                  <a:spcPct val="0"/>
                </a:spcBef>
              </a:pPr>
              <a:t>17</a:t>
            </a:fld>
            <a:endParaRPr lang="en-US" altLang="it-IT"/>
          </a:p>
        </p:txBody>
      </p:sp>
      <p:sp>
        <p:nvSpPr>
          <p:cNvPr id="98307" name="Rectangle 2">
            <a:extLst>
              <a:ext uri="{FF2B5EF4-FFF2-40B4-BE49-F238E27FC236}">
                <a16:creationId xmlns:a16="http://schemas.microsoft.com/office/drawing/2014/main" id="{2238247A-2F7B-4E9E-8ADE-7C439D2FFA65}"/>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EAE6F78D-5048-4418-B3BC-22C31BD6EC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514E5169-135C-4BF1-9B05-98989F23E9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0EFD1199-48E1-4206-977C-EBEB7F7ECED8}" type="slidenum">
              <a:rPr lang="en-US" altLang="it-IT"/>
              <a:pPr>
                <a:spcBef>
                  <a:spcPct val="0"/>
                </a:spcBef>
              </a:pPr>
              <a:t>18</a:t>
            </a:fld>
            <a:endParaRPr lang="en-US" altLang="it-IT"/>
          </a:p>
        </p:txBody>
      </p:sp>
      <p:sp>
        <p:nvSpPr>
          <p:cNvPr id="99331" name="Rectangle 2">
            <a:extLst>
              <a:ext uri="{FF2B5EF4-FFF2-40B4-BE49-F238E27FC236}">
                <a16:creationId xmlns:a16="http://schemas.microsoft.com/office/drawing/2014/main" id="{30CEAE38-4F42-468A-A5EE-C0337C04489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D34DF1F7-B6D7-4DE3-8453-B786081E26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9AD9575-3C7E-424B-9FF7-9E47B091E0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9696D694-43A0-4503-8128-ABC27F49653C}" type="slidenum">
              <a:rPr lang="en-US" altLang="it-IT"/>
              <a:pPr>
                <a:spcBef>
                  <a:spcPct val="0"/>
                </a:spcBef>
              </a:pPr>
              <a:t>19</a:t>
            </a:fld>
            <a:endParaRPr lang="en-US" altLang="it-IT"/>
          </a:p>
        </p:txBody>
      </p:sp>
      <p:sp>
        <p:nvSpPr>
          <p:cNvPr id="100355" name="Rectangle 2">
            <a:extLst>
              <a:ext uri="{FF2B5EF4-FFF2-40B4-BE49-F238E27FC236}">
                <a16:creationId xmlns:a16="http://schemas.microsoft.com/office/drawing/2014/main" id="{021372D8-6AD9-41B8-AD10-8043B5711B8A}"/>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7C50A17-A4CC-4C16-A54E-8DF47D60B1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348B355-C4BA-46D9-8FF8-320D89FF16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FE50FF93-F3E0-4D68-A903-D8DE0245E8CA}" type="slidenum">
              <a:rPr lang="en-US" altLang="it-IT"/>
              <a:pPr>
                <a:spcBef>
                  <a:spcPct val="0"/>
                </a:spcBef>
              </a:pPr>
              <a:t>20</a:t>
            </a:fld>
            <a:endParaRPr lang="en-US" altLang="it-IT"/>
          </a:p>
        </p:txBody>
      </p:sp>
      <p:sp>
        <p:nvSpPr>
          <p:cNvPr id="101379" name="Rectangle 2">
            <a:extLst>
              <a:ext uri="{FF2B5EF4-FFF2-40B4-BE49-F238E27FC236}">
                <a16:creationId xmlns:a16="http://schemas.microsoft.com/office/drawing/2014/main" id="{BAEDFA88-CF6F-40A7-86D7-D6EC5B5861B2}"/>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50B2FB80-B0BE-4B00-AC5B-5584EF1FF7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C63CBB6-BF26-45F1-AD8B-28B7FFAA7B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6446F8AF-B67C-4978-AC4F-E0F80A4F0554}" type="slidenum">
              <a:rPr lang="en-US" altLang="it-IT"/>
              <a:pPr>
                <a:spcBef>
                  <a:spcPct val="0"/>
                </a:spcBef>
              </a:pPr>
              <a:t>21</a:t>
            </a:fld>
            <a:endParaRPr lang="en-US" altLang="it-IT"/>
          </a:p>
        </p:txBody>
      </p:sp>
      <p:sp>
        <p:nvSpPr>
          <p:cNvPr id="102403" name="Rectangle 2">
            <a:extLst>
              <a:ext uri="{FF2B5EF4-FFF2-40B4-BE49-F238E27FC236}">
                <a16:creationId xmlns:a16="http://schemas.microsoft.com/office/drawing/2014/main" id="{B5E8181F-9D8F-4661-B347-77B8E95927D8}"/>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A7492B6B-C0F6-4939-AC1E-9FBB63F886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530B8115-C324-45BD-B89F-03F9150EBC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383B1194-FBE7-41FC-A786-674426A93E7C}" type="slidenum">
              <a:rPr lang="en-US" altLang="it-IT"/>
              <a:pPr>
                <a:spcBef>
                  <a:spcPct val="0"/>
                </a:spcBef>
              </a:pPr>
              <a:t>22</a:t>
            </a:fld>
            <a:endParaRPr lang="en-US" altLang="it-IT"/>
          </a:p>
        </p:txBody>
      </p:sp>
      <p:sp>
        <p:nvSpPr>
          <p:cNvPr id="103427" name="Rectangle 2">
            <a:extLst>
              <a:ext uri="{FF2B5EF4-FFF2-40B4-BE49-F238E27FC236}">
                <a16:creationId xmlns:a16="http://schemas.microsoft.com/office/drawing/2014/main" id="{8C4F4E63-850A-4808-BC31-EE1962CD15D6}"/>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6084285-BDF4-41EC-AF93-D151EFC7AE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18E0CC5E-5951-4109-8346-2912F94012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9CFBC724-4A7D-4BCD-BA10-4D19445B4A02}" type="slidenum">
              <a:rPr lang="en-US" altLang="it-IT"/>
              <a:pPr>
                <a:spcBef>
                  <a:spcPct val="0"/>
                </a:spcBef>
              </a:pPr>
              <a:t>24</a:t>
            </a:fld>
            <a:endParaRPr lang="en-US" altLang="it-IT"/>
          </a:p>
        </p:txBody>
      </p:sp>
      <p:sp>
        <p:nvSpPr>
          <p:cNvPr id="104451" name="Rectangle 2">
            <a:extLst>
              <a:ext uri="{FF2B5EF4-FFF2-40B4-BE49-F238E27FC236}">
                <a16:creationId xmlns:a16="http://schemas.microsoft.com/office/drawing/2014/main" id="{A965418D-1015-4FAB-AE4E-CF8A19CC359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A197C76F-FCE7-4BE7-B9E4-5C6F17415C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5D45984-9CDF-4673-8FCE-DA6E80C05F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A3CEE8C1-DD01-4A5C-9EB2-EA2D8D3E157E}" type="slidenum">
              <a:rPr lang="en-US" altLang="it-IT"/>
              <a:pPr>
                <a:spcBef>
                  <a:spcPct val="0"/>
                </a:spcBef>
              </a:pPr>
              <a:t>3</a:t>
            </a:fld>
            <a:endParaRPr lang="en-US" altLang="it-IT"/>
          </a:p>
        </p:txBody>
      </p:sp>
      <p:sp>
        <p:nvSpPr>
          <p:cNvPr id="81923" name="Rectangle 2">
            <a:extLst>
              <a:ext uri="{FF2B5EF4-FFF2-40B4-BE49-F238E27FC236}">
                <a16:creationId xmlns:a16="http://schemas.microsoft.com/office/drawing/2014/main" id="{A23912A4-1BE3-4B9E-B05A-25737FD85BF3}"/>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08396923-A805-40A6-BEFC-7D3D8D9158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14708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5C8F4D5-DEAB-4B18-9CF2-9D910D9C15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A425C23F-E804-4582-AD90-0332AE1113A4}" type="slidenum">
              <a:rPr lang="en-US" altLang="it-IT"/>
              <a:pPr>
                <a:spcBef>
                  <a:spcPct val="0"/>
                </a:spcBef>
              </a:pPr>
              <a:t>26</a:t>
            </a:fld>
            <a:endParaRPr lang="en-US" altLang="it-IT"/>
          </a:p>
        </p:txBody>
      </p:sp>
      <p:sp>
        <p:nvSpPr>
          <p:cNvPr id="107523" name="Rectangle 2">
            <a:extLst>
              <a:ext uri="{FF2B5EF4-FFF2-40B4-BE49-F238E27FC236}">
                <a16:creationId xmlns:a16="http://schemas.microsoft.com/office/drawing/2014/main" id="{BC30D146-A337-4BA2-B375-ACCE224010F7}"/>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518748F6-7B8D-40D2-B018-F45D6BBE95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5A1EF05-ED3D-4CB5-8F70-2758677638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EBAE7914-63A3-4A58-88CC-0B3CF2EBE8AB}" type="slidenum">
              <a:rPr lang="en-US" altLang="it-IT">
                <a:solidFill>
                  <a:srgbClr val="000000"/>
                </a:solidFill>
              </a:rPr>
              <a:pPr>
                <a:spcBef>
                  <a:spcPct val="0"/>
                </a:spcBef>
              </a:pPr>
              <a:t>29</a:t>
            </a:fld>
            <a:endParaRPr lang="en-US" altLang="it-IT">
              <a:solidFill>
                <a:srgbClr val="000000"/>
              </a:solidFill>
            </a:endParaRPr>
          </a:p>
        </p:txBody>
      </p:sp>
      <p:sp>
        <p:nvSpPr>
          <p:cNvPr id="108547" name="Rectangle 2">
            <a:extLst>
              <a:ext uri="{FF2B5EF4-FFF2-40B4-BE49-F238E27FC236}">
                <a16:creationId xmlns:a16="http://schemas.microsoft.com/office/drawing/2014/main" id="{15417463-6797-4FD7-8FCF-6E86974ADAC4}"/>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6E1F37B3-DB91-4A45-BCDF-7408BAD879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975081B2-35B0-48FA-83C5-65D6F439D8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D053FFCE-EA13-474D-B83A-BDA47B4A68F1}" type="slidenum">
              <a:rPr lang="en-US" altLang="it-IT"/>
              <a:pPr>
                <a:spcBef>
                  <a:spcPct val="0"/>
                </a:spcBef>
              </a:pPr>
              <a:t>31</a:t>
            </a:fld>
            <a:endParaRPr lang="en-US" altLang="it-IT"/>
          </a:p>
        </p:txBody>
      </p:sp>
      <p:sp>
        <p:nvSpPr>
          <p:cNvPr id="109571" name="Rectangle 2">
            <a:extLst>
              <a:ext uri="{FF2B5EF4-FFF2-40B4-BE49-F238E27FC236}">
                <a16:creationId xmlns:a16="http://schemas.microsoft.com/office/drawing/2014/main" id="{7B8073B5-3C42-4872-B040-BE0A9ED24D06}"/>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CE6343F9-3BDA-4A8B-9B10-FFDC8765B6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1AE67CF-9D44-4CAA-A821-3930144FEE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3BB7D522-346E-495C-8BDF-9D9EB812508F}" type="slidenum">
              <a:rPr lang="en-US" altLang="it-IT"/>
              <a:pPr>
                <a:spcBef>
                  <a:spcPct val="0"/>
                </a:spcBef>
              </a:pPr>
              <a:t>32</a:t>
            </a:fld>
            <a:endParaRPr lang="en-US" altLang="it-IT"/>
          </a:p>
        </p:txBody>
      </p:sp>
      <p:sp>
        <p:nvSpPr>
          <p:cNvPr id="110595" name="Rectangle 2">
            <a:extLst>
              <a:ext uri="{FF2B5EF4-FFF2-40B4-BE49-F238E27FC236}">
                <a16:creationId xmlns:a16="http://schemas.microsoft.com/office/drawing/2014/main" id="{D597067A-9DCD-49DB-B4FF-DFEC0BDBCAF8}"/>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A5A95CE5-07AB-4E85-A39E-4534C5BC58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15E1EEB-60C4-4907-A315-3B32119F28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A6C6005C-D4D9-4800-8E34-699495B993AB}" type="slidenum">
              <a:rPr lang="en-US" altLang="it-IT"/>
              <a:pPr>
                <a:spcBef>
                  <a:spcPct val="0"/>
                </a:spcBef>
              </a:pPr>
              <a:t>39</a:t>
            </a:fld>
            <a:endParaRPr lang="en-US" altLang="it-IT"/>
          </a:p>
        </p:txBody>
      </p:sp>
      <p:sp>
        <p:nvSpPr>
          <p:cNvPr id="111619" name="Rectangle 2">
            <a:extLst>
              <a:ext uri="{FF2B5EF4-FFF2-40B4-BE49-F238E27FC236}">
                <a16:creationId xmlns:a16="http://schemas.microsoft.com/office/drawing/2014/main" id="{CA8EC3E3-6714-4C8C-B388-E5AF566F997D}"/>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8986E07D-F3B1-4520-9C48-D90544806C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87F4D426-ADF0-4538-A661-088E64D22C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148B48A7-A0D1-47B4-AB01-04DC4FA73B15}" type="slidenum">
              <a:rPr lang="en-US" altLang="it-IT"/>
              <a:pPr>
                <a:spcBef>
                  <a:spcPct val="0"/>
                </a:spcBef>
              </a:pPr>
              <a:t>40</a:t>
            </a:fld>
            <a:endParaRPr lang="en-US" altLang="it-IT"/>
          </a:p>
        </p:txBody>
      </p:sp>
      <p:sp>
        <p:nvSpPr>
          <p:cNvPr id="112643" name="Rectangle 2">
            <a:extLst>
              <a:ext uri="{FF2B5EF4-FFF2-40B4-BE49-F238E27FC236}">
                <a16:creationId xmlns:a16="http://schemas.microsoft.com/office/drawing/2014/main" id="{A08331F2-C7E4-4F21-9E4F-1ED5F3DA2E60}"/>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D00549D5-9685-4D10-9BDD-7FFAA96695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11BE5AA1-BF85-4CAD-B4F6-36B9EE42F4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81F17789-DECC-4082-A239-A09C30640370}" type="slidenum">
              <a:rPr lang="en-US" altLang="it-IT"/>
              <a:pPr>
                <a:spcBef>
                  <a:spcPct val="0"/>
                </a:spcBef>
              </a:pPr>
              <a:t>41</a:t>
            </a:fld>
            <a:endParaRPr lang="en-US" altLang="it-IT"/>
          </a:p>
        </p:txBody>
      </p:sp>
      <p:sp>
        <p:nvSpPr>
          <p:cNvPr id="113667" name="Rectangle 2">
            <a:extLst>
              <a:ext uri="{FF2B5EF4-FFF2-40B4-BE49-F238E27FC236}">
                <a16:creationId xmlns:a16="http://schemas.microsoft.com/office/drawing/2014/main" id="{1E4866D1-4D83-4786-96F0-8C23DD11663A}"/>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B1352D29-88BC-4CFA-9D90-30AB7A3A72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35D71B5-A2E0-49F6-B2B5-8513B31998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8333E9A5-5776-4B5B-BF14-4D4A0A0DC604}" type="slidenum">
              <a:rPr lang="en-US" altLang="it-IT"/>
              <a:pPr>
                <a:spcBef>
                  <a:spcPct val="0"/>
                </a:spcBef>
              </a:pPr>
              <a:t>42</a:t>
            </a:fld>
            <a:endParaRPr lang="en-US" altLang="it-IT"/>
          </a:p>
        </p:txBody>
      </p:sp>
      <p:sp>
        <p:nvSpPr>
          <p:cNvPr id="114691" name="Rectangle 2">
            <a:extLst>
              <a:ext uri="{FF2B5EF4-FFF2-40B4-BE49-F238E27FC236}">
                <a16:creationId xmlns:a16="http://schemas.microsoft.com/office/drawing/2014/main" id="{BC9DD696-9962-456D-A1E8-CD6BD68F5C28}"/>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50DCA3AD-B522-4A7C-AB22-A3CC9DBDB3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45FE08F8-7630-451F-BA94-D3632FAE55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3944AA0D-67DB-437F-9A09-31D067957A23}" type="slidenum">
              <a:rPr lang="en-US" altLang="it-IT"/>
              <a:pPr>
                <a:spcBef>
                  <a:spcPct val="0"/>
                </a:spcBef>
              </a:pPr>
              <a:t>43</a:t>
            </a:fld>
            <a:endParaRPr lang="en-US" altLang="it-IT"/>
          </a:p>
        </p:txBody>
      </p:sp>
      <p:sp>
        <p:nvSpPr>
          <p:cNvPr id="115715" name="Rectangle 2">
            <a:extLst>
              <a:ext uri="{FF2B5EF4-FFF2-40B4-BE49-F238E27FC236}">
                <a16:creationId xmlns:a16="http://schemas.microsoft.com/office/drawing/2014/main" id="{B01946A3-4370-4D39-AA22-70E2E63751FE}"/>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90AF5993-27F5-4D16-B066-9EC69E6E0A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AFB80BDB-C423-4669-8345-7697F6D391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B8790345-3917-4499-92ED-2FD18CF5E663}" type="slidenum">
              <a:rPr lang="en-US" altLang="it-IT"/>
              <a:pPr>
                <a:spcBef>
                  <a:spcPct val="0"/>
                </a:spcBef>
              </a:pPr>
              <a:t>44</a:t>
            </a:fld>
            <a:endParaRPr lang="en-US" altLang="it-IT"/>
          </a:p>
        </p:txBody>
      </p:sp>
      <p:sp>
        <p:nvSpPr>
          <p:cNvPr id="116739" name="Rectangle 2">
            <a:extLst>
              <a:ext uri="{FF2B5EF4-FFF2-40B4-BE49-F238E27FC236}">
                <a16:creationId xmlns:a16="http://schemas.microsoft.com/office/drawing/2014/main" id="{B4FF817A-C5A2-4C1A-829C-3E0E97D84579}"/>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C2AE387B-563F-48E0-9628-CDB581135C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EDE6117-B42B-4594-A0D8-E3091F7EFE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77EEDFDB-60F9-4ECE-AE85-2767E6CA9437}" type="slidenum">
              <a:rPr lang="en-US" altLang="it-IT"/>
              <a:pPr>
                <a:spcBef>
                  <a:spcPct val="0"/>
                </a:spcBef>
              </a:pPr>
              <a:t>4</a:t>
            </a:fld>
            <a:endParaRPr lang="en-US" altLang="it-IT"/>
          </a:p>
        </p:txBody>
      </p:sp>
      <p:sp>
        <p:nvSpPr>
          <p:cNvPr id="82947" name="Rectangle 2">
            <a:extLst>
              <a:ext uri="{FF2B5EF4-FFF2-40B4-BE49-F238E27FC236}">
                <a16:creationId xmlns:a16="http://schemas.microsoft.com/office/drawing/2014/main" id="{AECD041E-E244-4AF3-8556-4FD0154092E4}"/>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01E44E2A-B831-415B-83FB-CFF0BF3BB7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B0C621D-7F10-4470-A174-F0E8A79F57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4EBBFE2A-48AC-4C35-B34B-96BCDDF6D029}" type="slidenum">
              <a:rPr lang="en-US" altLang="it-IT"/>
              <a:pPr>
                <a:spcBef>
                  <a:spcPct val="0"/>
                </a:spcBef>
              </a:pPr>
              <a:t>45</a:t>
            </a:fld>
            <a:endParaRPr lang="en-US" altLang="it-IT"/>
          </a:p>
        </p:txBody>
      </p:sp>
      <p:sp>
        <p:nvSpPr>
          <p:cNvPr id="117763" name="Rectangle 2">
            <a:extLst>
              <a:ext uri="{FF2B5EF4-FFF2-40B4-BE49-F238E27FC236}">
                <a16:creationId xmlns:a16="http://schemas.microsoft.com/office/drawing/2014/main" id="{58EFAA17-9331-4D29-A4FA-3E72B85358B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B4559703-406F-4846-AFA3-4E0D79A238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FA3A8ED4-5478-40C4-8F08-C6F69A07DF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F3BF6B2D-BF8D-49DC-8565-F8D36A6F432A}" type="slidenum">
              <a:rPr lang="en-US" altLang="it-IT"/>
              <a:pPr>
                <a:spcBef>
                  <a:spcPct val="0"/>
                </a:spcBef>
              </a:pPr>
              <a:t>46</a:t>
            </a:fld>
            <a:endParaRPr lang="en-US" altLang="it-IT"/>
          </a:p>
        </p:txBody>
      </p:sp>
      <p:sp>
        <p:nvSpPr>
          <p:cNvPr id="118787" name="Rectangle 2">
            <a:extLst>
              <a:ext uri="{FF2B5EF4-FFF2-40B4-BE49-F238E27FC236}">
                <a16:creationId xmlns:a16="http://schemas.microsoft.com/office/drawing/2014/main" id="{97048D13-8090-4677-AE70-8D2B35E8CB50}"/>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56D38792-0BAB-469F-BF8C-D6BC6D5820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7F89C88-5F93-480B-A3D7-6D506C4F51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881B57F2-4A9A-48A9-A9B6-A02DDAC61C3F}" type="slidenum">
              <a:rPr lang="en-US" altLang="it-IT"/>
              <a:pPr>
                <a:spcBef>
                  <a:spcPct val="0"/>
                </a:spcBef>
              </a:pPr>
              <a:t>6</a:t>
            </a:fld>
            <a:endParaRPr lang="en-US" altLang="it-IT"/>
          </a:p>
        </p:txBody>
      </p:sp>
      <p:sp>
        <p:nvSpPr>
          <p:cNvPr id="83971" name="Rectangle 2">
            <a:extLst>
              <a:ext uri="{FF2B5EF4-FFF2-40B4-BE49-F238E27FC236}">
                <a16:creationId xmlns:a16="http://schemas.microsoft.com/office/drawing/2014/main" id="{A312995A-8C97-45A5-ACD7-BFB4A1EAB1EB}"/>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BEFD74A-A2F2-4863-AAF4-F340F2BC56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C121F8CF-19D7-4E00-B329-22EA77A6AA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3EF27FF5-1BBF-4034-9B04-23D277E0F3A8}" type="slidenum">
              <a:rPr lang="en-US" altLang="it-IT"/>
              <a:pPr>
                <a:spcBef>
                  <a:spcPct val="0"/>
                </a:spcBef>
              </a:pPr>
              <a:t>7</a:t>
            </a:fld>
            <a:endParaRPr lang="en-US" altLang="it-IT"/>
          </a:p>
        </p:txBody>
      </p:sp>
      <p:sp>
        <p:nvSpPr>
          <p:cNvPr id="84995" name="Rectangle 2">
            <a:extLst>
              <a:ext uri="{FF2B5EF4-FFF2-40B4-BE49-F238E27FC236}">
                <a16:creationId xmlns:a16="http://schemas.microsoft.com/office/drawing/2014/main" id="{FB1E21D8-F2CC-4F4B-A4CA-77DCD5C102D2}"/>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44235D5-DFFC-408D-8E01-B6F0535FAF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EBD98FA-D6BD-4199-B969-9499802B56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2DFA2BC0-411B-49F2-84EF-EF14F598C35C}" type="slidenum">
              <a:rPr lang="en-US" altLang="it-IT"/>
              <a:pPr>
                <a:spcBef>
                  <a:spcPct val="0"/>
                </a:spcBef>
              </a:pPr>
              <a:t>9</a:t>
            </a:fld>
            <a:endParaRPr lang="en-US" altLang="it-IT"/>
          </a:p>
        </p:txBody>
      </p:sp>
      <p:sp>
        <p:nvSpPr>
          <p:cNvPr id="86019" name="Rectangle 2">
            <a:extLst>
              <a:ext uri="{FF2B5EF4-FFF2-40B4-BE49-F238E27FC236}">
                <a16:creationId xmlns:a16="http://schemas.microsoft.com/office/drawing/2014/main" id="{B84FBD7A-8CB2-4F4F-8996-1936E1CB314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1630BC92-29BB-4E7E-9AAA-C6C2B16A4D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3B22F158-9B57-44C5-B62B-679D9A6915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5A388EE7-54A3-42A8-95CC-0562FB1802F9}" type="slidenum">
              <a:rPr lang="en-US" altLang="it-IT"/>
              <a:pPr>
                <a:spcBef>
                  <a:spcPct val="0"/>
                </a:spcBef>
              </a:pPr>
              <a:t>10</a:t>
            </a:fld>
            <a:endParaRPr lang="en-US" altLang="it-IT"/>
          </a:p>
        </p:txBody>
      </p:sp>
      <p:sp>
        <p:nvSpPr>
          <p:cNvPr id="91139" name="Rectangle 2">
            <a:extLst>
              <a:ext uri="{FF2B5EF4-FFF2-40B4-BE49-F238E27FC236}">
                <a16:creationId xmlns:a16="http://schemas.microsoft.com/office/drawing/2014/main" id="{19B8BBCE-2B2D-46BF-AEE2-64AFD89B20A0}"/>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BF849B46-0A31-454C-B984-6F22CFFAA2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8D40894-1A9D-458C-A36A-12DFA7105C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7DA0F949-C3C1-40FF-A9DE-66D4C5922241}" type="slidenum">
              <a:rPr lang="en-US" altLang="it-IT"/>
              <a:pPr>
                <a:spcBef>
                  <a:spcPct val="0"/>
                </a:spcBef>
              </a:pPr>
              <a:t>11</a:t>
            </a:fld>
            <a:endParaRPr lang="en-US" altLang="it-IT"/>
          </a:p>
        </p:txBody>
      </p:sp>
      <p:sp>
        <p:nvSpPr>
          <p:cNvPr id="92163" name="Rectangle 2">
            <a:extLst>
              <a:ext uri="{FF2B5EF4-FFF2-40B4-BE49-F238E27FC236}">
                <a16:creationId xmlns:a16="http://schemas.microsoft.com/office/drawing/2014/main" id="{C96BB1F6-EFEC-433C-B8FA-A275E560057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9F9D54A6-7211-455D-8679-CBF7EA6D80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F5A38EE-F7F0-4B3F-9E2F-0F203AF885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Times"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Arial" panose="020B0604020202020204" pitchFamily="34" charset="0"/>
                <a:cs typeface="Arial" panose="020B0604020202020204" pitchFamily="34" charset="0"/>
              </a:defRPr>
            </a:lvl9pPr>
          </a:lstStyle>
          <a:p>
            <a:pPr>
              <a:spcBef>
                <a:spcPct val="0"/>
              </a:spcBef>
            </a:pPr>
            <a:fld id="{DC655ECD-4672-4D10-8959-8C63D2570AC5}" type="slidenum">
              <a:rPr lang="en-US" altLang="it-IT"/>
              <a:pPr>
                <a:spcBef>
                  <a:spcPct val="0"/>
                </a:spcBef>
              </a:pPr>
              <a:t>12</a:t>
            </a:fld>
            <a:endParaRPr lang="en-US" altLang="it-IT"/>
          </a:p>
        </p:txBody>
      </p:sp>
      <p:sp>
        <p:nvSpPr>
          <p:cNvPr id="94211" name="Rectangle 2">
            <a:extLst>
              <a:ext uri="{FF2B5EF4-FFF2-40B4-BE49-F238E27FC236}">
                <a16:creationId xmlns:a16="http://schemas.microsoft.com/office/drawing/2014/main" id="{3B291691-3EC2-45A5-A6A6-BB06020503CA}"/>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FB69855-5AA1-4092-A624-D38190357E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anose="02020603050405020304" pitchFamily="18"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C3532A-3A0B-4B8D-BDB6-E287017F7735}"/>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3" name="Picture 10" descr="Pearson_Bound_White">
            <a:extLst>
              <a:ext uri="{FF2B5EF4-FFF2-40B4-BE49-F238E27FC236}">
                <a16:creationId xmlns:a16="http://schemas.microsoft.com/office/drawing/2014/main" id="{0D30C13E-15D0-4E99-9BD1-2427552AD92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984A1062-A4E6-4B99-B6D0-73EB9ABCB4E2}"/>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lways_Learning_Text_Purple_RGB">
            <a:extLst>
              <a:ext uri="{FF2B5EF4-FFF2-40B4-BE49-F238E27FC236}">
                <a16:creationId xmlns:a16="http://schemas.microsoft.com/office/drawing/2014/main" id="{80C62E82-9E2B-4EF3-8173-B5DB6430BEE9}"/>
              </a:ext>
            </a:extLst>
          </p:cNvPr>
          <p:cNvPicPr preferRelativeResize="0">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96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83120B41-4C3F-4AEE-AF15-EBD68F981293}"/>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7CD0A43A-9A5E-4E09-B504-F82B092E9C6D}"/>
              </a:ext>
            </a:extLst>
          </p:cNvPr>
          <p:cNvSpPr>
            <a:spLocks noGrp="1" noChangeArrowheads="1"/>
          </p:cNvSpPr>
          <p:nvPr>
            <p:ph type="sldNum" sz="quarter" idx="11"/>
          </p:nvPr>
        </p:nvSpPr>
        <p:spPr>
          <a:ln/>
        </p:spPr>
        <p:txBody>
          <a:bodyPr/>
          <a:lstStyle>
            <a:lvl1pPr>
              <a:defRPr/>
            </a:lvl1pPr>
          </a:lstStyle>
          <a:p>
            <a:fld id="{C6DC6D24-62C9-4CE7-86AF-190EBF05CE22}" type="slidenum">
              <a:rPr lang="en-US" altLang="it-IT"/>
              <a:pPr/>
              <a:t>‹N›</a:t>
            </a:fld>
            <a:endParaRPr lang="en-US" altLang="it-IT"/>
          </a:p>
        </p:txBody>
      </p:sp>
    </p:spTree>
    <p:extLst>
      <p:ext uri="{BB962C8B-B14F-4D97-AF65-F5344CB8AC3E}">
        <p14:creationId xmlns:p14="http://schemas.microsoft.com/office/powerpoint/2010/main" val="425145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9FB30481-17C3-4ED1-89F5-7A7A93B1A2F5}"/>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DF6D799C-DF60-47F8-BC3A-C2C4F47A8895}"/>
              </a:ext>
            </a:extLst>
          </p:cNvPr>
          <p:cNvSpPr>
            <a:spLocks noGrp="1" noChangeArrowheads="1"/>
          </p:cNvSpPr>
          <p:nvPr>
            <p:ph type="sldNum" sz="quarter" idx="11"/>
          </p:nvPr>
        </p:nvSpPr>
        <p:spPr>
          <a:ln/>
        </p:spPr>
        <p:txBody>
          <a:bodyPr/>
          <a:lstStyle>
            <a:lvl1pPr>
              <a:defRPr/>
            </a:lvl1pPr>
          </a:lstStyle>
          <a:p>
            <a:fld id="{6651C5E7-B33B-40EB-9D1C-916A422D4D76}" type="slidenum">
              <a:rPr lang="en-US" altLang="it-IT"/>
              <a:pPr/>
              <a:t>‹N›</a:t>
            </a:fld>
            <a:endParaRPr lang="en-US" altLang="it-IT"/>
          </a:p>
        </p:txBody>
      </p:sp>
    </p:spTree>
    <p:extLst>
      <p:ext uri="{BB962C8B-B14F-4D97-AF65-F5344CB8AC3E}">
        <p14:creationId xmlns:p14="http://schemas.microsoft.com/office/powerpoint/2010/main" val="23932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EA8AF8-7B81-48AA-A317-304D20EF7F75}"/>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3" name="Picture 10" descr="Pearson_Bound_White">
            <a:extLst>
              <a:ext uri="{FF2B5EF4-FFF2-40B4-BE49-F238E27FC236}">
                <a16:creationId xmlns:a16="http://schemas.microsoft.com/office/drawing/2014/main" id="{CA46A4E9-46FF-420A-977A-2839CA07A09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0307B7A9-3162-44C3-98ED-2EAEADAD3DD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a:extLst>
              <a:ext uri="{FF2B5EF4-FFF2-40B4-BE49-F238E27FC236}">
                <a16:creationId xmlns:a16="http://schemas.microsoft.com/office/drawing/2014/main" id="{671F0238-8793-402C-9FD6-29450A533AFF}"/>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B3436337-BD29-4C43-850B-A028B17D7B60}"/>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7" name="Picture 10" descr="Pearson_Bound_White">
            <a:extLst>
              <a:ext uri="{FF2B5EF4-FFF2-40B4-BE49-F238E27FC236}">
                <a16:creationId xmlns:a16="http://schemas.microsoft.com/office/drawing/2014/main" id="{EEBF7E6E-DFBA-4914-A621-B96A6E1452E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earson_Strap_Bound_White">
            <a:extLst>
              <a:ext uri="{FF2B5EF4-FFF2-40B4-BE49-F238E27FC236}">
                <a16:creationId xmlns:a16="http://schemas.microsoft.com/office/drawing/2014/main" id="{B846EF7F-A66E-4CD7-9791-E2184D899F13}"/>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lways_Learning_Text_Purple_RGB">
            <a:extLst>
              <a:ext uri="{FF2B5EF4-FFF2-40B4-BE49-F238E27FC236}">
                <a16:creationId xmlns:a16="http://schemas.microsoft.com/office/drawing/2014/main" id="{3C0D1C6E-905E-4B67-B624-C1D69565397D}"/>
              </a:ext>
            </a:extLst>
          </p:cNvPr>
          <p:cNvPicPr preferRelativeResize="0">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51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994EFB75-ECD5-4D65-ABB4-96C905CAB461}"/>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E39B4095-ADAA-4948-BC23-24897912F0C9}"/>
              </a:ext>
            </a:extLst>
          </p:cNvPr>
          <p:cNvSpPr>
            <a:spLocks noGrp="1" noChangeArrowheads="1"/>
          </p:cNvSpPr>
          <p:nvPr>
            <p:ph type="sldNum" sz="quarter" idx="11"/>
          </p:nvPr>
        </p:nvSpPr>
        <p:spPr/>
        <p:txBody>
          <a:bodyPr/>
          <a:lstStyle>
            <a:lvl1pPr>
              <a:defRPr/>
            </a:lvl1pPr>
          </a:lstStyle>
          <a:p>
            <a:fld id="{B98EBD8A-F6DF-4E21-9470-B49A65B06A6D}" type="slidenum">
              <a:rPr lang="en-US" altLang="it-IT"/>
              <a:pPr/>
              <a:t>‹N›</a:t>
            </a:fld>
            <a:endParaRPr lang="en-US" altLang="it-IT"/>
          </a:p>
        </p:txBody>
      </p:sp>
    </p:spTree>
    <p:extLst>
      <p:ext uri="{BB962C8B-B14F-4D97-AF65-F5344CB8AC3E}">
        <p14:creationId xmlns:p14="http://schemas.microsoft.com/office/powerpoint/2010/main" val="3059593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a:extLst>
              <a:ext uri="{FF2B5EF4-FFF2-40B4-BE49-F238E27FC236}">
                <a16:creationId xmlns:a16="http://schemas.microsoft.com/office/drawing/2014/main" id="{88C9952C-0928-441A-8D53-E10691EAC153}"/>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FAC78A26-7D20-4365-B767-1A3384B7D521}"/>
              </a:ext>
            </a:extLst>
          </p:cNvPr>
          <p:cNvSpPr>
            <a:spLocks noGrp="1" noChangeArrowheads="1"/>
          </p:cNvSpPr>
          <p:nvPr>
            <p:ph type="sldNum" sz="quarter" idx="11"/>
          </p:nvPr>
        </p:nvSpPr>
        <p:spPr/>
        <p:txBody>
          <a:bodyPr/>
          <a:lstStyle>
            <a:lvl1pPr>
              <a:defRPr/>
            </a:lvl1pPr>
          </a:lstStyle>
          <a:p>
            <a:fld id="{8DABE1FE-BF16-4BC7-A59A-695B7CEF1AF9}" type="slidenum">
              <a:rPr lang="en-US" altLang="it-IT"/>
              <a:pPr/>
              <a:t>‹N›</a:t>
            </a:fld>
            <a:endParaRPr lang="en-US" altLang="it-IT"/>
          </a:p>
        </p:txBody>
      </p:sp>
    </p:spTree>
    <p:extLst>
      <p:ext uri="{BB962C8B-B14F-4D97-AF65-F5344CB8AC3E}">
        <p14:creationId xmlns:p14="http://schemas.microsoft.com/office/powerpoint/2010/main" val="228960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06C80728-71C1-4A68-B8A9-8DC8F4E46B98}"/>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C103F9A1-C198-4E41-80C8-4FB75FE7A9AF}"/>
              </a:ext>
            </a:extLst>
          </p:cNvPr>
          <p:cNvSpPr>
            <a:spLocks noGrp="1" noChangeArrowheads="1"/>
          </p:cNvSpPr>
          <p:nvPr>
            <p:ph type="sldNum" sz="quarter" idx="11"/>
          </p:nvPr>
        </p:nvSpPr>
        <p:spPr/>
        <p:txBody>
          <a:bodyPr/>
          <a:lstStyle>
            <a:lvl1pPr>
              <a:defRPr/>
            </a:lvl1pPr>
          </a:lstStyle>
          <a:p>
            <a:fld id="{DE4214AE-D0EA-4514-B299-2E1334F6CA17}" type="slidenum">
              <a:rPr lang="en-US" altLang="it-IT"/>
              <a:pPr/>
              <a:t>‹N›</a:t>
            </a:fld>
            <a:endParaRPr lang="en-US" altLang="it-IT"/>
          </a:p>
        </p:txBody>
      </p:sp>
    </p:spTree>
    <p:extLst>
      <p:ext uri="{BB962C8B-B14F-4D97-AF65-F5344CB8AC3E}">
        <p14:creationId xmlns:p14="http://schemas.microsoft.com/office/powerpoint/2010/main" val="39859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9D4ED4BC-5AE3-4D22-A510-B01924055C2C}"/>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8" name="Rectangle 6">
            <a:extLst>
              <a:ext uri="{FF2B5EF4-FFF2-40B4-BE49-F238E27FC236}">
                <a16:creationId xmlns:a16="http://schemas.microsoft.com/office/drawing/2014/main" id="{AABA168A-E683-48CF-958B-6C3F390CA996}"/>
              </a:ext>
            </a:extLst>
          </p:cNvPr>
          <p:cNvSpPr>
            <a:spLocks noGrp="1" noChangeArrowheads="1"/>
          </p:cNvSpPr>
          <p:nvPr>
            <p:ph type="sldNum" sz="quarter" idx="11"/>
          </p:nvPr>
        </p:nvSpPr>
        <p:spPr/>
        <p:txBody>
          <a:bodyPr/>
          <a:lstStyle>
            <a:lvl1pPr>
              <a:defRPr/>
            </a:lvl1pPr>
          </a:lstStyle>
          <a:p>
            <a:fld id="{6F28AF78-B773-4D19-96DE-1486D740AA36}" type="slidenum">
              <a:rPr lang="en-US" altLang="it-IT"/>
              <a:pPr/>
              <a:t>‹N›</a:t>
            </a:fld>
            <a:endParaRPr lang="en-US" altLang="it-IT"/>
          </a:p>
        </p:txBody>
      </p:sp>
    </p:spTree>
    <p:extLst>
      <p:ext uri="{BB962C8B-B14F-4D97-AF65-F5344CB8AC3E}">
        <p14:creationId xmlns:p14="http://schemas.microsoft.com/office/powerpoint/2010/main" val="163926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a:extLst>
              <a:ext uri="{FF2B5EF4-FFF2-40B4-BE49-F238E27FC236}">
                <a16:creationId xmlns:a16="http://schemas.microsoft.com/office/drawing/2014/main" id="{8C67BC02-79EE-43F3-9E2E-97BDA7A9A1CE}"/>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4" name="Rectangle 6">
            <a:extLst>
              <a:ext uri="{FF2B5EF4-FFF2-40B4-BE49-F238E27FC236}">
                <a16:creationId xmlns:a16="http://schemas.microsoft.com/office/drawing/2014/main" id="{395678E8-43DA-41E6-8188-AC1539456915}"/>
              </a:ext>
            </a:extLst>
          </p:cNvPr>
          <p:cNvSpPr>
            <a:spLocks noGrp="1" noChangeArrowheads="1"/>
          </p:cNvSpPr>
          <p:nvPr>
            <p:ph type="sldNum" sz="quarter" idx="11"/>
          </p:nvPr>
        </p:nvSpPr>
        <p:spPr/>
        <p:txBody>
          <a:bodyPr/>
          <a:lstStyle>
            <a:lvl1pPr>
              <a:defRPr/>
            </a:lvl1pPr>
          </a:lstStyle>
          <a:p>
            <a:fld id="{4C4D8206-9976-4452-A5C7-D14377287F6D}" type="slidenum">
              <a:rPr lang="en-US" altLang="it-IT"/>
              <a:pPr/>
              <a:t>‹N›</a:t>
            </a:fld>
            <a:endParaRPr lang="en-US" altLang="it-IT"/>
          </a:p>
        </p:txBody>
      </p:sp>
    </p:spTree>
    <p:extLst>
      <p:ext uri="{BB962C8B-B14F-4D97-AF65-F5344CB8AC3E}">
        <p14:creationId xmlns:p14="http://schemas.microsoft.com/office/powerpoint/2010/main" val="1200099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1A0A38E-0999-48E7-B271-06AE66B687E5}"/>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3" name="Rectangle 6">
            <a:extLst>
              <a:ext uri="{FF2B5EF4-FFF2-40B4-BE49-F238E27FC236}">
                <a16:creationId xmlns:a16="http://schemas.microsoft.com/office/drawing/2014/main" id="{D13717B8-8A62-4163-BF60-78775DA563EE}"/>
              </a:ext>
            </a:extLst>
          </p:cNvPr>
          <p:cNvSpPr>
            <a:spLocks noGrp="1" noChangeArrowheads="1"/>
          </p:cNvSpPr>
          <p:nvPr>
            <p:ph type="sldNum" sz="quarter" idx="11"/>
          </p:nvPr>
        </p:nvSpPr>
        <p:spPr/>
        <p:txBody>
          <a:bodyPr/>
          <a:lstStyle>
            <a:lvl1pPr>
              <a:defRPr/>
            </a:lvl1pPr>
          </a:lstStyle>
          <a:p>
            <a:fld id="{80126B65-1C45-41F4-876E-9B0719CBB778}" type="slidenum">
              <a:rPr lang="en-US" altLang="it-IT"/>
              <a:pPr/>
              <a:t>‹N›</a:t>
            </a:fld>
            <a:endParaRPr lang="en-US" altLang="it-IT"/>
          </a:p>
        </p:txBody>
      </p:sp>
    </p:spTree>
    <p:extLst>
      <p:ext uri="{BB962C8B-B14F-4D97-AF65-F5344CB8AC3E}">
        <p14:creationId xmlns:p14="http://schemas.microsoft.com/office/powerpoint/2010/main" val="13977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E00573B4-EAFF-48A1-B3B6-058B81DECA83}"/>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5A6AD483-DE0A-4A65-A20B-23001B979D59}"/>
              </a:ext>
            </a:extLst>
          </p:cNvPr>
          <p:cNvSpPr>
            <a:spLocks noGrp="1" noChangeArrowheads="1"/>
          </p:cNvSpPr>
          <p:nvPr>
            <p:ph type="sldNum" sz="quarter" idx="11"/>
          </p:nvPr>
        </p:nvSpPr>
        <p:spPr/>
        <p:txBody>
          <a:bodyPr/>
          <a:lstStyle>
            <a:lvl1pPr>
              <a:defRPr/>
            </a:lvl1pPr>
          </a:lstStyle>
          <a:p>
            <a:fld id="{AB036682-8E10-42FC-8650-AF359162869B}" type="slidenum">
              <a:rPr lang="en-US" altLang="it-IT"/>
              <a:pPr/>
              <a:t>‹N›</a:t>
            </a:fld>
            <a:endParaRPr lang="en-US" altLang="it-IT"/>
          </a:p>
        </p:txBody>
      </p:sp>
    </p:spTree>
    <p:extLst>
      <p:ext uri="{BB962C8B-B14F-4D97-AF65-F5344CB8AC3E}">
        <p14:creationId xmlns:p14="http://schemas.microsoft.com/office/powerpoint/2010/main" val="36604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ED72B500-93A3-4A3F-B828-2C6D1A605D96}"/>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A3F6DC51-B4EE-4DF9-B1F1-164BFA4A45C9}"/>
              </a:ext>
            </a:extLst>
          </p:cNvPr>
          <p:cNvSpPr>
            <a:spLocks noGrp="1" noChangeArrowheads="1"/>
          </p:cNvSpPr>
          <p:nvPr>
            <p:ph type="sldNum" sz="quarter" idx="11"/>
          </p:nvPr>
        </p:nvSpPr>
        <p:spPr>
          <a:ln/>
        </p:spPr>
        <p:txBody>
          <a:bodyPr/>
          <a:lstStyle>
            <a:lvl1pPr>
              <a:defRPr/>
            </a:lvl1pPr>
          </a:lstStyle>
          <a:p>
            <a:fld id="{BBFBA885-AA7B-40B1-AE20-860B53F90974}" type="slidenum">
              <a:rPr lang="en-US" altLang="it-IT"/>
              <a:pPr/>
              <a:t>‹N›</a:t>
            </a:fld>
            <a:endParaRPr lang="en-US" altLang="it-IT"/>
          </a:p>
        </p:txBody>
      </p:sp>
    </p:spTree>
    <p:extLst>
      <p:ext uri="{BB962C8B-B14F-4D97-AF65-F5344CB8AC3E}">
        <p14:creationId xmlns:p14="http://schemas.microsoft.com/office/powerpoint/2010/main" val="163869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72C1F3C3-E74B-47E4-B88A-46A629980AB2}"/>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4380A2CE-EE1A-4760-BDC7-407E4D1212E4}"/>
              </a:ext>
            </a:extLst>
          </p:cNvPr>
          <p:cNvSpPr>
            <a:spLocks noGrp="1" noChangeArrowheads="1"/>
          </p:cNvSpPr>
          <p:nvPr>
            <p:ph type="sldNum" sz="quarter" idx="11"/>
          </p:nvPr>
        </p:nvSpPr>
        <p:spPr/>
        <p:txBody>
          <a:bodyPr/>
          <a:lstStyle>
            <a:lvl1pPr>
              <a:defRPr/>
            </a:lvl1pPr>
          </a:lstStyle>
          <a:p>
            <a:fld id="{BDDD3F96-518F-499C-B4FA-1D5ABA9768A5}" type="slidenum">
              <a:rPr lang="en-US" altLang="it-IT"/>
              <a:pPr/>
              <a:t>‹N›</a:t>
            </a:fld>
            <a:endParaRPr lang="en-US" altLang="it-IT"/>
          </a:p>
        </p:txBody>
      </p:sp>
    </p:spTree>
    <p:extLst>
      <p:ext uri="{BB962C8B-B14F-4D97-AF65-F5344CB8AC3E}">
        <p14:creationId xmlns:p14="http://schemas.microsoft.com/office/powerpoint/2010/main" val="404341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54B324FE-910F-4529-B4CB-EDC876DC1351}"/>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4EC54DFF-24FB-4211-B8FE-C22A84AD3317}"/>
              </a:ext>
            </a:extLst>
          </p:cNvPr>
          <p:cNvSpPr>
            <a:spLocks noGrp="1" noChangeArrowheads="1"/>
          </p:cNvSpPr>
          <p:nvPr>
            <p:ph type="sldNum" sz="quarter" idx="11"/>
          </p:nvPr>
        </p:nvSpPr>
        <p:spPr/>
        <p:txBody>
          <a:bodyPr/>
          <a:lstStyle>
            <a:lvl1pPr>
              <a:defRPr/>
            </a:lvl1pPr>
          </a:lstStyle>
          <a:p>
            <a:fld id="{992B9D9D-054E-41A6-A91C-B06D072C120A}" type="slidenum">
              <a:rPr lang="en-US" altLang="it-IT"/>
              <a:pPr/>
              <a:t>‹N›</a:t>
            </a:fld>
            <a:endParaRPr lang="en-US" altLang="it-IT"/>
          </a:p>
        </p:txBody>
      </p:sp>
    </p:spTree>
    <p:extLst>
      <p:ext uri="{BB962C8B-B14F-4D97-AF65-F5344CB8AC3E}">
        <p14:creationId xmlns:p14="http://schemas.microsoft.com/office/powerpoint/2010/main" val="1392237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75978B0C-8168-4B66-A1AC-6DF5720C4909}"/>
              </a:ext>
            </a:extLst>
          </p:cNvPr>
          <p:cNvSpPr>
            <a:spLocks noGrp="1" noChangeArrowheads="1"/>
          </p:cNvSpPr>
          <p:nvPr>
            <p:ph type="ftr" sz="quarter" idx="10"/>
          </p:nvPr>
        </p:nvSpPr>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56221922-D076-4E06-91A4-FB23AC92CDAF}"/>
              </a:ext>
            </a:extLst>
          </p:cNvPr>
          <p:cNvSpPr>
            <a:spLocks noGrp="1" noChangeArrowheads="1"/>
          </p:cNvSpPr>
          <p:nvPr>
            <p:ph type="sldNum" sz="quarter" idx="11"/>
          </p:nvPr>
        </p:nvSpPr>
        <p:spPr/>
        <p:txBody>
          <a:bodyPr/>
          <a:lstStyle>
            <a:lvl1pPr>
              <a:defRPr/>
            </a:lvl1pPr>
          </a:lstStyle>
          <a:p>
            <a:fld id="{386EF4F6-74C9-4A9B-BC87-B5DA2A67769F}" type="slidenum">
              <a:rPr lang="en-US" altLang="it-IT"/>
              <a:pPr/>
              <a:t>‹N›</a:t>
            </a:fld>
            <a:endParaRPr lang="en-US" altLang="it-IT"/>
          </a:p>
        </p:txBody>
      </p:sp>
    </p:spTree>
    <p:extLst>
      <p:ext uri="{BB962C8B-B14F-4D97-AF65-F5344CB8AC3E}">
        <p14:creationId xmlns:p14="http://schemas.microsoft.com/office/powerpoint/2010/main" val="2794011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7E7DACFD-0703-47F7-9AD7-B5CAD98D53D4}"/>
              </a:ext>
            </a:extLst>
          </p:cNvPr>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5" name="Picture 10" descr="Pearson_Bound_White">
            <a:extLst>
              <a:ext uri="{FF2B5EF4-FFF2-40B4-BE49-F238E27FC236}">
                <a16:creationId xmlns:a16="http://schemas.microsoft.com/office/drawing/2014/main" id="{66067F36-E73A-42DA-8DCC-A7FA053CEB78}"/>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earson_Strap_Bound_White">
            <a:extLst>
              <a:ext uri="{FF2B5EF4-FFF2-40B4-BE49-F238E27FC236}">
                <a16:creationId xmlns:a16="http://schemas.microsoft.com/office/drawing/2014/main" id="{038E8E44-A012-432B-88D5-CC3B3C4FF742}"/>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4" name="Rectangle 2"/>
          <p:cNvSpPr>
            <a:spLocks noGrp="1" noChangeArrowheads="1"/>
          </p:cNvSpPr>
          <p:nvPr>
            <p:ph type="ctrTitle"/>
          </p:nvPr>
        </p:nvSpPr>
        <p:spPr>
          <a:xfrm>
            <a:off x="365125" y="395288"/>
            <a:ext cx="8407400" cy="1144587"/>
          </a:xfrm>
        </p:spPr>
        <p:txBody>
          <a:bodyPr/>
          <a:lstStyle>
            <a:lvl1pPr>
              <a:defRPr sz="3600"/>
            </a:lvl1pPr>
          </a:lstStyle>
          <a:p>
            <a:pPr lvl="0"/>
            <a:r>
              <a:rPr lang="it-IT" altLang="it-IT" noProof="0"/>
              <a:t>Fare clic per modificare lo stile del titolo</a:t>
            </a:r>
            <a:endParaRPr lang="en-US" altLang="it-IT" noProof="0"/>
          </a:p>
        </p:txBody>
      </p:sp>
      <p:sp>
        <p:nvSpPr>
          <p:cNvPr id="494595" name="Rectangle 3"/>
          <p:cNvSpPr>
            <a:spLocks noGrp="1" noChangeArrowheads="1"/>
          </p:cNvSpPr>
          <p:nvPr>
            <p:ph type="subTitle" idx="1"/>
          </p:nvPr>
        </p:nvSpPr>
        <p:spPr>
          <a:xfrm>
            <a:off x="365125" y="1762125"/>
            <a:ext cx="8407400" cy="1752600"/>
          </a:xfrm>
        </p:spPr>
        <p:txBody>
          <a:bodyPr/>
          <a:lstStyle>
            <a:lvl1pPr>
              <a:spcBef>
                <a:spcPct val="0"/>
              </a:spcBef>
              <a:defRPr sz="2400" b="1">
                <a:solidFill>
                  <a:schemeClr val="accent1"/>
                </a:solidFill>
              </a:defRPr>
            </a:lvl1pPr>
          </a:lstStyle>
          <a:p>
            <a:pPr lvl="0"/>
            <a:r>
              <a:rPr lang="it-IT" altLang="it-IT" noProof="0"/>
              <a:t>Fare clic per modificare lo stile del sottotitolo dello schema</a:t>
            </a:r>
            <a:endParaRPr lang="en-US" altLang="it-IT" noProof="0"/>
          </a:p>
        </p:txBody>
      </p:sp>
    </p:spTree>
    <p:extLst>
      <p:ext uri="{BB962C8B-B14F-4D97-AF65-F5344CB8AC3E}">
        <p14:creationId xmlns:p14="http://schemas.microsoft.com/office/powerpoint/2010/main" val="3095343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A350A21F-8500-4441-AA64-DFE654D415B8}"/>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5" name="Rectangle 7">
            <a:extLst>
              <a:ext uri="{FF2B5EF4-FFF2-40B4-BE49-F238E27FC236}">
                <a16:creationId xmlns:a16="http://schemas.microsoft.com/office/drawing/2014/main" id="{22134DC5-1EE4-45E0-8F0D-43E512ABDC32}"/>
              </a:ext>
            </a:extLst>
          </p:cNvPr>
          <p:cNvSpPr>
            <a:spLocks noGrp="1" noChangeArrowheads="1"/>
          </p:cNvSpPr>
          <p:nvPr>
            <p:ph type="sldNum" sz="quarter" idx="11"/>
          </p:nvPr>
        </p:nvSpPr>
        <p:spPr>
          <a:ln/>
        </p:spPr>
        <p:txBody>
          <a:bodyPr/>
          <a:lstStyle>
            <a:lvl1pPr>
              <a:defRPr/>
            </a:lvl1pPr>
          </a:lstStyle>
          <a:p>
            <a:fld id="{08C21291-DBCE-4771-90A8-AACFF946F2F3}" type="slidenum">
              <a:rPr lang="en-US" altLang="it-IT"/>
              <a:pPr/>
              <a:t>‹N›</a:t>
            </a:fld>
            <a:endParaRPr lang="en-US" altLang="it-IT"/>
          </a:p>
        </p:txBody>
      </p:sp>
    </p:spTree>
    <p:extLst>
      <p:ext uri="{BB962C8B-B14F-4D97-AF65-F5344CB8AC3E}">
        <p14:creationId xmlns:p14="http://schemas.microsoft.com/office/powerpoint/2010/main" val="3845792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32F9B15B-6C85-4B3E-AC10-957AA584CFED}"/>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5" name="Rectangle 7">
            <a:extLst>
              <a:ext uri="{FF2B5EF4-FFF2-40B4-BE49-F238E27FC236}">
                <a16:creationId xmlns:a16="http://schemas.microsoft.com/office/drawing/2014/main" id="{2414CDD7-7FF9-4680-B4F0-3C3AE4F5E332}"/>
              </a:ext>
            </a:extLst>
          </p:cNvPr>
          <p:cNvSpPr>
            <a:spLocks noGrp="1" noChangeArrowheads="1"/>
          </p:cNvSpPr>
          <p:nvPr>
            <p:ph type="sldNum" sz="quarter" idx="11"/>
          </p:nvPr>
        </p:nvSpPr>
        <p:spPr>
          <a:ln/>
        </p:spPr>
        <p:txBody>
          <a:bodyPr/>
          <a:lstStyle>
            <a:lvl1pPr>
              <a:defRPr/>
            </a:lvl1pPr>
          </a:lstStyle>
          <a:p>
            <a:fld id="{551FDFE6-B505-42AA-B4C5-E200520FFEC7}" type="slidenum">
              <a:rPr lang="en-US" altLang="it-IT"/>
              <a:pPr/>
              <a:t>‹N›</a:t>
            </a:fld>
            <a:endParaRPr lang="en-US" altLang="it-IT"/>
          </a:p>
        </p:txBody>
      </p:sp>
    </p:spTree>
    <p:extLst>
      <p:ext uri="{BB962C8B-B14F-4D97-AF65-F5344CB8AC3E}">
        <p14:creationId xmlns:p14="http://schemas.microsoft.com/office/powerpoint/2010/main" val="526902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96A6FBE3-51F2-44AA-92D6-E6EA9DE39CBD}"/>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6" name="Rectangle 7">
            <a:extLst>
              <a:ext uri="{FF2B5EF4-FFF2-40B4-BE49-F238E27FC236}">
                <a16:creationId xmlns:a16="http://schemas.microsoft.com/office/drawing/2014/main" id="{1A07DD96-E543-4E8D-8A6F-0A5506FE97C3}"/>
              </a:ext>
            </a:extLst>
          </p:cNvPr>
          <p:cNvSpPr>
            <a:spLocks noGrp="1" noChangeArrowheads="1"/>
          </p:cNvSpPr>
          <p:nvPr>
            <p:ph type="sldNum" sz="quarter" idx="11"/>
          </p:nvPr>
        </p:nvSpPr>
        <p:spPr>
          <a:ln/>
        </p:spPr>
        <p:txBody>
          <a:bodyPr/>
          <a:lstStyle>
            <a:lvl1pPr>
              <a:defRPr/>
            </a:lvl1pPr>
          </a:lstStyle>
          <a:p>
            <a:fld id="{4E31F9B2-D30F-4EFE-948E-55CDF0D445C0}" type="slidenum">
              <a:rPr lang="en-US" altLang="it-IT"/>
              <a:pPr/>
              <a:t>‹N›</a:t>
            </a:fld>
            <a:endParaRPr lang="en-US" altLang="it-IT"/>
          </a:p>
        </p:txBody>
      </p:sp>
    </p:spTree>
    <p:extLst>
      <p:ext uri="{BB962C8B-B14F-4D97-AF65-F5344CB8AC3E}">
        <p14:creationId xmlns:p14="http://schemas.microsoft.com/office/powerpoint/2010/main" val="3570650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4FBB8902-F14F-49FD-9303-95F58B16F966}"/>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8" name="Rectangle 7">
            <a:extLst>
              <a:ext uri="{FF2B5EF4-FFF2-40B4-BE49-F238E27FC236}">
                <a16:creationId xmlns:a16="http://schemas.microsoft.com/office/drawing/2014/main" id="{A67CB0BF-4560-41EE-B363-24D10CF81659}"/>
              </a:ext>
            </a:extLst>
          </p:cNvPr>
          <p:cNvSpPr>
            <a:spLocks noGrp="1" noChangeArrowheads="1"/>
          </p:cNvSpPr>
          <p:nvPr>
            <p:ph type="sldNum" sz="quarter" idx="11"/>
          </p:nvPr>
        </p:nvSpPr>
        <p:spPr>
          <a:ln/>
        </p:spPr>
        <p:txBody>
          <a:bodyPr/>
          <a:lstStyle>
            <a:lvl1pPr>
              <a:defRPr/>
            </a:lvl1pPr>
          </a:lstStyle>
          <a:p>
            <a:fld id="{72D1C547-6F41-44DD-B939-3616ED7BF5AD}" type="slidenum">
              <a:rPr lang="en-US" altLang="it-IT"/>
              <a:pPr/>
              <a:t>‹N›</a:t>
            </a:fld>
            <a:endParaRPr lang="en-US" altLang="it-IT"/>
          </a:p>
        </p:txBody>
      </p:sp>
    </p:spTree>
    <p:extLst>
      <p:ext uri="{BB962C8B-B14F-4D97-AF65-F5344CB8AC3E}">
        <p14:creationId xmlns:p14="http://schemas.microsoft.com/office/powerpoint/2010/main" val="4165229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71473408-FE61-454D-BA65-4B153D36A68A}"/>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4" name="Rectangle 7">
            <a:extLst>
              <a:ext uri="{FF2B5EF4-FFF2-40B4-BE49-F238E27FC236}">
                <a16:creationId xmlns:a16="http://schemas.microsoft.com/office/drawing/2014/main" id="{64404584-380B-4D6F-B36A-8A009CF9EF1E}"/>
              </a:ext>
            </a:extLst>
          </p:cNvPr>
          <p:cNvSpPr>
            <a:spLocks noGrp="1" noChangeArrowheads="1"/>
          </p:cNvSpPr>
          <p:nvPr>
            <p:ph type="sldNum" sz="quarter" idx="11"/>
          </p:nvPr>
        </p:nvSpPr>
        <p:spPr>
          <a:ln/>
        </p:spPr>
        <p:txBody>
          <a:bodyPr/>
          <a:lstStyle>
            <a:lvl1pPr>
              <a:defRPr/>
            </a:lvl1pPr>
          </a:lstStyle>
          <a:p>
            <a:fld id="{6520A46B-B5A3-46A8-BA7B-681A173370CE}" type="slidenum">
              <a:rPr lang="en-US" altLang="it-IT"/>
              <a:pPr/>
              <a:t>‹N›</a:t>
            </a:fld>
            <a:endParaRPr lang="en-US" altLang="it-IT"/>
          </a:p>
        </p:txBody>
      </p:sp>
    </p:spTree>
    <p:extLst>
      <p:ext uri="{BB962C8B-B14F-4D97-AF65-F5344CB8AC3E}">
        <p14:creationId xmlns:p14="http://schemas.microsoft.com/office/powerpoint/2010/main" val="1632369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3ACC64E-8303-4A6C-A521-F245A8F37478}"/>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3" name="Rectangle 7">
            <a:extLst>
              <a:ext uri="{FF2B5EF4-FFF2-40B4-BE49-F238E27FC236}">
                <a16:creationId xmlns:a16="http://schemas.microsoft.com/office/drawing/2014/main" id="{76A77C11-A18D-48A2-829A-8F1B4594F443}"/>
              </a:ext>
            </a:extLst>
          </p:cNvPr>
          <p:cNvSpPr>
            <a:spLocks noGrp="1" noChangeArrowheads="1"/>
          </p:cNvSpPr>
          <p:nvPr>
            <p:ph type="sldNum" sz="quarter" idx="11"/>
          </p:nvPr>
        </p:nvSpPr>
        <p:spPr>
          <a:ln/>
        </p:spPr>
        <p:txBody>
          <a:bodyPr/>
          <a:lstStyle>
            <a:lvl1pPr>
              <a:defRPr/>
            </a:lvl1pPr>
          </a:lstStyle>
          <a:p>
            <a:fld id="{FEAD51A6-25DF-49AA-8E36-2AFE1143706F}" type="slidenum">
              <a:rPr lang="en-US" altLang="it-IT"/>
              <a:pPr/>
              <a:t>‹N›</a:t>
            </a:fld>
            <a:endParaRPr lang="en-US" altLang="it-IT"/>
          </a:p>
        </p:txBody>
      </p:sp>
    </p:spTree>
    <p:extLst>
      <p:ext uri="{BB962C8B-B14F-4D97-AF65-F5344CB8AC3E}">
        <p14:creationId xmlns:p14="http://schemas.microsoft.com/office/powerpoint/2010/main" val="336411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5">
            <a:extLst>
              <a:ext uri="{FF2B5EF4-FFF2-40B4-BE49-F238E27FC236}">
                <a16:creationId xmlns:a16="http://schemas.microsoft.com/office/drawing/2014/main" id="{100C936C-3CAB-474F-8FD7-D6B6B832BECB}"/>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5" name="Rectangle 6">
            <a:extLst>
              <a:ext uri="{FF2B5EF4-FFF2-40B4-BE49-F238E27FC236}">
                <a16:creationId xmlns:a16="http://schemas.microsoft.com/office/drawing/2014/main" id="{3CF2ED8D-0FB0-4F95-9828-7BEB3F3582F2}"/>
              </a:ext>
            </a:extLst>
          </p:cNvPr>
          <p:cNvSpPr>
            <a:spLocks noGrp="1" noChangeArrowheads="1"/>
          </p:cNvSpPr>
          <p:nvPr>
            <p:ph type="sldNum" sz="quarter" idx="11"/>
          </p:nvPr>
        </p:nvSpPr>
        <p:spPr>
          <a:ln/>
        </p:spPr>
        <p:txBody>
          <a:bodyPr/>
          <a:lstStyle>
            <a:lvl1pPr>
              <a:defRPr/>
            </a:lvl1pPr>
          </a:lstStyle>
          <a:p>
            <a:fld id="{C0A708A6-1537-4531-803B-136682F72995}" type="slidenum">
              <a:rPr lang="en-US" altLang="it-IT"/>
              <a:pPr/>
              <a:t>‹N›</a:t>
            </a:fld>
            <a:endParaRPr lang="en-US" altLang="it-IT"/>
          </a:p>
        </p:txBody>
      </p:sp>
    </p:spTree>
    <p:extLst>
      <p:ext uri="{BB962C8B-B14F-4D97-AF65-F5344CB8AC3E}">
        <p14:creationId xmlns:p14="http://schemas.microsoft.com/office/powerpoint/2010/main" val="483659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22E83020-2CED-478F-80FF-5CB34C2DAB92}"/>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6" name="Rectangle 7">
            <a:extLst>
              <a:ext uri="{FF2B5EF4-FFF2-40B4-BE49-F238E27FC236}">
                <a16:creationId xmlns:a16="http://schemas.microsoft.com/office/drawing/2014/main" id="{6B5931C6-C06C-4F55-9C52-E5D3C6FB2671}"/>
              </a:ext>
            </a:extLst>
          </p:cNvPr>
          <p:cNvSpPr>
            <a:spLocks noGrp="1" noChangeArrowheads="1"/>
          </p:cNvSpPr>
          <p:nvPr>
            <p:ph type="sldNum" sz="quarter" idx="11"/>
          </p:nvPr>
        </p:nvSpPr>
        <p:spPr>
          <a:ln/>
        </p:spPr>
        <p:txBody>
          <a:bodyPr/>
          <a:lstStyle>
            <a:lvl1pPr>
              <a:defRPr/>
            </a:lvl1pPr>
          </a:lstStyle>
          <a:p>
            <a:fld id="{16252BD7-1673-4541-B482-BFF5A4BF138A}" type="slidenum">
              <a:rPr lang="en-US" altLang="it-IT"/>
              <a:pPr/>
              <a:t>‹N›</a:t>
            </a:fld>
            <a:endParaRPr lang="en-US" altLang="it-IT"/>
          </a:p>
        </p:txBody>
      </p:sp>
    </p:spTree>
    <p:extLst>
      <p:ext uri="{BB962C8B-B14F-4D97-AF65-F5344CB8AC3E}">
        <p14:creationId xmlns:p14="http://schemas.microsoft.com/office/powerpoint/2010/main" val="179486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3D2259BE-41D4-4087-B738-56B89F770232}"/>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6" name="Rectangle 7">
            <a:extLst>
              <a:ext uri="{FF2B5EF4-FFF2-40B4-BE49-F238E27FC236}">
                <a16:creationId xmlns:a16="http://schemas.microsoft.com/office/drawing/2014/main" id="{9B523904-D8F2-4A3D-BDC1-F4A4C5DA6392}"/>
              </a:ext>
            </a:extLst>
          </p:cNvPr>
          <p:cNvSpPr>
            <a:spLocks noGrp="1" noChangeArrowheads="1"/>
          </p:cNvSpPr>
          <p:nvPr>
            <p:ph type="sldNum" sz="quarter" idx="11"/>
          </p:nvPr>
        </p:nvSpPr>
        <p:spPr>
          <a:ln/>
        </p:spPr>
        <p:txBody>
          <a:bodyPr/>
          <a:lstStyle>
            <a:lvl1pPr>
              <a:defRPr/>
            </a:lvl1pPr>
          </a:lstStyle>
          <a:p>
            <a:fld id="{819EFE92-0A4E-430C-9BE7-2CF730582440}" type="slidenum">
              <a:rPr lang="en-US" altLang="it-IT"/>
              <a:pPr/>
              <a:t>‹N›</a:t>
            </a:fld>
            <a:endParaRPr lang="en-US" altLang="it-IT"/>
          </a:p>
        </p:txBody>
      </p:sp>
    </p:spTree>
    <p:extLst>
      <p:ext uri="{BB962C8B-B14F-4D97-AF65-F5344CB8AC3E}">
        <p14:creationId xmlns:p14="http://schemas.microsoft.com/office/powerpoint/2010/main" val="1014797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6D9CAC7F-5D0C-42AB-857C-E9414A9E640C}"/>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5" name="Rectangle 7">
            <a:extLst>
              <a:ext uri="{FF2B5EF4-FFF2-40B4-BE49-F238E27FC236}">
                <a16:creationId xmlns:a16="http://schemas.microsoft.com/office/drawing/2014/main" id="{10ED8351-C2F7-40BA-ABD8-47677EBC1F4C}"/>
              </a:ext>
            </a:extLst>
          </p:cNvPr>
          <p:cNvSpPr>
            <a:spLocks noGrp="1" noChangeArrowheads="1"/>
          </p:cNvSpPr>
          <p:nvPr>
            <p:ph type="sldNum" sz="quarter" idx="11"/>
          </p:nvPr>
        </p:nvSpPr>
        <p:spPr>
          <a:ln/>
        </p:spPr>
        <p:txBody>
          <a:bodyPr/>
          <a:lstStyle>
            <a:lvl1pPr>
              <a:defRPr/>
            </a:lvl1pPr>
          </a:lstStyle>
          <a:p>
            <a:fld id="{F1067CAB-2C31-4EC9-ADDF-E63C2168C0B4}" type="slidenum">
              <a:rPr lang="en-US" altLang="it-IT"/>
              <a:pPr/>
              <a:t>‹N›</a:t>
            </a:fld>
            <a:endParaRPr lang="en-US" altLang="it-IT"/>
          </a:p>
        </p:txBody>
      </p:sp>
    </p:spTree>
    <p:extLst>
      <p:ext uri="{BB962C8B-B14F-4D97-AF65-F5344CB8AC3E}">
        <p14:creationId xmlns:p14="http://schemas.microsoft.com/office/powerpoint/2010/main" val="2623097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3E38DDDC-37E6-447A-9F37-0F6258568F81}"/>
              </a:ext>
            </a:extLst>
          </p:cNvPr>
          <p:cNvSpPr>
            <a:spLocks noGrp="1" noChangeArrowheads="1"/>
          </p:cNvSpPr>
          <p:nvPr>
            <p:ph type="ftr" sz="quarter" idx="10"/>
          </p:nvPr>
        </p:nvSpPr>
        <p:spPr>
          <a:ln/>
        </p:spPr>
        <p:txBody>
          <a:bodyPr/>
          <a:lstStyle>
            <a:lvl1pPr>
              <a:defRPr/>
            </a:lvl1pPr>
          </a:lstStyle>
          <a:p>
            <a:pPr>
              <a:defRPr/>
            </a:pPr>
            <a:r>
              <a:rPr lang="en-US" altLang="it-IT"/>
              <a:t>© 2023 Pearson – Krugman, Obstfeld, Melitz - Economia internazionale  1</a:t>
            </a:r>
          </a:p>
        </p:txBody>
      </p:sp>
      <p:sp>
        <p:nvSpPr>
          <p:cNvPr id="5" name="Rectangle 7">
            <a:extLst>
              <a:ext uri="{FF2B5EF4-FFF2-40B4-BE49-F238E27FC236}">
                <a16:creationId xmlns:a16="http://schemas.microsoft.com/office/drawing/2014/main" id="{213AC5BB-D3EC-4A19-AD80-EAF2965D0FDB}"/>
              </a:ext>
            </a:extLst>
          </p:cNvPr>
          <p:cNvSpPr>
            <a:spLocks noGrp="1" noChangeArrowheads="1"/>
          </p:cNvSpPr>
          <p:nvPr>
            <p:ph type="sldNum" sz="quarter" idx="11"/>
          </p:nvPr>
        </p:nvSpPr>
        <p:spPr>
          <a:ln/>
        </p:spPr>
        <p:txBody>
          <a:bodyPr/>
          <a:lstStyle>
            <a:lvl1pPr>
              <a:defRPr/>
            </a:lvl1pPr>
          </a:lstStyle>
          <a:p>
            <a:fld id="{341F864A-56B1-4FC3-A341-8C4B2FD814DF}" type="slidenum">
              <a:rPr lang="en-US" altLang="it-IT"/>
              <a:pPr/>
              <a:t>‹N›</a:t>
            </a:fld>
            <a:endParaRPr lang="en-US" altLang="it-IT"/>
          </a:p>
        </p:txBody>
      </p:sp>
    </p:spTree>
    <p:extLst>
      <p:ext uri="{BB962C8B-B14F-4D97-AF65-F5344CB8AC3E}">
        <p14:creationId xmlns:p14="http://schemas.microsoft.com/office/powerpoint/2010/main" val="1490851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428750" y="0"/>
            <a:ext cx="771525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741760" y="577850"/>
            <a:ext cx="307062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0735" y="5497513"/>
            <a:ext cx="1160859"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741760" y="565150"/>
            <a:ext cx="0" cy="36766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6956822" y="6488115"/>
            <a:ext cx="2057400" cy="365125"/>
          </a:xfrm>
        </p:spPr>
        <p:txBody>
          <a:bodyPr/>
          <a:lstStyle>
            <a:lvl1pPr>
              <a:defRPr/>
            </a:lvl1pPr>
          </a:lstStyle>
          <a:p>
            <a:pPr>
              <a:defRPr/>
            </a:pPr>
            <a:fld id="{3A223C01-11D7-E049-8252-D38AEC7B21E1}" type="slidenum">
              <a:rPr lang="en-US"/>
              <a:pPr>
                <a:defRPr/>
              </a:pPr>
              <a:t>‹N›</a:t>
            </a:fld>
            <a:endParaRPr lang="en-US" dirty="0"/>
          </a:p>
        </p:txBody>
      </p:sp>
      <p:sp>
        <p:nvSpPr>
          <p:cNvPr id="16" name="Subtitle 2"/>
          <p:cNvSpPr>
            <a:spLocks noGrp="1"/>
          </p:cNvSpPr>
          <p:nvPr>
            <p:ph type="subTitle" idx="1"/>
          </p:nvPr>
        </p:nvSpPr>
        <p:spPr>
          <a:xfrm>
            <a:off x="830582" y="3027683"/>
            <a:ext cx="2857494" cy="1168399"/>
          </a:xfrm>
          <a:prstGeom prst="rect">
            <a:avLst/>
          </a:prstGeom>
          <a:noFill/>
        </p:spPr>
        <p:txBody>
          <a:bodyPr/>
          <a:lstStyle>
            <a:lvl1pPr marL="0" indent="0" algn="l">
              <a:buNone/>
              <a:defRPr sz="1350"/>
            </a:lvl1pPr>
            <a:lvl2pPr marL="257181" indent="0" algn="ctr">
              <a:buNone/>
              <a:defRPr sz="1125"/>
            </a:lvl2pPr>
            <a:lvl3pPr marL="514363" indent="0" algn="ctr">
              <a:buNone/>
              <a:defRPr sz="1013"/>
            </a:lvl3pPr>
            <a:lvl4pPr marL="771545" indent="0" algn="ctr">
              <a:buNone/>
              <a:defRPr sz="900"/>
            </a:lvl4pPr>
            <a:lvl5pPr marL="1028726" indent="0" algn="ctr">
              <a:buNone/>
              <a:defRPr sz="900"/>
            </a:lvl5pPr>
            <a:lvl6pPr marL="1285907" indent="0" algn="ctr">
              <a:buNone/>
              <a:defRPr sz="900"/>
            </a:lvl6pPr>
            <a:lvl7pPr marL="1543089" indent="0" algn="ctr">
              <a:buNone/>
              <a:defRPr sz="900"/>
            </a:lvl7pPr>
            <a:lvl8pPr marL="1800270" indent="0" algn="ctr">
              <a:buNone/>
              <a:defRPr sz="900"/>
            </a:lvl8pPr>
            <a:lvl9pPr marL="2057451" indent="0" algn="ctr">
              <a:buNone/>
              <a:defRPr sz="900"/>
            </a:lvl9pPr>
          </a:lstStyle>
          <a:p>
            <a:r>
              <a:rPr lang="en-US"/>
              <a:t>Click to edit Master subtitle style</a:t>
            </a:r>
            <a:endParaRPr lang="en-US" dirty="0"/>
          </a:p>
        </p:txBody>
      </p:sp>
      <p:sp>
        <p:nvSpPr>
          <p:cNvPr id="2" name="Title 1"/>
          <p:cNvSpPr>
            <a:spLocks noGrp="1"/>
          </p:cNvSpPr>
          <p:nvPr>
            <p:ph type="title"/>
          </p:nvPr>
        </p:nvSpPr>
        <p:spPr>
          <a:xfrm>
            <a:off x="828575" y="700406"/>
            <a:ext cx="2867126"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50868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478756" y="14289"/>
            <a:ext cx="7665244"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5050" y="6093296"/>
            <a:ext cx="79401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‹N›</a:t>
            </a:fld>
            <a:endParaRPr lang="en-US"/>
          </a:p>
        </p:txBody>
      </p:sp>
    </p:spTree>
    <p:extLst>
      <p:ext uri="{BB962C8B-B14F-4D97-AF65-F5344CB8AC3E}">
        <p14:creationId xmlns:p14="http://schemas.microsoft.com/office/powerpoint/2010/main" val="19808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420130" y="11151"/>
            <a:ext cx="7723870"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1" y="2244727"/>
            <a:ext cx="3031331" cy="4613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2876" y="239715"/>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‹N›</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325041"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857251" y="1144588"/>
            <a:ext cx="51435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9" name="Rectangle 8">
            <a:extLst>
              <a:ext uri="{FF2B5EF4-FFF2-40B4-BE49-F238E27FC236}">
                <a16:creationId xmlns:a16="http://schemas.microsoft.com/office/drawing/2014/main" id="{8BBB6C28-BA73-ED49-B769-78F692DFEEF8}"/>
              </a:ext>
            </a:extLst>
          </p:cNvPr>
          <p:cNvSpPr/>
          <p:nvPr/>
        </p:nvSpPr>
        <p:spPr>
          <a:xfrm>
            <a:off x="351236" y="1695452"/>
            <a:ext cx="2693194"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13" name="Subtitle 2"/>
          <p:cNvSpPr>
            <a:spLocks noGrp="1"/>
          </p:cNvSpPr>
          <p:nvPr>
            <p:ph type="subTitle" idx="1"/>
          </p:nvPr>
        </p:nvSpPr>
        <p:spPr>
          <a:xfrm>
            <a:off x="435414" y="5130609"/>
            <a:ext cx="2508508" cy="1047169"/>
          </a:xfrm>
          <a:prstGeom prst="rect">
            <a:avLst/>
          </a:prstGeom>
          <a:noFill/>
        </p:spPr>
        <p:txBody>
          <a:bodyPr/>
          <a:lstStyle>
            <a:lvl1pPr marL="0" indent="0" algn="l">
              <a:buNone/>
              <a:defRPr sz="1350"/>
            </a:lvl1pPr>
            <a:lvl2pPr marL="257181" indent="0" algn="ctr">
              <a:buNone/>
              <a:defRPr sz="1125"/>
            </a:lvl2pPr>
            <a:lvl3pPr marL="514363" indent="0" algn="ctr">
              <a:buNone/>
              <a:defRPr sz="1013"/>
            </a:lvl3pPr>
            <a:lvl4pPr marL="771545" indent="0" algn="ctr">
              <a:buNone/>
              <a:defRPr sz="900"/>
            </a:lvl4pPr>
            <a:lvl5pPr marL="1028726" indent="0" algn="ctr">
              <a:buNone/>
              <a:defRPr sz="900"/>
            </a:lvl5pPr>
            <a:lvl6pPr marL="1285907" indent="0" algn="ctr">
              <a:buNone/>
              <a:defRPr sz="900"/>
            </a:lvl6pPr>
            <a:lvl7pPr marL="1543089" indent="0" algn="ctr">
              <a:buNone/>
              <a:defRPr sz="900"/>
            </a:lvl7pPr>
            <a:lvl8pPr marL="1800270" indent="0" algn="ctr">
              <a:buNone/>
              <a:defRPr sz="900"/>
            </a:lvl8pPr>
            <a:lvl9pPr marL="2057451" indent="0" algn="ctr">
              <a:buNone/>
              <a:defRPr sz="900"/>
            </a:lvl9pPr>
          </a:lstStyle>
          <a:p>
            <a:r>
              <a:rPr lang="en-US"/>
              <a:t>Click to edit Master subtitle style</a:t>
            </a:r>
            <a:endParaRPr lang="en-US" dirty="0"/>
          </a:p>
        </p:txBody>
      </p:sp>
      <p:sp>
        <p:nvSpPr>
          <p:cNvPr id="12" name="Title 1"/>
          <p:cNvSpPr>
            <a:spLocks noGrp="1"/>
          </p:cNvSpPr>
          <p:nvPr>
            <p:ph type="ctrTitle"/>
          </p:nvPr>
        </p:nvSpPr>
        <p:spPr>
          <a:xfrm>
            <a:off x="435413" y="1918011"/>
            <a:ext cx="2500146" cy="3166946"/>
          </a:xfrm>
          <a:prstGeom prst="rect">
            <a:avLst/>
          </a:prstGeom>
          <a:noFill/>
        </p:spPr>
        <p:txBody>
          <a:bodyPr anchor="t" anchorCtr="0"/>
          <a:lstStyle>
            <a:lvl1pPr algn="l">
              <a:defRPr sz="3375">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92308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423680" y="14289"/>
            <a:ext cx="7720320"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2876" y="239715"/>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857251" y="1144588"/>
            <a:ext cx="51435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‹N›</a:t>
            </a:fld>
            <a:endParaRPr lang="en-US"/>
          </a:p>
        </p:txBody>
      </p:sp>
    </p:spTree>
    <p:extLst>
      <p:ext uri="{BB962C8B-B14F-4D97-AF65-F5344CB8AC3E}">
        <p14:creationId xmlns:p14="http://schemas.microsoft.com/office/powerpoint/2010/main" val="4210341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a:srcRect t="4037" r="7846" b="4507"/>
          <a:stretch/>
        </p:blipFill>
        <p:spPr>
          <a:xfrm>
            <a:off x="1494963" y="0"/>
            <a:ext cx="7763337"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4781" y="139702"/>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‹N›</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567929" y="2222500"/>
            <a:ext cx="3294459"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560785" y="2247977"/>
            <a:ext cx="0" cy="4021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727037" y="4702290"/>
            <a:ext cx="2984351" cy="1348887"/>
          </a:xfrm>
          <a:prstGeom prst="rect">
            <a:avLst/>
          </a:prstGeom>
        </p:spPr>
        <p:txBody>
          <a:bodyPr anchor="t"/>
          <a:lstStyle>
            <a:lvl1pPr marL="0" indent="0" algn="l">
              <a:buNone/>
              <a:defRPr sz="135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endParaRPr lang="en-US" dirty="0"/>
          </a:p>
        </p:txBody>
      </p:sp>
      <p:sp>
        <p:nvSpPr>
          <p:cNvPr id="13" name="Title 1"/>
          <p:cNvSpPr>
            <a:spLocks noGrp="1"/>
          </p:cNvSpPr>
          <p:nvPr>
            <p:ph type="title"/>
          </p:nvPr>
        </p:nvSpPr>
        <p:spPr>
          <a:xfrm>
            <a:off x="717637" y="2421631"/>
            <a:ext cx="2983666"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57888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493665" y="14289"/>
            <a:ext cx="7665244"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54781" y="139702"/>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‹N›</a:t>
            </a:fld>
            <a:endParaRPr lang="en-US"/>
          </a:p>
        </p:txBody>
      </p:sp>
    </p:spTree>
    <p:extLst>
      <p:ext uri="{BB962C8B-B14F-4D97-AF65-F5344CB8AC3E}">
        <p14:creationId xmlns:p14="http://schemas.microsoft.com/office/powerpoint/2010/main" val="242433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5779E0D7-2B41-40BF-AD60-08D4102394BE}"/>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33E433B7-5553-411C-9D43-01C9492517FC}"/>
              </a:ext>
            </a:extLst>
          </p:cNvPr>
          <p:cNvSpPr>
            <a:spLocks noGrp="1" noChangeArrowheads="1"/>
          </p:cNvSpPr>
          <p:nvPr>
            <p:ph type="sldNum" sz="quarter" idx="11"/>
          </p:nvPr>
        </p:nvSpPr>
        <p:spPr>
          <a:ln/>
        </p:spPr>
        <p:txBody>
          <a:bodyPr/>
          <a:lstStyle>
            <a:lvl1pPr>
              <a:defRPr/>
            </a:lvl1pPr>
          </a:lstStyle>
          <a:p>
            <a:fld id="{8A7A9597-39CA-4526-8D3D-DE82DAE7E17B}" type="slidenum">
              <a:rPr lang="en-US" altLang="it-IT"/>
              <a:pPr/>
              <a:t>‹N›</a:t>
            </a:fld>
            <a:endParaRPr lang="en-US" altLang="it-IT"/>
          </a:p>
        </p:txBody>
      </p:sp>
    </p:spTree>
    <p:extLst>
      <p:ext uri="{BB962C8B-B14F-4D97-AF65-F5344CB8AC3E}">
        <p14:creationId xmlns:p14="http://schemas.microsoft.com/office/powerpoint/2010/main" val="3577226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488282" y="0"/>
            <a:ext cx="765571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a:srcRect l="13571" t="30062" r="25128" b="11244"/>
          <a:stretch/>
        </p:blipFill>
        <p:spPr>
          <a:xfrm>
            <a:off x="0" y="1669774"/>
            <a:ext cx="6096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‹N›</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563522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5662613" y="568327"/>
            <a:ext cx="2692003"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2876" y="239715"/>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857251" y="1144588"/>
            <a:ext cx="51435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21" name="Subtitle 2"/>
          <p:cNvSpPr>
            <a:spLocks noGrp="1"/>
          </p:cNvSpPr>
          <p:nvPr>
            <p:ph type="subTitle" idx="1"/>
          </p:nvPr>
        </p:nvSpPr>
        <p:spPr>
          <a:xfrm>
            <a:off x="5746182" y="4004336"/>
            <a:ext cx="2508508" cy="1047169"/>
          </a:xfrm>
          <a:prstGeom prst="rect">
            <a:avLst/>
          </a:prstGeom>
          <a:noFill/>
        </p:spPr>
        <p:txBody>
          <a:bodyPr/>
          <a:lstStyle>
            <a:lvl1pPr marL="0" indent="0" algn="l">
              <a:buNone/>
              <a:defRPr sz="1350"/>
            </a:lvl1pPr>
            <a:lvl2pPr marL="257181" indent="0" algn="ctr">
              <a:buNone/>
              <a:defRPr sz="1125"/>
            </a:lvl2pPr>
            <a:lvl3pPr marL="514363" indent="0" algn="ctr">
              <a:buNone/>
              <a:defRPr sz="1013"/>
            </a:lvl3pPr>
            <a:lvl4pPr marL="771545" indent="0" algn="ctr">
              <a:buNone/>
              <a:defRPr sz="900"/>
            </a:lvl4pPr>
            <a:lvl5pPr marL="1028726" indent="0" algn="ctr">
              <a:buNone/>
              <a:defRPr sz="900"/>
            </a:lvl5pPr>
            <a:lvl6pPr marL="1285907" indent="0" algn="ctr">
              <a:buNone/>
              <a:defRPr sz="900"/>
            </a:lvl6pPr>
            <a:lvl7pPr marL="1543089" indent="0" algn="ctr">
              <a:buNone/>
              <a:defRPr sz="900"/>
            </a:lvl7pPr>
            <a:lvl8pPr marL="1800270" indent="0" algn="ctr">
              <a:buNone/>
              <a:defRPr sz="900"/>
            </a:lvl8pPr>
            <a:lvl9pPr marL="2057451" indent="0" algn="ctr">
              <a:buNone/>
              <a:defRPr sz="900"/>
            </a:lvl9pPr>
          </a:lstStyle>
          <a:p>
            <a:r>
              <a:rPr lang="en-US"/>
              <a:t>Click to edit Master subtitle style</a:t>
            </a:r>
            <a:endParaRPr lang="en-US" dirty="0"/>
          </a:p>
        </p:txBody>
      </p:sp>
      <p:sp>
        <p:nvSpPr>
          <p:cNvPr id="13" name="Title 1"/>
          <p:cNvSpPr>
            <a:spLocks noGrp="1"/>
          </p:cNvSpPr>
          <p:nvPr>
            <p:ph type="ctrTitle"/>
          </p:nvPr>
        </p:nvSpPr>
        <p:spPr>
          <a:xfrm>
            <a:off x="5746181" y="791739"/>
            <a:ext cx="2500146" cy="3486711"/>
          </a:xfrm>
          <a:prstGeom prst="rect">
            <a:avLst/>
          </a:prstGeom>
          <a:noFill/>
        </p:spPr>
        <p:txBody>
          <a:bodyPr anchor="t" anchorCtr="0"/>
          <a:lstStyle>
            <a:lvl1pPr algn="l">
              <a:defRPr sz="3375">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039466395"/>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488282" y="0"/>
            <a:ext cx="765571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5" name="Rectangle 4">
            <a:extLst>
              <a:ext uri="{FF2B5EF4-FFF2-40B4-BE49-F238E27FC236}">
                <a16:creationId xmlns:a16="http://schemas.microsoft.com/office/drawing/2014/main" id="{133199F5-F834-8D47-A789-D89AD268BC33}"/>
              </a:ext>
            </a:extLst>
          </p:cNvPr>
          <p:cNvSpPr/>
          <p:nvPr/>
        </p:nvSpPr>
        <p:spPr>
          <a:xfrm>
            <a:off x="0" y="1706565"/>
            <a:ext cx="6548438"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2" y="1710813"/>
            <a:ext cx="6526160" cy="513290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‹N›</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2876" y="239715"/>
            <a:ext cx="116086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857251" y="1144588"/>
            <a:ext cx="51435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Tree>
    <p:extLst>
      <p:ext uri="{BB962C8B-B14F-4D97-AF65-F5344CB8AC3E}">
        <p14:creationId xmlns:p14="http://schemas.microsoft.com/office/powerpoint/2010/main" val="512214016"/>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264078"/>
            <a:ext cx="764382" cy="1158875"/>
          </a:xfrm>
          <a:prstGeom prst="rect">
            <a:avLst/>
          </a:prstGeom>
          <a:solidFill>
            <a:srgbClr val="11B2A5"/>
          </a:solidFill>
          <a:ln>
            <a:solidFill>
              <a:srgbClr val="DF6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777478" y="264078"/>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‹N›</a:t>
            </a:fld>
            <a:endParaRPr lang="en-US"/>
          </a:p>
        </p:txBody>
      </p:sp>
      <p:sp>
        <p:nvSpPr>
          <p:cNvPr id="8" name="Text Placeholder 3"/>
          <p:cNvSpPr>
            <a:spLocks noGrp="1"/>
          </p:cNvSpPr>
          <p:nvPr>
            <p:ph type="body" sz="half" idx="14"/>
          </p:nvPr>
        </p:nvSpPr>
        <p:spPr>
          <a:xfrm>
            <a:off x="887797" y="1828800"/>
            <a:ext cx="7475154" cy="3927978"/>
          </a:xfrm>
          <a:prstGeom prst="rect">
            <a:avLst/>
          </a:prstGeom>
        </p:spPr>
        <p:txBody>
          <a:bodyPr>
            <a:normAutofit/>
          </a:bodyPr>
          <a:lstStyle>
            <a:lvl1pPr marL="0" marR="0" indent="0" algn="l" defTabSz="514363" rtl="0" eaLnBrk="1" fontAlgn="auto" latinLnBrk="0" hangingPunct="1">
              <a:lnSpc>
                <a:spcPct val="100000"/>
              </a:lnSpc>
              <a:spcBef>
                <a:spcPts val="113"/>
              </a:spcBef>
              <a:spcAft>
                <a:spcPts val="0"/>
              </a:spcAft>
              <a:buClrTx/>
              <a:buSzTx/>
              <a:buFontTx/>
              <a:buNone/>
              <a:tabLst/>
              <a:defRPr sz="1200" b="0" i="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p:txBody>
      </p:sp>
      <p:sp>
        <p:nvSpPr>
          <p:cNvPr id="3" name="Title 1"/>
          <p:cNvSpPr>
            <a:spLocks noGrp="1"/>
          </p:cNvSpPr>
          <p:nvPr>
            <p:ph type="title" hasCustomPrompt="1"/>
          </p:nvPr>
        </p:nvSpPr>
        <p:spPr>
          <a:xfrm>
            <a:off x="887797" y="279951"/>
            <a:ext cx="7475154" cy="1119188"/>
          </a:xfrm>
          <a:prstGeom prst="rect">
            <a:avLst/>
          </a:prstGeom>
        </p:spPr>
        <p:txBody>
          <a:bodyPr anchor="ctr" anchorCtr="0">
            <a:normAutofit/>
          </a:bodyPr>
          <a:lstStyle>
            <a:lvl1pPr>
              <a:defRPr sz="1800" b="1">
                <a:solidFill>
                  <a:srgbClr val="003057"/>
                </a:solidFill>
              </a:defRPr>
            </a:lvl1pPr>
          </a:lstStyle>
          <a:p>
            <a:r>
              <a:rPr lang="en-US" dirty="0"/>
              <a:t>TITOLO </a:t>
            </a:r>
            <a:r>
              <a:rPr lang="en-US" dirty="0" err="1"/>
              <a:t>paragrafo</a:t>
            </a:r>
            <a:r>
              <a:rPr lang="en-US" dirty="0"/>
              <a:t> prima slide</a:t>
            </a:r>
          </a:p>
        </p:txBody>
      </p:sp>
      <p:pic>
        <p:nvPicPr>
          <p:cNvPr id="10" name="Immagine 9">
            <a:extLst>
              <a:ext uri="{FF2B5EF4-FFF2-40B4-BE49-F238E27FC236}">
                <a16:creationId xmlns:a16="http://schemas.microsoft.com/office/drawing/2014/main" id="{ECB413AB-0B05-9444-A342-CCBD6D6EAA1E}"/>
              </a:ext>
            </a:extLst>
          </p:cNvPr>
          <p:cNvPicPr>
            <a:picLocks noChangeAspect="1"/>
          </p:cNvPicPr>
          <p:nvPr userDrawn="1"/>
        </p:nvPicPr>
        <p:blipFill>
          <a:blip r:embed="rId2"/>
          <a:stretch>
            <a:fillRect/>
          </a:stretch>
        </p:blipFill>
        <p:spPr>
          <a:xfrm>
            <a:off x="269615" y="6382545"/>
            <a:ext cx="618182" cy="365125"/>
          </a:xfrm>
          <a:prstGeom prst="rect">
            <a:avLst/>
          </a:prstGeom>
        </p:spPr>
      </p:pic>
      <p:sp>
        <p:nvSpPr>
          <p:cNvPr id="11" name="Segnaposto piè di pagina 1">
            <a:extLst>
              <a:ext uri="{FF2B5EF4-FFF2-40B4-BE49-F238E27FC236}">
                <a16:creationId xmlns:a16="http://schemas.microsoft.com/office/drawing/2014/main" id="{571913D8-91F9-D945-BC39-4A087433A36D}"/>
              </a:ext>
            </a:extLst>
          </p:cNvPr>
          <p:cNvSpPr>
            <a:spLocks noGrp="1"/>
          </p:cNvSpPr>
          <p:nvPr>
            <p:ph type="ftr" sz="quarter" idx="11"/>
          </p:nvPr>
        </p:nvSpPr>
        <p:spPr>
          <a:xfrm>
            <a:off x="3581400" y="6538916"/>
            <a:ext cx="3696891" cy="211137"/>
          </a:xfrm>
          <a:prstGeom prst="rect">
            <a:avLst/>
          </a:prstGeom>
        </p:spPr>
        <p:txBody>
          <a:bodyPr/>
          <a:lstStyle>
            <a:lvl1pPr marL="0" marR="0" indent="0" algn="l" defTabSz="685817" rtl="0" eaLnBrk="1" fontAlgn="auto" latinLnBrk="0" hangingPunct="1">
              <a:lnSpc>
                <a:spcPct val="100000"/>
              </a:lnSpc>
              <a:spcBef>
                <a:spcPts val="0"/>
              </a:spcBef>
              <a:spcAft>
                <a:spcPts val="0"/>
              </a:spcAft>
              <a:buClrTx/>
              <a:buSzTx/>
              <a:buFontTx/>
              <a:buNone/>
              <a:tabLst/>
              <a:defRPr>
                <a:solidFill>
                  <a:srgbClr val="003057"/>
                </a:solidFill>
              </a:defRPr>
            </a:lvl1pPr>
          </a:lstStyle>
          <a:p>
            <a:r>
              <a:rPr lang="en-US" altLang="it-IT" sz="675"/>
              <a:t>© 2023 Pearson – Krugman, Obstfeld, Melitz - Economia internazionale  1</a:t>
            </a:r>
            <a:endParaRPr lang="en-US" altLang="it-IT" sz="675" dirty="0"/>
          </a:p>
        </p:txBody>
      </p:sp>
    </p:spTree>
    <p:extLst>
      <p:ext uri="{BB962C8B-B14F-4D97-AF65-F5344CB8AC3E}">
        <p14:creationId xmlns:p14="http://schemas.microsoft.com/office/powerpoint/2010/main" val="2710029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slide_accent left">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74022F54-3193-9E4C-96F5-25AFA073F62F}"/>
              </a:ext>
            </a:extLst>
          </p:cNvPr>
          <p:cNvGrpSpPr>
            <a:grpSpLocks noChangeAspect="1"/>
          </p:cNvGrpSpPr>
          <p:nvPr userDrawn="1"/>
        </p:nvGrpSpPr>
        <p:grpSpPr>
          <a:xfrm>
            <a:off x="3" y="270881"/>
            <a:ext cx="627953" cy="936000"/>
            <a:chOff x="0" y="555625"/>
            <a:chExt cx="1036638" cy="1158875"/>
          </a:xfrm>
          <a:solidFill>
            <a:srgbClr val="11B2A5"/>
          </a:solidFill>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grpFill/>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‹N›</a:t>
            </a:fld>
            <a:endParaRPr lang="en-US"/>
          </a:p>
        </p:txBody>
      </p:sp>
      <p:sp>
        <p:nvSpPr>
          <p:cNvPr id="8" name="Text Placeholder 3"/>
          <p:cNvSpPr>
            <a:spLocks noGrp="1"/>
          </p:cNvSpPr>
          <p:nvPr>
            <p:ph type="body" sz="half" idx="14"/>
          </p:nvPr>
        </p:nvSpPr>
        <p:spPr>
          <a:xfrm>
            <a:off x="887797" y="1828800"/>
            <a:ext cx="7475154" cy="3927978"/>
          </a:xfrm>
          <a:prstGeom prst="rect">
            <a:avLst/>
          </a:prstGeom>
        </p:spPr>
        <p:txBody>
          <a:bodyPr>
            <a:normAutofit/>
          </a:bodyPr>
          <a:lstStyle>
            <a:lvl1pPr marL="0" marR="0" indent="0" algn="l" defTabSz="514363" rtl="0" eaLnBrk="1" fontAlgn="auto" latinLnBrk="0" hangingPunct="1">
              <a:lnSpc>
                <a:spcPct val="100000"/>
              </a:lnSpc>
              <a:spcBef>
                <a:spcPts val="113"/>
              </a:spcBef>
              <a:spcAft>
                <a:spcPts val="0"/>
              </a:spcAft>
              <a:buClrTx/>
              <a:buSzTx/>
              <a:buFontTx/>
              <a:buNone/>
              <a:tabLst/>
              <a:defRPr sz="1200" b="0" i="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p:txBody>
      </p:sp>
      <p:sp>
        <p:nvSpPr>
          <p:cNvPr id="3" name="Title 1"/>
          <p:cNvSpPr>
            <a:spLocks noGrp="1"/>
          </p:cNvSpPr>
          <p:nvPr>
            <p:ph type="title" hasCustomPrompt="1"/>
          </p:nvPr>
        </p:nvSpPr>
        <p:spPr>
          <a:xfrm>
            <a:off x="887798" y="286758"/>
            <a:ext cx="7475154" cy="916279"/>
          </a:xfrm>
          <a:prstGeom prst="rect">
            <a:avLst/>
          </a:prstGeom>
        </p:spPr>
        <p:txBody>
          <a:bodyPr anchor="ctr" anchorCtr="0">
            <a:normAutofit/>
          </a:bodyPr>
          <a:lstStyle>
            <a:lvl1pPr>
              <a:defRPr sz="1500" b="1" i="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err="1"/>
              <a:t>Titolo</a:t>
            </a:r>
            <a:r>
              <a:rPr lang="en-US" dirty="0"/>
              <a:t> </a:t>
            </a:r>
            <a:r>
              <a:rPr lang="en-US" dirty="0" err="1"/>
              <a:t>paragrafo</a:t>
            </a:r>
            <a:r>
              <a:rPr lang="en-US" dirty="0"/>
              <a:t> </a:t>
            </a:r>
            <a:r>
              <a:rPr lang="en-US" dirty="0" err="1"/>
              <a:t>seconda</a:t>
            </a:r>
            <a:r>
              <a:rPr lang="en-US" dirty="0"/>
              <a:t> slide</a:t>
            </a:r>
          </a:p>
        </p:txBody>
      </p:sp>
      <p:pic>
        <p:nvPicPr>
          <p:cNvPr id="10" name="Immagine 9">
            <a:extLst>
              <a:ext uri="{FF2B5EF4-FFF2-40B4-BE49-F238E27FC236}">
                <a16:creationId xmlns:a16="http://schemas.microsoft.com/office/drawing/2014/main" id="{ECB413AB-0B05-9444-A342-CCBD6D6EAA1E}"/>
              </a:ext>
            </a:extLst>
          </p:cNvPr>
          <p:cNvPicPr>
            <a:picLocks noChangeAspect="1"/>
          </p:cNvPicPr>
          <p:nvPr userDrawn="1"/>
        </p:nvPicPr>
        <p:blipFill>
          <a:blip r:embed="rId2"/>
          <a:stretch>
            <a:fillRect/>
          </a:stretch>
        </p:blipFill>
        <p:spPr>
          <a:xfrm>
            <a:off x="269615" y="6382545"/>
            <a:ext cx="618182" cy="365125"/>
          </a:xfrm>
          <a:prstGeom prst="rect">
            <a:avLst/>
          </a:prstGeom>
        </p:spPr>
      </p:pic>
      <p:sp>
        <p:nvSpPr>
          <p:cNvPr id="11" name="Segnaposto piè di pagina 1">
            <a:extLst>
              <a:ext uri="{FF2B5EF4-FFF2-40B4-BE49-F238E27FC236}">
                <a16:creationId xmlns:a16="http://schemas.microsoft.com/office/drawing/2014/main" id="{6B0AA249-2CE3-A64A-80E6-0EA7BAAAC533}"/>
              </a:ext>
            </a:extLst>
          </p:cNvPr>
          <p:cNvSpPr>
            <a:spLocks noGrp="1"/>
          </p:cNvSpPr>
          <p:nvPr>
            <p:ph type="ftr" sz="quarter" idx="11"/>
          </p:nvPr>
        </p:nvSpPr>
        <p:spPr>
          <a:xfrm>
            <a:off x="3581400" y="6538916"/>
            <a:ext cx="3696891" cy="211137"/>
          </a:xfrm>
          <a:prstGeom prst="rect">
            <a:avLst/>
          </a:prstGeom>
        </p:spPr>
        <p:txBody>
          <a:bodyPr/>
          <a:lstStyle>
            <a:lvl1pPr algn="l">
              <a:defRPr>
                <a:solidFill>
                  <a:srgbClr val="003057"/>
                </a:solidFill>
              </a:defRPr>
            </a:lvl1pPr>
          </a:lstStyle>
          <a:p>
            <a:r>
              <a:rPr lang="en-US" altLang="it-IT" sz="675"/>
              <a:t>© 2023 Pearson – Krugman, Obstfeld, Melitz - Economia internazionale  1</a:t>
            </a:r>
            <a:endParaRPr lang="en-US" altLang="it-IT" sz="675" dirty="0"/>
          </a:p>
        </p:txBody>
      </p:sp>
    </p:spTree>
    <p:extLst>
      <p:ext uri="{BB962C8B-B14F-4D97-AF65-F5344CB8AC3E}">
        <p14:creationId xmlns:p14="http://schemas.microsoft.com/office/powerpoint/2010/main" val="3836472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slide_accent left">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74022F54-3193-9E4C-96F5-25AFA073F62F}"/>
              </a:ext>
            </a:extLst>
          </p:cNvPr>
          <p:cNvGrpSpPr>
            <a:grpSpLocks/>
          </p:cNvGrpSpPr>
          <p:nvPr userDrawn="1"/>
        </p:nvGrpSpPr>
        <p:grpSpPr>
          <a:xfrm>
            <a:off x="3" y="330341"/>
            <a:ext cx="1577337" cy="932400"/>
            <a:chOff x="0" y="555625"/>
            <a:chExt cx="1036638" cy="1158875"/>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rgbClr val="003057"/>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‹N›</a:t>
            </a:fld>
            <a:endParaRPr lang="en-US"/>
          </a:p>
        </p:txBody>
      </p:sp>
      <p:sp>
        <p:nvSpPr>
          <p:cNvPr id="8" name="Text Placeholder 3"/>
          <p:cNvSpPr>
            <a:spLocks noGrp="1"/>
          </p:cNvSpPr>
          <p:nvPr>
            <p:ph type="body" sz="half" idx="14"/>
          </p:nvPr>
        </p:nvSpPr>
        <p:spPr>
          <a:xfrm>
            <a:off x="887797" y="1828800"/>
            <a:ext cx="7475154" cy="3927978"/>
          </a:xfrm>
          <a:prstGeom prst="rect">
            <a:avLst/>
          </a:prstGeom>
        </p:spPr>
        <p:txBody>
          <a:bodyPr>
            <a:normAutofit/>
          </a:bodyPr>
          <a:lstStyle>
            <a:lvl1pPr marL="0" marR="0" indent="0" algn="l" defTabSz="514363" rtl="0" eaLnBrk="1" fontAlgn="auto" latinLnBrk="0" hangingPunct="1">
              <a:lnSpc>
                <a:spcPct val="100000"/>
              </a:lnSpc>
              <a:spcBef>
                <a:spcPts val="113"/>
              </a:spcBef>
              <a:spcAft>
                <a:spcPts val="0"/>
              </a:spcAft>
              <a:buClrTx/>
              <a:buSzTx/>
              <a:buFontTx/>
              <a:buNone/>
              <a:tabLst/>
              <a:defRPr sz="1200" b="0" i="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p:txBody>
      </p:sp>
      <p:sp>
        <p:nvSpPr>
          <p:cNvPr id="3" name="Title 1"/>
          <p:cNvSpPr>
            <a:spLocks noGrp="1"/>
          </p:cNvSpPr>
          <p:nvPr>
            <p:ph type="title" hasCustomPrompt="1"/>
          </p:nvPr>
        </p:nvSpPr>
        <p:spPr>
          <a:xfrm>
            <a:off x="1645925" y="346218"/>
            <a:ext cx="6717026" cy="916279"/>
          </a:xfrm>
          <a:prstGeom prst="rect">
            <a:avLst/>
          </a:prstGeom>
        </p:spPr>
        <p:txBody>
          <a:bodyPr anchor="ctr" anchorCtr="0">
            <a:normAutofit/>
          </a:bodyPr>
          <a:lstStyle>
            <a:lvl1pPr>
              <a:defRPr sz="1500" b="1">
                <a:solidFill>
                  <a:srgbClr val="003057"/>
                </a:solidFill>
              </a:defRPr>
            </a:lvl1pPr>
          </a:lstStyle>
          <a:p>
            <a:r>
              <a:rPr lang="en-US" dirty="0" err="1"/>
              <a:t>Titolo</a:t>
            </a:r>
            <a:r>
              <a:rPr lang="en-US" dirty="0"/>
              <a:t> </a:t>
            </a:r>
            <a:r>
              <a:rPr lang="en-US" dirty="0" err="1"/>
              <a:t>scheda</a:t>
            </a:r>
            <a:r>
              <a:rPr lang="en-US" dirty="0"/>
              <a:t> / Box</a:t>
            </a:r>
          </a:p>
        </p:txBody>
      </p:sp>
      <p:pic>
        <p:nvPicPr>
          <p:cNvPr id="10" name="Immagine 9">
            <a:extLst>
              <a:ext uri="{FF2B5EF4-FFF2-40B4-BE49-F238E27FC236}">
                <a16:creationId xmlns:a16="http://schemas.microsoft.com/office/drawing/2014/main" id="{ECB413AB-0B05-9444-A342-CCBD6D6EAA1E}"/>
              </a:ext>
            </a:extLst>
          </p:cNvPr>
          <p:cNvPicPr>
            <a:picLocks noChangeAspect="1"/>
          </p:cNvPicPr>
          <p:nvPr userDrawn="1"/>
        </p:nvPicPr>
        <p:blipFill>
          <a:blip r:embed="rId2"/>
          <a:stretch>
            <a:fillRect/>
          </a:stretch>
        </p:blipFill>
        <p:spPr>
          <a:xfrm>
            <a:off x="269615" y="6382545"/>
            <a:ext cx="618182" cy="365125"/>
          </a:xfrm>
          <a:prstGeom prst="rect">
            <a:avLst/>
          </a:prstGeom>
        </p:spPr>
      </p:pic>
      <p:sp>
        <p:nvSpPr>
          <p:cNvPr id="11" name="Segnaposto piè di pagina 1">
            <a:extLst>
              <a:ext uri="{FF2B5EF4-FFF2-40B4-BE49-F238E27FC236}">
                <a16:creationId xmlns:a16="http://schemas.microsoft.com/office/drawing/2014/main" id="{6B0AA249-2CE3-A64A-80E6-0EA7BAAAC533}"/>
              </a:ext>
            </a:extLst>
          </p:cNvPr>
          <p:cNvSpPr>
            <a:spLocks noGrp="1"/>
          </p:cNvSpPr>
          <p:nvPr>
            <p:ph type="ftr" sz="quarter" idx="11"/>
          </p:nvPr>
        </p:nvSpPr>
        <p:spPr>
          <a:xfrm>
            <a:off x="3581400" y="6538916"/>
            <a:ext cx="3696891" cy="211137"/>
          </a:xfrm>
          <a:prstGeom prst="rect">
            <a:avLst/>
          </a:prstGeom>
        </p:spPr>
        <p:txBody>
          <a:bodyPr/>
          <a:lstStyle>
            <a:lvl1pPr algn="l">
              <a:defRPr>
                <a:solidFill>
                  <a:srgbClr val="003057"/>
                </a:solidFill>
              </a:defRPr>
            </a:lvl1pPr>
          </a:lstStyle>
          <a:p>
            <a:r>
              <a:rPr lang="en-US" altLang="it-IT" sz="675"/>
              <a:t>© 2023 Pearson – Krugman, Obstfeld, Melitz - Economia internazionale  1</a:t>
            </a:r>
            <a:endParaRPr lang="en-US" altLang="it-IT" sz="675" dirty="0"/>
          </a:p>
        </p:txBody>
      </p:sp>
      <p:sp>
        <p:nvSpPr>
          <p:cNvPr id="7" name="CasellaDiTesto 6">
            <a:extLst>
              <a:ext uri="{FF2B5EF4-FFF2-40B4-BE49-F238E27FC236}">
                <a16:creationId xmlns:a16="http://schemas.microsoft.com/office/drawing/2014/main" id="{DC68421C-4D26-404C-B888-35A7F82C0ED4}"/>
              </a:ext>
            </a:extLst>
          </p:cNvPr>
          <p:cNvSpPr txBox="1"/>
          <p:nvPr userDrawn="1"/>
        </p:nvSpPr>
        <p:spPr>
          <a:xfrm>
            <a:off x="152400" y="594572"/>
            <a:ext cx="1257300" cy="346377"/>
          </a:xfrm>
          <a:prstGeom prst="rect">
            <a:avLst/>
          </a:prstGeom>
          <a:noFill/>
        </p:spPr>
        <p:txBody>
          <a:bodyPr wrap="square" rtlCol="0">
            <a:spAutoFit/>
          </a:bodyPr>
          <a:lstStyle/>
          <a:p>
            <a:r>
              <a:rPr lang="it-IT" sz="1651" b="1" i="0" kern="1200" cap="sm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scheda</a:t>
            </a:r>
            <a:r>
              <a:rPr lang="it-IT" sz="1651" b="1" i="0" cap="sm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it-IT" sz="1651" b="1" i="0" kern="1200" cap="small"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x.x</a:t>
            </a:r>
            <a:endParaRPr lang="it-IT" sz="1651" b="1" i="0" kern="1200" cap="small"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0225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8357192" y="555627"/>
            <a:ext cx="786810"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8348662" y="555627"/>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‹N›</a:t>
            </a:fld>
            <a:endParaRPr lang="en-US"/>
          </a:p>
        </p:txBody>
      </p:sp>
      <p:sp>
        <p:nvSpPr>
          <p:cNvPr id="8" name="Text Placeholder 3"/>
          <p:cNvSpPr>
            <a:spLocks noGrp="1"/>
          </p:cNvSpPr>
          <p:nvPr>
            <p:ph type="body" sz="half" idx="14"/>
          </p:nvPr>
        </p:nvSpPr>
        <p:spPr>
          <a:xfrm>
            <a:off x="750637" y="1778000"/>
            <a:ext cx="7475154" cy="3978778"/>
          </a:xfrm>
          <a:prstGeom prst="rect">
            <a:avLst/>
          </a:prstGeom>
        </p:spPr>
        <p:txBody>
          <a:bodyPr>
            <a:normAutofit/>
          </a:bodyPr>
          <a:lstStyle>
            <a:lvl1pPr marL="0" marR="0" indent="0" algn="l" defTabSz="514363" rtl="0" eaLnBrk="1" fontAlgn="auto" latinLnBrk="0" hangingPunct="1">
              <a:lnSpc>
                <a:spcPct val="90000"/>
              </a:lnSpc>
              <a:spcBef>
                <a:spcPts val="562"/>
              </a:spcBef>
              <a:spcAft>
                <a:spcPts val="900"/>
              </a:spcAft>
              <a:buClrTx/>
              <a:buSzTx/>
              <a:buFontTx/>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750637" y="571500"/>
            <a:ext cx="7475154" cy="1119188"/>
          </a:xfrm>
          <a:prstGeom prst="rect">
            <a:avLst/>
          </a:prstGeom>
        </p:spPr>
        <p:txBody>
          <a:bodyPr anchor="ctr" anchorCtr="0">
            <a:norm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4267242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7"/>
            <a:ext cx="764382"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777478" y="555627"/>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‹N›</a:t>
            </a:fld>
            <a:endParaRPr lang="en-US"/>
          </a:p>
        </p:txBody>
      </p:sp>
      <p:sp>
        <p:nvSpPr>
          <p:cNvPr id="9" name="Text Placeholder 3"/>
          <p:cNvSpPr>
            <a:spLocks noGrp="1"/>
          </p:cNvSpPr>
          <p:nvPr>
            <p:ph type="body" sz="half" idx="15"/>
          </p:nvPr>
        </p:nvSpPr>
        <p:spPr>
          <a:xfrm>
            <a:off x="4572000" y="1828800"/>
            <a:ext cx="3561540" cy="3927978"/>
          </a:xfrm>
          <a:prstGeom prst="rect">
            <a:avLst/>
          </a:prstGeom>
        </p:spPr>
        <p:txBody>
          <a:bodyPr>
            <a:normAutofit/>
          </a:bodyPr>
          <a:lstStyle>
            <a:lvl1pPr marL="214318" marR="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marL="214318" marR="0" lvl="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a:pPr>
            <a:r>
              <a:rPr lang="en-US" dirty="0"/>
              <a:t>Click to edit Master text styles</a:t>
            </a:r>
          </a:p>
          <a:p>
            <a:pPr marL="214318" marR="0" lvl="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887798" y="1828800"/>
            <a:ext cx="3561540" cy="3927978"/>
          </a:xfrm>
          <a:prstGeom prst="rect">
            <a:avLst/>
          </a:prstGeom>
        </p:spPr>
        <p:txBody>
          <a:bodyPr>
            <a:normAutofit/>
          </a:bodyPr>
          <a:lstStyle>
            <a:lvl1pPr marL="214318" marR="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214318" marR="0" lvl="0" indent="-214318" algn="l" defTabSz="514363" rtl="0" eaLnBrk="1" fontAlgn="auto" latinLnBrk="0" hangingPunct="1">
              <a:lnSpc>
                <a:spcPct val="90000"/>
              </a:lnSpc>
              <a:spcBef>
                <a:spcPts val="562"/>
              </a:spcBef>
              <a:spcAft>
                <a:spcPts val="9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887797" y="571500"/>
            <a:ext cx="7475154" cy="1119188"/>
          </a:xfrm>
          <a:prstGeom prst="rect">
            <a:avLst/>
          </a:prstGeom>
        </p:spPr>
        <p:txBody>
          <a:bodyPr anchor="ctr" anchorCtr="0">
            <a:norm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938977203"/>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a:srcRect l="13350" t="1" r="273" b="16811"/>
          <a:stretch/>
        </p:blipFill>
        <p:spPr>
          <a:xfrm>
            <a:off x="1669776" y="2"/>
            <a:ext cx="6664186"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5"/>
            <a:ext cx="3048000"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‹N›</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7656616" y="2"/>
            <a:ext cx="1487384"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6" name="Rectangle 5">
            <a:extLst>
              <a:ext uri="{FF2B5EF4-FFF2-40B4-BE49-F238E27FC236}">
                <a16:creationId xmlns:a16="http://schemas.microsoft.com/office/drawing/2014/main" id="{E0773250-8295-4A4A-B23C-4614C545CBF4}"/>
              </a:ext>
            </a:extLst>
          </p:cNvPr>
          <p:cNvSpPr/>
          <p:nvPr/>
        </p:nvSpPr>
        <p:spPr>
          <a:xfrm>
            <a:off x="505918" y="1678330"/>
            <a:ext cx="3313728"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515188"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629588" y="3429000"/>
            <a:ext cx="3111930" cy="2775030"/>
          </a:xfrm>
          <a:prstGeom prst="rect">
            <a:avLst/>
          </a:prstGeom>
        </p:spPr>
        <p:txBody>
          <a:bodyPr>
            <a:normAutofit/>
          </a:bodyPr>
          <a:lstStyle>
            <a:lvl1pPr marL="0" marR="0" indent="0" algn="l" defTabSz="514363" rtl="0" eaLnBrk="1" fontAlgn="auto" latinLnBrk="0" hangingPunct="1">
              <a:lnSpc>
                <a:spcPct val="90000"/>
              </a:lnSpc>
              <a:spcBef>
                <a:spcPts val="562"/>
              </a:spcBef>
              <a:spcAft>
                <a:spcPts val="900"/>
              </a:spcAft>
              <a:buClrTx/>
              <a:buSzTx/>
              <a:buFontTx/>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endParaRPr lang="en-US" dirty="0"/>
          </a:p>
        </p:txBody>
      </p:sp>
      <p:sp>
        <p:nvSpPr>
          <p:cNvPr id="5" name="Title 1"/>
          <p:cNvSpPr>
            <a:spLocks noGrp="1"/>
          </p:cNvSpPr>
          <p:nvPr>
            <p:ph type="title"/>
          </p:nvPr>
        </p:nvSpPr>
        <p:spPr>
          <a:xfrm>
            <a:off x="629587" y="1793267"/>
            <a:ext cx="3110167" cy="1635735"/>
          </a:xfrm>
          <a:prstGeom prst="rect">
            <a:avLst/>
          </a:prstGeom>
        </p:spPr>
        <p:txBody>
          <a:bodyPr anchor="ctr" anchorCtr="0">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86467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718840" y="1"/>
            <a:ext cx="6687334"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1714500" y="1"/>
            <a:ext cx="669208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‹N›</a:t>
            </a:fld>
            <a:endParaRPr lang="en-US"/>
          </a:p>
        </p:txBody>
      </p:sp>
    </p:spTree>
    <p:extLst>
      <p:ext uri="{BB962C8B-B14F-4D97-AF65-F5344CB8AC3E}">
        <p14:creationId xmlns:p14="http://schemas.microsoft.com/office/powerpoint/2010/main" val="4180999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a:srcRect l="-183" t="5696" r="-1"/>
          <a:stretch/>
        </p:blipFill>
        <p:spPr>
          <a:xfrm>
            <a:off x="730526" y="2"/>
            <a:ext cx="6820400"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6124699" y="2257065"/>
            <a:ext cx="3019302"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‹N›</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 y="2"/>
            <a:ext cx="1487384"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6" name="Rectangle 5">
            <a:extLst>
              <a:ext uri="{FF2B5EF4-FFF2-40B4-BE49-F238E27FC236}">
                <a16:creationId xmlns:a16="http://schemas.microsoft.com/office/drawing/2014/main" id="{E0773250-8295-4A4A-B23C-4614C545CBF4}"/>
              </a:ext>
            </a:extLst>
          </p:cNvPr>
          <p:cNvSpPr/>
          <p:nvPr/>
        </p:nvSpPr>
        <p:spPr>
          <a:xfrm>
            <a:off x="5244636" y="1678330"/>
            <a:ext cx="3513367"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5248315"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5352684" y="3429000"/>
            <a:ext cx="3225438" cy="2775030"/>
          </a:xfrm>
          <a:prstGeom prst="rect">
            <a:avLst/>
          </a:prstGeom>
        </p:spPr>
        <p:txBody>
          <a:bodyPr>
            <a:normAutofit/>
          </a:bodyPr>
          <a:lstStyle>
            <a:lvl1pPr marL="0" marR="0" indent="0" algn="l" defTabSz="514363" rtl="0" eaLnBrk="1" fontAlgn="auto" latinLnBrk="0" hangingPunct="1">
              <a:lnSpc>
                <a:spcPct val="90000"/>
              </a:lnSpc>
              <a:spcBef>
                <a:spcPts val="562"/>
              </a:spcBef>
              <a:spcAft>
                <a:spcPts val="900"/>
              </a:spcAft>
              <a:buClrTx/>
              <a:buSzTx/>
              <a:buFontTx/>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endParaRPr lang="en-US" dirty="0"/>
          </a:p>
        </p:txBody>
      </p:sp>
      <p:sp>
        <p:nvSpPr>
          <p:cNvPr id="5" name="Title 1"/>
          <p:cNvSpPr>
            <a:spLocks noGrp="1"/>
          </p:cNvSpPr>
          <p:nvPr>
            <p:ph type="title"/>
          </p:nvPr>
        </p:nvSpPr>
        <p:spPr>
          <a:xfrm>
            <a:off x="5344623" y="1793267"/>
            <a:ext cx="3233499" cy="1635735"/>
          </a:xfrm>
          <a:prstGeom prst="rect">
            <a:avLst/>
          </a:prstGeom>
        </p:spPr>
        <p:txBody>
          <a:bodyPr anchor="ctr" anchorCtr="0">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3580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19A8F570-8867-419A-A57C-948400F5579F}"/>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8" name="Rectangle 6">
            <a:extLst>
              <a:ext uri="{FF2B5EF4-FFF2-40B4-BE49-F238E27FC236}">
                <a16:creationId xmlns:a16="http://schemas.microsoft.com/office/drawing/2014/main" id="{7687D354-1A05-460D-A4F0-1C3DFC35E4B9}"/>
              </a:ext>
            </a:extLst>
          </p:cNvPr>
          <p:cNvSpPr>
            <a:spLocks noGrp="1" noChangeArrowheads="1"/>
          </p:cNvSpPr>
          <p:nvPr>
            <p:ph type="sldNum" sz="quarter" idx="11"/>
          </p:nvPr>
        </p:nvSpPr>
        <p:spPr>
          <a:ln/>
        </p:spPr>
        <p:txBody>
          <a:bodyPr/>
          <a:lstStyle>
            <a:lvl1pPr>
              <a:defRPr/>
            </a:lvl1pPr>
          </a:lstStyle>
          <a:p>
            <a:fld id="{ADD85E9D-8B8C-4640-B291-EC9A0994DCAC}" type="slidenum">
              <a:rPr lang="en-US" altLang="it-IT"/>
              <a:pPr/>
              <a:t>‹N›</a:t>
            </a:fld>
            <a:endParaRPr lang="en-US" altLang="it-IT"/>
          </a:p>
        </p:txBody>
      </p:sp>
    </p:spTree>
    <p:extLst>
      <p:ext uri="{BB962C8B-B14F-4D97-AF65-F5344CB8AC3E}">
        <p14:creationId xmlns:p14="http://schemas.microsoft.com/office/powerpoint/2010/main" val="2001143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908350" y="1"/>
            <a:ext cx="6687334"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907027" y="1"/>
            <a:ext cx="670314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‹N›</a:t>
            </a:fld>
            <a:endParaRPr lang="en-US"/>
          </a:p>
        </p:txBody>
      </p:sp>
    </p:spTree>
    <p:extLst>
      <p:ext uri="{BB962C8B-B14F-4D97-AF65-F5344CB8AC3E}">
        <p14:creationId xmlns:p14="http://schemas.microsoft.com/office/powerpoint/2010/main" val="1068010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426358" y="0"/>
            <a:ext cx="7717642"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720328" y="574675"/>
            <a:ext cx="4601766"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720329" y="555625"/>
            <a:ext cx="0" cy="5164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‹N›</a:t>
            </a:fld>
            <a:endParaRPr lang="en-US"/>
          </a:p>
        </p:txBody>
      </p:sp>
      <p:sp>
        <p:nvSpPr>
          <p:cNvPr id="11" name="Text Placeholder 3"/>
          <p:cNvSpPr>
            <a:spLocks noGrp="1"/>
          </p:cNvSpPr>
          <p:nvPr>
            <p:ph type="body" sz="half" idx="14"/>
          </p:nvPr>
        </p:nvSpPr>
        <p:spPr>
          <a:xfrm>
            <a:off x="836997" y="2743200"/>
            <a:ext cx="4382703" cy="2777068"/>
          </a:xfrm>
          <a:prstGeom prst="rect">
            <a:avLst/>
          </a:prstGeom>
        </p:spPr>
        <p:txBody>
          <a:bodyPr>
            <a:normAutofit/>
          </a:bodyPr>
          <a:lstStyle>
            <a:lvl1pPr marL="0" marR="0" indent="0" algn="l" defTabSz="514363" rtl="0" eaLnBrk="1" fontAlgn="auto" latinLnBrk="0" hangingPunct="1">
              <a:lnSpc>
                <a:spcPct val="90000"/>
              </a:lnSpc>
              <a:spcBef>
                <a:spcPts val="562"/>
              </a:spcBef>
              <a:spcAft>
                <a:spcPts val="900"/>
              </a:spcAft>
              <a:buClrTx/>
              <a:buSzTx/>
              <a:buFontTx/>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vl2pPr marL="257181" indent="0">
              <a:buNone/>
              <a:defRPr sz="787"/>
            </a:lvl2pPr>
            <a:lvl3pPr marL="514363" indent="0">
              <a:buNone/>
              <a:defRPr sz="675"/>
            </a:lvl3pPr>
            <a:lvl4pPr marL="771545" indent="0">
              <a:buNone/>
              <a:defRPr sz="562"/>
            </a:lvl4pPr>
            <a:lvl5pPr marL="1028726" indent="0">
              <a:buNone/>
              <a:defRPr sz="562"/>
            </a:lvl5pPr>
            <a:lvl6pPr marL="1285907" indent="0">
              <a:buNone/>
              <a:defRPr sz="562"/>
            </a:lvl6pPr>
            <a:lvl7pPr marL="1543089" indent="0">
              <a:buNone/>
              <a:defRPr sz="562"/>
            </a:lvl7pPr>
            <a:lvl8pPr marL="1800270" indent="0">
              <a:buNone/>
              <a:defRPr sz="562"/>
            </a:lvl8pPr>
            <a:lvl9pPr marL="2057451" indent="0">
              <a:buNone/>
              <a:defRPr sz="562"/>
            </a:lvl9pPr>
          </a:lstStyle>
          <a:p>
            <a:pPr lvl="0"/>
            <a:r>
              <a:rPr lang="en-US" dirty="0"/>
              <a:t>Click to edit Master text styles</a:t>
            </a:r>
          </a:p>
          <a:p>
            <a:pPr marL="0" marR="0" lvl="0" indent="0" algn="l" defTabSz="514363" rtl="0" eaLnBrk="1" fontAlgn="auto" latinLnBrk="0" hangingPunct="1">
              <a:lnSpc>
                <a:spcPct val="90000"/>
              </a:lnSpc>
              <a:spcBef>
                <a:spcPts val="562"/>
              </a:spcBef>
              <a:spcAft>
                <a:spcPts val="900"/>
              </a:spcAft>
              <a:buClrTx/>
              <a:buSzTx/>
              <a:buFontTx/>
              <a:buNone/>
              <a:tabLst/>
              <a:defRPr/>
            </a:pPr>
            <a:r>
              <a:rPr lang="en-US" dirty="0"/>
              <a:t>Click to edit Master text styles</a:t>
            </a:r>
          </a:p>
          <a:p>
            <a:pPr lvl="0"/>
            <a:endParaRPr lang="en-US" dirty="0"/>
          </a:p>
          <a:p>
            <a:pPr lvl="0"/>
            <a:endParaRPr lang="en-US" dirty="0"/>
          </a:p>
        </p:txBody>
      </p:sp>
      <p:sp>
        <p:nvSpPr>
          <p:cNvPr id="7" name="Title 1"/>
          <p:cNvSpPr>
            <a:spLocks noGrp="1"/>
          </p:cNvSpPr>
          <p:nvPr>
            <p:ph type="title"/>
          </p:nvPr>
        </p:nvSpPr>
        <p:spPr>
          <a:xfrm>
            <a:off x="818464" y="738680"/>
            <a:ext cx="4379900" cy="1900052"/>
          </a:xfrm>
          <a:prstGeom prst="rect">
            <a:avLst/>
          </a:prstGeom>
        </p:spPr>
        <p:txBody>
          <a:bodyPr anchor="t" anchorCtr="0">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4146593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1515667" y="6350"/>
            <a:ext cx="7710487"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1537288" y="2"/>
            <a:ext cx="7665244" cy="6843713"/>
          </a:xfrm>
          <a:prstGeom prst="rect">
            <a:avLst/>
          </a:prstGeom>
          <a:solidFill>
            <a:schemeClr val="bg2">
              <a:lumMod val="75000"/>
            </a:schemeClr>
          </a:solidFill>
        </p:spPr>
        <p:txBody>
          <a:bodyP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‹N›</a:t>
            </a:fld>
            <a:endParaRPr lang="en-US"/>
          </a:p>
        </p:txBody>
      </p:sp>
    </p:spTree>
    <p:extLst>
      <p:ext uri="{BB962C8B-B14F-4D97-AF65-F5344CB8AC3E}">
        <p14:creationId xmlns:p14="http://schemas.microsoft.com/office/powerpoint/2010/main" val="3383597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1521619" y="0"/>
            <a:ext cx="762238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‹N›</a:t>
            </a:fld>
            <a:endParaRPr lang="en-US"/>
          </a:p>
        </p:txBody>
      </p:sp>
      <p:sp>
        <p:nvSpPr>
          <p:cNvPr id="13" name="Segnaposto piè di pagina 1">
            <a:extLst>
              <a:ext uri="{FF2B5EF4-FFF2-40B4-BE49-F238E27FC236}">
                <a16:creationId xmlns:a16="http://schemas.microsoft.com/office/drawing/2014/main" id="{73A29626-D08C-DB45-86A6-021D23326E81}"/>
              </a:ext>
            </a:extLst>
          </p:cNvPr>
          <p:cNvSpPr>
            <a:spLocks noGrp="1"/>
          </p:cNvSpPr>
          <p:nvPr>
            <p:ph type="ftr" sz="quarter" idx="11"/>
          </p:nvPr>
        </p:nvSpPr>
        <p:spPr>
          <a:xfrm>
            <a:off x="3581400" y="6538916"/>
            <a:ext cx="3696891" cy="211137"/>
          </a:xfrm>
          <a:prstGeom prst="rect">
            <a:avLst/>
          </a:prstGeom>
        </p:spPr>
        <p:txBody>
          <a:bodyPr/>
          <a:lstStyle>
            <a:lvl1pPr>
              <a:defRPr>
                <a:solidFill>
                  <a:srgbClr val="003057"/>
                </a:solidFill>
              </a:defRPr>
            </a:lvl1pPr>
          </a:lstStyle>
          <a:p>
            <a:r>
              <a:rPr lang="en-US" altLang="it-IT" sz="675"/>
              <a:t>© 2023 Pearson – Krugman, Obstfeld, Melitz - Economia internazionale  1</a:t>
            </a:r>
            <a:endParaRPr lang="en-US" altLang="it-IT" sz="675" dirty="0"/>
          </a:p>
        </p:txBody>
      </p:sp>
      <p:pic>
        <p:nvPicPr>
          <p:cNvPr id="16" name="Immagine 15">
            <a:extLst>
              <a:ext uri="{FF2B5EF4-FFF2-40B4-BE49-F238E27FC236}">
                <a16:creationId xmlns:a16="http://schemas.microsoft.com/office/drawing/2014/main" id="{71D2E719-CC66-4E49-92AD-E946A3D50A99}"/>
              </a:ext>
            </a:extLst>
          </p:cNvPr>
          <p:cNvPicPr>
            <a:picLocks noChangeAspect="1"/>
          </p:cNvPicPr>
          <p:nvPr userDrawn="1"/>
        </p:nvPicPr>
        <p:blipFill>
          <a:blip r:embed="rId2"/>
          <a:stretch>
            <a:fillRect/>
          </a:stretch>
        </p:blipFill>
        <p:spPr>
          <a:xfrm>
            <a:off x="269615" y="6382545"/>
            <a:ext cx="618182" cy="365125"/>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635097" y="459747"/>
            <a:ext cx="7914543" cy="5938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dirty="0"/>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a:off x="736521" y="560705"/>
            <a:ext cx="0" cy="5837548"/>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837946" y="564670"/>
            <a:ext cx="7315416" cy="438528"/>
          </a:xfrm>
          <a:prstGeom prst="rect">
            <a:avLst/>
          </a:prstGeom>
          <a:ln>
            <a:solidFill>
              <a:srgbClr val="DF6030"/>
            </a:solidFill>
          </a:ln>
        </p:spPr>
        <p:txBody>
          <a:bodyPr anchor="t">
            <a:noAutofit/>
          </a:bodyPr>
          <a:lstStyle>
            <a:lvl1pPr marL="0" indent="0" algn="l">
              <a:lnSpc>
                <a:spcPct val="100000"/>
              </a:lnSpc>
              <a:buClr>
                <a:srgbClr val="11B2A5"/>
              </a:buClr>
              <a:buFont typeface="+mj-lt"/>
              <a:buNone/>
              <a:defRPr sz="1800" b="1" i="0" cap="small" baseline="0">
                <a:solidFill>
                  <a:srgbClr val="11B2A5"/>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In </a:t>
            </a:r>
            <a:r>
              <a:rPr lang="en-US" dirty="0" err="1"/>
              <a:t>questo</a:t>
            </a:r>
            <a:r>
              <a:rPr lang="en-US" dirty="0"/>
              <a:t> </a:t>
            </a:r>
            <a:r>
              <a:rPr lang="en-US" dirty="0" err="1"/>
              <a:t>capitolo</a:t>
            </a:r>
            <a:endParaRPr lang="en-US" dirty="0"/>
          </a:p>
        </p:txBody>
      </p:sp>
    </p:spTree>
    <p:extLst>
      <p:ext uri="{BB962C8B-B14F-4D97-AF65-F5344CB8AC3E}">
        <p14:creationId xmlns:p14="http://schemas.microsoft.com/office/powerpoint/2010/main" val="101065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3042049" y="0"/>
            <a:ext cx="3034902"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50"/>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13460" y="1417638"/>
            <a:ext cx="329088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9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5">
            <a:extLst>
              <a:ext uri="{FF2B5EF4-FFF2-40B4-BE49-F238E27FC236}">
                <a16:creationId xmlns:a16="http://schemas.microsoft.com/office/drawing/2014/main" id="{0EB57866-F32E-44C1-837E-442872673176}"/>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4" name="Rectangle 6">
            <a:extLst>
              <a:ext uri="{FF2B5EF4-FFF2-40B4-BE49-F238E27FC236}">
                <a16:creationId xmlns:a16="http://schemas.microsoft.com/office/drawing/2014/main" id="{B446FDFB-E97E-43CF-95DA-1357601949B7}"/>
              </a:ext>
            </a:extLst>
          </p:cNvPr>
          <p:cNvSpPr>
            <a:spLocks noGrp="1" noChangeArrowheads="1"/>
          </p:cNvSpPr>
          <p:nvPr>
            <p:ph type="sldNum" sz="quarter" idx="11"/>
          </p:nvPr>
        </p:nvSpPr>
        <p:spPr>
          <a:ln/>
        </p:spPr>
        <p:txBody>
          <a:bodyPr/>
          <a:lstStyle>
            <a:lvl1pPr>
              <a:defRPr/>
            </a:lvl1pPr>
          </a:lstStyle>
          <a:p>
            <a:fld id="{D2FB4B1E-FD4B-4DA7-9BD1-26F29C576CE1}" type="slidenum">
              <a:rPr lang="en-US" altLang="it-IT"/>
              <a:pPr/>
              <a:t>‹N›</a:t>
            </a:fld>
            <a:endParaRPr lang="en-US" altLang="it-IT"/>
          </a:p>
        </p:txBody>
      </p:sp>
    </p:spTree>
    <p:extLst>
      <p:ext uri="{BB962C8B-B14F-4D97-AF65-F5344CB8AC3E}">
        <p14:creationId xmlns:p14="http://schemas.microsoft.com/office/powerpoint/2010/main" val="227256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C38898D-D7D3-4657-A722-48BCB66F4F8D}"/>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3" name="Rectangle 6">
            <a:extLst>
              <a:ext uri="{FF2B5EF4-FFF2-40B4-BE49-F238E27FC236}">
                <a16:creationId xmlns:a16="http://schemas.microsoft.com/office/drawing/2014/main" id="{879B4C97-D1AB-4A3C-9532-10805D0BFC8A}"/>
              </a:ext>
            </a:extLst>
          </p:cNvPr>
          <p:cNvSpPr>
            <a:spLocks noGrp="1" noChangeArrowheads="1"/>
          </p:cNvSpPr>
          <p:nvPr>
            <p:ph type="sldNum" sz="quarter" idx="11"/>
          </p:nvPr>
        </p:nvSpPr>
        <p:spPr>
          <a:ln/>
        </p:spPr>
        <p:txBody>
          <a:bodyPr/>
          <a:lstStyle>
            <a:lvl1pPr>
              <a:defRPr/>
            </a:lvl1pPr>
          </a:lstStyle>
          <a:p>
            <a:fld id="{B415374C-0E24-4046-BD91-35C361E740E5}" type="slidenum">
              <a:rPr lang="en-US" altLang="it-IT"/>
              <a:pPr/>
              <a:t>‹N›</a:t>
            </a:fld>
            <a:endParaRPr lang="en-US" altLang="it-IT"/>
          </a:p>
        </p:txBody>
      </p:sp>
    </p:spTree>
    <p:extLst>
      <p:ext uri="{BB962C8B-B14F-4D97-AF65-F5344CB8AC3E}">
        <p14:creationId xmlns:p14="http://schemas.microsoft.com/office/powerpoint/2010/main" val="421091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73818BB9-2DE7-46AB-8DEB-E2DFF981D342}"/>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CA6C29F5-5866-42C6-AD3D-86DA98ED2BF1}"/>
              </a:ext>
            </a:extLst>
          </p:cNvPr>
          <p:cNvSpPr>
            <a:spLocks noGrp="1" noChangeArrowheads="1"/>
          </p:cNvSpPr>
          <p:nvPr>
            <p:ph type="sldNum" sz="quarter" idx="11"/>
          </p:nvPr>
        </p:nvSpPr>
        <p:spPr>
          <a:ln/>
        </p:spPr>
        <p:txBody>
          <a:bodyPr/>
          <a:lstStyle>
            <a:lvl1pPr>
              <a:defRPr/>
            </a:lvl1pPr>
          </a:lstStyle>
          <a:p>
            <a:fld id="{0D6C4256-C53E-48E4-8E95-E5AA5349D70B}" type="slidenum">
              <a:rPr lang="en-US" altLang="it-IT"/>
              <a:pPr/>
              <a:t>‹N›</a:t>
            </a:fld>
            <a:endParaRPr lang="en-US" altLang="it-IT"/>
          </a:p>
        </p:txBody>
      </p:sp>
    </p:spTree>
    <p:extLst>
      <p:ext uri="{BB962C8B-B14F-4D97-AF65-F5344CB8AC3E}">
        <p14:creationId xmlns:p14="http://schemas.microsoft.com/office/powerpoint/2010/main" val="33894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20EA4581-FB30-4A2C-9A88-536450D4C507}"/>
              </a:ext>
            </a:extLst>
          </p:cNvPr>
          <p:cNvSpPr>
            <a:spLocks noGrp="1" noChangeArrowheads="1"/>
          </p:cNvSpPr>
          <p:nvPr>
            <p:ph type="ftr" sz="quarter" idx="10"/>
          </p:nvPr>
        </p:nvSpPr>
        <p:spPr>
          <a:ln/>
        </p:spPr>
        <p:txBody>
          <a:bodyPr/>
          <a:lstStyle>
            <a:lvl1pPr>
              <a:defRPr/>
            </a:lvl1pPr>
          </a:lstStyle>
          <a:p>
            <a:pPr>
              <a:defRPr/>
            </a:pPr>
            <a:r>
              <a:rPr lang="en-US"/>
              <a:t>© 2023 Pearson – Krugman, Obstfeld, Melitz - Economia internazionale  1</a:t>
            </a:r>
          </a:p>
        </p:txBody>
      </p:sp>
      <p:sp>
        <p:nvSpPr>
          <p:cNvPr id="6" name="Rectangle 6">
            <a:extLst>
              <a:ext uri="{FF2B5EF4-FFF2-40B4-BE49-F238E27FC236}">
                <a16:creationId xmlns:a16="http://schemas.microsoft.com/office/drawing/2014/main" id="{49F9D2B4-09CD-4F1A-8025-6F1177297E1D}"/>
              </a:ext>
            </a:extLst>
          </p:cNvPr>
          <p:cNvSpPr>
            <a:spLocks noGrp="1" noChangeArrowheads="1"/>
          </p:cNvSpPr>
          <p:nvPr>
            <p:ph type="sldNum" sz="quarter" idx="11"/>
          </p:nvPr>
        </p:nvSpPr>
        <p:spPr>
          <a:ln/>
        </p:spPr>
        <p:txBody>
          <a:bodyPr/>
          <a:lstStyle>
            <a:lvl1pPr>
              <a:defRPr/>
            </a:lvl1pPr>
          </a:lstStyle>
          <a:p>
            <a:fld id="{5B32C835-7BAB-4A54-869D-6B4B7F429D1A}" type="slidenum">
              <a:rPr lang="en-US" altLang="it-IT"/>
              <a:pPr/>
              <a:t>‹N›</a:t>
            </a:fld>
            <a:endParaRPr lang="en-US" altLang="it-IT"/>
          </a:p>
        </p:txBody>
      </p:sp>
    </p:spTree>
    <p:extLst>
      <p:ext uri="{BB962C8B-B14F-4D97-AF65-F5344CB8AC3E}">
        <p14:creationId xmlns:p14="http://schemas.microsoft.com/office/powerpoint/2010/main" val="262019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F4113B75-4108-4464-B915-6A7ABF73E223}"/>
              </a:ext>
            </a:extLst>
          </p:cNvPr>
          <p:cNvSpPr>
            <a:spLocks noChangeArrowheads="1"/>
          </p:cNvSpPr>
          <p:nvPr/>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sp>
        <p:nvSpPr>
          <p:cNvPr id="1027" name="Rectangle 2">
            <a:extLst>
              <a:ext uri="{FF2B5EF4-FFF2-40B4-BE49-F238E27FC236}">
                <a16:creationId xmlns:a16="http://schemas.microsoft.com/office/drawing/2014/main" id="{7D7DF3F2-7CA6-4F32-A510-5ADF19373B3A}"/>
              </a:ext>
            </a:extLst>
          </p:cNvPr>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title style</a:t>
            </a:r>
          </a:p>
        </p:txBody>
      </p:sp>
      <p:sp>
        <p:nvSpPr>
          <p:cNvPr id="1028" name="Rectangle 3">
            <a:extLst>
              <a:ext uri="{FF2B5EF4-FFF2-40B4-BE49-F238E27FC236}">
                <a16:creationId xmlns:a16="http://schemas.microsoft.com/office/drawing/2014/main" id="{96DD2D28-680D-4D7D-845C-65DC28245F08}"/>
              </a:ext>
            </a:extLst>
          </p:cNvPr>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3EB6238D-BEAB-4A4E-A0A8-CEF766BDF705}"/>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spcBef>
                <a:spcPct val="0"/>
              </a:spcBef>
              <a:defRPr sz="900">
                <a:solidFill>
                  <a:schemeClr val="bg1"/>
                </a:solidFill>
                <a:latin typeface="Times" charset="0"/>
                <a:ea typeface="ＭＳ Ｐゴシック" charset="0"/>
                <a:cs typeface="+mn-cs"/>
              </a:defRPr>
            </a:lvl1pPr>
          </a:lstStyle>
          <a:p>
            <a:pPr>
              <a:defRPr/>
            </a:pPr>
            <a:r>
              <a:rPr lang="en-US"/>
              <a:t>© 2023 Pearson – Krugman, Obstfeld, Melitz - Economia internazionale  1</a:t>
            </a:r>
          </a:p>
        </p:txBody>
      </p:sp>
      <p:sp>
        <p:nvSpPr>
          <p:cNvPr id="472070" name="Rectangle 6">
            <a:extLst>
              <a:ext uri="{FF2B5EF4-FFF2-40B4-BE49-F238E27FC236}">
                <a16:creationId xmlns:a16="http://schemas.microsoft.com/office/drawing/2014/main" id="{83189001-F93E-49AB-9497-2C6167C21BCB}"/>
              </a:ext>
            </a:extLst>
          </p:cNvPr>
          <p:cNvSpPr>
            <a:spLocks noGrp="1" noChangeArrowheads="1"/>
          </p:cNvSpPr>
          <p:nvPr>
            <p:ph type="sldNum" sz="quarter" idx="4"/>
          </p:nvPr>
        </p:nvSpPr>
        <p:spPr bwMode="gray">
          <a:xfrm>
            <a:off x="152400" y="6545263"/>
            <a:ext cx="674688"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defRPr sz="900">
                <a:solidFill>
                  <a:schemeClr val="bg1"/>
                </a:solidFill>
              </a:defRPr>
            </a:lvl1pPr>
          </a:lstStyle>
          <a:p>
            <a:fld id="{06BA4409-4FD5-438C-8612-26614EAE585E}" type="slidenum">
              <a:rPr lang="en-US" altLang="it-IT"/>
              <a:pPr/>
              <a:t>‹N›</a:t>
            </a:fld>
            <a:endParaRPr lang="en-US" altLang="it-IT"/>
          </a:p>
        </p:txBody>
      </p:sp>
      <p:pic>
        <p:nvPicPr>
          <p:cNvPr id="1031" name="Picture 12" descr="Pearson_Bound_White">
            <a:extLst>
              <a:ext uri="{FF2B5EF4-FFF2-40B4-BE49-F238E27FC236}">
                <a16:creationId xmlns:a16="http://schemas.microsoft.com/office/drawing/2014/main" id="{4D881285-B74E-40ED-9342-34A90AB1772B}"/>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hf hdr="0" dt="0"/>
  <p:txStyles>
    <p:titleStyle>
      <a:lvl1pPr algn="l" rtl="0" eaLnBrk="0" fontAlgn="base" hangingPunct="0">
        <a:spcBef>
          <a:spcPct val="0"/>
        </a:spcBef>
        <a:spcAft>
          <a:spcPct val="0"/>
        </a:spcAft>
        <a:defRPr sz="2400" b="1">
          <a:solidFill>
            <a:schemeClr val="tx2"/>
          </a:solidFill>
          <a:latin typeface="+mj-lt"/>
          <a:ea typeface="MS PGothic" pitchFamily="34" charset="-128"/>
          <a:cs typeface="+mj-cs"/>
        </a:defRPr>
      </a:lvl1pPr>
      <a:lvl2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2pPr>
      <a:lvl3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3pPr>
      <a:lvl4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4pPr>
      <a:lvl5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5pPr>
      <a:lvl6pPr marL="457200" algn="l" rtl="0" fontAlgn="base">
        <a:spcBef>
          <a:spcPct val="0"/>
        </a:spcBef>
        <a:spcAft>
          <a:spcPct val="0"/>
        </a:spcAft>
        <a:defRPr sz="2400" b="1">
          <a:solidFill>
            <a:schemeClr val="tx2"/>
          </a:solidFill>
          <a:latin typeface="Verdana" charset="0"/>
          <a:ea typeface="ＭＳ Ｐゴシック" charset="0"/>
          <a:cs typeface="Arial" charset="0"/>
        </a:defRPr>
      </a:lvl6pPr>
      <a:lvl7pPr marL="914400" algn="l" rtl="0" fontAlgn="base">
        <a:spcBef>
          <a:spcPct val="0"/>
        </a:spcBef>
        <a:spcAft>
          <a:spcPct val="0"/>
        </a:spcAft>
        <a:defRPr sz="2400" b="1">
          <a:solidFill>
            <a:schemeClr val="tx2"/>
          </a:solidFill>
          <a:latin typeface="Verdana" charset="0"/>
          <a:ea typeface="ＭＳ Ｐゴシック" charset="0"/>
          <a:cs typeface="Arial" charset="0"/>
        </a:defRPr>
      </a:lvl7pPr>
      <a:lvl8pPr marL="1371600" algn="l" rtl="0" fontAlgn="base">
        <a:spcBef>
          <a:spcPct val="0"/>
        </a:spcBef>
        <a:spcAft>
          <a:spcPct val="0"/>
        </a:spcAft>
        <a:defRPr sz="2400" b="1">
          <a:solidFill>
            <a:schemeClr val="tx2"/>
          </a:solidFill>
          <a:latin typeface="Verdana" charset="0"/>
          <a:ea typeface="ＭＳ Ｐゴシック" charset="0"/>
          <a:cs typeface="Arial" charset="0"/>
        </a:defRPr>
      </a:lvl8pPr>
      <a:lvl9pPr marL="1828800" algn="l" rtl="0" fontAlgn="base">
        <a:spcBef>
          <a:spcPct val="0"/>
        </a:spcBef>
        <a:spcAft>
          <a:spcPct val="0"/>
        </a:spcAft>
        <a:defRPr sz="2400" b="1">
          <a:solidFill>
            <a:schemeClr val="tx2"/>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MS PGothic" pitchFamily="34" charset="-128"/>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a:extLst>
              <a:ext uri="{FF2B5EF4-FFF2-40B4-BE49-F238E27FC236}">
                <a16:creationId xmlns:a16="http://schemas.microsoft.com/office/drawing/2014/main" id="{BFC25A7C-B469-4500-81F9-90618EF5BA08}"/>
              </a:ext>
            </a:extLst>
          </p:cNvPr>
          <p:cNvSpPr>
            <a:spLocks noChangeArrowheads="1"/>
          </p:cNvSpPr>
          <p:nvPr/>
        </p:nvSpPr>
        <p:spPr bwMode="gray">
          <a:xfrm>
            <a:off x="0" y="6397625"/>
            <a:ext cx="9145588" cy="460375"/>
          </a:xfrm>
          <a:prstGeom prst="rect">
            <a:avLst/>
          </a:prstGeom>
          <a:solidFill>
            <a:srgbClr val="13B2A5"/>
          </a:solidFill>
          <a:ln>
            <a:noFill/>
          </a:ln>
          <a:effec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2051" name="Rectangle 2">
            <a:extLst>
              <a:ext uri="{FF2B5EF4-FFF2-40B4-BE49-F238E27FC236}">
                <a16:creationId xmlns:a16="http://schemas.microsoft.com/office/drawing/2014/main" id="{08B8153B-4CF6-407A-9BC4-D2DE4BC838DB}"/>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2052" name="Rectangle 3">
            <a:extLst>
              <a:ext uri="{FF2B5EF4-FFF2-40B4-BE49-F238E27FC236}">
                <a16:creationId xmlns:a16="http://schemas.microsoft.com/office/drawing/2014/main" id="{9589C727-6407-43A7-953A-69C19FF67AB0}"/>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591E94FE-9396-495F-92E4-69ED72892DB7}"/>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900">
                <a:solidFill>
                  <a:schemeClr val="bg1"/>
                </a:solidFill>
                <a:latin typeface="Times" charset="0"/>
              </a:defRPr>
            </a:lvl1pPr>
          </a:lstStyle>
          <a:p>
            <a:pPr marL="365125">
              <a:defRPr/>
            </a:pPr>
            <a:r>
              <a:rPr lang="en-US" dirty="0"/>
              <a:t>© 2023 Pearson – Krugman, Obstfeld, Melitz - Economia </a:t>
            </a:r>
            <a:r>
              <a:rPr lang="en-US" dirty="0" err="1"/>
              <a:t>internazionale</a:t>
            </a:r>
            <a:r>
              <a:rPr lang="en-US" dirty="0"/>
              <a:t>  1</a:t>
            </a:r>
          </a:p>
        </p:txBody>
      </p:sp>
      <p:sp>
        <p:nvSpPr>
          <p:cNvPr id="472070" name="Rectangle 6">
            <a:extLst>
              <a:ext uri="{FF2B5EF4-FFF2-40B4-BE49-F238E27FC236}">
                <a16:creationId xmlns:a16="http://schemas.microsoft.com/office/drawing/2014/main" id="{A9C52BB1-4A43-4D2A-91D3-E7751C40CB0C}"/>
              </a:ext>
            </a:extLst>
          </p:cNvPr>
          <p:cNvSpPr>
            <a:spLocks noGrp="1" noChangeArrowheads="1"/>
          </p:cNvSpPr>
          <p:nvPr>
            <p:ph type="sldNum" sz="quarter" idx="4"/>
          </p:nvPr>
        </p:nvSpPr>
        <p:spPr bwMode="gray">
          <a:xfrm>
            <a:off x="152400" y="6545263"/>
            <a:ext cx="3317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solidFill>
                  <a:schemeClr val="bg1"/>
                </a:solidFill>
              </a:defRPr>
            </a:lvl1pPr>
          </a:lstStyle>
          <a:p>
            <a:fld id="{F29D7B28-CDFB-4637-BF1B-ACC08922A626}" type="slidenum">
              <a:rPr lang="en-US" altLang="it-IT"/>
              <a:pPr/>
              <a:t>‹N›</a:t>
            </a:fld>
            <a:endParaRPr lang="en-US" altLang="it-IT"/>
          </a:p>
        </p:txBody>
      </p:sp>
      <p:pic>
        <p:nvPicPr>
          <p:cNvPr id="2" name="Immagine 1">
            <a:extLst>
              <a:ext uri="{FF2B5EF4-FFF2-40B4-BE49-F238E27FC236}">
                <a16:creationId xmlns:a16="http://schemas.microsoft.com/office/drawing/2014/main" id="{EAAE5D87-6F8E-2541-1AA8-23B81605F0A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840366" y="6424311"/>
            <a:ext cx="936104" cy="407002"/>
          </a:xfrm>
          <a:prstGeom prst="rect">
            <a:avLst/>
          </a:prstGeom>
        </p:spPr>
      </p:pic>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dt="0"/>
  <p:txStyles>
    <p:titleStyle>
      <a:lvl1pPr algn="l" rtl="0" eaLnBrk="0" fontAlgn="base" hangingPunct="0">
        <a:spcBef>
          <a:spcPct val="0"/>
        </a:spcBef>
        <a:spcAft>
          <a:spcPct val="0"/>
        </a:spcAft>
        <a:defRPr sz="2400" b="1">
          <a:solidFill>
            <a:srgbClr val="14B2A5"/>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rgbClr val="002F58"/>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rgbClr val="002F58"/>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rgbClr val="002F58"/>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rgbClr val="002F58"/>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6A5225F2-351F-4EB8-94BA-6F0A7F61A3B3}"/>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3075" name="Rectangle 2">
            <a:extLst>
              <a:ext uri="{FF2B5EF4-FFF2-40B4-BE49-F238E27FC236}">
                <a16:creationId xmlns:a16="http://schemas.microsoft.com/office/drawing/2014/main" id="{9B1C1BEF-FBF3-452C-B6D3-E2F736947442}"/>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3076" name="Rectangle 3">
            <a:extLst>
              <a:ext uri="{FF2B5EF4-FFF2-40B4-BE49-F238E27FC236}">
                <a16:creationId xmlns:a16="http://schemas.microsoft.com/office/drawing/2014/main" id="{C76F5105-FEC8-4C26-A042-194EBA398409}"/>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90502" name="Rectangle 6">
            <a:extLst>
              <a:ext uri="{FF2B5EF4-FFF2-40B4-BE49-F238E27FC236}">
                <a16:creationId xmlns:a16="http://schemas.microsoft.com/office/drawing/2014/main" id="{952AB4D6-B648-470D-8063-CA80480EACC3}"/>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900">
                <a:solidFill>
                  <a:schemeClr val="bg1"/>
                </a:solidFill>
                <a:latin typeface="Times" charset="0"/>
              </a:defRPr>
            </a:lvl1pPr>
          </a:lstStyle>
          <a:p>
            <a:pPr>
              <a:defRPr/>
            </a:pPr>
            <a:r>
              <a:rPr lang="en-US" altLang="it-IT"/>
              <a:t>© 2023 Pearson – Krugman, Obstfeld, Melitz - Economia internazionale  1</a:t>
            </a:r>
          </a:p>
        </p:txBody>
      </p:sp>
      <p:sp>
        <p:nvSpPr>
          <p:cNvPr id="490503" name="Rectangle 7">
            <a:extLst>
              <a:ext uri="{FF2B5EF4-FFF2-40B4-BE49-F238E27FC236}">
                <a16:creationId xmlns:a16="http://schemas.microsoft.com/office/drawing/2014/main" id="{FCFFAFAF-4FBE-43B2-991E-0EE28C9C2B35}"/>
              </a:ext>
            </a:extLst>
          </p:cNvPr>
          <p:cNvSpPr>
            <a:spLocks noGrp="1" noChangeArrowheads="1"/>
          </p:cNvSpPr>
          <p:nvPr>
            <p:ph type="sldNum" sz="quarter" idx="4"/>
          </p:nvPr>
        </p:nvSpPr>
        <p:spPr bwMode="gray">
          <a:xfrm>
            <a:off x="150813" y="6545263"/>
            <a:ext cx="33178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solidFill>
                  <a:schemeClr val="bg1"/>
                </a:solidFill>
              </a:defRPr>
            </a:lvl1pPr>
          </a:lstStyle>
          <a:p>
            <a:fld id="{62A7CE90-F2FE-4071-BD97-22B721960BB0}" type="slidenum">
              <a:rPr lang="en-US" altLang="it-IT"/>
              <a:pPr/>
              <a:t>‹N›</a:t>
            </a:fld>
            <a:endParaRPr lang="en-US" altLang="it-IT"/>
          </a:p>
        </p:txBody>
      </p:sp>
      <p:pic>
        <p:nvPicPr>
          <p:cNvPr id="3079" name="Picture 9" descr="Pearson_Bound_White">
            <a:extLst>
              <a:ext uri="{FF2B5EF4-FFF2-40B4-BE49-F238E27FC236}">
                <a16:creationId xmlns:a16="http://schemas.microsoft.com/office/drawing/2014/main" id="{13D2711A-99F9-4F9E-AD32-71F1BC08C4C8}"/>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7"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6906816" y="648811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‹N›</a:t>
            </a:fld>
            <a:endParaRPr lang="en-US" dirty="0"/>
          </a:p>
        </p:txBody>
      </p:sp>
      <p:sp>
        <p:nvSpPr>
          <p:cNvPr id="3" name="Segnaposto piè di pagina 2">
            <a:extLst>
              <a:ext uri="{FF2B5EF4-FFF2-40B4-BE49-F238E27FC236}">
                <a16:creationId xmlns:a16="http://schemas.microsoft.com/office/drawing/2014/main" id="{0D0911B8-1D4B-672A-ACD2-A99F1642FE1E}"/>
              </a:ext>
            </a:extLst>
          </p:cNvPr>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rgbClr val="003057"/>
                </a:solidFill>
              </a:defRPr>
            </a:lvl1pPr>
          </a:lstStyle>
          <a:p>
            <a:r>
              <a:rPr lang="en-US" altLang="it-IT"/>
              <a:t>© 2023 Pearson – Krugman, Obstfeld, Melitz - Economia internazionale  1</a:t>
            </a:r>
            <a:endParaRPr lang="en-US" altLang="it-IT" dirty="0"/>
          </a:p>
        </p:txBody>
      </p:sp>
    </p:spTree>
    <p:extLst>
      <p:ext uri="{BB962C8B-B14F-4D97-AF65-F5344CB8AC3E}">
        <p14:creationId xmlns:p14="http://schemas.microsoft.com/office/powerpoint/2010/main" val="1400984943"/>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Lst>
  <p:hf hdr="0" dt="0"/>
  <p:txStyles>
    <p:titleStyle>
      <a:lvl1pPr algn="l" rtl="0" eaLnBrk="0" fontAlgn="base" hangingPunct="0">
        <a:lnSpc>
          <a:spcPct val="90000"/>
        </a:lnSpc>
        <a:spcBef>
          <a:spcPct val="0"/>
        </a:spcBef>
        <a:spcAft>
          <a:spcPct val="0"/>
        </a:spcAft>
        <a:defRPr sz="3375"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3375">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3375">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3375">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3375">
          <a:solidFill>
            <a:schemeClr val="tx1"/>
          </a:solidFill>
          <a:latin typeface="Open Sans Light" panose="020B0306030504020204" pitchFamily="34" charset="0"/>
        </a:defRPr>
      </a:lvl5pPr>
      <a:lvl6pPr marL="342909" algn="l" rtl="0" eaLnBrk="1" fontAlgn="base" hangingPunct="1">
        <a:lnSpc>
          <a:spcPct val="90000"/>
        </a:lnSpc>
        <a:spcBef>
          <a:spcPct val="0"/>
        </a:spcBef>
        <a:spcAft>
          <a:spcPct val="0"/>
        </a:spcAft>
        <a:defRPr sz="3375">
          <a:solidFill>
            <a:schemeClr val="tx1"/>
          </a:solidFill>
          <a:latin typeface="Open Sans Light" panose="020B0306030504020204" pitchFamily="34" charset="0"/>
        </a:defRPr>
      </a:lvl6pPr>
      <a:lvl7pPr marL="685817" algn="l" rtl="0" eaLnBrk="1" fontAlgn="base" hangingPunct="1">
        <a:lnSpc>
          <a:spcPct val="90000"/>
        </a:lnSpc>
        <a:spcBef>
          <a:spcPct val="0"/>
        </a:spcBef>
        <a:spcAft>
          <a:spcPct val="0"/>
        </a:spcAft>
        <a:defRPr sz="3375">
          <a:solidFill>
            <a:schemeClr val="tx1"/>
          </a:solidFill>
          <a:latin typeface="Open Sans Light" panose="020B0306030504020204" pitchFamily="34" charset="0"/>
        </a:defRPr>
      </a:lvl7pPr>
      <a:lvl8pPr marL="1028726" algn="l" rtl="0" eaLnBrk="1" fontAlgn="base" hangingPunct="1">
        <a:lnSpc>
          <a:spcPct val="90000"/>
        </a:lnSpc>
        <a:spcBef>
          <a:spcPct val="0"/>
        </a:spcBef>
        <a:spcAft>
          <a:spcPct val="0"/>
        </a:spcAft>
        <a:defRPr sz="3375">
          <a:solidFill>
            <a:schemeClr val="tx1"/>
          </a:solidFill>
          <a:latin typeface="Open Sans Light" panose="020B0306030504020204" pitchFamily="34" charset="0"/>
        </a:defRPr>
      </a:lvl8pPr>
      <a:lvl9pPr marL="1371634" algn="l" rtl="0" eaLnBrk="1" fontAlgn="base" hangingPunct="1">
        <a:lnSpc>
          <a:spcPct val="90000"/>
        </a:lnSpc>
        <a:spcBef>
          <a:spcPct val="0"/>
        </a:spcBef>
        <a:spcAft>
          <a:spcPct val="0"/>
        </a:spcAft>
        <a:defRPr sz="3375">
          <a:solidFill>
            <a:schemeClr val="tx1"/>
          </a:solidFill>
          <a:latin typeface="Open Sans Light" panose="020B0306030504020204" pitchFamily="34" charset="0"/>
        </a:defRPr>
      </a:lvl9pPr>
    </p:titleStyle>
    <p:bodyStyle>
      <a:lvl1pPr marL="171455" indent="-171455" algn="l" rtl="0" eaLnBrk="0" fontAlgn="base" hangingPunct="0">
        <a:lnSpc>
          <a:spcPct val="90000"/>
        </a:lnSpc>
        <a:spcBef>
          <a:spcPts val="750"/>
        </a:spcBef>
        <a:spcAft>
          <a:spcPct val="0"/>
        </a:spcAft>
        <a:buFont typeface="Arial" panose="020B0604020202020204" pitchFamily="34" charset="0"/>
        <a:buChar char="•"/>
        <a:defRPr sz="1575"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514363" indent="-171455"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857272" indent="-171455"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Open Sans Light" panose="020B0306030504020204" pitchFamily="34" charset="0"/>
          <a:ea typeface="+mn-ea"/>
          <a:cs typeface="Open Sans Semibold" panose="020B0606030504020204" pitchFamily="34" charset="0"/>
        </a:defRPr>
      </a:lvl3pPr>
      <a:lvl4pPr marL="1200180" indent="-171455"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1543089" indent="-171455"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DF9F74-64F2-9545-BEFD-148C0F11BEEE}"/>
              </a:ext>
            </a:extLst>
          </p:cNvPr>
          <p:cNvSpPr/>
          <p:nvPr/>
        </p:nvSpPr>
        <p:spPr>
          <a:xfrm>
            <a:off x="741759" y="1290638"/>
            <a:ext cx="4297710" cy="2570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1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430808BC-5FC0-0347-9B02-658C989BE000}"/>
              </a:ext>
            </a:extLst>
          </p:cNvPr>
          <p:cNvCxnSpPr>
            <a:cxnSpLocks/>
          </p:cNvCxnSpPr>
          <p:nvPr/>
        </p:nvCxnSpPr>
        <p:spPr>
          <a:xfrm flipH="1">
            <a:off x="741759" y="1281113"/>
            <a:ext cx="1" cy="3228007"/>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731EB548-84A3-F94E-A678-E39A04512159}"/>
              </a:ext>
            </a:extLst>
          </p:cNvPr>
          <p:cNvSpPr txBox="1">
            <a:spLocks/>
          </p:cNvSpPr>
          <p:nvPr/>
        </p:nvSpPr>
        <p:spPr>
          <a:xfrm>
            <a:off x="879613" y="2895116"/>
            <a:ext cx="3980602" cy="1565068"/>
          </a:xfrm>
          <a:prstGeom prst="rect">
            <a:avLst/>
          </a:prstGeom>
        </p:spPr>
        <p:txBody>
          <a:bodyPr anchor="t"/>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Open Sans Light" panose="020B0306030504020204" pitchFamily="34" charset="0"/>
                <a:ea typeface="+mn-ea"/>
                <a:cs typeface="Open Sans Semibold" panose="020B0606030504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Open Sans Light" panose="020B0306030504020204" pitchFamily="34" charset="0"/>
                <a:ea typeface="+mn-ea"/>
                <a:cs typeface="Open Sans Semibold" panose="020B0606030504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17" rtl="0" eaLnBrk="0" fontAlgn="base" latinLnBrk="0" hangingPunct="0">
              <a:lnSpc>
                <a:spcPct val="90000"/>
              </a:lnSpc>
              <a:spcBef>
                <a:spcPts val="450"/>
              </a:spcBef>
              <a:spcAft>
                <a:spcPts val="450"/>
              </a:spcAft>
              <a:buClrTx/>
              <a:buSzTx/>
              <a:buFont typeface="Arial" panose="020B0604020202020204" pitchFamily="34" charset="0"/>
              <a:buNone/>
              <a:tabLst/>
              <a:defRPr/>
            </a:pP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Capitolo 10</a:t>
            </a:r>
          </a:p>
          <a:p>
            <a:pPr marL="0" marR="0" lvl="0" indent="0" algn="l" defTabSz="685817" rtl="0" eaLnBrk="0" fontAlgn="base" latinLnBrk="0" hangingPunct="0">
              <a:lnSpc>
                <a:spcPts val="3080"/>
              </a:lnSpc>
              <a:spcBef>
                <a:spcPts val="1800"/>
              </a:spcBef>
              <a:spcAft>
                <a:spcPts val="1800"/>
              </a:spcAft>
              <a:buClrTx/>
              <a:buSzTx/>
              <a:buFont typeface="Arial" panose="020B0604020202020204" pitchFamily="34" charset="0"/>
              <a:buNone/>
              <a:tabLst/>
              <a:defRPr/>
            </a:pP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L’economia</a:t>
            </a: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politica</a:t>
            </a: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della</a:t>
            </a: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politica</a:t>
            </a:r>
            <a:r>
              <a:rPr kumimoji="0" lang="en-US" sz="210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100" b="1" i="0" u="none" strike="noStrike" kern="1200" cap="small"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commerciale</a:t>
            </a:r>
            <a:endParaRPr kumimoji="0" lang="en-US" sz="1350" b="1" i="0" u="none" strike="noStrike" kern="1200" cap="small"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8B6935FF-4C8F-264D-BCFE-C83CF4FF3DD3}"/>
              </a:ext>
            </a:extLst>
          </p:cNvPr>
          <p:cNvSpPr txBox="1">
            <a:spLocks/>
          </p:cNvSpPr>
          <p:nvPr/>
        </p:nvSpPr>
        <p:spPr>
          <a:xfrm>
            <a:off x="879613" y="1398271"/>
            <a:ext cx="3820290" cy="999546"/>
          </a:xfrm>
          <a:prstGeom prst="rect">
            <a:avLst/>
          </a:prstGeom>
        </p:spPr>
        <p:txBody>
          <a:bodyPr anchor="t"/>
          <a:lst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pPr marL="0" marR="0" lvl="0" indent="0" algn="l" defTabSz="685817" rtl="0" eaLnBrk="0" fontAlgn="base" latinLnBrk="0" hangingPunct="0">
              <a:lnSpc>
                <a:spcPts val="3151"/>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Economia </a:t>
            </a:r>
            <a:r>
              <a:rPr kumimoji="0" lang="en-US" sz="3000" b="1" i="0" u="none" strike="noStrike" kern="1200" cap="none" spc="0" normalizeH="0" baseline="0" noProof="0" dirty="0" err="1">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internazionale</a:t>
            </a:r>
            <a:r>
              <a:rPr kumimoji="0" lang="en-US" sz="3000" b="1" i="0" u="none" strike="noStrike" kern="1200" cap="none" spc="0" normalizeH="0" baseline="0" noProof="0" dirty="0">
                <a:ln>
                  <a:noFill/>
                </a:ln>
                <a:solidFill>
                  <a:srgbClr val="003057"/>
                </a:solidFill>
                <a:effectLst/>
                <a:uLnTx/>
                <a:uFillTx/>
                <a:latin typeface="Open Sans" panose="020B0606030504020204" pitchFamily="34" charset="0"/>
                <a:ea typeface="Open Sans" panose="020B0606030504020204" pitchFamily="34" charset="0"/>
                <a:cs typeface="Open Sans" panose="020B0606030504020204" pitchFamily="34" charset="0"/>
              </a:rPr>
              <a:t> 1</a:t>
            </a:r>
          </a:p>
        </p:txBody>
      </p:sp>
      <p:sp>
        <p:nvSpPr>
          <p:cNvPr id="2" name="Segnaposto numero diapositiva 1">
            <a:extLst>
              <a:ext uri="{FF2B5EF4-FFF2-40B4-BE49-F238E27FC236}">
                <a16:creationId xmlns:a16="http://schemas.microsoft.com/office/drawing/2014/main" id="{1535C0DE-F615-6B43-8DBA-CFD9262BCDD6}"/>
              </a:ext>
            </a:extLst>
          </p:cNvPr>
          <p:cNvSpPr>
            <a:spLocks noGrp="1"/>
          </p:cNvSpPr>
          <p:nvPr>
            <p:ph type="sldNum" sz="quarter" idx="10"/>
          </p:nvPr>
        </p:nvSpPr>
        <p:spPr/>
        <p:txBody>
          <a:bodyPr/>
          <a:lstStyle/>
          <a:p>
            <a:pPr marL="0" marR="0" lvl="0" indent="0" algn="r" defTabSz="685817" rtl="0" eaLnBrk="1" fontAlgn="auto" latinLnBrk="0" hangingPunct="1">
              <a:lnSpc>
                <a:spcPct val="100000"/>
              </a:lnSpc>
              <a:spcBef>
                <a:spcPts val="0"/>
              </a:spcBef>
              <a:spcAft>
                <a:spcPts val="0"/>
              </a:spcAft>
              <a:buClrTx/>
              <a:buSzTx/>
              <a:buFontTx/>
              <a:buNone/>
              <a:tabLst/>
              <a:defRPr/>
            </a:pPr>
            <a:fld id="{1BE0104A-9AB8-0446-89F9-4E3E478B7FB3}" type="slidenum">
              <a:rPr kumimoji="0" lang="en-US" sz="7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685817" rtl="0" eaLnBrk="1" fontAlgn="auto" latinLnBrk="0" hangingPunct="1">
                <a:lnSpc>
                  <a:spcPct val="100000"/>
                </a:lnSpc>
                <a:spcBef>
                  <a:spcPts val="0"/>
                </a:spcBef>
                <a:spcAft>
                  <a:spcPts val="0"/>
                </a:spcAft>
                <a:buClrTx/>
                <a:buSzTx/>
                <a:buFontTx/>
                <a:buNone/>
                <a:tabLst/>
                <a:defRPr/>
              </a:pPr>
              <a:t>1</a:t>
            </a:fld>
            <a:endParaRPr kumimoji="0" lang="en-US" sz="7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Immagine 8">
            <a:extLst>
              <a:ext uri="{FF2B5EF4-FFF2-40B4-BE49-F238E27FC236}">
                <a16:creationId xmlns:a16="http://schemas.microsoft.com/office/drawing/2014/main" id="{C7893EA5-780D-DD76-5091-8E6EC986F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903" y="1052736"/>
            <a:ext cx="3752592" cy="5028473"/>
          </a:xfrm>
          <a:prstGeom prst="rect">
            <a:avLst/>
          </a:prstGeom>
        </p:spPr>
      </p:pic>
    </p:spTree>
    <p:extLst>
      <p:ext uri="{BB962C8B-B14F-4D97-AF65-F5344CB8AC3E}">
        <p14:creationId xmlns:p14="http://schemas.microsoft.com/office/powerpoint/2010/main" val="46118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86BA29C-08C5-4E35-9CC4-CEA410831B6A}"/>
              </a:ext>
            </a:extLst>
          </p:cNvPr>
          <p:cNvSpPr>
            <a:spLocks noGrp="1" noChangeArrowheads="1"/>
          </p:cNvSpPr>
          <p:nvPr>
            <p:ph type="title"/>
          </p:nvPr>
        </p:nvSpPr>
        <p:spPr/>
        <p:txBody>
          <a:bodyPr/>
          <a:lstStyle/>
          <a:p>
            <a:pPr eaLnBrk="1" hangingPunct="1"/>
            <a:r>
              <a:rPr lang="it-IT" altLang="it-IT"/>
              <a:t>Le argomentazioni contrarie al libero scambio </a:t>
            </a:r>
          </a:p>
        </p:txBody>
      </p:sp>
      <p:sp>
        <p:nvSpPr>
          <p:cNvPr id="20483" name="Rectangle 3">
            <a:extLst>
              <a:ext uri="{FF2B5EF4-FFF2-40B4-BE49-F238E27FC236}">
                <a16:creationId xmlns:a16="http://schemas.microsoft.com/office/drawing/2014/main" id="{FEB9BEE1-01B6-4430-B8EC-D03E9DB44DDE}"/>
              </a:ext>
            </a:extLst>
          </p:cNvPr>
          <p:cNvSpPr>
            <a:spLocks noGrp="1" noChangeArrowheads="1"/>
          </p:cNvSpPr>
          <p:nvPr>
            <p:ph idx="1"/>
          </p:nvPr>
        </p:nvSpPr>
        <p:spPr>
          <a:xfrm>
            <a:off x="365125" y="1628800"/>
            <a:ext cx="8229600" cy="3106911"/>
          </a:xfrm>
        </p:spPr>
        <p:txBody>
          <a:bodyPr/>
          <a:lstStyle/>
          <a:p>
            <a:pPr eaLnBrk="1" hangingPunct="1"/>
            <a:r>
              <a:rPr lang="it-IT" altLang="it-IT" sz="2400" dirty="0"/>
              <a:t>Una seconda argomentazione contraria al libero scambio sostiene che i </a:t>
            </a:r>
            <a:r>
              <a:rPr lang="it-IT" altLang="it-IT" sz="2400" b="1" dirty="0"/>
              <a:t>fallimenti del mercato interno </a:t>
            </a:r>
            <a:r>
              <a:rPr lang="it-IT" altLang="it-IT" sz="2400" dirty="0"/>
              <a:t>possono far sì che il libero commercio rappresenti una politica sub-ottimale.</a:t>
            </a:r>
          </a:p>
          <a:p>
            <a:pPr eaLnBrk="1" hangingPunct="1"/>
            <a:endParaRPr lang="it-IT" altLang="it-IT" sz="1050" dirty="0"/>
          </a:p>
          <a:p>
            <a:pPr marL="333375" lvl="1" indent="-342900" eaLnBrk="1" hangingPunct="1">
              <a:buFont typeface="Courier New" panose="02070309020205020404" pitchFamily="49" charset="0"/>
              <a:buChar char="o"/>
            </a:pPr>
            <a:r>
              <a:rPr lang="it-IT" altLang="it-IT" dirty="0"/>
              <a:t>I calcoli delle perdite di efficienza basati sul surplus del consumatore e del produttore assumono che i mercati funzionino efficientemente.</a:t>
            </a:r>
          </a:p>
        </p:txBody>
      </p:sp>
      <p:sp>
        <p:nvSpPr>
          <p:cNvPr id="32772" name="Footer Placeholder 3">
            <a:extLst>
              <a:ext uri="{FF2B5EF4-FFF2-40B4-BE49-F238E27FC236}">
                <a16:creationId xmlns:a16="http://schemas.microsoft.com/office/drawing/2014/main" id="{5210A025-27D2-4683-AA7F-8C145A881E7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32773" name="Segnaposto numero diapositiva 4">
            <a:extLst>
              <a:ext uri="{FF2B5EF4-FFF2-40B4-BE49-F238E27FC236}">
                <a16:creationId xmlns:a16="http://schemas.microsoft.com/office/drawing/2014/main" id="{AAD29470-DFFF-4425-89DA-4D3CAED868A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640B4C81-6F9B-41F6-93A6-9505B4B9C5C4}" type="slidenum">
              <a:rPr lang="en-US" altLang="it-IT" sz="900">
                <a:solidFill>
                  <a:schemeClr val="bg1"/>
                </a:solidFill>
                <a:latin typeface="Times" panose="02020603050405020304" pitchFamily="18" charset="0"/>
              </a:rPr>
              <a:pPr>
                <a:spcBef>
                  <a:spcPct val="0"/>
                </a:spcBef>
                <a:buSzTx/>
                <a:buFontTx/>
                <a:buNone/>
              </a:pPr>
              <a:t>10</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trips(downRight)">
                                      <p:cBhvr>
                                        <p:cTn id="7" dur="500"/>
                                        <p:tgtEl>
                                          <p:spTgt spid="2048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0483">
                                            <p:txEl>
                                              <p:pRg st="2" end="2"/>
                                            </p:txEl>
                                          </p:spTgt>
                                        </p:tgtEl>
                                        <p:attrNameLst>
                                          <p:attrName>style.visibility</p:attrName>
                                        </p:attrNameLst>
                                      </p:cBhvr>
                                      <p:to>
                                        <p:strVal val="visible"/>
                                      </p:to>
                                    </p:set>
                                    <p:animEffect transition="in" filter="strips(downRight)">
                                      <p:cBhvr>
                                        <p:cTn id="10"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AC664F2-5A36-4F47-B930-7BE15BBE3411}"/>
              </a:ext>
            </a:extLst>
          </p:cNvPr>
          <p:cNvSpPr>
            <a:spLocks noGrp="1" noChangeArrowheads="1"/>
          </p:cNvSpPr>
          <p:nvPr>
            <p:ph type="title"/>
          </p:nvPr>
        </p:nvSpPr>
        <p:spPr/>
        <p:txBody>
          <a:bodyPr/>
          <a:lstStyle/>
          <a:p>
            <a:pPr eaLnBrk="1" hangingPunct="1"/>
            <a:r>
              <a:rPr lang="it-IT" altLang="it-IT"/>
              <a:t>Le argomentazioni contrarie al libero scambio </a:t>
            </a:r>
          </a:p>
        </p:txBody>
      </p:sp>
      <p:sp>
        <p:nvSpPr>
          <p:cNvPr id="21507" name="Rectangle 3">
            <a:extLst>
              <a:ext uri="{FF2B5EF4-FFF2-40B4-BE49-F238E27FC236}">
                <a16:creationId xmlns:a16="http://schemas.microsoft.com/office/drawing/2014/main" id="{C9A25FBB-5236-4DCD-9199-8E162CEA860C}"/>
              </a:ext>
            </a:extLst>
          </p:cNvPr>
          <p:cNvSpPr>
            <a:spLocks noGrp="1" noChangeArrowheads="1"/>
          </p:cNvSpPr>
          <p:nvPr>
            <p:ph idx="1"/>
          </p:nvPr>
        </p:nvSpPr>
        <p:spPr>
          <a:xfrm>
            <a:off x="365125" y="1628800"/>
            <a:ext cx="8229600" cy="3394943"/>
          </a:xfrm>
        </p:spPr>
        <p:txBody>
          <a:bodyPr/>
          <a:lstStyle/>
          <a:p>
            <a:pPr eaLnBrk="1" hangingPunct="1">
              <a:defRPr/>
            </a:pPr>
            <a:endParaRPr lang="it-IT" altLang="it-IT" sz="2400" dirty="0" smtClean="0"/>
          </a:p>
          <a:p>
            <a:pPr eaLnBrk="1" hangingPunct="1">
              <a:defRPr/>
            </a:pPr>
            <a:endParaRPr lang="it-IT" altLang="it-IT" sz="2400" dirty="0"/>
          </a:p>
          <a:p>
            <a:pPr eaLnBrk="1" hangingPunct="1">
              <a:defRPr/>
            </a:pPr>
            <a:r>
              <a:rPr lang="it-IT" altLang="it-IT" sz="2400" dirty="0" smtClean="0"/>
              <a:t>I </a:t>
            </a:r>
            <a:r>
              <a:rPr lang="it-IT" altLang="it-IT" sz="2400" dirty="0"/>
              <a:t>fallimenti del mercato includono la disoccupazione della forza lavoro e la sotto-utilizzazione del capitale.</a:t>
            </a:r>
          </a:p>
          <a:p>
            <a:pPr eaLnBrk="1" hangingPunct="1">
              <a:defRPr/>
            </a:pPr>
            <a:endParaRPr lang="it-IT" altLang="it-IT" sz="1050" dirty="0"/>
          </a:p>
          <a:p>
            <a:pPr lvl="3" eaLnBrk="1" hangingPunct="1">
              <a:spcBef>
                <a:spcPct val="50000"/>
              </a:spcBef>
              <a:buFont typeface="Arial" charset="0"/>
              <a:buChar char="○"/>
              <a:defRPr/>
            </a:pPr>
            <a:endParaRPr lang="it-IT" altLang="it-IT" sz="2400" dirty="0"/>
          </a:p>
        </p:txBody>
      </p:sp>
      <p:sp>
        <p:nvSpPr>
          <p:cNvPr id="34820" name="Footer Placeholder 3">
            <a:extLst>
              <a:ext uri="{FF2B5EF4-FFF2-40B4-BE49-F238E27FC236}">
                <a16:creationId xmlns:a16="http://schemas.microsoft.com/office/drawing/2014/main" id="{FCA1048C-A485-44FA-8D64-C044DF4163E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34821" name="Segnaposto numero diapositiva 4">
            <a:extLst>
              <a:ext uri="{FF2B5EF4-FFF2-40B4-BE49-F238E27FC236}">
                <a16:creationId xmlns:a16="http://schemas.microsoft.com/office/drawing/2014/main" id="{5237F6D0-B601-42A7-BB15-9CE4FD2B318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28A6AD02-5E66-4B16-97AD-6A1389CB7F3C}" type="slidenum">
              <a:rPr lang="en-US" altLang="it-IT" sz="900">
                <a:solidFill>
                  <a:schemeClr val="bg1"/>
                </a:solidFill>
                <a:latin typeface="Times" panose="02020603050405020304" pitchFamily="18" charset="0"/>
              </a:rPr>
              <a:pPr>
                <a:spcBef>
                  <a:spcPct val="0"/>
                </a:spcBef>
                <a:buSzTx/>
                <a:buFontTx/>
                <a:buNone/>
              </a:pPr>
              <a:t>11</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strips(downRight)">
                                      <p:cBhvr>
                                        <p:cTn id="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77DD60E-ED16-49BB-B2ED-03EBC0E71D54}"/>
              </a:ext>
            </a:extLst>
          </p:cNvPr>
          <p:cNvSpPr>
            <a:spLocks noGrp="1" noChangeArrowheads="1"/>
          </p:cNvSpPr>
          <p:nvPr>
            <p:ph type="title"/>
          </p:nvPr>
        </p:nvSpPr>
        <p:spPr/>
        <p:txBody>
          <a:bodyPr/>
          <a:lstStyle/>
          <a:p>
            <a:pPr eaLnBrk="1" hangingPunct="1"/>
            <a:r>
              <a:rPr lang="it-IT" altLang="it-IT"/>
              <a:t>Le argomentazioni contrarie al libero scambio </a:t>
            </a:r>
          </a:p>
        </p:txBody>
      </p:sp>
      <p:sp>
        <p:nvSpPr>
          <p:cNvPr id="2" name="Rectangle 3">
            <a:extLst>
              <a:ext uri="{FF2B5EF4-FFF2-40B4-BE49-F238E27FC236}">
                <a16:creationId xmlns:a16="http://schemas.microsoft.com/office/drawing/2014/main" id="{F1EA297B-A93F-41A4-92E7-C465019C3B8D}"/>
              </a:ext>
            </a:extLst>
          </p:cNvPr>
          <p:cNvSpPr>
            <a:spLocks noGrp="1" noChangeArrowheads="1"/>
          </p:cNvSpPr>
          <p:nvPr>
            <p:ph idx="1"/>
          </p:nvPr>
        </p:nvSpPr>
        <p:spPr>
          <a:xfrm>
            <a:off x="381000" y="1124744"/>
            <a:ext cx="8137525" cy="5040312"/>
          </a:xfrm>
        </p:spPr>
        <p:txBody>
          <a:bodyPr/>
          <a:lstStyle/>
          <a:p>
            <a:pPr eaLnBrk="1" hangingPunct="1">
              <a:lnSpc>
                <a:spcPct val="80000"/>
              </a:lnSpc>
            </a:pPr>
            <a:r>
              <a:rPr lang="it-IT" altLang="it-IT" sz="2400" dirty="0"/>
              <a:t>L’argomentazione contraria al libero scambio basata sull’esistenza di fallimenti del mercato è un esempio di un’argomentazione più generale, nota come </a:t>
            </a:r>
            <a:r>
              <a:rPr lang="it-IT" altLang="it-IT" sz="2400" b="1" dirty="0"/>
              <a:t>teoria del </a:t>
            </a:r>
            <a:r>
              <a:rPr lang="it-IT" altLang="it-IT" sz="2400" b="1" dirty="0" err="1"/>
              <a:t>second</a:t>
            </a:r>
            <a:r>
              <a:rPr lang="it-IT" altLang="it-IT" sz="2400" b="1" dirty="0"/>
              <a:t> best</a:t>
            </a:r>
            <a:r>
              <a:rPr lang="it-IT" altLang="it-IT" sz="2400" dirty="0"/>
              <a:t>.</a:t>
            </a:r>
          </a:p>
          <a:p>
            <a:pPr eaLnBrk="1" hangingPunct="1">
              <a:lnSpc>
                <a:spcPct val="80000"/>
              </a:lnSpc>
            </a:pPr>
            <a:endParaRPr lang="it-IT" altLang="it-IT" sz="2400" dirty="0"/>
          </a:p>
          <a:p>
            <a:pPr eaLnBrk="1" hangingPunct="1">
              <a:lnSpc>
                <a:spcPct val="80000"/>
              </a:lnSpc>
            </a:pPr>
            <a:r>
              <a:rPr lang="it-IT" altLang="it-IT" sz="2400" dirty="0"/>
              <a:t>Questa teoria sostiene che l’intervento pubblico che distorce gli incentivi di mercato in un settore </a:t>
            </a:r>
            <a:r>
              <a:rPr lang="it-IT" altLang="it-IT" sz="2400" dirty="0">
                <a:solidFill>
                  <a:srgbClr val="FF0000"/>
                </a:solidFill>
              </a:rPr>
              <a:t>può aumentare il benessere nazionale, compensando le conseguenze negative dei fallimenti di mercato in altri settori</a:t>
            </a:r>
            <a:r>
              <a:rPr lang="it-IT" altLang="it-IT" sz="2400" dirty="0"/>
              <a:t>.</a:t>
            </a:r>
          </a:p>
          <a:p>
            <a:pPr eaLnBrk="1" hangingPunct="1">
              <a:lnSpc>
                <a:spcPct val="80000"/>
              </a:lnSpc>
            </a:pPr>
            <a:endParaRPr lang="it-IT" altLang="it-IT" sz="1050" dirty="0"/>
          </a:p>
          <a:p>
            <a:pPr marL="333375" lvl="1" indent="-342900" eaLnBrk="1" hangingPunct="1">
              <a:lnSpc>
                <a:spcPct val="80000"/>
              </a:lnSpc>
              <a:buFont typeface="Courier New" panose="02070309020205020404" pitchFamily="49" charset="0"/>
              <a:buChar char="o"/>
            </a:pPr>
            <a:r>
              <a:rPr lang="it-IT" altLang="it-IT" dirty="0"/>
              <a:t>La politica più opportuna sarebbe quella di intervenire direttamente sui fallimenti del mercato, </a:t>
            </a:r>
            <a:r>
              <a:rPr lang="it-IT" altLang="it-IT" dirty="0">
                <a:solidFill>
                  <a:srgbClr val="FF0000"/>
                </a:solidFill>
              </a:rPr>
              <a:t>ma se ciò non fosse possibile, l’intervento pubblico in un altro settore potrebbe rappresentare la “seconda miglior” alternativa </a:t>
            </a:r>
            <a:r>
              <a:rPr lang="it-IT" altLang="it-IT" dirty="0"/>
              <a:t>per risolvere il problema.</a:t>
            </a:r>
          </a:p>
        </p:txBody>
      </p:sp>
      <p:sp>
        <p:nvSpPr>
          <p:cNvPr id="36868" name="Footer Placeholder 3">
            <a:extLst>
              <a:ext uri="{FF2B5EF4-FFF2-40B4-BE49-F238E27FC236}">
                <a16:creationId xmlns:a16="http://schemas.microsoft.com/office/drawing/2014/main" id="{F37EBF39-FE08-4DAC-A203-8F0FCC8EF73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36869" name="Segnaposto numero diapositiva 4">
            <a:extLst>
              <a:ext uri="{FF2B5EF4-FFF2-40B4-BE49-F238E27FC236}">
                <a16:creationId xmlns:a16="http://schemas.microsoft.com/office/drawing/2014/main" id="{94625464-8DD0-4FF7-BF4C-EDC62AF8C13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84FCD1E4-C631-4FAD-A1AB-0201F46446C7}" type="slidenum">
              <a:rPr lang="en-US" altLang="it-IT" sz="900">
                <a:solidFill>
                  <a:schemeClr val="bg1"/>
                </a:solidFill>
                <a:latin typeface="Times" panose="02020603050405020304" pitchFamily="18" charset="0"/>
              </a:rPr>
              <a:pPr>
                <a:spcBef>
                  <a:spcPct val="0"/>
                </a:spcBef>
                <a:buSzTx/>
                <a:buFontTx/>
                <a:buNone/>
              </a:pPr>
              <a:t>12</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Right)">
                                      <p:cBhvr>
                                        <p:cTn id="12" dur="500"/>
                                        <p:tgtEl>
                                          <p:spTgt spid="2">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strips(downRight)">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7EA8DA1-CA89-4EC8-A1A4-5E6619244F98}"/>
              </a:ext>
            </a:extLst>
          </p:cNvPr>
          <p:cNvSpPr>
            <a:spLocks noGrp="1" noChangeArrowheads="1"/>
          </p:cNvSpPr>
          <p:nvPr>
            <p:ph type="title"/>
          </p:nvPr>
        </p:nvSpPr>
        <p:spPr/>
        <p:txBody>
          <a:bodyPr/>
          <a:lstStyle/>
          <a:p>
            <a:pPr eaLnBrk="1" hangingPunct="1"/>
            <a:r>
              <a:rPr lang="it-IT" altLang="it-IT"/>
              <a:t>Controargomentazione</a:t>
            </a:r>
          </a:p>
        </p:txBody>
      </p:sp>
      <p:sp>
        <p:nvSpPr>
          <p:cNvPr id="2" name="Rectangle 3">
            <a:extLst>
              <a:ext uri="{FF2B5EF4-FFF2-40B4-BE49-F238E27FC236}">
                <a16:creationId xmlns:a16="http://schemas.microsoft.com/office/drawing/2014/main" id="{5B6BA515-3F65-4C39-A89C-B39A48F5A7B1}"/>
              </a:ext>
            </a:extLst>
          </p:cNvPr>
          <p:cNvSpPr>
            <a:spLocks noGrp="1" noChangeArrowheads="1"/>
          </p:cNvSpPr>
          <p:nvPr>
            <p:ph idx="1"/>
          </p:nvPr>
        </p:nvSpPr>
        <p:spPr>
          <a:xfrm>
            <a:off x="361156" y="1295400"/>
            <a:ext cx="8237537" cy="3717776"/>
          </a:xfrm>
        </p:spPr>
        <p:txBody>
          <a:bodyPr/>
          <a:lstStyle/>
          <a:p>
            <a:pPr eaLnBrk="1" hangingPunct="1">
              <a:lnSpc>
                <a:spcPct val="80000"/>
              </a:lnSpc>
            </a:pPr>
            <a:r>
              <a:rPr lang="it-IT" altLang="it-IT" sz="2400" dirty="0"/>
              <a:t>Gli economisti che sostengono la causa del libero scambio ribattono affermando che i fallimenti del mercato interno dovrebbero essere corretti utilizzando una politica di </a:t>
            </a:r>
            <a:r>
              <a:rPr lang="it-IT" altLang="it-IT" sz="2400" i="1" dirty="0"/>
              <a:t>first best</a:t>
            </a:r>
            <a:r>
              <a:rPr lang="it-IT" altLang="it-IT" sz="2400" dirty="0"/>
              <a:t>: </a:t>
            </a:r>
            <a:r>
              <a:rPr lang="it-IT" altLang="it-IT" sz="2400" dirty="0">
                <a:solidFill>
                  <a:srgbClr val="FF0000"/>
                </a:solidFill>
              </a:rPr>
              <a:t>una politica </a:t>
            </a:r>
            <a:r>
              <a:rPr lang="it-IT" altLang="it-IT" sz="2400" i="1" dirty="0">
                <a:solidFill>
                  <a:srgbClr val="FF0000"/>
                </a:solidFill>
              </a:rPr>
              <a:t>interna</a:t>
            </a:r>
            <a:r>
              <a:rPr lang="it-IT" altLang="it-IT" sz="2400" dirty="0">
                <a:solidFill>
                  <a:srgbClr val="FF0000"/>
                </a:solidFill>
              </a:rPr>
              <a:t> diretta alla fonte stessa del problema</a:t>
            </a:r>
            <a:r>
              <a:rPr lang="it-IT" altLang="it-IT" sz="2400" dirty="0"/>
              <a:t>.</a:t>
            </a:r>
          </a:p>
          <a:p>
            <a:pPr eaLnBrk="1" hangingPunct="1">
              <a:lnSpc>
                <a:spcPct val="80000"/>
              </a:lnSpc>
            </a:pPr>
            <a:endParaRPr lang="it-IT" altLang="it-IT" sz="1050" dirty="0"/>
          </a:p>
          <a:p>
            <a:pPr marL="333375" lvl="1" indent="-342900" eaLnBrk="1" hangingPunct="1">
              <a:lnSpc>
                <a:spcPct val="80000"/>
              </a:lnSpc>
              <a:buFont typeface="Courier New" panose="02070309020205020404" pitchFamily="49" charset="0"/>
              <a:buChar char="o"/>
            </a:pPr>
            <a:r>
              <a:rPr lang="it-IT" altLang="it-IT" dirty="0">
                <a:ea typeface="MS PGothic" panose="020B0600070205080204" pitchFamily="34" charset="-128"/>
              </a:rPr>
              <a:t>Se il problema è la disoccupazione persistente, il governo potrebbe sussidiare il costo del lavoro o della produzione di beni intensivi in </a:t>
            </a:r>
            <a:r>
              <a:rPr lang="it-IT" altLang="it-IT" dirty="0" smtClean="0">
                <a:ea typeface="MS PGothic" panose="020B0600070205080204" pitchFamily="34" charset="-128"/>
              </a:rPr>
              <a:t>lavoro</a:t>
            </a:r>
            <a:r>
              <a:rPr lang="it-IT" altLang="it-IT" dirty="0">
                <a:ea typeface="MS PGothic" panose="020B0600070205080204" pitchFamily="34" charset="-128"/>
              </a:rPr>
              <a:t> (anche se non auspicabile come strategia di sviluppo nel lungo periodo). </a:t>
            </a:r>
          </a:p>
          <a:p>
            <a:pPr marL="333375" lvl="1" indent="-342900" eaLnBrk="1" hangingPunct="1">
              <a:lnSpc>
                <a:spcPct val="80000"/>
              </a:lnSpc>
              <a:buFont typeface="Courier New" panose="02070309020205020404" pitchFamily="49" charset="0"/>
              <a:buChar char="o"/>
            </a:pPr>
            <a:r>
              <a:rPr lang="it-IT" altLang="it-IT" dirty="0">
                <a:ea typeface="MS PGothic" panose="020B0600070205080204" pitchFamily="34" charset="-128"/>
              </a:rPr>
              <a:t>Questi sussidi </a:t>
            </a:r>
            <a:r>
              <a:rPr lang="it-IT" altLang="it-IT" dirty="0">
                <a:solidFill>
                  <a:srgbClr val="FF0000"/>
                </a:solidFill>
                <a:ea typeface="MS PGothic" panose="020B0600070205080204" pitchFamily="34" charset="-128"/>
              </a:rPr>
              <a:t>eviterebbero le perdite di efficienza economica per i consumatori</a:t>
            </a:r>
            <a:r>
              <a:rPr lang="it-IT" altLang="it-IT" dirty="0">
                <a:ea typeface="MS PGothic" panose="020B0600070205080204" pitchFamily="34" charset="-128"/>
              </a:rPr>
              <a:t>, che verrebbero invece provocate da un dazio.</a:t>
            </a:r>
            <a:endParaRPr lang="it-IT" altLang="it-IT" dirty="0"/>
          </a:p>
        </p:txBody>
      </p:sp>
      <p:sp>
        <p:nvSpPr>
          <p:cNvPr id="37892" name="Footer Placeholder 3">
            <a:extLst>
              <a:ext uri="{FF2B5EF4-FFF2-40B4-BE49-F238E27FC236}">
                <a16:creationId xmlns:a16="http://schemas.microsoft.com/office/drawing/2014/main" id="{AD89ACF0-C22B-44DD-AD6F-7EC4D7ECAB9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37893" name="Segnaposto numero diapositiva 4">
            <a:extLst>
              <a:ext uri="{FF2B5EF4-FFF2-40B4-BE49-F238E27FC236}">
                <a16:creationId xmlns:a16="http://schemas.microsoft.com/office/drawing/2014/main" id="{676B72B8-5A5F-4EBF-9F14-AB86C81F613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FFEE54CE-89B1-4892-B3D9-871AC943E3A7}" type="slidenum">
              <a:rPr lang="en-US" altLang="it-IT" sz="900">
                <a:solidFill>
                  <a:schemeClr val="bg1"/>
                </a:solidFill>
                <a:latin typeface="Times" panose="02020603050405020304" pitchFamily="18" charset="0"/>
              </a:rPr>
              <a:pPr>
                <a:spcBef>
                  <a:spcPct val="0"/>
                </a:spcBef>
                <a:buSzTx/>
                <a:buFontTx/>
                <a:buNone/>
              </a:pPr>
              <a:t>13</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strips(downRight)">
                                      <p:cBhvr>
                                        <p:cTn id="10" dur="500"/>
                                        <p:tgtEl>
                                          <p:spTgt spid="2">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strips(downRight)">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744D33E-8104-477D-8D0F-C80FFDAC9AB1}"/>
              </a:ext>
            </a:extLst>
          </p:cNvPr>
          <p:cNvSpPr>
            <a:spLocks noGrp="1" noChangeArrowheads="1"/>
          </p:cNvSpPr>
          <p:nvPr>
            <p:ph type="title"/>
          </p:nvPr>
        </p:nvSpPr>
        <p:spPr/>
        <p:txBody>
          <a:bodyPr/>
          <a:lstStyle/>
          <a:p>
            <a:pPr eaLnBrk="1" hangingPunct="1"/>
            <a:r>
              <a:rPr lang="it-IT" altLang="it-IT" sz="2800" dirty="0"/>
              <a:t>Distribuzione del reddito e politica commerciale</a:t>
            </a:r>
          </a:p>
        </p:txBody>
      </p:sp>
      <p:sp>
        <p:nvSpPr>
          <p:cNvPr id="2" name="Rectangle 3">
            <a:extLst>
              <a:ext uri="{FF2B5EF4-FFF2-40B4-BE49-F238E27FC236}">
                <a16:creationId xmlns:a16="http://schemas.microsoft.com/office/drawing/2014/main" id="{9BDD551C-3C77-46CA-9A52-EBEA6363B205}"/>
              </a:ext>
            </a:extLst>
          </p:cNvPr>
          <p:cNvSpPr>
            <a:spLocks noGrp="1" noChangeArrowheads="1"/>
          </p:cNvSpPr>
          <p:nvPr>
            <p:ph idx="1"/>
          </p:nvPr>
        </p:nvSpPr>
        <p:spPr>
          <a:xfrm>
            <a:off x="381000" y="1484784"/>
            <a:ext cx="8229600" cy="4187031"/>
          </a:xfrm>
        </p:spPr>
        <p:txBody>
          <a:bodyPr/>
          <a:lstStyle/>
          <a:p>
            <a:pPr marL="609600" indent="-609600" eaLnBrk="1" hangingPunct="1">
              <a:spcBef>
                <a:spcPct val="40000"/>
              </a:spcBef>
              <a:defRPr/>
            </a:pPr>
            <a:r>
              <a:rPr lang="it-IT" altLang="it-IT" sz="2400" dirty="0"/>
              <a:t>Come si decide la politica commerciale?</a:t>
            </a:r>
          </a:p>
          <a:p>
            <a:pPr marL="609600" indent="-609600" eaLnBrk="1" hangingPunct="1">
              <a:spcBef>
                <a:spcPct val="40000"/>
              </a:spcBef>
              <a:defRPr/>
            </a:pPr>
            <a:endParaRPr lang="it-IT" altLang="it-IT" sz="2400" dirty="0"/>
          </a:p>
          <a:p>
            <a:pPr indent="-609600" eaLnBrk="1" hangingPunct="1">
              <a:spcBef>
                <a:spcPct val="40000"/>
              </a:spcBef>
              <a:defRPr/>
            </a:pPr>
            <a:r>
              <a:rPr lang="it-IT" altLang="it-IT" sz="2400" dirty="0"/>
              <a:t>Vi sono alcuni modelli in cui si assume che il governo cerca di massimizzare il successo politico invece che il benessere nazionale.</a:t>
            </a:r>
          </a:p>
          <a:p>
            <a:pPr marL="990600" lvl="1" indent="-533400" eaLnBrk="1" hangingPunct="1">
              <a:spcBef>
                <a:spcPct val="40000"/>
              </a:spcBef>
              <a:buFont typeface="Times" charset="0"/>
              <a:buAutoNum type="arabicPeriod"/>
              <a:defRPr/>
            </a:pPr>
            <a:r>
              <a:rPr lang="it-IT" altLang="it-IT" dirty="0"/>
              <a:t>Competizione elettorale.</a:t>
            </a:r>
          </a:p>
          <a:p>
            <a:pPr marL="990600" lvl="1" indent="-533400" eaLnBrk="1" hangingPunct="1">
              <a:spcBef>
                <a:spcPct val="40000"/>
              </a:spcBef>
              <a:buFont typeface="Times" charset="0"/>
              <a:buAutoNum type="arabicPeriod"/>
              <a:defRPr/>
            </a:pPr>
            <a:r>
              <a:rPr lang="it-IT" altLang="it-IT" dirty="0"/>
              <a:t>L’azione collettiva.</a:t>
            </a:r>
          </a:p>
          <a:p>
            <a:pPr marL="990600" lvl="1" indent="-533400" eaLnBrk="1" hangingPunct="1">
              <a:spcBef>
                <a:spcPct val="40000"/>
              </a:spcBef>
              <a:buFont typeface="Times" charset="0"/>
              <a:buAutoNum type="arabicPeriod"/>
              <a:defRPr/>
            </a:pPr>
            <a:r>
              <a:rPr lang="it-IT" altLang="it-IT" dirty="0"/>
              <a:t>Modelli della politica commerciale che combinano aspetti del modello dell’azione collettiva con aspetti del modello dell’elettore mediano.</a:t>
            </a:r>
          </a:p>
        </p:txBody>
      </p:sp>
      <p:sp>
        <p:nvSpPr>
          <p:cNvPr id="38916" name="Footer Placeholder 3">
            <a:extLst>
              <a:ext uri="{FF2B5EF4-FFF2-40B4-BE49-F238E27FC236}">
                <a16:creationId xmlns:a16="http://schemas.microsoft.com/office/drawing/2014/main" id="{BBA82E50-125A-445F-839B-35843BBFD64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38917" name="Segnaposto numero diapositiva 4">
            <a:extLst>
              <a:ext uri="{FF2B5EF4-FFF2-40B4-BE49-F238E27FC236}">
                <a16:creationId xmlns:a16="http://schemas.microsoft.com/office/drawing/2014/main" id="{ADC09599-4015-4097-B6A1-9ADA1C97F3A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97A4674D-1B44-47F4-958D-C61181D4436B}" type="slidenum">
              <a:rPr lang="en-US" altLang="it-IT" sz="900">
                <a:solidFill>
                  <a:schemeClr val="bg1"/>
                </a:solidFill>
                <a:latin typeface="Times" panose="02020603050405020304" pitchFamily="18" charset="0"/>
              </a:rPr>
              <a:pPr>
                <a:spcBef>
                  <a:spcPct val="0"/>
                </a:spcBef>
                <a:buSzTx/>
                <a:buFontTx/>
                <a:buNone/>
              </a:pPr>
              <a:t>14</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Right)">
                                      <p:cBhvr>
                                        <p:cTn id="12" dur="500"/>
                                        <p:tgtEl>
                                          <p:spTgt spid="2">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strips(downRight)">
                                      <p:cBhvr>
                                        <p:cTn id="15" dur="500"/>
                                        <p:tgtEl>
                                          <p:spTgt spid="2">
                                            <p:txEl>
                                              <p:pRg st="3" end="3"/>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strips(downRight)">
                                      <p:cBhvr>
                                        <p:cTn id="18" dur="500"/>
                                        <p:tgtEl>
                                          <p:spTgt spid="2">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strips(downRight)">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97C90BB-E7C8-46FF-8875-95A5DE1495CF}"/>
              </a:ext>
            </a:extLst>
          </p:cNvPr>
          <p:cNvSpPr>
            <a:spLocks noGrp="1" noChangeArrowheads="1"/>
          </p:cNvSpPr>
          <p:nvPr>
            <p:ph type="title"/>
          </p:nvPr>
        </p:nvSpPr>
        <p:spPr/>
        <p:txBody>
          <a:bodyPr/>
          <a:lstStyle/>
          <a:p>
            <a:pPr eaLnBrk="1" hangingPunct="1"/>
            <a:r>
              <a:rPr lang="it-IT" altLang="it-IT"/>
              <a:t>Il modello dell’elettore mediano </a:t>
            </a:r>
          </a:p>
        </p:txBody>
      </p:sp>
      <p:sp>
        <p:nvSpPr>
          <p:cNvPr id="2" name="Rectangle 3">
            <a:extLst>
              <a:ext uri="{FF2B5EF4-FFF2-40B4-BE49-F238E27FC236}">
                <a16:creationId xmlns:a16="http://schemas.microsoft.com/office/drawing/2014/main" id="{78BB7CB9-AB02-477C-8720-24E99EF9B863}"/>
              </a:ext>
            </a:extLst>
          </p:cNvPr>
          <p:cNvSpPr>
            <a:spLocks noGrp="1" noChangeArrowheads="1"/>
          </p:cNvSpPr>
          <p:nvPr>
            <p:ph idx="1"/>
          </p:nvPr>
        </p:nvSpPr>
        <p:spPr>
          <a:xfrm>
            <a:off x="365125" y="1295400"/>
            <a:ext cx="8229600" cy="3754983"/>
          </a:xfrm>
        </p:spPr>
        <p:txBody>
          <a:bodyPr/>
          <a:lstStyle/>
          <a:p>
            <a:pPr eaLnBrk="1" hangingPunct="1">
              <a:lnSpc>
                <a:spcPct val="80000"/>
              </a:lnSpc>
            </a:pPr>
            <a:r>
              <a:rPr lang="it-IT" altLang="it-IT" sz="2400" dirty="0"/>
              <a:t>Il modello dell’</a:t>
            </a:r>
            <a:r>
              <a:rPr lang="it-IT" altLang="it-IT" sz="2400" b="1" dirty="0"/>
              <a:t>elettore mediano </a:t>
            </a:r>
            <a:r>
              <a:rPr lang="it-IT" altLang="it-IT" sz="2400" dirty="0"/>
              <a:t>afferma </a:t>
            </a:r>
            <a:r>
              <a:rPr lang="it-IT" altLang="it-IT" sz="2400" dirty="0">
                <a:solidFill>
                  <a:srgbClr val="FF0000"/>
                </a:solidFill>
              </a:rPr>
              <a:t>che i partiti politici democratici possono aggiustare le proprie politiche per catturare l’elettore che sta al centro dello spettro delle ideologie politiche </a:t>
            </a:r>
            <a:r>
              <a:rPr lang="it-IT" altLang="it-IT" sz="2400" dirty="0"/>
              <a:t>(cioè l’elettore mediano).</a:t>
            </a:r>
          </a:p>
          <a:p>
            <a:pPr eaLnBrk="1" hangingPunct="1">
              <a:lnSpc>
                <a:spcPct val="80000"/>
              </a:lnSpc>
            </a:pPr>
            <a:endParaRPr lang="it-IT" altLang="it-IT" sz="2400" dirty="0"/>
          </a:p>
          <a:p>
            <a:pPr eaLnBrk="1" hangingPunct="1">
              <a:lnSpc>
                <a:spcPct val="80000"/>
              </a:lnSpc>
            </a:pPr>
            <a:r>
              <a:rPr lang="it-IT" altLang="it-IT" sz="2400" dirty="0"/>
              <a:t>Supponiamo che il livello del dazio da imporre sia una scelta politica.</a:t>
            </a:r>
          </a:p>
          <a:p>
            <a:pPr marL="333375" lvl="1" indent="-342900" eaLnBrk="1" hangingPunct="1">
              <a:lnSpc>
                <a:spcPct val="80000"/>
              </a:lnSpc>
              <a:buFont typeface="Courier New" panose="02070309020205020404" pitchFamily="49" charset="0"/>
              <a:buChar char="o"/>
            </a:pPr>
            <a:r>
              <a:rPr lang="it-IT" altLang="it-IT" dirty="0"/>
              <a:t>Gli elettori possono essere ordinati a seconda di ciò che preferiscono, partendo da quelli che privilegiano dazi</a:t>
            </a:r>
            <a:br>
              <a:rPr lang="it-IT" altLang="it-IT" dirty="0"/>
            </a:br>
            <a:r>
              <a:rPr lang="it-IT" altLang="it-IT" dirty="0"/>
              <a:t>più bassi.</a:t>
            </a:r>
          </a:p>
        </p:txBody>
      </p:sp>
      <p:sp>
        <p:nvSpPr>
          <p:cNvPr id="39940" name="Footer Placeholder 3">
            <a:extLst>
              <a:ext uri="{FF2B5EF4-FFF2-40B4-BE49-F238E27FC236}">
                <a16:creationId xmlns:a16="http://schemas.microsoft.com/office/drawing/2014/main" id="{BF8FE0A5-509F-4FE9-AFC3-AB0CADA0A7D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39941" name="Segnaposto numero diapositiva 4">
            <a:extLst>
              <a:ext uri="{FF2B5EF4-FFF2-40B4-BE49-F238E27FC236}">
                <a16:creationId xmlns:a16="http://schemas.microsoft.com/office/drawing/2014/main" id="{CB2E8A38-12B2-40BB-855B-22817FFC641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5CBAD65F-8493-462C-9732-D6244303A632}" type="slidenum">
              <a:rPr lang="en-US" altLang="it-IT" sz="900">
                <a:solidFill>
                  <a:schemeClr val="bg1"/>
                </a:solidFill>
                <a:latin typeface="Times" panose="02020603050405020304" pitchFamily="18" charset="0"/>
              </a:rPr>
              <a:pPr>
                <a:spcBef>
                  <a:spcPct val="0"/>
                </a:spcBef>
                <a:buSzTx/>
                <a:buFontTx/>
                <a:buNone/>
              </a:pPr>
              <a:t>15</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Right)">
                                      <p:cBhvr>
                                        <p:cTn id="12" dur="500"/>
                                        <p:tgtEl>
                                          <p:spTgt spid="2">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strips(downRight)">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0416753-C170-4463-8FCB-926E6D788E2E}"/>
              </a:ext>
            </a:extLst>
          </p:cNvPr>
          <p:cNvSpPr>
            <a:spLocks noGrp="1"/>
          </p:cNvSpPr>
          <p:nvPr>
            <p:ph type="title"/>
          </p:nvPr>
        </p:nvSpPr>
        <p:spPr/>
        <p:txBody>
          <a:bodyPr/>
          <a:lstStyle/>
          <a:p>
            <a:pPr eaLnBrk="1" hangingPunct="1"/>
            <a:r>
              <a:rPr lang="it-IT" altLang="it-IT" b="0" dirty="0"/>
              <a:t>Figura 10.4 </a:t>
            </a:r>
            <a:r>
              <a:rPr lang="it-IT" altLang="it-IT" dirty="0"/>
              <a:t>Competizione elettorale</a:t>
            </a:r>
            <a:r>
              <a:rPr lang="en-GB" altLang="it-IT" dirty="0"/>
              <a:t/>
            </a:r>
            <a:br>
              <a:rPr lang="en-GB" altLang="it-IT" dirty="0"/>
            </a:br>
            <a:endParaRPr lang="en-GB" altLang="it-IT" dirty="0"/>
          </a:p>
        </p:txBody>
      </p:sp>
      <p:sp>
        <p:nvSpPr>
          <p:cNvPr id="40963" name="Footer Placeholder 3">
            <a:extLst>
              <a:ext uri="{FF2B5EF4-FFF2-40B4-BE49-F238E27FC236}">
                <a16:creationId xmlns:a16="http://schemas.microsoft.com/office/drawing/2014/main" id="{EBDEBA30-EFF0-4C80-8087-EA11E6E5221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40964" name="Slide Number Placeholder 4">
            <a:extLst>
              <a:ext uri="{FF2B5EF4-FFF2-40B4-BE49-F238E27FC236}">
                <a16:creationId xmlns:a16="http://schemas.microsoft.com/office/drawing/2014/main" id="{F466C8AC-E216-4DFE-B781-4DD4630CF90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0B584D80-0C37-4BF2-85BD-08C1E239E7FA}" type="slidenum">
              <a:rPr lang="en-US" altLang="it-IT" sz="900">
                <a:solidFill>
                  <a:schemeClr val="bg1"/>
                </a:solidFill>
                <a:latin typeface="Times" panose="02020603050405020304" pitchFamily="18" charset="0"/>
              </a:rPr>
              <a:pPr>
                <a:spcBef>
                  <a:spcPct val="0"/>
                </a:spcBef>
                <a:buSzTx/>
                <a:buFontTx/>
                <a:buNone/>
              </a:pPr>
              <a:t>16</a:t>
            </a:fld>
            <a:endParaRPr lang="en-US" altLang="it-IT" sz="900">
              <a:solidFill>
                <a:schemeClr val="bg1"/>
              </a:solidFill>
              <a:latin typeface="Times" panose="02020603050405020304" pitchFamily="18" charset="0"/>
            </a:endParaRPr>
          </a:p>
        </p:txBody>
      </p:sp>
      <p:pic>
        <p:nvPicPr>
          <p:cNvPr id="5" name="Segnaposto contenuto 4">
            <a:extLst>
              <a:ext uri="{FF2B5EF4-FFF2-40B4-BE49-F238E27FC236}">
                <a16:creationId xmlns:a16="http://schemas.microsoft.com/office/drawing/2014/main" id="{2B14E777-14A5-3F4D-A9AE-E4F81E236C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44" y="1916832"/>
            <a:ext cx="8624606" cy="354186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03C2240-5529-4C78-BC2B-6CB3483BCC51}"/>
              </a:ext>
            </a:extLst>
          </p:cNvPr>
          <p:cNvSpPr>
            <a:spLocks noGrp="1" noChangeArrowheads="1"/>
          </p:cNvSpPr>
          <p:nvPr>
            <p:ph type="title"/>
          </p:nvPr>
        </p:nvSpPr>
        <p:spPr/>
        <p:txBody>
          <a:bodyPr/>
          <a:lstStyle/>
          <a:p>
            <a:pPr eaLnBrk="1" hangingPunct="1"/>
            <a:r>
              <a:rPr lang="it-IT" altLang="it-IT" dirty="0"/>
              <a:t>Il modello dell’elettore mediano </a:t>
            </a:r>
          </a:p>
        </p:txBody>
      </p:sp>
      <p:sp>
        <p:nvSpPr>
          <p:cNvPr id="2" name="Rectangle 3">
            <a:extLst>
              <a:ext uri="{FF2B5EF4-FFF2-40B4-BE49-F238E27FC236}">
                <a16:creationId xmlns:a16="http://schemas.microsoft.com/office/drawing/2014/main" id="{6E501F8A-D0E0-49C3-8C30-CF49F3845CF7}"/>
              </a:ext>
            </a:extLst>
          </p:cNvPr>
          <p:cNvSpPr>
            <a:spLocks noGrp="1" noChangeArrowheads="1"/>
          </p:cNvSpPr>
          <p:nvPr>
            <p:ph idx="1"/>
          </p:nvPr>
        </p:nvSpPr>
        <p:spPr>
          <a:xfrm>
            <a:off x="365125" y="1295400"/>
            <a:ext cx="8229600" cy="4525963"/>
          </a:xfrm>
        </p:spPr>
        <p:txBody>
          <a:bodyPr/>
          <a:lstStyle/>
          <a:p>
            <a:pPr eaLnBrk="1" hangingPunct="1">
              <a:lnSpc>
                <a:spcPct val="80000"/>
              </a:lnSpc>
              <a:defRPr/>
            </a:pPr>
            <a:r>
              <a:rPr lang="it-IT" altLang="it-IT" sz="2400" dirty="0"/>
              <a:t>Il modello dell’elettore mediano </a:t>
            </a:r>
            <a:r>
              <a:rPr lang="it-IT" altLang="it-IT" sz="2400" dirty="0">
                <a:solidFill>
                  <a:srgbClr val="FF0000"/>
                </a:solidFill>
              </a:rPr>
              <a:t>implica che un governo metta in atto politiche commerciali che consentano di massimizzare il numero di voti</a:t>
            </a:r>
            <a:r>
              <a:rPr lang="it-IT" altLang="it-IT" sz="2400" dirty="0"/>
              <a:t>.</a:t>
            </a:r>
            <a:endParaRPr lang="it-IT" altLang="it-IT" sz="1050" dirty="0"/>
          </a:p>
          <a:p>
            <a:pPr marL="333375" lvl="1" indent="-342900" eaLnBrk="1" hangingPunct="1">
              <a:lnSpc>
                <a:spcPct val="80000"/>
              </a:lnSpc>
              <a:buFont typeface="Courier New" panose="02070309020205020404" pitchFamily="49" charset="0"/>
              <a:buChar char="o"/>
              <a:defRPr/>
            </a:pPr>
            <a:r>
              <a:rPr lang="it-IT" altLang="it-IT" dirty="0"/>
              <a:t>Una politica che infligge perdite elevate a poche persone</a:t>
            </a:r>
            <a:br>
              <a:rPr lang="it-IT" altLang="it-IT" dirty="0"/>
            </a:br>
            <a:r>
              <a:rPr lang="it-IT" altLang="it-IT" dirty="0"/>
              <a:t>ma produce vantaggi per un numero elevato di individui</a:t>
            </a:r>
            <a:br>
              <a:rPr lang="it-IT" altLang="it-IT" dirty="0"/>
            </a:br>
            <a:r>
              <a:rPr lang="it-IT" altLang="it-IT" dirty="0"/>
              <a:t>dovrebbe alla fine essere adottata.</a:t>
            </a:r>
          </a:p>
          <a:p>
            <a:pPr marL="333375" lvl="1" indent="-342900" eaLnBrk="1" hangingPunct="1">
              <a:lnSpc>
                <a:spcPct val="80000"/>
              </a:lnSpc>
              <a:buFont typeface="Courier New" panose="02070309020205020404" pitchFamily="49" charset="0"/>
              <a:buChar char="o"/>
              <a:defRPr/>
            </a:pPr>
            <a:endParaRPr lang="it-IT" altLang="it-IT" dirty="0"/>
          </a:p>
          <a:p>
            <a:pPr indent="-533400" eaLnBrk="1" hangingPunct="1">
              <a:lnSpc>
                <a:spcPct val="80000"/>
              </a:lnSpc>
              <a:defRPr/>
            </a:pPr>
            <a:r>
              <a:rPr lang="it-IT" altLang="it-IT" sz="2400" dirty="0">
                <a:solidFill>
                  <a:srgbClr val="FF0000"/>
                </a:solidFill>
              </a:rPr>
              <a:t>Tuttavia nel mondo reale, gli effetti delle politiche sulla distribuzione del reddito potrebbero essere più importanti dei loro effetti sull’efficienza</a:t>
            </a:r>
            <a:r>
              <a:rPr lang="it-IT" altLang="it-IT" sz="2400" dirty="0"/>
              <a:t>.</a:t>
            </a:r>
            <a:endParaRPr lang="it-IT" altLang="it-IT" sz="1050" dirty="0"/>
          </a:p>
          <a:p>
            <a:pPr marL="333375" lvl="1" indent="-342900" eaLnBrk="1" hangingPunct="1">
              <a:lnSpc>
                <a:spcPct val="80000"/>
              </a:lnSpc>
              <a:buFont typeface="Courier New" panose="02070309020205020404" pitchFamily="49" charset="0"/>
              <a:buChar char="o"/>
              <a:defRPr/>
            </a:pPr>
            <a:r>
              <a:rPr lang="it-IT" altLang="it-IT" dirty="0"/>
              <a:t>Le politiche protezionistiche degli Stati Uniti sull’importazione dei prodotti caseari impongono perdite</a:t>
            </a:r>
            <a:br>
              <a:rPr lang="it-IT" altLang="it-IT" dirty="0"/>
            </a:br>
            <a:r>
              <a:rPr lang="it-IT" altLang="it-IT" dirty="0"/>
              <a:t>a tutte le famiglie e forniscono benefici contenuti al settore caseario.</a:t>
            </a:r>
          </a:p>
        </p:txBody>
      </p:sp>
      <p:sp>
        <p:nvSpPr>
          <p:cNvPr id="41988" name="Footer Placeholder 3">
            <a:extLst>
              <a:ext uri="{FF2B5EF4-FFF2-40B4-BE49-F238E27FC236}">
                <a16:creationId xmlns:a16="http://schemas.microsoft.com/office/drawing/2014/main" id="{1329F9C7-7304-48B6-AFA6-36982EA2830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41989" name="Segnaposto numero diapositiva 4">
            <a:extLst>
              <a:ext uri="{FF2B5EF4-FFF2-40B4-BE49-F238E27FC236}">
                <a16:creationId xmlns:a16="http://schemas.microsoft.com/office/drawing/2014/main" id="{63093353-3A93-47EA-82E7-33447691433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AE6FAAE0-394A-4497-9527-0DD160DADF20}" type="slidenum">
              <a:rPr lang="en-US" altLang="it-IT" sz="900">
                <a:solidFill>
                  <a:schemeClr val="bg1"/>
                </a:solidFill>
                <a:latin typeface="Times" panose="02020603050405020304" pitchFamily="18" charset="0"/>
              </a:rPr>
              <a:pPr>
                <a:spcBef>
                  <a:spcPct val="0"/>
                </a:spcBef>
                <a:buSzTx/>
                <a:buFontTx/>
                <a:buNone/>
              </a:pPr>
              <a:t>17</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Right)">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strips(downRight)">
                                      <p:cBhvr>
                                        <p:cTn id="15" dur="500"/>
                                        <p:tgtEl>
                                          <p:spTgt spid="2">
                                            <p:txEl>
                                              <p:pRg st="3" end="3"/>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strips(downRight)">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EA88872-85D9-4B53-ACFC-8EBCBD63BCBA}"/>
              </a:ext>
            </a:extLst>
          </p:cNvPr>
          <p:cNvSpPr>
            <a:spLocks noGrp="1" noChangeArrowheads="1"/>
          </p:cNvSpPr>
          <p:nvPr>
            <p:ph type="title"/>
          </p:nvPr>
        </p:nvSpPr>
        <p:spPr/>
        <p:txBody>
          <a:bodyPr/>
          <a:lstStyle/>
          <a:p>
            <a:pPr eaLnBrk="1" hangingPunct="1"/>
            <a:r>
              <a:rPr lang="it-IT" altLang="it-IT"/>
              <a:t>L’azione collettiva</a:t>
            </a:r>
          </a:p>
        </p:txBody>
      </p:sp>
      <p:sp>
        <p:nvSpPr>
          <p:cNvPr id="2" name="Rectangle 3">
            <a:extLst>
              <a:ext uri="{FF2B5EF4-FFF2-40B4-BE49-F238E27FC236}">
                <a16:creationId xmlns:a16="http://schemas.microsoft.com/office/drawing/2014/main" id="{C0B4DDF6-5415-4419-B43B-C065D2CDFB1D}"/>
              </a:ext>
            </a:extLst>
          </p:cNvPr>
          <p:cNvSpPr>
            <a:spLocks noGrp="1" noChangeArrowheads="1"/>
          </p:cNvSpPr>
          <p:nvPr>
            <p:ph idx="1"/>
          </p:nvPr>
        </p:nvSpPr>
        <p:spPr>
          <a:xfrm>
            <a:off x="381000" y="1295400"/>
            <a:ext cx="8464550" cy="4373563"/>
          </a:xfrm>
        </p:spPr>
        <p:txBody>
          <a:bodyPr/>
          <a:lstStyle/>
          <a:p>
            <a:pPr eaLnBrk="1" hangingPunct="1"/>
            <a:r>
              <a:rPr lang="it-IT" altLang="it-IT" sz="2400" dirty="0"/>
              <a:t>L’attività politica viene spesso descritta come un problema di </a:t>
            </a:r>
            <a:r>
              <a:rPr lang="it-IT" altLang="it-IT" sz="2400" b="1" dirty="0"/>
              <a:t>azione collettiva</a:t>
            </a:r>
            <a:r>
              <a:rPr lang="it-IT" altLang="it-IT" sz="2400" dirty="0"/>
              <a:t>. </a:t>
            </a:r>
          </a:p>
          <a:p>
            <a:pPr eaLnBrk="1" hangingPunct="1"/>
            <a:endParaRPr lang="it-IT" altLang="it-IT" sz="2400" dirty="0"/>
          </a:p>
          <a:p>
            <a:pPr marL="333375" lvl="1" indent="-342900" eaLnBrk="1" hangingPunct="1">
              <a:buFont typeface="Courier New" panose="02070309020205020404" pitchFamily="49" charset="0"/>
              <a:buChar char="o"/>
            </a:pPr>
            <a:r>
              <a:rPr lang="it-IT" altLang="it-IT" dirty="0"/>
              <a:t>Sebbene i consumatori, </a:t>
            </a:r>
            <a:r>
              <a:rPr lang="it-IT" altLang="it-IT" i="1" dirty="0"/>
              <a:t>intesi come gruppo</a:t>
            </a:r>
            <a:r>
              <a:rPr lang="it-IT" altLang="it-IT" dirty="0"/>
              <a:t>, abbiano un incentivo a sostenere la causa del libero scambio, nessun consumatore </a:t>
            </a:r>
            <a:r>
              <a:rPr lang="it-IT" altLang="it-IT" i="1" dirty="0"/>
              <a:t>da solo</a:t>
            </a:r>
            <a:r>
              <a:rPr lang="it-IT" altLang="it-IT" dirty="0"/>
              <a:t> avrebbe incentivo a fare altrettanto, perché i benefici che riceverebbe non sarebbero sufficientemente elevati da coprire i costi (monetari e di tempo) che dovrebbe sopportare.</a:t>
            </a:r>
          </a:p>
          <a:p>
            <a:pPr marL="333375" lvl="1" indent="-342900" eaLnBrk="1" hangingPunct="1">
              <a:buFont typeface="Courier New" panose="02070309020205020404" pitchFamily="49" charset="0"/>
              <a:buChar char="o"/>
            </a:pPr>
            <a:r>
              <a:rPr lang="it-IT" altLang="it-IT" dirty="0"/>
              <a:t>Le politiche che impongono perdite elevate per la società nel suo complesso, ma perdite limitate per i singoli individui, potrebbero dunque non fronteggiare una forte opposizione.</a:t>
            </a:r>
          </a:p>
        </p:txBody>
      </p:sp>
      <p:sp>
        <p:nvSpPr>
          <p:cNvPr id="43012" name="Footer Placeholder 3">
            <a:extLst>
              <a:ext uri="{FF2B5EF4-FFF2-40B4-BE49-F238E27FC236}">
                <a16:creationId xmlns:a16="http://schemas.microsoft.com/office/drawing/2014/main" id="{3DE5902D-5597-4093-9427-8D56F629219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43013" name="Segnaposto numero diapositiva 4">
            <a:extLst>
              <a:ext uri="{FF2B5EF4-FFF2-40B4-BE49-F238E27FC236}">
                <a16:creationId xmlns:a16="http://schemas.microsoft.com/office/drawing/2014/main" id="{336EBE76-5DE9-4D4E-A3A2-CF031FE78EF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A08D3E79-EAE4-4251-9E87-977E40EB06E3}" type="slidenum">
              <a:rPr lang="en-US" altLang="it-IT" sz="900">
                <a:solidFill>
                  <a:schemeClr val="bg1"/>
                </a:solidFill>
                <a:latin typeface="Times" panose="02020603050405020304" pitchFamily="18" charset="0"/>
              </a:rPr>
              <a:pPr>
                <a:spcBef>
                  <a:spcPct val="0"/>
                </a:spcBef>
                <a:buSzTx/>
                <a:buFontTx/>
                <a:buNone/>
              </a:pPr>
              <a:t>18</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strips(downRight)">
                                      <p:cBhvr>
                                        <p:cTn id="10" dur="500"/>
                                        <p:tgtEl>
                                          <p:spTgt spid="2">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strips(downRight)">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67ACDAC-08D7-40AE-8677-2C13E9D3064F}"/>
              </a:ext>
            </a:extLst>
          </p:cNvPr>
          <p:cNvSpPr>
            <a:spLocks noGrp="1" noChangeArrowheads="1"/>
          </p:cNvSpPr>
          <p:nvPr>
            <p:ph type="title"/>
          </p:nvPr>
        </p:nvSpPr>
        <p:spPr/>
        <p:txBody>
          <a:bodyPr/>
          <a:lstStyle/>
          <a:p>
            <a:pPr eaLnBrk="1" hangingPunct="1"/>
            <a:r>
              <a:rPr lang="it-IT" altLang="it-IT"/>
              <a:t>L’azione collettiva </a:t>
            </a:r>
          </a:p>
        </p:txBody>
      </p:sp>
      <p:sp>
        <p:nvSpPr>
          <p:cNvPr id="2" name="Rectangle 3">
            <a:extLst>
              <a:ext uri="{FF2B5EF4-FFF2-40B4-BE49-F238E27FC236}">
                <a16:creationId xmlns:a16="http://schemas.microsoft.com/office/drawing/2014/main" id="{BCC3C01B-9020-48FE-B18B-2F6C51D6FDEB}"/>
              </a:ext>
            </a:extLst>
          </p:cNvPr>
          <p:cNvSpPr>
            <a:spLocks noGrp="1" noChangeArrowheads="1"/>
          </p:cNvSpPr>
          <p:nvPr>
            <p:ph idx="1"/>
          </p:nvPr>
        </p:nvSpPr>
        <p:spPr>
          <a:xfrm>
            <a:off x="365125" y="1295401"/>
            <a:ext cx="8229600" cy="3285728"/>
          </a:xfrm>
        </p:spPr>
        <p:txBody>
          <a:bodyPr/>
          <a:lstStyle/>
          <a:p>
            <a:pPr eaLnBrk="1" hangingPunct="1"/>
            <a:r>
              <a:rPr lang="it-IT" altLang="it-IT" sz="2400" dirty="0"/>
              <a:t>Al contrario, </a:t>
            </a:r>
            <a:r>
              <a:rPr lang="it-IT" altLang="it-IT" sz="2400" dirty="0">
                <a:solidFill>
                  <a:srgbClr val="FF0000"/>
                </a:solidFill>
              </a:rPr>
              <a:t>per quei gruppi che sopporterebbero perdite elevate dal libero scambio </a:t>
            </a:r>
            <a:r>
              <a:rPr lang="it-IT" altLang="it-IT" sz="2400" dirty="0"/>
              <a:t>(per esempio la disoccupazione) </a:t>
            </a:r>
            <a:r>
              <a:rPr lang="it-IT" altLang="it-IT" sz="2400" dirty="0">
                <a:solidFill>
                  <a:srgbClr val="FF0000"/>
                </a:solidFill>
              </a:rPr>
              <a:t>esiste un forte incentivo individuale a sostenere la politica commerciale preferita</a:t>
            </a:r>
            <a:r>
              <a:rPr lang="it-IT" altLang="it-IT" sz="2400" dirty="0"/>
              <a:t>.</a:t>
            </a:r>
          </a:p>
          <a:p>
            <a:pPr eaLnBrk="1" hangingPunct="1"/>
            <a:endParaRPr lang="it-IT" altLang="it-IT" sz="2400" dirty="0"/>
          </a:p>
          <a:p>
            <a:pPr marL="333375" lvl="1" indent="-342900" eaLnBrk="1" hangingPunct="1">
              <a:buFont typeface="Courier New" panose="02070309020205020404" pitchFamily="49" charset="0"/>
              <a:buChar char="o"/>
            </a:pPr>
            <a:r>
              <a:rPr lang="it-IT" altLang="it-IT" dirty="0"/>
              <a:t>In questo caso, i costi e il tempo necessari a sostenere le restrizioni al commercio sono limitati rispetto al costo della disoccupazione.</a:t>
            </a:r>
          </a:p>
        </p:txBody>
      </p:sp>
      <p:sp>
        <p:nvSpPr>
          <p:cNvPr id="44036" name="Footer Placeholder 3">
            <a:extLst>
              <a:ext uri="{FF2B5EF4-FFF2-40B4-BE49-F238E27FC236}">
                <a16:creationId xmlns:a16="http://schemas.microsoft.com/office/drawing/2014/main" id="{0533F679-8D31-4B2C-86A2-892253B8C35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44037" name="Segnaposto numero diapositiva 4">
            <a:extLst>
              <a:ext uri="{FF2B5EF4-FFF2-40B4-BE49-F238E27FC236}">
                <a16:creationId xmlns:a16="http://schemas.microsoft.com/office/drawing/2014/main" id="{4EAB9940-4535-413B-91FF-9FF5FFC528D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98F8F05D-A003-43AF-B892-CB5E4018836E}" type="slidenum">
              <a:rPr lang="en-US" altLang="it-IT" sz="900">
                <a:solidFill>
                  <a:schemeClr val="bg1"/>
                </a:solidFill>
                <a:latin typeface="Times" panose="02020603050405020304" pitchFamily="18" charset="0"/>
              </a:rPr>
              <a:pPr>
                <a:spcBef>
                  <a:spcPct val="0"/>
                </a:spcBef>
                <a:buSzTx/>
                <a:buFontTx/>
                <a:buNone/>
              </a:pPr>
              <a:t>19</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strips(downRight)">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32176F8-6253-42B9-8C74-2EB0BC87BD52}"/>
              </a:ext>
            </a:extLst>
          </p:cNvPr>
          <p:cNvSpPr>
            <a:spLocks noGrp="1" noChangeArrowheads="1"/>
          </p:cNvSpPr>
          <p:nvPr>
            <p:ph type="title"/>
          </p:nvPr>
        </p:nvSpPr>
        <p:spPr/>
        <p:txBody>
          <a:bodyPr/>
          <a:lstStyle/>
          <a:p>
            <a:pPr eaLnBrk="1" hangingPunct="1"/>
            <a:r>
              <a:rPr lang="it-IT" altLang="it-IT"/>
              <a:t>Struttura della presentazione</a:t>
            </a:r>
          </a:p>
        </p:txBody>
      </p:sp>
      <p:sp>
        <p:nvSpPr>
          <p:cNvPr id="6147" name="Rectangle 3">
            <a:extLst>
              <a:ext uri="{FF2B5EF4-FFF2-40B4-BE49-F238E27FC236}">
                <a16:creationId xmlns:a16="http://schemas.microsoft.com/office/drawing/2014/main" id="{4CCF198A-FF7A-4570-B047-8D295F90FF70}"/>
              </a:ext>
            </a:extLst>
          </p:cNvPr>
          <p:cNvSpPr>
            <a:spLocks noGrp="1" noChangeArrowheads="1"/>
          </p:cNvSpPr>
          <p:nvPr>
            <p:ph idx="1"/>
          </p:nvPr>
        </p:nvSpPr>
        <p:spPr>
          <a:xfrm>
            <a:off x="393616" y="1628800"/>
            <a:ext cx="7835900" cy="3456384"/>
          </a:xfrm>
        </p:spPr>
        <p:txBody>
          <a:bodyPr/>
          <a:lstStyle/>
          <a:p>
            <a:pPr>
              <a:spcBef>
                <a:spcPts val="900"/>
              </a:spcBef>
              <a:defRPr/>
            </a:pPr>
            <a:r>
              <a:rPr lang="it-IT" sz="2400" dirty="0"/>
              <a:t>Le argomentazioni a favore del libero scambio</a:t>
            </a:r>
          </a:p>
          <a:p>
            <a:pPr>
              <a:spcBef>
                <a:spcPts val="900"/>
              </a:spcBef>
              <a:defRPr/>
            </a:pPr>
            <a:r>
              <a:rPr lang="it-IT" sz="2400" dirty="0"/>
              <a:t>Le argomentazioni contrarie al libero scambio</a:t>
            </a:r>
          </a:p>
          <a:p>
            <a:pPr>
              <a:spcBef>
                <a:spcPts val="900"/>
              </a:spcBef>
              <a:defRPr/>
            </a:pPr>
            <a:r>
              <a:rPr lang="it-IT" sz="2400" dirty="0"/>
              <a:t>Distribuzione del reddito e politica commerciale</a:t>
            </a:r>
          </a:p>
          <a:p>
            <a:pPr marL="342900" indent="-342900">
              <a:buFont typeface="Courier New" panose="02070309020205020404" pitchFamily="49" charset="0"/>
              <a:buChar char="o"/>
              <a:defRPr/>
            </a:pPr>
            <a:r>
              <a:rPr lang="it-IT" dirty="0"/>
              <a:t>Competizione elettorale</a:t>
            </a:r>
          </a:p>
          <a:p>
            <a:pPr marL="342900" indent="-342900">
              <a:buFont typeface="Courier New" panose="02070309020205020404" pitchFamily="49" charset="0"/>
              <a:buChar char="o"/>
              <a:defRPr/>
            </a:pPr>
            <a:r>
              <a:rPr lang="it-IT" dirty="0"/>
              <a:t>L’azione collettiva</a:t>
            </a:r>
          </a:p>
          <a:p>
            <a:pPr marL="342900" indent="-342900">
              <a:buFont typeface="Courier New" panose="02070309020205020404" pitchFamily="49" charset="0"/>
              <a:buChar char="o"/>
              <a:defRPr/>
            </a:pPr>
            <a:r>
              <a:rPr lang="it-IT" dirty="0"/>
              <a:t>Rappresentazione del processo politico</a:t>
            </a:r>
          </a:p>
          <a:p>
            <a:pPr marL="342900" indent="-342900">
              <a:buFont typeface="Courier New" panose="02070309020205020404" pitchFamily="49" charset="0"/>
              <a:buChar char="o"/>
              <a:defRPr/>
            </a:pPr>
            <a:r>
              <a:rPr lang="it-IT" dirty="0"/>
              <a:t>Chi riceve protezione?</a:t>
            </a:r>
          </a:p>
        </p:txBody>
      </p:sp>
      <p:sp>
        <p:nvSpPr>
          <p:cNvPr id="18436" name="Footer Placeholder 3">
            <a:extLst>
              <a:ext uri="{FF2B5EF4-FFF2-40B4-BE49-F238E27FC236}">
                <a16:creationId xmlns:a16="http://schemas.microsoft.com/office/drawing/2014/main" id="{F23900B2-1021-4574-A917-D5AADB8866D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18437" name="Segnaposto numero diapositiva 4">
            <a:extLst>
              <a:ext uri="{FF2B5EF4-FFF2-40B4-BE49-F238E27FC236}">
                <a16:creationId xmlns:a16="http://schemas.microsoft.com/office/drawing/2014/main" id="{D62A5084-DEA3-4027-BF9A-CA013F09BCB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0EFFC181-72FD-4D58-B7D6-528FECD4EAC4}" type="slidenum">
              <a:rPr lang="en-US" altLang="it-IT" sz="900">
                <a:solidFill>
                  <a:schemeClr val="bg1"/>
                </a:solidFill>
                <a:latin typeface="Times" panose="02020603050405020304" pitchFamily="18" charset="0"/>
              </a:rPr>
              <a:pPr>
                <a:spcBef>
                  <a:spcPct val="0"/>
                </a:spcBef>
                <a:buSzTx/>
                <a:buFontTx/>
                <a:buNone/>
              </a:pPr>
              <a:t>2</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AC6910C-75B6-4EDC-B6E1-DFD392A72DF4}"/>
              </a:ext>
            </a:extLst>
          </p:cNvPr>
          <p:cNvSpPr>
            <a:spLocks noGrp="1" noChangeArrowheads="1"/>
          </p:cNvSpPr>
          <p:nvPr>
            <p:ph type="title"/>
          </p:nvPr>
        </p:nvSpPr>
        <p:spPr>
          <a:xfrm>
            <a:off x="365125" y="395288"/>
            <a:ext cx="8229600" cy="585440"/>
          </a:xfrm>
        </p:spPr>
        <p:txBody>
          <a:bodyPr/>
          <a:lstStyle/>
          <a:p>
            <a:pPr eaLnBrk="1" hangingPunct="1"/>
            <a:r>
              <a:rPr lang="it-IT" altLang="it-IT" dirty="0"/>
              <a:t>Rappresentazione del processo politico</a:t>
            </a:r>
          </a:p>
        </p:txBody>
      </p:sp>
      <p:sp>
        <p:nvSpPr>
          <p:cNvPr id="2" name="Rectangle 3">
            <a:extLst>
              <a:ext uri="{FF2B5EF4-FFF2-40B4-BE49-F238E27FC236}">
                <a16:creationId xmlns:a16="http://schemas.microsoft.com/office/drawing/2014/main" id="{8A9FA6F0-8DDD-437C-A14D-17461955D98C}"/>
              </a:ext>
            </a:extLst>
          </p:cNvPr>
          <p:cNvSpPr>
            <a:spLocks noGrp="1" noChangeArrowheads="1"/>
          </p:cNvSpPr>
          <p:nvPr>
            <p:ph idx="1"/>
          </p:nvPr>
        </p:nvSpPr>
        <p:spPr>
          <a:xfrm>
            <a:off x="365125" y="1242839"/>
            <a:ext cx="8137525" cy="4778449"/>
          </a:xfrm>
        </p:spPr>
        <p:txBody>
          <a:bodyPr/>
          <a:lstStyle/>
          <a:p>
            <a:pPr eaLnBrk="1" hangingPunct="1">
              <a:lnSpc>
                <a:spcPct val="90000"/>
              </a:lnSpc>
            </a:pPr>
            <a:r>
              <a:rPr lang="it-IT" altLang="it-IT" sz="2400" dirty="0"/>
              <a:t>Sebbene, in parte, i politici possano vincere le elezioni perché sostengono politiche popolari, come previsto dal modello dell’elettore mediano, essi hanno anche bisogno di fondi per condurre le campagne elettorali.</a:t>
            </a:r>
          </a:p>
          <a:p>
            <a:pPr eaLnBrk="1" hangingPunct="1">
              <a:lnSpc>
                <a:spcPct val="90000"/>
              </a:lnSpc>
            </a:pPr>
            <a:r>
              <a:rPr lang="it-IT" altLang="it-IT" sz="2400" dirty="0"/>
              <a:t>Questi fondi provengono generalmente da gruppi che non sono colpiti da problemi di azione collettiva e sono disposti a sostenere politiche che avvantaggino i loro interessi di parte.</a:t>
            </a:r>
          </a:p>
          <a:p>
            <a:pPr eaLnBrk="1" hangingPunct="1">
              <a:lnSpc>
                <a:spcPct val="90000"/>
              </a:lnSpc>
            </a:pPr>
            <a:r>
              <a:rPr lang="it-IT" altLang="it-IT" sz="2400" dirty="0">
                <a:solidFill>
                  <a:srgbClr val="FF0000"/>
                </a:solidFill>
              </a:rPr>
              <a:t>I modelli di </a:t>
            </a:r>
            <a:r>
              <a:rPr lang="it-IT" altLang="it-IT" sz="2400" i="1" dirty="0">
                <a:solidFill>
                  <a:srgbClr val="FF0000"/>
                </a:solidFill>
              </a:rPr>
              <a:t>policy </a:t>
            </a:r>
            <a:r>
              <a:rPr lang="it-IT" altLang="it-IT" sz="2400" i="1" dirty="0" err="1">
                <a:solidFill>
                  <a:srgbClr val="FF0000"/>
                </a:solidFill>
              </a:rPr>
              <a:t>making</a:t>
            </a:r>
            <a:r>
              <a:rPr lang="it-IT" altLang="it-IT" sz="2400" i="1" dirty="0">
                <a:solidFill>
                  <a:srgbClr val="FF0000"/>
                </a:solidFill>
              </a:rPr>
              <a:t> </a:t>
            </a:r>
            <a:r>
              <a:rPr lang="it-IT" altLang="it-IT" sz="2400" dirty="0">
                <a:solidFill>
                  <a:srgbClr val="FF0000"/>
                </a:solidFill>
              </a:rPr>
              <a:t>cercano di misurare il </a:t>
            </a:r>
            <a:r>
              <a:rPr lang="it-IT" altLang="it-IT" sz="2400" i="1" dirty="0" err="1">
                <a:solidFill>
                  <a:srgbClr val="FF0000"/>
                </a:solidFill>
              </a:rPr>
              <a:t>trade</a:t>
            </a:r>
            <a:r>
              <a:rPr lang="it-IT" altLang="it-IT" sz="2400" i="1" dirty="0">
                <a:solidFill>
                  <a:srgbClr val="FF0000"/>
                </a:solidFill>
              </a:rPr>
              <a:t>-off</a:t>
            </a:r>
            <a:r>
              <a:rPr lang="it-IT" altLang="it-IT" sz="2400" dirty="0">
                <a:solidFill>
                  <a:srgbClr val="FF0000"/>
                </a:solidFill>
              </a:rPr>
              <a:t> tra riduzione del benessere complessivo dei cittadini e aumento dei contributi per lo svolgimento delle campagne elettorali</a:t>
            </a:r>
            <a:r>
              <a:rPr lang="it-IT" altLang="it-IT" sz="2400" dirty="0"/>
              <a:t>.</a:t>
            </a:r>
          </a:p>
        </p:txBody>
      </p:sp>
      <p:sp>
        <p:nvSpPr>
          <p:cNvPr id="45060" name="Footer Placeholder 3">
            <a:extLst>
              <a:ext uri="{FF2B5EF4-FFF2-40B4-BE49-F238E27FC236}">
                <a16:creationId xmlns:a16="http://schemas.microsoft.com/office/drawing/2014/main" id="{457F5D15-333E-4914-B6E0-E4918C786AD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45061" name="Segnaposto numero diapositiva 4">
            <a:extLst>
              <a:ext uri="{FF2B5EF4-FFF2-40B4-BE49-F238E27FC236}">
                <a16:creationId xmlns:a16="http://schemas.microsoft.com/office/drawing/2014/main" id="{B203F817-7432-4320-938B-528609B896B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CC0BB328-D595-4755-BBA2-CCB45618BE0A}" type="slidenum">
              <a:rPr lang="en-US" altLang="it-IT" sz="900">
                <a:solidFill>
                  <a:schemeClr val="bg1"/>
                </a:solidFill>
                <a:latin typeface="Times" panose="02020603050405020304" pitchFamily="18" charset="0"/>
              </a:rPr>
              <a:pPr>
                <a:spcBef>
                  <a:spcPct val="0"/>
                </a:spcBef>
                <a:buSzTx/>
                <a:buFontTx/>
                <a:buNone/>
              </a:pPr>
              <a:t>20</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853BC34-22B2-4040-B4FF-6EB2E027FEC9}"/>
              </a:ext>
            </a:extLst>
          </p:cNvPr>
          <p:cNvSpPr>
            <a:spLocks noGrp="1" noChangeArrowheads="1"/>
          </p:cNvSpPr>
          <p:nvPr>
            <p:ph type="title"/>
          </p:nvPr>
        </p:nvSpPr>
        <p:spPr/>
        <p:txBody>
          <a:bodyPr/>
          <a:lstStyle/>
          <a:p>
            <a:pPr eaLnBrk="1" hangingPunct="1"/>
            <a:r>
              <a:rPr lang="it-IT" altLang="it-IT" dirty="0"/>
              <a:t>Chi riceve protezione?</a:t>
            </a:r>
          </a:p>
        </p:txBody>
      </p:sp>
      <p:sp>
        <p:nvSpPr>
          <p:cNvPr id="2" name="Rectangle 3">
            <a:extLst>
              <a:ext uri="{FF2B5EF4-FFF2-40B4-BE49-F238E27FC236}">
                <a16:creationId xmlns:a16="http://schemas.microsoft.com/office/drawing/2014/main" id="{24A0D650-7FCA-4F30-A29A-05369F20D033}"/>
              </a:ext>
            </a:extLst>
          </p:cNvPr>
          <p:cNvSpPr>
            <a:spLocks noGrp="1" noChangeArrowheads="1"/>
          </p:cNvSpPr>
          <p:nvPr>
            <p:ph idx="1"/>
          </p:nvPr>
        </p:nvSpPr>
        <p:spPr>
          <a:xfrm>
            <a:off x="365125" y="1295400"/>
            <a:ext cx="8229600" cy="3826991"/>
          </a:xfrm>
        </p:spPr>
        <p:txBody>
          <a:bodyPr/>
          <a:lstStyle/>
          <a:p>
            <a:pPr eaLnBrk="1" hangingPunct="1"/>
            <a:r>
              <a:rPr lang="it-IT" altLang="it-IT" sz="2400" b="1" dirty="0"/>
              <a:t>Agricoltura</a:t>
            </a:r>
            <a:r>
              <a:rPr lang="it-IT" altLang="it-IT" sz="2400" dirty="0"/>
              <a:t>: negli Stati Uniti e in Giappone, per esempio, gli agricoltori rappresentano una piccola quota dell’elettorato, ma sono ben organizzati e riescono a ottenere livelli di protezione molto elevati.</a:t>
            </a:r>
          </a:p>
          <a:p>
            <a:pPr lvl="3" eaLnBrk="1" hangingPunct="1"/>
            <a:endParaRPr lang="it-IT" altLang="it-IT" sz="2400" dirty="0"/>
          </a:p>
          <a:p>
            <a:pPr marL="333375" lvl="1" indent="-342900" eaLnBrk="1" hangingPunct="1">
              <a:buFont typeface="Courier New" panose="02070309020205020404" pitchFamily="49" charset="0"/>
              <a:buChar char="o"/>
            </a:pPr>
            <a:r>
              <a:rPr lang="it-IT" altLang="it-IT" dirty="0"/>
              <a:t>Esempi: Politica Agricola Comunitaria (PAC) dell’Unione Europea, dazio del 1000% sulle importazioni di riso in Giappone, contingentamento sulle importazioni di zucchero negli Stati Uniti.</a:t>
            </a:r>
          </a:p>
        </p:txBody>
      </p:sp>
      <p:sp>
        <p:nvSpPr>
          <p:cNvPr id="46084" name="Footer Placeholder 3">
            <a:extLst>
              <a:ext uri="{FF2B5EF4-FFF2-40B4-BE49-F238E27FC236}">
                <a16:creationId xmlns:a16="http://schemas.microsoft.com/office/drawing/2014/main" id="{BDBB5212-AF82-4541-910F-78A3244B6C2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46085" name="Segnaposto numero diapositiva 4">
            <a:extLst>
              <a:ext uri="{FF2B5EF4-FFF2-40B4-BE49-F238E27FC236}">
                <a16:creationId xmlns:a16="http://schemas.microsoft.com/office/drawing/2014/main" id="{820419FF-2C98-494A-B3BD-1307E9C1164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896651E9-2AB9-40D6-BE20-78B280B159AD}" type="slidenum">
              <a:rPr lang="en-US" altLang="it-IT" sz="900">
                <a:solidFill>
                  <a:schemeClr val="bg1"/>
                </a:solidFill>
                <a:latin typeface="Times" panose="02020603050405020304" pitchFamily="18" charset="0"/>
              </a:rPr>
              <a:pPr>
                <a:spcBef>
                  <a:spcPct val="0"/>
                </a:spcBef>
                <a:buSzTx/>
                <a:buFontTx/>
                <a:buNone/>
              </a:pPr>
              <a:t>21</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strips(downRight)">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01FAFE-DD62-44C6-A633-4C4F2756EBDE}"/>
              </a:ext>
            </a:extLst>
          </p:cNvPr>
          <p:cNvSpPr>
            <a:spLocks noGrp="1" noChangeArrowheads="1"/>
          </p:cNvSpPr>
          <p:nvPr>
            <p:ph type="title"/>
          </p:nvPr>
        </p:nvSpPr>
        <p:spPr/>
        <p:txBody>
          <a:bodyPr/>
          <a:lstStyle/>
          <a:p>
            <a:pPr eaLnBrk="1" hangingPunct="1"/>
            <a:r>
              <a:rPr lang="it-IT" altLang="it-IT"/>
              <a:t>Quali settori vengono protetti? </a:t>
            </a:r>
          </a:p>
        </p:txBody>
      </p:sp>
      <p:sp>
        <p:nvSpPr>
          <p:cNvPr id="2" name="Rectangle 3">
            <a:extLst>
              <a:ext uri="{FF2B5EF4-FFF2-40B4-BE49-F238E27FC236}">
                <a16:creationId xmlns:a16="http://schemas.microsoft.com/office/drawing/2014/main" id="{37ADB47B-9CC1-45B9-A314-0B60FEC62068}"/>
              </a:ext>
            </a:extLst>
          </p:cNvPr>
          <p:cNvSpPr>
            <a:spLocks noGrp="1" noChangeArrowheads="1"/>
          </p:cNvSpPr>
          <p:nvPr>
            <p:ph idx="1"/>
          </p:nvPr>
        </p:nvSpPr>
        <p:spPr>
          <a:xfrm>
            <a:off x="365125" y="1295400"/>
            <a:ext cx="8112125" cy="4797895"/>
          </a:xfrm>
        </p:spPr>
        <p:txBody>
          <a:bodyPr/>
          <a:lstStyle/>
          <a:p>
            <a:pPr eaLnBrk="1" hangingPunct="1"/>
            <a:r>
              <a:rPr lang="it-IT" altLang="it-IT" sz="2400" b="1" dirty="0"/>
              <a:t>Abbigliamento</a:t>
            </a:r>
            <a:r>
              <a:rPr lang="it-IT" altLang="it-IT" sz="2400" dirty="0"/>
              <a:t>: è composto dal settore del tessile (filatura e tessitura) e dell’abbigliamento (confezionamento di vestiti).</a:t>
            </a:r>
          </a:p>
          <a:p>
            <a:pPr eaLnBrk="1" hangingPunct="1"/>
            <a:endParaRPr lang="it-IT" altLang="it-IT" sz="1050" dirty="0"/>
          </a:p>
          <a:p>
            <a:pPr marL="333375" lvl="1" indent="-342900" eaLnBrk="1" hangingPunct="1">
              <a:buFont typeface="Courier New" panose="02070309020205020404" pitchFamily="49" charset="0"/>
              <a:buChar char="o"/>
            </a:pPr>
            <a:r>
              <a:rPr lang="it-IT" altLang="it-IT" dirty="0"/>
              <a:t>Fino al 2005 l’</a:t>
            </a:r>
            <a:r>
              <a:rPr lang="it-IT" altLang="it-IT" dirty="0">
                <a:solidFill>
                  <a:srgbClr val="FF0000"/>
                </a:solidFill>
              </a:rPr>
              <a:t>Accordo </a:t>
            </a:r>
            <a:r>
              <a:rPr lang="it-IT" altLang="it-IT" dirty="0" err="1">
                <a:solidFill>
                  <a:srgbClr val="FF0000"/>
                </a:solidFill>
              </a:rPr>
              <a:t>Multifibre</a:t>
            </a:r>
            <a:r>
              <a:rPr lang="it-IT" altLang="it-IT" dirty="0">
                <a:solidFill>
                  <a:srgbClr val="FF0000"/>
                </a:solidFill>
              </a:rPr>
              <a:t> prevedeva delle barriere alle importazioni dei prodotti tessili</a:t>
            </a:r>
            <a:r>
              <a:rPr lang="it-IT" altLang="it-IT" dirty="0"/>
              <a:t>, basate su accordi bilaterali tra stati</a:t>
            </a:r>
          </a:p>
          <a:p>
            <a:pPr marL="333375" lvl="1" indent="-342900" eaLnBrk="1" hangingPunct="1">
              <a:buFont typeface="Courier New" panose="02070309020205020404" pitchFamily="49" charset="0"/>
              <a:buChar char="o"/>
            </a:pPr>
            <a:r>
              <a:rPr lang="it-IT" altLang="it-IT" dirty="0">
                <a:ea typeface="MS PGothic" panose="020B0600070205080204" pitchFamily="34" charset="-128"/>
              </a:rPr>
              <a:t>Con la fine dell’MFA, i costi della protezione del settore dell’abbigliamento e quindi i costi complessivi della protezione commerciale statunitense si sono ridotti bruscamente, da 14,1 miliardi di dollari nel 2002 (11,8 dal settore tessile e abbigliamento) a 2,6 miliardi di dollari previsti per il 2015 (0,5 per il </a:t>
            </a:r>
            <a:r>
              <a:rPr lang="it-IT" altLang="it-IT" dirty="0"/>
              <a:t>settore tessile e abbigliamento</a:t>
            </a:r>
            <a:r>
              <a:rPr lang="it-IT" altLang="it-IT" dirty="0">
                <a:ea typeface="MS PGothic" panose="020B0600070205080204" pitchFamily="34" charset="-128"/>
              </a:rPr>
              <a:t>).</a:t>
            </a:r>
            <a:endParaRPr lang="it-IT" altLang="it-IT" sz="1600" dirty="0">
              <a:ea typeface="MS PGothic" panose="020B0600070205080204" pitchFamily="34" charset="-128"/>
            </a:endParaRPr>
          </a:p>
          <a:p>
            <a:pPr lvl="3" eaLnBrk="1" hangingPunct="1"/>
            <a:endParaRPr lang="it-IT" altLang="it-IT" sz="2400" dirty="0"/>
          </a:p>
        </p:txBody>
      </p:sp>
      <p:sp>
        <p:nvSpPr>
          <p:cNvPr id="47108" name="Footer Placeholder 3">
            <a:extLst>
              <a:ext uri="{FF2B5EF4-FFF2-40B4-BE49-F238E27FC236}">
                <a16:creationId xmlns:a16="http://schemas.microsoft.com/office/drawing/2014/main" id="{756D4616-C3AB-4915-94D6-B26FE404875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47109" name="Segnaposto numero diapositiva 4">
            <a:extLst>
              <a:ext uri="{FF2B5EF4-FFF2-40B4-BE49-F238E27FC236}">
                <a16:creationId xmlns:a16="http://schemas.microsoft.com/office/drawing/2014/main" id="{697B1DCE-6B7D-40AE-96B2-F4B92DBF913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D992170D-753C-4B5C-BDFB-3E6E14BF2EDB}" type="slidenum">
              <a:rPr lang="en-US" altLang="it-IT" sz="900">
                <a:solidFill>
                  <a:schemeClr val="bg1"/>
                </a:solidFill>
                <a:latin typeface="Times" panose="02020603050405020304" pitchFamily="18" charset="0"/>
              </a:rPr>
              <a:pPr>
                <a:spcBef>
                  <a:spcPct val="0"/>
                </a:spcBef>
                <a:buSzTx/>
                <a:buFontTx/>
                <a:buNone/>
              </a:pPr>
              <a:t>22</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strips(downRight)">
                                      <p:cBhvr>
                                        <p:cTn id="10" dur="500"/>
                                        <p:tgtEl>
                                          <p:spTgt spid="2">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strips(downRight)">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F03665-19DF-B54D-8DEA-6FEF874B87E8}"/>
              </a:ext>
            </a:extLst>
          </p:cNvPr>
          <p:cNvSpPr>
            <a:spLocks noGrp="1"/>
          </p:cNvSpPr>
          <p:nvPr>
            <p:ph type="title"/>
          </p:nvPr>
        </p:nvSpPr>
        <p:spPr/>
        <p:txBody>
          <a:bodyPr/>
          <a:lstStyle/>
          <a:p>
            <a:r>
              <a:rPr lang="it-IT" b="0" dirty="0"/>
              <a:t>Figura 10.5 </a:t>
            </a:r>
            <a:r>
              <a:rPr lang="it-IT" dirty="0"/>
              <a:t>Dazi medi sulle importazioni totali</a:t>
            </a:r>
          </a:p>
        </p:txBody>
      </p:sp>
      <p:pic>
        <p:nvPicPr>
          <p:cNvPr id="7" name="Segnaposto contenuto 6">
            <a:extLst>
              <a:ext uri="{FF2B5EF4-FFF2-40B4-BE49-F238E27FC236}">
                <a16:creationId xmlns:a16="http://schemas.microsoft.com/office/drawing/2014/main" id="{DE93928D-BBD5-A04B-B8A9-81C4E557D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251" y="1274048"/>
            <a:ext cx="8455347" cy="4650115"/>
          </a:xfrm>
        </p:spPr>
      </p:pic>
      <p:sp>
        <p:nvSpPr>
          <p:cNvPr id="4" name="Segnaposto piè di pagina 3">
            <a:extLst>
              <a:ext uri="{FF2B5EF4-FFF2-40B4-BE49-F238E27FC236}">
                <a16:creationId xmlns:a16="http://schemas.microsoft.com/office/drawing/2014/main" id="{DCEB0648-6D38-F34D-A5B6-B66AC2E49E18}"/>
              </a:ext>
            </a:extLst>
          </p:cNvPr>
          <p:cNvSpPr>
            <a:spLocks noGrp="1"/>
          </p:cNvSpPr>
          <p:nvPr>
            <p:ph type="ftr" sz="quarter" idx="10"/>
          </p:nvPr>
        </p:nvSpPr>
        <p:spPr/>
        <p:txBody>
          <a:bodyPr/>
          <a:lstStyle/>
          <a:p>
            <a:pPr>
              <a:defRPr/>
            </a:pPr>
            <a:r>
              <a:rPr lang="en-US"/>
              <a:t>© 2023 Pearson – Krugman, Obstfeld, Melitz - Economia internazionale  1</a:t>
            </a:r>
          </a:p>
        </p:txBody>
      </p:sp>
      <p:sp>
        <p:nvSpPr>
          <p:cNvPr id="5" name="Segnaposto numero diapositiva 4">
            <a:extLst>
              <a:ext uri="{FF2B5EF4-FFF2-40B4-BE49-F238E27FC236}">
                <a16:creationId xmlns:a16="http://schemas.microsoft.com/office/drawing/2014/main" id="{1BD6A8BA-5F43-5940-A2F3-9DCE0E86EF76}"/>
              </a:ext>
            </a:extLst>
          </p:cNvPr>
          <p:cNvSpPr>
            <a:spLocks noGrp="1"/>
          </p:cNvSpPr>
          <p:nvPr>
            <p:ph type="sldNum" sz="quarter" idx="11"/>
          </p:nvPr>
        </p:nvSpPr>
        <p:spPr/>
        <p:txBody>
          <a:bodyPr/>
          <a:lstStyle/>
          <a:p>
            <a:fld id="{B98EBD8A-F6DF-4E21-9470-B49A65B06A6D}" type="slidenum">
              <a:rPr lang="en-US" altLang="it-IT" smtClean="0"/>
              <a:pPr/>
              <a:t>23</a:t>
            </a:fld>
            <a:endParaRPr lang="en-US" altLang="it-IT"/>
          </a:p>
        </p:txBody>
      </p:sp>
    </p:spTree>
    <p:extLst>
      <p:ext uri="{BB962C8B-B14F-4D97-AF65-F5344CB8AC3E}">
        <p14:creationId xmlns:p14="http://schemas.microsoft.com/office/powerpoint/2010/main" val="423049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707ABB3-A8AB-4906-B1B0-94A1FEE4C769}"/>
              </a:ext>
            </a:extLst>
          </p:cNvPr>
          <p:cNvSpPr>
            <a:spLocks noGrp="1" noChangeArrowheads="1"/>
          </p:cNvSpPr>
          <p:nvPr>
            <p:ph type="title"/>
          </p:nvPr>
        </p:nvSpPr>
        <p:spPr/>
        <p:txBody>
          <a:bodyPr/>
          <a:lstStyle/>
          <a:p>
            <a:pPr eaLnBrk="1" hangingPunct="1"/>
            <a:r>
              <a:rPr lang="it-IT" altLang="it-IT" sz="2800"/>
              <a:t>Negoziati internazionali e politica commerciale</a:t>
            </a:r>
            <a:endParaRPr lang="en-GB" altLang="it-IT" sz="2800"/>
          </a:p>
        </p:txBody>
      </p:sp>
      <p:sp>
        <p:nvSpPr>
          <p:cNvPr id="53251" name="Rectangle 3">
            <a:extLst>
              <a:ext uri="{FF2B5EF4-FFF2-40B4-BE49-F238E27FC236}">
                <a16:creationId xmlns:a16="http://schemas.microsoft.com/office/drawing/2014/main" id="{9DB1EB31-9AF0-4A21-BFA4-1E53B1DE1F75}"/>
              </a:ext>
            </a:extLst>
          </p:cNvPr>
          <p:cNvSpPr>
            <a:spLocks noGrp="1" noChangeArrowheads="1"/>
          </p:cNvSpPr>
          <p:nvPr>
            <p:ph idx="1"/>
          </p:nvPr>
        </p:nvSpPr>
        <p:spPr>
          <a:xfrm>
            <a:off x="365125" y="1916832"/>
            <a:ext cx="8229600" cy="3528392"/>
          </a:xfrm>
        </p:spPr>
        <p:txBody>
          <a:bodyPr/>
          <a:lstStyle/>
          <a:p>
            <a:pPr eaLnBrk="1" hangingPunct="1">
              <a:lnSpc>
                <a:spcPct val="90000"/>
              </a:lnSpc>
              <a:buFont typeface="Times" charset="0"/>
              <a:buNone/>
              <a:defRPr/>
            </a:pPr>
            <a:r>
              <a:rPr lang="en-GB" altLang="it-IT" sz="2400" dirty="0"/>
              <a:t>La </a:t>
            </a:r>
            <a:r>
              <a:rPr lang="en-GB" altLang="it-IT" sz="2400" dirty="0" err="1"/>
              <a:t>liberalizzazione</a:t>
            </a:r>
            <a:r>
              <a:rPr lang="en-GB" altLang="it-IT" sz="2400" dirty="0"/>
              <a:t> </a:t>
            </a:r>
            <a:r>
              <a:rPr lang="en-GB" altLang="it-IT" sz="2400" dirty="0" err="1"/>
              <a:t>commerciale</a:t>
            </a:r>
            <a:r>
              <a:rPr lang="en-GB" altLang="it-IT" sz="2400" dirty="0"/>
              <a:t> </a:t>
            </a:r>
            <a:r>
              <a:rPr lang="en-GB" altLang="it-IT" sz="2400" dirty="0" err="1"/>
              <a:t>successiva</a:t>
            </a:r>
            <a:r>
              <a:rPr lang="en-GB" altLang="it-IT" sz="2400" dirty="0"/>
              <a:t> </a:t>
            </a:r>
            <a:r>
              <a:rPr lang="en-GB" altLang="it-IT" sz="2400" dirty="0" err="1"/>
              <a:t>alla</a:t>
            </a:r>
            <a:r>
              <a:rPr lang="en-GB" altLang="it-IT" sz="2400" dirty="0"/>
              <a:t> </a:t>
            </a:r>
            <a:r>
              <a:rPr lang="en-GB" altLang="it-IT" sz="2400" dirty="0" err="1"/>
              <a:t>Seconda</a:t>
            </a:r>
            <a:r>
              <a:rPr lang="en-GB" altLang="it-IT" sz="2400" dirty="0"/>
              <a:t> </a:t>
            </a:r>
            <a:r>
              <a:rPr lang="en-GB" altLang="it-IT" sz="2400" dirty="0" err="1"/>
              <a:t>guerra</a:t>
            </a:r>
            <a:r>
              <a:rPr lang="en-GB" altLang="it-IT" sz="2400" dirty="0"/>
              <a:t> </a:t>
            </a:r>
            <a:r>
              <a:rPr lang="en-GB" altLang="it-IT" sz="2400" dirty="0" err="1"/>
              <a:t>mondiale</a:t>
            </a:r>
            <a:r>
              <a:rPr lang="en-GB" altLang="it-IT" sz="2400" dirty="0"/>
              <a:t> è </a:t>
            </a:r>
            <a:r>
              <a:rPr lang="en-GB" altLang="it-IT" sz="2400" dirty="0" err="1"/>
              <a:t>stata</a:t>
            </a:r>
            <a:r>
              <a:rPr lang="en-GB" altLang="it-IT" sz="2400" dirty="0"/>
              <a:t> </a:t>
            </a:r>
            <a:r>
              <a:rPr lang="en-GB" altLang="it-IT" sz="2400" dirty="0" err="1"/>
              <a:t>ottenuta</a:t>
            </a:r>
            <a:r>
              <a:rPr lang="en-GB" altLang="it-IT" sz="2400" dirty="0"/>
              <a:t> </a:t>
            </a:r>
            <a:r>
              <a:rPr lang="en-GB" altLang="it-IT" sz="2400" dirty="0" err="1"/>
              <a:t>tramite</a:t>
            </a:r>
            <a:r>
              <a:rPr lang="en-GB" altLang="it-IT" sz="2400" dirty="0"/>
              <a:t> </a:t>
            </a:r>
            <a:r>
              <a:rPr lang="en-GB" altLang="it-IT" sz="2400" b="1" dirty="0" err="1"/>
              <a:t>negoziati</a:t>
            </a:r>
            <a:r>
              <a:rPr lang="en-GB" altLang="it-IT" sz="2400" b="1" dirty="0"/>
              <a:t> </a:t>
            </a:r>
            <a:r>
              <a:rPr lang="it-IT" altLang="it-IT" sz="2400" b="1" dirty="0"/>
              <a:t>internazionali</a:t>
            </a:r>
            <a:r>
              <a:rPr lang="en-GB" altLang="it-IT" sz="2400" dirty="0"/>
              <a:t>.</a:t>
            </a:r>
          </a:p>
          <a:p>
            <a:pPr eaLnBrk="1" hangingPunct="1">
              <a:lnSpc>
                <a:spcPct val="90000"/>
              </a:lnSpc>
              <a:buFont typeface="Times" charset="0"/>
              <a:buNone/>
              <a:defRPr/>
            </a:pPr>
            <a:endParaRPr lang="en-GB" altLang="it-IT" sz="2400" dirty="0"/>
          </a:p>
          <a:p>
            <a:pPr marL="342900" indent="-342900" eaLnBrk="1" hangingPunct="1">
              <a:lnSpc>
                <a:spcPct val="90000"/>
              </a:lnSpc>
              <a:buFont typeface="Courier New" panose="02070309020205020404" pitchFamily="49" charset="0"/>
              <a:buChar char="o"/>
              <a:defRPr/>
            </a:pPr>
            <a:r>
              <a:rPr lang="en-GB" altLang="it-IT" dirty="0"/>
              <a:t>I </a:t>
            </a:r>
            <a:r>
              <a:rPr lang="en-GB" altLang="it-IT" dirty="0" err="1"/>
              <a:t>membri</a:t>
            </a:r>
            <a:r>
              <a:rPr lang="en-GB" altLang="it-IT" dirty="0"/>
              <a:t> </a:t>
            </a:r>
            <a:r>
              <a:rPr lang="en-GB" altLang="it-IT" dirty="0" err="1"/>
              <a:t>negozianti</a:t>
            </a:r>
            <a:r>
              <a:rPr lang="en-GB" altLang="it-IT" dirty="0"/>
              <a:t> </a:t>
            </a:r>
            <a:r>
              <a:rPr lang="en-GB" altLang="it-IT" dirty="0" err="1">
                <a:solidFill>
                  <a:srgbClr val="FF0000"/>
                </a:solidFill>
              </a:rPr>
              <a:t>si</a:t>
            </a:r>
            <a:r>
              <a:rPr lang="en-GB" altLang="it-IT" dirty="0">
                <a:solidFill>
                  <a:srgbClr val="FF0000"/>
                </a:solidFill>
              </a:rPr>
              <a:t> </a:t>
            </a:r>
            <a:r>
              <a:rPr lang="en-GB" altLang="it-IT" dirty="0" err="1">
                <a:solidFill>
                  <a:srgbClr val="FF0000"/>
                </a:solidFill>
              </a:rPr>
              <a:t>impegnano</a:t>
            </a:r>
            <a:r>
              <a:rPr lang="en-GB" altLang="it-IT" dirty="0">
                <a:solidFill>
                  <a:srgbClr val="FF0000"/>
                </a:solidFill>
              </a:rPr>
              <a:t> a </a:t>
            </a:r>
            <a:r>
              <a:rPr lang="en-GB" altLang="it-IT" dirty="0" err="1">
                <a:solidFill>
                  <a:srgbClr val="FF0000"/>
                </a:solidFill>
              </a:rPr>
              <a:t>ridurre</a:t>
            </a:r>
            <a:r>
              <a:rPr lang="en-GB" altLang="it-IT" dirty="0">
                <a:solidFill>
                  <a:srgbClr val="FF0000"/>
                </a:solidFill>
              </a:rPr>
              <a:t> </a:t>
            </a:r>
            <a:r>
              <a:rPr lang="it-IT" altLang="it-IT" dirty="0">
                <a:solidFill>
                  <a:srgbClr val="FF0000"/>
                </a:solidFill>
              </a:rPr>
              <a:t>reciprocamente</a:t>
            </a:r>
            <a:r>
              <a:rPr lang="en-GB" altLang="it-IT" dirty="0">
                <a:solidFill>
                  <a:srgbClr val="FF0000"/>
                </a:solidFill>
              </a:rPr>
              <a:t> </a:t>
            </a:r>
            <a:r>
              <a:rPr lang="en-GB" altLang="it-IT" dirty="0" err="1">
                <a:solidFill>
                  <a:srgbClr val="FF0000"/>
                </a:solidFill>
              </a:rPr>
              <a:t>i</a:t>
            </a:r>
            <a:r>
              <a:rPr lang="en-GB" altLang="it-IT" dirty="0">
                <a:solidFill>
                  <a:srgbClr val="FF0000"/>
                </a:solidFill>
              </a:rPr>
              <a:t> </a:t>
            </a:r>
            <a:r>
              <a:rPr lang="en-GB" altLang="it-IT" dirty="0" err="1">
                <a:solidFill>
                  <a:srgbClr val="FF0000"/>
                </a:solidFill>
              </a:rPr>
              <a:t>dazi</a:t>
            </a:r>
            <a:r>
              <a:rPr lang="en-GB" altLang="it-IT" dirty="0"/>
              <a:t>. </a:t>
            </a:r>
          </a:p>
          <a:p>
            <a:pPr marL="342900" indent="-342900" eaLnBrk="1" hangingPunct="1">
              <a:lnSpc>
                <a:spcPct val="90000"/>
              </a:lnSpc>
              <a:buFont typeface="Courier New" panose="02070309020205020404" pitchFamily="49" charset="0"/>
              <a:buChar char="o"/>
              <a:defRPr/>
            </a:pPr>
            <a:r>
              <a:rPr lang="en-GB" altLang="it-IT" dirty="0" err="1"/>
              <a:t>Eliminazione</a:t>
            </a:r>
            <a:r>
              <a:rPr lang="en-GB" altLang="it-IT" dirty="0"/>
              <a:t> di </a:t>
            </a:r>
            <a:r>
              <a:rPr lang="en-GB" altLang="it-IT" dirty="0" err="1"/>
              <a:t>alcune</a:t>
            </a:r>
            <a:r>
              <a:rPr lang="en-GB" altLang="it-IT" dirty="0"/>
              <a:t> </a:t>
            </a:r>
            <a:r>
              <a:rPr lang="en-GB" altLang="it-IT" dirty="0" err="1"/>
              <a:t>difficoltà</a:t>
            </a:r>
            <a:r>
              <a:rPr lang="en-GB" altLang="it-IT" dirty="0"/>
              <a:t> </a:t>
            </a:r>
            <a:r>
              <a:rPr lang="en-GB" altLang="it-IT" dirty="0" err="1"/>
              <a:t>politiche</a:t>
            </a:r>
            <a:r>
              <a:rPr lang="en-GB" altLang="it-IT" dirty="0"/>
              <a:t> </a:t>
            </a:r>
            <a:r>
              <a:rPr lang="en-GB" altLang="it-IT" dirty="0" err="1"/>
              <a:t>che</a:t>
            </a:r>
            <a:r>
              <a:rPr lang="en-GB" altLang="it-IT" dirty="0"/>
              <a:t> </a:t>
            </a:r>
            <a:r>
              <a:rPr lang="en-GB" altLang="it-IT" dirty="0" err="1"/>
              <a:t>potrebbero</a:t>
            </a:r>
            <a:r>
              <a:rPr lang="en-GB" altLang="it-IT" dirty="0"/>
              <a:t> </a:t>
            </a:r>
            <a:r>
              <a:rPr lang="en-GB" altLang="it-IT" dirty="0" err="1"/>
              <a:t>impedire</a:t>
            </a:r>
            <a:r>
              <a:rPr lang="en-GB" altLang="it-IT" dirty="0"/>
              <a:t> </a:t>
            </a:r>
            <a:r>
              <a:rPr lang="en-GB" altLang="it-IT" dirty="0" err="1"/>
              <a:t>ai</a:t>
            </a:r>
            <a:r>
              <a:rPr lang="en-GB" altLang="it-IT" dirty="0"/>
              <a:t> </a:t>
            </a:r>
            <a:r>
              <a:rPr lang="en-GB" altLang="it-IT" dirty="0" err="1"/>
              <a:t>paesi</a:t>
            </a:r>
            <a:r>
              <a:rPr lang="en-GB" altLang="it-IT" dirty="0"/>
              <a:t> di </a:t>
            </a:r>
            <a:r>
              <a:rPr lang="en-GB" altLang="it-IT" dirty="0" err="1"/>
              <a:t>adottare</a:t>
            </a:r>
            <a:r>
              <a:rPr lang="en-GB" altLang="it-IT" dirty="0"/>
              <a:t> </a:t>
            </a:r>
            <a:r>
              <a:rPr lang="en-GB" altLang="it-IT" dirty="0" err="1"/>
              <a:t>misure</a:t>
            </a:r>
            <a:r>
              <a:rPr lang="en-GB" altLang="it-IT" dirty="0"/>
              <a:t> </a:t>
            </a:r>
            <a:r>
              <a:rPr lang="en-GB" altLang="it-IT" dirty="0" err="1"/>
              <a:t>efficaci</a:t>
            </a:r>
            <a:r>
              <a:rPr lang="en-GB" altLang="it-IT" dirty="0"/>
              <a:t> di </a:t>
            </a:r>
            <a:r>
              <a:rPr lang="en-GB" altLang="it-IT" dirty="0" err="1"/>
              <a:t>politica</a:t>
            </a:r>
            <a:r>
              <a:rPr lang="en-GB" altLang="it-IT" dirty="0"/>
              <a:t> </a:t>
            </a:r>
            <a:r>
              <a:rPr lang="en-GB" altLang="it-IT" dirty="0" err="1" smtClean="0"/>
              <a:t>commerciale</a:t>
            </a:r>
            <a:r>
              <a:rPr lang="en-GB" altLang="it-IT" dirty="0" smtClean="0"/>
              <a:t>.</a:t>
            </a:r>
            <a:endParaRPr lang="en-GB" altLang="it-IT" dirty="0"/>
          </a:p>
        </p:txBody>
      </p:sp>
      <p:sp>
        <p:nvSpPr>
          <p:cNvPr id="49156" name="Footer Placeholder 3">
            <a:extLst>
              <a:ext uri="{FF2B5EF4-FFF2-40B4-BE49-F238E27FC236}">
                <a16:creationId xmlns:a16="http://schemas.microsoft.com/office/drawing/2014/main" id="{7964E35C-4DC3-4B5E-9672-51E9301070A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49157" name="Segnaposto numero diapositiva 4">
            <a:extLst>
              <a:ext uri="{FF2B5EF4-FFF2-40B4-BE49-F238E27FC236}">
                <a16:creationId xmlns:a16="http://schemas.microsoft.com/office/drawing/2014/main" id="{F97897F7-5F3B-4A95-949E-F05B185CF2D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476546CB-479D-4A7E-A006-1FC27E057A9D}" type="slidenum">
              <a:rPr lang="en-US" altLang="it-IT" sz="900">
                <a:solidFill>
                  <a:schemeClr val="bg1"/>
                </a:solidFill>
                <a:latin typeface="Times" panose="02020603050405020304" pitchFamily="18" charset="0"/>
              </a:rPr>
              <a:pPr>
                <a:spcBef>
                  <a:spcPct val="0"/>
                </a:spcBef>
                <a:buSzTx/>
                <a:buFontTx/>
                <a:buNone/>
              </a:pPr>
              <a:t>24</a:t>
            </a:fld>
            <a:endParaRPr lang="en-US" altLang="it-IT" sz="900">
              <a:solidFill>
                <a:schemeClr val="bg1"/>
              </a:solidFill>
              <a:latin typeface="Times" panose="02020603050405020304" pitchFamily="18"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B76D2A9-E3B5-4CBF-8F74-901004DF47B5}"/>
              </a:ext>
            </a:extLst>
          </p:cNvPr>
          <p:cNvSpPr>
            <a:spLocks noGrp="1"/>
          </p:cNvSpPr>
          <p:nvPr>
            <p:ph type="title"/>
          </p:nvPr>
        </p:nvSpPr>
        <p:spPr/>
        <p:txBody>
          <a:bodyPr/>
          <a:lstStyle/>
          <a:p>
            <a:pPr eaLnBrk="1" hangingPunct="1"/>
            <a:r>
              <a:rPr lang="it-IT" altLang="it-IT" dirty="0"/>
              <a:t>Gli accordi commerciali internazionali:</a:t>
            </a:r>
            <a:br>
              <a:rPr lang="it-IT" altLang="it-IT" dirty="0"/>
            </a:br>
            <a:r>
              <a:rPr lang="it-IT" altLang="it-IT" dirty="0"/>
              <a:t>una breve rassegna storica</a:t>
            </a:r>
          </a:p>
        </p:txBody>
      </p:sp>
      <p:sp>
        <p:nvSpPr>
          <p:cNvPr id="53251" name="Content Placeholder 2">
            <a:extLst>
              <a:ext uri="{FF2B5EF4-FFF2-40B4-BE49-F238E27FC236}">
                <a16:creationId xmlns:a16="http://schemas.microsoft.com/office/drawing/2014/main" id="{435CA8DD-2B10-41C2-8E9C-D272BDECB59F}"/>
              </a:ext>
            </a:extLst>
          </p:cNvPr>
          <p:cNvSpPr>
            <a:spLocks noGrp="1"/>
          </p:cNvSpPr>
          <p:nvPr>
            <p:ph idx="1"/>
          </p:nvPr>
        </p:nvSpPr>
        <p:spPr>
          <a:xfrm>
            <a:off x="365125" y="1295400"/>
            <a:ext cx="8229600" cy="4869904"/>
          </a:xfrm>
        </p:spPr>
        <p:txBody>
          <a:bodyPr/>
          <a:lstStyle/>
          <a:p>
            <a:pPr eaLnBrk="1" hangingPunct="1"/>
            <a:endParaRPr lang="it-IT" altLang="it-IT" sz="1800" dirty="0" smtClean="0"/>
          </a:p>
          <a:p>
            <a:pPr eaLnBrk="1" hangingPunct="1"/>
            <a:r>
              <a:rPr lang="it-IT" altLang="it-IT" sz="1800" dirty="0" smtClean="0"/>
              <a:t>Nel </a:t>
            </a:r>
            <a:r>
              <a:rPr lang="it-IT" altLang="it-IT" sz="1800" dirty="0"/>
              <a:t>1930 gli Stati Uniti, hanno approvato una legge sui dazi particolarmente irresponsabile, lo </a:t>
            </a:r>
            <a:r>
              <a:rPr lang="it-IT" altLang="it-IT" sz="1800" dirty="0" err="1"/>
              <a:t>Smooth-Hawley</a:t>
            </a:r>
            <a:r>
              <a:rPr lang="it-IT" altLang="it-IT" sz="1800" dirty="0"/>
              <a:t> </a:t>
            </a:r>
            <a:r>
              <a:rPr lang="it-IT" altLang="it-IT" sz="1800" dirty="0" err="1"/>
              <a:t>Act</a:t>
            </a:r>
            <a:r>
              <a:rPr lang="it-IT" altLang="it-IT" sz="1800" dirty="0"/>
              <a:t>.</a:t>
            </a:r>
          </a:p>
          <a:p>
            <a:pPr marL="276225" lvl="1" indent="-285750" eaLnBrk="1" hangingPunct="1">
              <a:buFont typeface="Courier New" panose="02070309020205020404" pitchFamily="49" charset="0"/>
              <a:buChar char="o"/>
            </a:pPr>
            <a:r>
              <a:rPr lang="it-IT" altLang="it-IT" sz="1600" dirty="0"/>
              <a:t>L</a:t>
            </a:r>
            <a:r>
              <a:rPr lang="it-IT" altLang="it-IT" sz="1600" dirty="0">
                <a:ea typeface="MS PGothic" panose="020B0600070205080204" pitchFamily="34" charset="-128"/>
              </a:rPr>
              <a:t>e barriere tariffarie si innalzarono notevolmente i flussi commerciali si ridussero bruscamente.</a:t>
            </a:r>
          </a:p>
          <a:p>
            <a:pPr eaLnBrk="1" hangingPunct="1"/>
            <a:r>
              <a:rPr lang="it-IT" altLang="it-IT" sz="1800" dirty="0"/>
              <a:t>I primi tentativi di abbassare i dazi avvennero tramite </a:t>
            </a:r>
            <a:r>
              <a:rPr lang="it-IT" altLang="it-IT" sz="1800" dirty="0">
                <a:solidFill>
                  <a:srgbClr val="FF0000"/>
                </a:solidFill>
              </a:rPr>
              <a:t>negoziati bilaterali</a:t>
            </a:r>
            <a:r>
              <a:rPr lang="it-IT" altLang="it-IT" sz="1800" dirty="0"/>
              <a:t>. </a:t>
            </a:r>
          </a:p>
          <a:p>
            <a:pPr marL="276225" lvl="1" indent="-285750" eaLnBrk="1" hangingPunct="1">
              <a:buFont typeface="Courier New" panose="02070309020205020404" pitchFamily="49" charset="0"/>
              <a:buChar char="o"/>
            </a:pPr>
            <a:r>
              <a:rPr lang="it-IT" altLang="it-IT" sz="1600" dirty="0">
                <a:ea typeface="MS PGothic" panose="020B0600070205080204" pitchFamily="34" charset="-128"/>
              </a:rPr>
              <a:t>Gli Stati Uniti avrebbero intrapreso contatti con un dato paese importante esportatore di un certo bene (per esempio lo zucchero) offrendo la riduzione dei propri dazi su quel bene, in cambio della contemporanea riduzione da parte di quel paese dei dazi su una qualche produzione di cui gli Stati Uniti erano a loro volta esportatori.</a:t>
            </a:r>
          </a:p>
          <a:p>
            <a:pPr eaLnBrk="1" hangingPunct="1"/>
            <a:r>
              <a:rPr lang="it-IT" altLang="it-IT" sz="1800" dirty="0"/>
              <a:t>I negoziati bilaterali, tuttavia, non permettono di sfruttare tutti i benefici associati al coordinamento internazionale delle politiche commerciali. </a:t>
            </a:r>
          </a:p>
        </p:txBody>
      </p:sp>
      <p:sp>
        <p:nvSpPr>
          <p:cNvPr id="53252" name="Footer Placeholder 3">
            <a:extLst>
              <a:ext uri="{FF2B5EF4-FFF2-40B4-BE49-F238E27FC236}">
                <a16:creationId xmlns:a16="http://schemas.microsoft.com/office/drawing/2014/main" id="{8D60F0E2-3C41-4860-BD34-7124A0F9255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53253" name="Slide Number Placeholder 4">
            <a:extLst>
              <a:ext uri="{FF2B5EF4-FFF2-40B4-BE49-F238E27FC236}">
                <a16:creationId xmlns:a16="http://schemas.microsoft.com/office/drawing/2014/main" id="{85A518DA-CEC5-41E3-A58B-E79975C10B9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8788B6B1-198B-4A2F-9C17-1C8048AFBC19}" type="slidenum">
              <a:rPr lang="en-US" altLang="it-IT" sz="900">
                <a:solidFill>
                  <a:schemeClr val="bg1"/>
                </a:solidFill>
                <a:latin typeface="Times" panose="02020603050405020304" pitchFamily="18" charset="0"/>
              </a:rPr>
              <a:pPr>
                <a:spcBef>
                  <a:spcPct val="0"/>
                </a:spcBef>
                <a:buSzTx/>
                <a:buFontTx/>
                <a:buNone/>
              </a:pPr>
              <a:t>25</a:t>
            </a:fld>
            <a:endParaRPr lang="en-US" altLang="it-IT" sz="900">
              <a:solidFill>
                <a:schemeClr val="bg1"/>
              </a:solidFill>
              <a:latin typeface="Times"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2CBAD64-D474-425C-BA95-80ECB55F8BBE}"/>
              </a:ext>
            </a:extLst>
          </p:cNvPr>
          <p:cNvSpPr>
            <a:spLocks noGrp="1" noChangeArrowheads="1"/>
          </p:cNvSpPr>
          <p:nvPr>
            <p:ph idx="1"/>
          </p:nvPr>
        </p:nvSpPr>
        <p:spPr>
          <a:xfrm>
            <a:off x="365125" y="1484784"/>
            <a:ext cx="7835900" cy="4320480"/>
          </a:xfrm>
        </p:spPr>
        <p:txBody>
          <a:bodyPr/>
          <a:lstStyle/>
          <a:p>
            <a:pPr eaLnBrk="1" hangingPunct="1">
              <a:lnSpc>
                <a:spcPct val="80000"/>
              </a:lnSpc>
            </a:pPr>
            <a:r>
              <a:rPr lang="it-IT" altLang="it-IT" sz="2400" dirty="0"/>
              <a:t>Il dazio medio sulle importazioni degli Stati Uniti si è sensibilmente ridotto dal 59% del 1932 al 25% nel periodo post-bellico.</a:t>
            </a:r>
          </a:p>
          <a:p>
            <a:pPr eaLnBrk="1" hangingPunct="1">
              <a:lnSpc>
                <a:spcPct val="80000"/>
              </a:lnSpc>
            </a:pPr>
            <a:endParaRPr lang="it-IT" altLang="it-IT" sz="2400" dirty="0"/>
          </a:p>
          <a:p>
            <a:pPr eaLnBrk="1" hangingPunct="1">
              <a:lnSpc>
                <a:spcPct val="80000"/>
              </a:lnSpc>
            </a:pPr>
            <a:r>
              <a:rPr lang="it-IT" altLang="it-IT" sz="2400" dirty="0"/>
              <a:t>Gran parte della riduzione dei dazi e delle altre restrizioni agli scambi è stata realizzata mediante negoziati internazionali.</a:t>
            </a:r>
          </a:p>
          <a:p>
            <a:pPr eaLnBrk="1" hangingPunct="1">
              <a:lnSpc>
                <a:spcPct val="80000"/>
              </a:lnSpc>
            </a:pPr>
            <a:endParaRPr lang="it-IT" altLang="it-IT" sz="1050" dirty="0"/>
          </a:p>
          <a:p>
            <a:pPr marL="333375" lvl="1" indent="-342900" eaLnBrk="1" hangingPunct="1">
              <a:lnSpc>
                <a:spcPct val="80000"/>
              </a:lnSpc>
              <a:buFont typeface="Courier New" panose="02070309020205020404" pitchFamily="49" charset="0"/>
              <a:buChar char="o"/>
            </a:pPr>
            <a:r>
              <a:rPr lang="it-IT" altLang="it-IT" dirty="0"/>
              <a:t>L’</a:t>
            </a:r>
            <a:r>
              <a:rPr lang="it-IT" altLang="it-IT" b="1" dirty="0"/>
              <a:t>Accordo Generale sulle Tariffe e sul Commercio </a:t>
            </a:r>
            <a:r>
              <a:rPr lang="it-IT" altLang="it-IT" dirty="0"/>
              <a:t>(GATT) venne siglato nel 1947 come accordo internazionale provvisorio </a:t>
            </a:r>
            <a:r>
              <a:rPr lang="it-IT" altLang="it-IT" dirty="0">
                <a:solidFill>
                  <a:srgbClr val="FF0000"/>
                </a:solidFill>
              </a:rPr>
              <a:t>e fu successivamente sostituito da una vera e propria organizzazione internazionale </a:t>
            </a:r>
            <a:r>
              <a:rPr lang="it-IT" altLang="it-IT" dirty="0"/>
              <a:t>nota come </a:t>
            </a:r>
            <a:r>
              <a:rPr lang="it-IT" altLang="it-IT" b="1" dirty="0"/>
              <a:t>Organizzazione Mondiale del Commercio</a:t>
            </a:r>
            <a:r>
              <a:rPr lang="it-IT" altLang="it-IT" dirty="0"/>
              <a:t> (OMC o WTO) nel 1995.</a:t>
            </a:r>
          </a:p>
        </p:txBody>
      </p:sp>
      <p:sp>
        <p:nvSpPr>
          <p:cNvPr id="55300" name="Footer Placeholder 3">
            <a:extLst>
              <a:ext uri="{FF2B5EF4-FFF2-40B4-BE49-F238E27FC236}">
                <a16:creationId xmlns:a16="http://schemas.microsoft.com/office/drawing/2014/main" id="{18F53463-513E-437B-A0F0-A5B18AFCEF8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55301" name="Segnaposto numero diapositiva 4">
            <a:extLst>
              <a:ext uri="{FF2B5EF4-FFF2-40B4-BE49-F238E27FC236}">
                <a16:creationId xmlns:a16="http://schemas.microsoft.com/office/drawing/2014/main" id="{58FC1061-B8AF-40B2-8329-604EFD59A30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C617E738-6C86-441A-B2B4-A92C4AB32C7D}" type="slidenum">
              <a:rPr lang="en-US" altLang="it-IT" sz="900">
                <a:solidFill>
                  <a:schemeClr val="bg1"/>
                </a:solidFill>
                <a:latin typeface="Times" panose="02020603050405020304" pitchFamily="18" charset="0"/>
              </a:rPr>
              <a:pPr>
                <a:spcBef>
                  <a:spcPct val="0"/>
                </a:spcBef>
                <a:buSzTx/>
                <a:buFontTx/>
                <a:buNone/>
              </a:pPr>
              <a:t>26</a:t>
            </a:fld>
            <a:endParaRPr lang="en-US" altLang="it-IT" sz="900">
              <a:solidFill>
                <a:schemeClr val="bg1"/>
              </a:solidFill>
              <a:latin typeface="Times" panose="02020603050405020304" pitchFamily="18" charset="0"/>
            </a:endParaRPr>
          </a:p>
        </p:txBody>
      </p:sp>
      <p:sp>
        <p:nvSpPr>
          <p:cNvPr id="6" name="Title 1">
            <a:extLst>
              <a:ext uri="{FF2B5EF4-FFF2-40B4-BE49-F238E27FC236}">
                <a16:creationId xmlns:a16="http://schemas.microsoft.com/office/drawing/2014/main" id="{1AE65BD1-5D9E-9B43-980D-4D59164A4EC1}"/>
              </a:ext>
            </a:extLst>
          </p:cNvPr>
          <p:cNvSpPr txBox="1">
            <a:spLocks/>
          </p:cNvSpPr>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a:lstStyle>
          <a:p>
            <a:pPr eaLnBrk="1" hangingPunct="1"/>
            <a:r>
              <a:rPr lang="it-IT" altLang="it-IT" dirty="0">
                <a:solidFill>
                  <a:srgbClr val="14B2A5"/>
                </a:solidFill>
              </a:rPr>
              <a:t>Gli accordi commerciali internazionali:</a:t>
            </a:r>
            <a:br>
              <a:rPr lang="it-IT" altLang="it-IT" dirty="0">
                <a:solidFill>
                  <a:srgbClr val="14B2A5"/>
                </a:solidFill>
              </a:rPr>
            </a:br>
            <a:r>
              <a:rPr lang="it-IT" altLang="it-IT" dirty="0">
                <a:solidFill>
                  <a:srgbClr val="14B2A5"/>
                </a:solidFill>
              </a:rPr>
              <a:t>una breve rassegna storica</a:t>
            </a:r>
            <a:endParaRPr lang="it-IT" altLang="it-IT" kern="0" dirty="0">
              <a:solidFill>
                <a:srgbClr val="14B2A5"/>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Right)">
                                      <p:cBhvr>
                                        <p:cTn id="12" dur="500"/>
                                        <p:tgtEl>
                                          <p:spTgt spid="2">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strips(downRight)">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24CB375-DF7E-4244-A36A-59CCD5AE11C3}"/>
              </a:ext>
            </a:extLst>
          </p:cNvPr>
          <p:cNvSpPr>
            <a:spLocks noGrp="1"/>
          </p:cNvSpPr>
          <p:nvPr>
            <p:ph type="title"/>
          </p:nvPr>
        </p:nvSpPr>
        <p:spPr/>
        <p:txBody>
          <a:bodyPr/>
          <a:lstStyle/>
          <a:p>
            <a:pPr eaLnBrk="1" hangingPunct="1"/>
            <a:r>
              <a:rPr lang="it-IT" altLang="it-IT"/>
              <a:t>Gli accordi commerciali internazionali:</a:t>
            </a:r>
            <a:br>
              <a:rPr lang="it-IT" altLang="it-IT"/>
            </a:br>
            <a:r>
              <a:rPr lang="it-IT" altLang="it-IT"/>
              <a:t>una breve rassegna storica</a:t>
            </a:r>
            <a:endParaRPr lang="en-GB" altLang="it-IT"/>
          </a:p>
        </p:txBody>
      </p:sp>
      <p:sp>
        <p:nvSpPr>
          <p:cNvPr id="64515" name="Content Placeholder 2">
            <a:extLst>
              <a:ext uri="{FF2B5EF4-FFF2-40B4-BE49-F238E27FC236}">
                <a16:creationId xmlns:a16="http://schemas.microsoft.com/office/drawing/2014/main" id="{589CC22A-3340-4790-80F7-748DA126427C}"/>
              </a:ext>
            </a:extLst>
          </p:cNvPr>
          <p:cNvSpPr>
            <a:spLocks noGrp="1"/>
          </p:cNvSpPr>
          <p:nvPr>
            <p:ph idx="1"/>
          </p:nvPr>
        </p:nvSpPr>
        <p:spPr>
          <a:xfrm>
            <a:off x="365125" y="1484784"/>
            <a:ext cx="8229600" cy="4403055"/>
          </a:xfrm>
        </p:spPr>
        <p:txBody>
          <a:bodyPr/>
          <a:lstStyle/>
          <a:p>
            <a:pPr eaLnBrk="1" hangingPunct="1">
              <a:lnSpc>
                <a:spcPct val="90000"/>
              </a:lnSpc>
              <a:defRPr/>
            </a:pPr>
            <a:r>
              <a:rPr lang="it-IT" altLang="it-IT" sz="2400" dirty="0"/>
              <a:t>Nel sistema GATT-OMC, l’economia mondiale è come un oggetto pesante da spingere in salita verso il sentiero del libro scambio. Per arrivarci servono </a:t>
            </a:r>
            <a:r>
              <a:rPr lang="it-IT" altLang="it-IT" sz="2400" i="1" dirty="0"/>
              <a:t>leve</a:t>
            </a:r>
            <a:r>
              <a:rPr lang="it-IT" altLang="it-IT" sz="2400" dirty="0"/>
              <a:t> e </a:t>
            </a:r>
            <a:r>
              <a:rPr lang="it-IT" altLang="it-IT" sz="2400" i="1" dirty="0"/>
              <a:t>freni</a:t>
            </a:r>
            <a:r>
              <a:rPr lang="it-IT" altLang="it-IT" sz="2400" dirty="0"/>
              <a:t>.</a:t>
            </a:r>
          </a:p>
          <a:p>
            <a:pPr eaLnBrk="1" hangingPunct="1">
              <a:lnSpc>
                <a:spcPct val="90000"/>
              </a:lnSpc>
              <a:defRPr/>
            </a:pPr>
            <a:endParaRPr lang="it-IT" altLang="it-IT" sz="2400" dirty="0"/>
          </a:p>
          <a:p>
            <a:pPr marL="342900" indent="-342900" eaLnBrk="1" hangingPunct="1">
              <a:lnSpc>
                <a:spcPct val="90000"/>
              </a:lnSpc>
              <a:buFont typeface="Courier New" panose="02070309020205020404" pitchFamily="49" charset="0"/>
              <a:buChar char="o"/>
              <a:defRPr/>
            </a:pPr>
            <a:r>
              <a:rPr lang="it-IT" altLang="it-IT" dirty="0"/>
              <a:t>Il</a:t>
            </a:r>
            <a:r>
              <a:rPr lang="it-IT" altLang="it-IT" b="1" dirty="0"/>
              <a:t> </a:t>
            </a:r>
            <a:r>
              <a:rPr lang="it-IT" altLang="it-IT" b="1" dirty="0" err="1"/>
              <a:t>binding</a:t>
            </a:r>
            <a:r>
              <a:rPr lang="it-IT" altLang="it-IT" dirty="0"/>
              <a:t> </a:t>
            </a:r>
            <a:r>
              <a:rPr lang="it-IT" altLang="it-IT" dirty="0">
                <a:solidFill>
                  <a:srgbClr val="FF0000"/>
                </a:solidFill>
              </a:rPr>
              <a:t>è un freno</a:t>
            </a:r>
            <a:r>
              <a:rPr lang="it-IT" altLang="it-IT" dirty="0"/>
              <a:t>: un dazio è “vincolato” quando </a:t>
            </a:r>
            <a:r>
              <a:rPr lang="it-IT" altLang="it-IT" dirty="0">
                <a:solidFill>
                  <a:srgbClr val="FF0000"/>
                </a:solidFill>
              </a:rPr>
              <a:t>il paese che lo impone accetta di non aumentarlo in futuro</a:t>
            </a:r>
            <a:r>
              <a:rPr lang="it-IT" altLang="it-IT" dirty="0"/>
              <a:t>.</a:t>
            </a:r>
          </a:p>
          <a:p>
            <a:pPr marL="342900" indent="-342900" eaLnBrk="1" hangingPunct="1">
              <a:lnSpc>
                <a:spcPct val="90000"/>
              </a:lnSpc>
              <a:buFont typeface="Courier New" panose="02070309020205020404" pitchFamily="49" charset="0"/>
              <a:buChar char="o"/>
              <a:defRPr/>
            </a:pPr>
            <a:r>
              <a:rPr lang="it-IT" altLang="it-IT" dirty="0"/>
              <a:t>Il </a:t>
            </a:r>
            <a:r>
              <a:rPr lang="it-IT" altLang="it-IT" b="1" dirty="0" err="1"/>
              <a:t>trade</a:t>
            </a:r>
            <a:r>
              <a:rPr lang="it-IT" altLang="it-IT" b="1" dirty="0"/>
              <a:t> round </a:t>
            </a:r>
            <a:r>
              <a:rPr lang="it-IT" altLang="it-IT" dirty="0"/>
              <a:t>è una leva: </a:t>
            </a:r>
            <a:r>
              <a:rPr lang="it-IT" altLang="it-IT" dirty="0">
                <a:solidFill>
                  <a:srgbClr val="FF0000"/>
                </a:solidFill>
              </a:rPr>
              <a:t>un grande numero di paesi si riunisce per stabilire un insieme di riduzioni di dazi e altre misure per liberalizzare il commercio</a:t>
            </a:r>
            <a:r>
              <a:rPr lang="it-IT" altLang="it-IT" dirty="0"/>
              <a:t>.</a:t>
            </a:r>
          </a:p>
          <a:p>
            <a:pPr eaLnBrk="1" hangingPunct="1">
              <a:defRPr/>
            </a:pPr>
            <a:r>
              <a:rPr lang="en-GB" altLang="it-IT" sz="2800" dirty="0">
                <a:latin typeface="Symbol" panose="05050102010706020507" pitchFamily="18" charset="2"/>
              </a:rPr>
              <a:t>	® </a:t>
            </a:r>
            <a:r>
              <a:rPr lang="en-GB" altLang="it-IT" dirty="0"/>
              <a:t>Un </a:t>
            </a:r>
            <a:r>
              <a:rPr lang="en-GB" altLang="it-IT" dirty="0" err="1"/>
              <a:t>esempio</a:t>
            </a:r>
            <a:r>
              <a:rPr lang="en-GB" altLang="it-IT" dirty="0"/>
              <a:t> è </a:t>
            </a:r>
            <a:r>
              <a:rPr lang="en-GB" altLang="it-IT" dirty="0" err="1"/>
              <a:t>l’Uruguay</a:t>
            </a:r>
            <a:r>
              <a:rPr lang="en-GB" altLang="it-IT" dirty="0"/>
              <a:t> Round.</a:t>
            </a:r>
          </a:p>
        </p:txBody>
      </p:sp>
      <p:sp>
        <p:nvSpPr>
          <p:cNvPr id="58372" name="Footer Placeholder 3">
            <a:extLst>
              <a:ext uri="{FF2B5EF4-FFF2-40B4-BE49-F238E27FC236}">
                <a16:creationId xmlns:a16="http://schemas.microsoft.com/office/drawing/2014/main" id="{9B45FCAD-1E7C-418A-80CB-52A180B695F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58373" name="Slide Number Placeholder 4">
            <a:extLst>
              <a:ext uri="{FF2B5EF4-FFF2-40B4-BE49-F238E27FC236}">
                <a16:creationId xmlns:a16="http://schemas.microsoft.com/office/drawing/2014/main" id="{134FE142-DF06-401E-8C9A-29A847707AC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EF6A7FCF-1026-42CF-8CA7-816269D75761}" type="slidenum">
              <a:rPr lang="en-US" altLang="it-IT" sz="900">
                <a:solidFill>
                  <a:schemeClr val="bg1"/>
                </a:solidFill>
                <a:latin typeface="Times" panose="02020603050405020304" pitchFamily="18" charset="0"/>
              </a:rPr>
              <a:pPr>
                <a:spcBef>
                  <a:spcPct val="0"/>
                </a:spcBef>
                <a:buSzTx/>
                <a:buFontTx/>
                <a:buNone/>
              </a:pPr>
              <a:t>27</a:t>
            </a:fld>
            <a:endParaRPr lang="en-US" altLang="it-IT" sz="900">
              <a:solidFill>
                <a:schemeClr val="bg1"/>
              </a:solidFill>
              <a:latin typeface="Times"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949552D-2381-4259-B7DC-2DD0AC6F0C12}"/>
              </a:ext>
            </a:extLst>
          </p:cNvPr>
          <p:cNvSpPr>
            <a:spLocks noGrp="1"/>
          </p:cNvSpPr>
          <p:nvPr>
            <p:ph type="title"/>
          </p:nvPr>
        </p:nvSpPr>
        <p:spPr>
          <a:xfrm>
            <a:off x="365125" y="395287"/>
            <a:ext cx="8229600" cy="1150937"/>
          </a:xfrm>
        </p:spPr>
        <p:txBody>
          <a:bodyPr/>
          <a:lstStyle/>
          <a:p>
            <a:pPr eaLnBrk="1" hangingPunct="1"/>
            <a:r>
              <a:rPr lang="it-IT" altLang="it-IT" b="0" dirty="0"/>
              <a:t>Figura 10.5 </a:t>
            </a:r>
            <a:r>
              <a:rPr lang="it-IT" altLang="it-IT" dirty="0"/>
              <a:t>Dazi medi per Stati Uniti, Europa occidentale e Giappone in corrispondenza dei vari round negoziali 1947-1999 (%)</a:t>
            </a:r>
            <a:endParaRPr lang="en-GB" altLang="it-IT" dirty="0"/>
          </a:p>
        </p:txBody>
      </p:sp>
      <p:sp>
        <p:nvSpPr>
          <p:cNvPr id="54275" name="Footer Placeholder 3">
            <a:extLst>
              <a:ext uri="{FF2B5EF4-FFF2-40B4-BE49-F238E27FC236}">
                <a16:creationId xmlns:a16="http://schemas.microsoft.com/office/drawing/2014/main" id="{D18F8F1A-EA0A-4631-9AD1-CBB7323C462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2019 Pearson Italia – Milano, Torino - Krugman, Obstfeld, Melitz - Economia internazionale 1</a:t>
            </a:r>
          </a:p>
        </p:txBody>
      </p:sp>
      <p:sp>
        <p:nvSpPr>
          <p:cNvPr id="54276" name="Slide Number Placeholder 4">
            <a:extLst>
              <a:ext uri="{FF2B5EF4-FFF2-40B4-BE49-F238E27FC236}">
                <a16:creationId xmlns:a16="http://schemas.microsoft.com/office/drawing/2014/main" id="{F0365A09-D7D6-4603-92C1-56586E53E09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76069A0D-DD4E-4AAF-B9E4-2C2496084C96}" type="slidenum">
              <a:rPr lang="en-US" altLang="it-IT" sz="900">
                <a:solidFill>
                  <a:schemeClr val="bg1"/>
                </a:solidFill>
                <a:latin typeface="Times" panose="02020603050405020304" pitchFamily="18" charset="0"/>
              </a:rPr>
              <a:pPr>
                <a:spcBef>
                  <a:spcPct val="0"/>
                </a:spcBef>
                <a:buSzTx/>
                <a:buFontTx/>
                <a:buNone/>
              </a:pPr>
              <a:t>28</a:t>
            </a:fld>
            <a:endParaRPr lang="en-US" altLang="it-IT" sz="900">
              <a:solidFill>
                <a:schemeClr val="bg1"/>
              </a:solidFill>
              <a:latin typeface="Times" panose="02020603050405020304" pitchFamily="18" charset="0"/>
            </a:endParaRPr>
          </a:p>
        </p:txBody>
      </p:sp>
      <p:pic>
        <p:nvPicPr>
          <p:cNvPr id="5" name="Immagine 4">
            <a:extLst>
              <a:ext uri="{FF2B5EF4-FFF2-40B4-BE49-F238E27FC236}">
                <a16:creationId xmlns:a16="http://schemas.microsoft.com/office/drawing/2014/main" id="{1F5A6622-52E7-FA4B-AFAD-40594CC2E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16832"/>
            <a:ext cx="8709695" cy="3888432"/>
          </a:xfrm>
          <a:prstGeom prst="rect">
            <a:avLst/>
          </a:prstGeom>
        </p:spPr>
      </p:pic>
    </p:spTree>
    <p:extLst>
      <p:ext uri="{BB962C8B-B14F-4D97-AF65-F5344CB8AC3E}">
        <p14:creationId xmlns:p14="http://schemas.microsoft.com/office/powerpoint/2010/main" val="1032742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4DDB80E-3C87-4B85-B190-162887DE9C56}"/>
              </a:ext>
            </a:extLst>
          </p:cNvPr>
          <p:cNvSpPr>
            <a:spLocks noGrp="1" noChangeArrowheads="1"/>
          </p:cNvSpPr>
          <p:nvPr>
            <p:ph type="title"/>
          </p:nvPr>
        </p:nvSpPr>
        <p:spPr/>
        <p:txBody>
          <a:bodyPr/>
          <a:lstStyle/>
          <a:p>
            <a:pPr eaLnBrk="1" hangingPunct="1"/>
            <a:r>
              <a:rPr lang="it-IT" altLang="it-IT"/>
              <a:t>L’Uruguay Round</a:t>
            </a:r>
          </a:p>
        </p:txBody>
      </p:sp>
      <p:sp>
        <p:nvSpPr>
          <p:cNvPr id="49155" name="Rectangle 3">
            <a:extLst>
              <a:ext uri="{FF2B5EF4-FFF2-40B4-BE49-F238E27FC236}">
                <a16:creationId xmlns:a16="http://schemas.microsoft.com/office/drawing/2014/main" id="{56AC9C20-5150-4F24-8419-081546DA2BE9}"/>
              </a:ext>
            </a:extLst>
          </p:cNvPr>
          <p:cNvSpPr>
            <a:spLocks noGrp="1" noChangeArrowheads="1"/>
          </p:cNvSpPr>
          <p:nvPr>
            <p:ph idx="1"/>
          </p:nvPr>
        </p:nvSpPr>
        <p:spPr>
          <a:xfrm>
            <a:off x="365125" y="1700808"/>
            <a:ext cx="8280400" cy="3007791"/>
          </a:xfrm>
        </p:spPr>
        <p:txBody>
          <a:bodyPr/>
          <a:lstStyle/>
          <a:p>
            <a:pPr eaLnBrk="1" hangingPunct="1">
              <a:lnSpc>
                <a:spcPct val="80000"/>
              </a:lnSpc>
            </a:pPr>
            <a:r>
              <a:rPr lang="it-IT" altLang="it-IT" sz="2400" dirty="0"/>
              <a:t>L’Uruguay Round iniziò nel 1986 e fu ratificato nel 1993 a </a:t>
            </a:r>
            <a:r>
              <a:rPr lang="it-IT" altLang="it-IT" sz="2400" dirty="0" err="1"/>
              <a:t>Marrakesh</a:t>
            </a:r>
            <a:r>
              <a:rPr lang="it-IT" altLang="it-IT" sz="2400" dirty="0"/>
              <a:t> con la produzione di un documento finale lungo e complesso.</a:t>
            </a:r>
          </a:p>
          <a:p>
            <a:pPr eaLnBrk="1" hangingPunct="1">
              <a:lnSpc>
                <a:spcPct val="80000"/>
              </a:lnSpc>
            </a:pPr>
            <a:endParaRPr lang="it-IT" altLang="it-IT" sz="2400" dirty="0"/>
          </a:p>
          <a:p>
            <a:pPr eaLnBrk="1" hangingPunct="1">
              <a:lnSpc>
                <a:spcPct val="80000"/>
              </a:lnSpc>
            </a:pPr>
            <a:r>
              <a:rPr lang="it-IT" altLang="it-IT" sz="2400" dirty="0"/>
              <a:t>Due i punti cardine del patto.</a:t>
            </a:r>
          </a:p>
          <a:p>
            <a:pPr eaLnBrk="1" hangingPunct="1">
              <a:lnSpc>
                <a:spcPct val="80000"/>
              </a:lnSpc>
            </a:pPr>
            <a:endParaRPr lang="it-IT" altLang="it-IT" sz="1050" dirty="0"/>
          </a:p>
          <a:p>
            <a:pPr marL="333375" lvl="1" indent="-342900" eaLnBrk="1" hangingPunct="1">
              <a:lnSpc>
                <a:spcPct val="80000"/>
              </a:lnSpc>
              <a:spcBef>
                <a:spcPct val="40000"/>
              </a:spcBef>
              <a:buFont typeface="Courier New" panose="02070309020205020404" pitchFamily="49" charset="0"/>
              <a:buChar char="o"/>
            </a:pPr>
            <a:r>
              <a:rPr lang="it-IT" altLang="it-IT" dirty="0"/>
              <a:t>Una spinta alla liberalizzazione commerciale.</a:t>
            </a:r>
          </a:p>
          <a:p>
            <a:pPr marL="333375" lvl="1" indent="-342900" eaLnBrk="1" hangingPunct="1">
              <a:lnSpc>
                <a:spcPct val="80000"/>
              </a:lnSpc>
              <a:spcBef>
                <a:spcPct val="40000"/>
              </a:spcBef>
              <a:buFont typeface="Courier New" panose="02070309020205020404" pitchFamily="49" charset="0"/>
              <a:buChar char="o"/>
            </a:pPr>
            <a:r>
              <a:rPr lang="it-IT" altLang="it-IT" dirty="0"/>
              <a:t>Una spinta alle riforme amministrative.</a:t>
            </a:r>
          </a:p>
        </p:txBody>
      </p:sp>
      <p:sp>
        <p:nvSpPr>
          <p:cNvPr id="59396" name="Footer Placeholder 3">
            <a:extLst>
              <a:ext uri="{FF2B5EF4-FFF2-40B4-BE49-F238E27FC236}">
                <a16:creationId xmlns:a16="http://schemas.microsoft.com/office/drawing/2014/main" id="{219D7A46-582C-48DF-9257-6A588786128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rgbClr val="FFFFFF"/>
                </a:solidFill>
                <a:latin typeface="Times" panose="02020603050405020304" pitchFamily="18" charset="0"/>
              </a:rPr>
              <a:t>© 2023 Pearson – Krugman, Obstfeld, Melitz - Economia internazionale  1</a:t>
            </a:r>
          </a:p>
        </p:txBody>
      </p:sp>
      <p:sp>
        <p:nvSpPr>
          <p:cNvPr id="59397" name="Segnaposto numero diapositiva 4">
            <a:extLst>
              <a:ext uri="{FF2B5EF4-FFF2-40B4-BE49-F238E27FC236}">
                <a16:creationId xmlns:a16="http://schemas.microsoft.com/office/drawing/2014/main" id="{67BA0B4D-0C5C-4F3B-A8A2-B336F6604B3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5F5875B8-424C-4B29-83D0-E18AFF164B4D}" type="slidenum">
              <a:rPr lang="en-US" altLang="it-IT" sz="900">
                <a:solidFill>
                  <a:srgbClr val="FFFFFF"/>
                </a:solidFill>
                <a:latin typeface="Times" panose="02020603050405020304" pitchFamily="18" charset="0"/>
              </a:rPr>
              <a:pPr>
                <a:spcBef>
                  <a:spcPct val="0"/>
                </a:spcBef>
                <a:buSzTx/>
                <a:buFontTx/>
                <a:buNone/>
              </a:pPr>
              <a:t>29</a:t>
            </a:fld>
            <a:endParaRPr lang="en-US" altLang="it-IT" sz="900">
              <a:solidFill>
                <a:srgbClr val="FFFFFF"/>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strips(downRight)">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strips(downRight)">
                                      <p:cBhvr>
                                        <p:cTn id="12" dur="500"/>
                                        <p:tgtEl>
                                          <p:spTgt spid="49155">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animEffect transition="in" filter="strips(downRight)">
                                      <p:cBhvr>
                                        <p:cTn id="15" dur="500"/>
                                        <p:tgtEl>
                                          <p:spTgt spid="49155">
                                            <p:txEl>
                                              <p:pRg st="4" end="4"/>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9155">
                                            <p:txEl>
                                              <p:pRg st="5" end="5"/>
                                            </p:txEl>
                                          </p:spTgt>
                                        </p:tgtEl>
                                        <p:attrNameLst>
                                          <p:attrName>style.visibility</p:attrName>
                                        </p:attrNameLst>
                                      </p:cBhvr>
                                      <p:to>
                                        <p:strVal val="visible"/>
                                      </p:to>
                                    </p:set>
                                    <p:animEffect transition="in" filter="strips(downRight)">
                                      <p:cBhvr>
                                        <p:cTn id="18"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32176F8-6253-42B9-8C74-2EB0BC87BD52}"/>
              </a:ext>
            </a:extLst>
          </p:cNvPr>
          <p:cNvSpPr>
            <a:spLocks noGrp="1" noChangeArrowheads="1"/>
          </p:cNvSpPr>
          <p:nvPr>
            <p:ph type="title"/>
          </p:nvPr>
        </p:nvSpPr>
        <p:spPr/>
        <p:txBody>
          <a:bodyPr/>
          <a:lstStyle/>
          <a:p>
            <a:pPr eaLnBrk="1" hangingPunct="1"/>
            <a:r>
              <a:rPr lang="it-IT" altLang="it-IT"/>
              <a:t>Struttura della presentazione</a:t>
            </a:r>
          </a:p>
        </p:txBody>
      </p:sp>
      <p:sp>
        <p:nvSpPr>
          <p:cNvPr id="6147" name="Rectangle 3">
            <a:extLst>
              <a:ext uri="{FF2B5EF4-FFF2-40B4-BE49-F238E27FC236}">
                <a16:creationId xmlns:a16="http://schemas.microsoft.com/office/drawing/2014/main" id="{4CCF198A-FF7A-4570-B047-8D295F90FF70}"/>
              </a:ext>
            </a:extLst>
          </p:cNvPr>
          <p:cNvSpPr>
            <a:spLocks noGrp="1" noChangeArrowheads="1"/>
          </p:cNvSpPr>
          <p:nvPr>
            <p:ph idx="1"/>
          </p:nvPr>
        </p:nvSpPr>
        <p:spPr>
          <a:xfrm>
            <a:off x="381000" y="1484784"/>
            <a:ext cx="7835900" cy="3600053"/>
          </a:xfrm>
        </p:spPr>
        <p:txBody>
          <a:bodyPr/>
          <a:lstStyle/>
          <a:p>
            <a:pPr>
              <a:spcBef>
                <a:spcPts val="900"/>
              </a:spcBef>
              <a:defRPr/>
            </a:pPr>
            <a:r>
              <a:rPr lang="it-IT" sz="2400" dirty="0"/>
              <a:t>Negoziati internazionali e politica commerciale</a:t>
            </a:r>
          </a:p>
          <a:p>
            <a:pPr marL="342900" indent="-342900">
              <a:spcBef>
                <a:spcPts val="900"/>
              </a:spcBef>
              <a:buFont typeface="Courier New" panose="02070309020205020404" pitchFamily="49" charset="0"/>
              <a:buChar char="o"/>
              <a:defRPr/>
            </a:pPr>
            <a:r>
              <a:rPr lang="it-IT" dirty="0"/>
              <a:t>Gli accordi commerciali internazionali: una breve rassegna storica</a:t>
            </a:r>
          </a:p>
          <a:p>
            <a:pPr marL="342900" indent="-342900">
              <a:buFont typeface="Courier New" panose="02070309020205020404" pitchFamily="49" charset="0"/>
              <a:buChar char="o"/>
              <a:defRPr/>
            </a:pPr>
            <a:r>
              <a:rPr lang="it-IT" dirty="0"/>
              <a:t>L’Uruguay Round</a:t>
            </a:r>
          </a:p>
          <a:p>
            <a:pPr marL="342900" indent="-342900">
              <a:buFont typeface="Courier New" panose="02070309020205020404" pitchFamily="49" charset="0"/>
              <a:buChar char="o"/>
              <a:defRPr/>
            </a:pPr>
            <a:r>
              <a:rPr lang="it-IT" dirty="0"/>
              <a:t>Il Doha Round</a:t>
            </a:r>
          </a:p>
          <a:p>
            <a:pPr>
              <a:defRPr/>
            </a:pPr>
            <a:r>
              <a:rPr lang="it-IT" sz="2400" dirty="0"/>
              <a:t>La fine degli accordi commerciali?</a:t>
            </a:r>
          </a:p>
          <a:p>
            <a:pPr marL="342900" indent="-342900">
              <a:spcBef>
                <a:spcPts val="900"/>
              </a:spcBef>
              <a:buFont typeface="Courier New" panose="02070309020205020404" pitchFamily="49" charset="0"/>
              <a:buChar char="o"/>
              <a:defRPr/>
            </a:pPr>
            <a:r>
              <a:rPr lang="it-IT" dirty="0"/>
              <a:t>Gli accordi commerciali preferenziali</a:t>
            </a:r>
          </a:p>
        </p:txBody>
      </p:sp>
      <p:sp>
        <p:nvSpPr>
          <p:cNvPr id="18436" name="Footer Placeholder 3">
            <a:extLst>
              <a:ext uri="{FF2B5EF4-FFF2-40B4-BE49-F238E27FC236}">
                <a16:creationId xmlns:a16="http://schemas.microsoft.com/office/drawing/2014/main" id="{F23900B2-1021-4574-A917-D5AADB8866D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18437" name="Segnaposto numero diapositiva 4">
            <a:extLst>
              <a:ext uri="{FF2B5EF4-FFF2-40B4-BE49-F238E27FC236}">
                <a16:creationId xmlns:a16="http://schemas.microsoft.com/office/drawing/2014/main" id="{D62A5084-DEA3-4027-BF9A-CA013F09BCB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0EFFC181-72FD-4D58-B7D6-528FECD4EAC4}" type="slidenum">
              <a:rPr lang="en-US" altLang="it-IT" sz="900">
                <a:solidFill>
                  <a:schemeClr val="bg1"/>
                </a:solidFill>
                <a:latin typeface="Times" panose="02020603050405020304" pitchFamily="18" charset="0"/>
              </a:rPr>
              <a:pPr>
                <a:spcBef>
                  <a:spcPct val="0"/>
                </a:spcBef>
                <a:buSzTx/>
                <a:buFontTx/>
                <a:buNone/>
              </a:pPr>
              <a:t>3</a:t>
            </a:fld>
            <a:endParaRPr lang="en-US" altLang="it-IT" sz="900">
              <a:solidFill>
                <a:schemeClr val="bg1"/>
              </a:solidFill>
              <a:latin typeface="Times" panose="02020603050405020304" pitchFamily="18" charset="0"/>
            </a:endParaRPr>
          </a:p>
        </p:txBody>
      </p:sp>
    </p:spTree>
    <p:extLst>
      <p:ext uri="{BB962C8B-B14F-4D97-AF65-F5344CB8AC3E}">
        <p14:creationId xmlns:p14="http://schemas.microsoft.com/office/powerpoint/2010/main" val="2263764791"/>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a:extLst>
              <a:ext uri="{FF2B5EF4-FFF2-40B4-BE49-F238E27FC236}">
                <a16:creationId xmlns:a16="http://schemas.microsoft.com/office/drawing/2014/main" id="{94B7104D-654D-4C26-9907-6C97C83E6130}"/>
              </a:ext>
            </a:extLst>
          </p:cNvPr>
          <p:cNvSpPr>
            <a:spLocks noGrp="1"/>
          </p:cNvSpPr>
          <p:nvPr>
            <p:ph type="title"/>
          </p:nvPr>
        </p:nvSpPr>
        <p:spPr>
          <a:xfrm>
            <a:off x="365125" y="395288"/>
            <a:ext cx="8229600" cy="585440"/>
          </a:xfrm>
        </p:spPr>
        <p:txBody>
          <a:bodyPr/>
          <a:lstStyle/>
          <a:p>
            <a:r>
              <a:rPr lang="it-IT" altLang="it-IT" dirty="0"/>
              <a:t>Liberalizzazione commerciale</a:t>
            </a:r>
          </a:p>
        </p:txBody>
      </p:sp>
      <p:sp>
        <p:nvSpPr>
          <p:cNvPr id="3" name="Segnaposto contenuto 2">
            <a:extLst>
              <a:ext uri="{FF2B5EF4-FFF2-40B4-BE49-F238E27FC236}">
                <a16:creationId xmlns:a16="http://schemas.microsoft.com/office/drawing/2014/main" id="{920285DA-BBFA-4B55-8915-7DF3B3B10532}"/>
              </a:ext>
            </a:extLst>
          </p:cNvPr>
          <p:cNvSpPr>
            <a:spLocks noGrp="1"/>
          </p:cNvSpPr>
          <p:nvPr>
            <p:ph idx="1"/>
          </p:nvPr>
        </p:nvSpPr>
        <p:spPr>
          <a:xfrm>
            <a:off x="381000" y="1268760"/>
            <a:ext cx="8229600" cy="4187031"/>
          </a:xfrm>
        </p:spPr>
        <p:txBody>
          <a:bodyPr/>
          <a:lstStyle/>
          <a:p>
            <a:pPr>
              <a:defRPr/>
            </a:pPr>
            <a:r>
              <a:rPr lang="it-IT" sz="2400" dirty="0"/>
              <a:t>L’Uruguay Round ha previsto l’</a:t>
            </a:r>
            <a:r>
              <a:rPr lang="it-IT" sz="2400" dirty="0">
                <a:solidFill>
                  <a:srgbClr val="FF0000"/>
                </a:solidFill>
              </a:rPr>
              <a:t>eliminazione</a:t>
            </a:r>
            <a:r>
              <a:rPr lang="it-IT" sz="2400" dirty="0"/>
              <a:t> </a:t>
            </a:r>
            <a:r>
              <a:rPr lang="it-IT" sz="2400" dirty="0">
                <a:solidFill>
                  <a:srgbClr val="FF0000"/>
                </a:solidFill>
              </a:rPr>
              <a:t>dell’Accordo </a:t>
            </a:r>
            <a:r>
              <a:rPr lang="it-IT" sz="2400" dirty="0" err="1">
                <a:solidFill>
                  <a:srgbClr val="FF0000"/>
                </a:solidFill>
              </a:rPr>
              <a:t>Multifibre</a:t>
            </a:r>
            <a:r>
              <a:rPr lang="it-IT" sz="2400" dirty="0">
                <a:solidFill>
                  <a:srgbClr val="FF0000"/>
                </a:solidFill>
              </a:rPr>
              <a:t> </a:t>
            </a:r>
            <a:r>
              <a:rPr lang="it-IT" sz="2400" dirty="0"/>
              <a:t>nel giro di dieci anni. L’eliminazione totale dei contingentamenti è avvenuta solo il 1° gennaio 2005.</a:t>
            </a:r>
          </a:p>
          <a:p>
            <a:pPr marL="342900" indent="-342900">
              <a:buFont typeface="Courier New" panose="02070309020205020404" pitchFamily="49" charset="0"/>
              <a:buChar char="o"/>
              <a:defRPr/>
            </a:pPr>
            <a:r>
              <a:rPr lang="it-IT" dirty="0"/>
              <a:t>Conseguenza: impennata delle esportazioni tessili dalla Cina.</a:t>
            </a:r>
          </a:p>
          <a:p>
            <a:pPr marL="342900" indent="-342900">
              <a:buFont typeface="Courier New" panose="02070309020205020404" pitchFamily="49" charset="0"/>
              <a:buChar char="o"/>
              <a:defRPr/>
            </a:pPr>
            <a:endParaRPr lang="it-IT" sz="1050" dirty="0"/>
          </a:p>
          <a:p>
            <a:pPr>
              <a:defRPr/>
            </a:pPr>
            <a:r>
              <a:rPr lang="it-IT" sz="2400" dirty="0"/>
              <a:t>Il round ha introdotto un nuovo insieme di regole sugli acquisti effettuati dagli enti pubblici </a:t>
            </a:r>
            <a:r>
              <a:rPr lang="it-IT" sz="2400" dirty="0">
                <a:solidFill>
                  <a:srgbClr val="FF0000"/>
                </a:solidFill>
              </a:rPr>
              <a:t>per favorire l’apertura di numerosi contratti pubblici</a:t>
            </a:r>
            <a:br>
              <a:rPr lang="it-IT" sz="2400" dirty="0">
                <a:solidFill>
                  <a:srgbClr val="FF0000"/>
                </a:solidFill>
              </a:rPr>
            </a:br>
            <a:r>
              <a:rPr lang="it-IT" sz="2400" dirty="0">
                <a:solidFill>
                  <a:srgbClr val="FF0000"/>
                </a:solidFill>
              </a:rPr>
              <a:t>ai prodotti importati</a:t>
            </a:r>
            <a:r>
              <a:rPr lang="it-IT" sz="2400" dirty="0"/>
              <a:t>.</a:t>
            </a:r>
          </a:p>
        </p:txBody>
      </p:sp>
      <p:sp>
        <p:nvSpPr>
          <p:cNvPr id="60420" name="Segnaposto piè di pagina 3">
            <a:extLst>
              <a:ext uri="{FF2B5EF4-FFF2-40B4-BE49-F238E27FC236}">
                <a16:creationId xmlns:a16="http://schemas.microsoft.com/office/drawing/2014/main" id="{749D1768-A9A4-4451-9C28-1B3AD308C0EB}"/>
              </a:ext>
            </a:extLst>
          </p:cNvPr>
          <p:cNvSpPr>
            <a:spLocks noGrp="1"/>
          </p:cNvSpPr>
          <p:nvPr>
            <p:ph type="ftr" sz="quarter" idx="10"/>
          </p:nvPr>
        </p:nvSpPr>
        <p:spPr>
          <a:noFill/>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0421" name="Segnaposto numero diapositiva 4">
            <a:extLst>
              <a:ext uri="{FF2B5EF4-FFF2-40B4-BE49-F238E27FC236}">
                <a16:creationId xmlns:a16="http://schemas.microsoft.com/office/drawing/2014/main" id="{67F7DE69-66F8-4043-99FB-D0A73E2C28FD}"/>
              </a:ext>
            </a:extLst>
          </p:cNvPr>
          <p:cNvSpPr>
            <a:spLocks noGrp="1"/>
          </p:cNvSpPr>
          <p:nvPr>
            <p:ph type="sldNum" sz="quarter" idx="11"/>
          </p:nvPr>
        </p:nvSpPr>
        <p:spPr>
          <a:noFill/>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fld id="{F7137205-3995-4E9B-8206-D9EB48B6939C}" type="slidenum">
              <a:rPr lang="en-US" altLang="it-IT" sz="900">
                <a:solidFill>
                  <a:schemeClr val="bg1"/>
                </a:solidFill>
                <a:latin typeface="Times" panose="02020603050405020304" pitchFamily="18" charset="0"/>
              </a:rPr>
              <a:pPr eaLnBrk="1" hangingPunct="1">
                <a:spcBef>
                  <a:spcPct val="0"/>
                </a:spcBef>
                <a:buSzTx/>
                <a:buFontTx/>
                <a:buNone/>
              </a:pPr>
              <a:t>30</a:t>
            </a:fld>
            <a:endParaRPr lang="en-US" altLang="it-IT" sz="900">
              <a:solidFill>
                <a:schemeClr val="bg1"/>
              </a:solidFill>
              <a:latin typeface="Times"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1E3EBA7-D454-4258-830D-C49DEAF82757}"/>
              </a:ext>
            </a:extLst>
          </p:cNvPr>
          <p:cNvSpPr>
            <a:spLocks noGrp="1" noChangeArrowheads="1"/>
          </p:cNvSpPr>
          <p:nvPr>
            <p:ph idx="1"/>
          </p:nvPr>
        </p:nvSpPr>
        <p:spPr>
          <a:xfrm>
            <a:off x="359515" y="1340768"/>
            <a:ext cx="8208962" cy="4392488"/>
          </a:xfrm>
        </p:spPr>
        <p:txBody>
          <a:bodyPr/>
          <a:lstStyle/>
          <a:p>
            <a:pPr eaLnBrk="1" hangingPunct="1"/>
            <a:r>
              <a:rPr lang="it-IT" altLang="it-IT" sz="2400" dirty="0"/>
              <a:t>L’Organizzazione Mondiale del Commercio (OMC) si basa sui seguenti accordi.</a:t>
            </a:r>
          </a:p>
          <a:p>
            <a:pPr eaLnBrk="1" hangingPunct="1"/>
            <a:endParaRPr lang="it-IT" altLang="it-IT" sz="2400" dirty="0"/>
          </a:p>
          <a:p>
            <a:pPr marL="333375" lvl="1" indent="-342900" eaLnBrk="1" hangingPunct="1">
              <a:buFont typeface="Courier New" panose="02070309020205020404" pitchFamily="49" charset="0"/>
              <a:buChar char="o"/>
            </a:pPr>
            <a:r>
              <a:rPr lang="it-IT" altLang="it-IT" i="1" dirty="0">
                <a:solidFill>
                  <a:srgbClr val="FF0000"/>
                </a:solidFill>
              </a:rPr>
              <a:t>Accordo Generale sulle Tariffe e sul Commercio </a:t>
            </a:r>
            <a:r>
              <a:rPr lang="it-IT" altLang="it-IT" i="1" dirty="0"/>
              <a:t>(</a:t>
            </a:r>
            <a:r>
              <a:rPr lang="it-IT" altLang="it-IT" i="1" dirty="0">
                <a:solidFill>
                  <a:srgbClr val="FF0000"/>
                </a:solidFill>
              </a:rPr>
              <a:t>GATT</a:t>
            </a:r>
            <a:r>
              <a:rPr lang="it-IT" altLang="it-IT" i="1" dirty="0"/>
              <a:t>)</a:t>
            </a:r>
            <a:r>
              <a:rPr lang="it-IT" altLang="it-IT" dirty="0"/>
              <a:t>: si occupa del commercio di beni.</a:t>
            </a:r>
          </a:p>
          <a:p>
            <a:pPr marL="333375" lvl="1" indent="-342900" eaLnBrk="1" hangingPunct="1">
              <a:buFont typeface="Courier New" panose="02070309020205020404" pitchFamily="49" charset="0"/>
              <a:buChar char="o"/>
            </a:pPr>
            <a:r>
              <a:rPr lang="it-IT" altLang="it-IT" i="1" dirty="0">
                <a:solidFill>
                  <a:srgbClr val="FF0000"/>
                </a:solidFill>
              </a:rPr>
              <a:t>Accordo Generale sulle Tariffe e sui Servizi </a:t>
            </a:r>
            <a:r>
              <a:rPr lang="it-IT" altLang="it-IT" i="1" dirty="0"/>
              <a:t>(</a:t>
            </a:r>
            <a:r>
              <a:rPr lang="it-IT" altLang="it-IT" i="1" dirty="0">
                <a:solidFill>
                  <a:srgbClr val="FF0000"/>
                </a:solidFill>
              </a:rPr>
              <a:t>GATS</a:t>
            </a:r>
            <a:r>
              <a:rPr lang="it-IT" altLang="it-IT" i="1" dirty="0"/>
              <a:t>)</a:t>
            </a:r>
            <a:r>
              <a:rPr lang="it-IT" altLang="it-IT" dirty="0"/>
              <a:t>: si occupa del commercio di servizi (es. assicurazioni, consulenza, servizi legali, servizi bancari).</a:t>
            </a:r>
          </a:p>
          <a:p>
            <a:pPr marL="333375" lvl="1" indent="-342900" eaLnBrk="1" hangingPunct="1">
              <a:buFont typeface="Courier New" panose="02070309020205020404" pitchFamily="49" charset="0"/>
              <a:buChar char="o"/>
            </a:pPr>
            <a:r>
              <a:rPr lang="it-IT" altLang="it-IT" i="1" dirty="0">
                <a:solidFill>
                  <a:srgbClr val="FF0000"/>
                </a:solidFill>
              </a:rPr>
              <a:t>Accordo sugli Aspetti della Proprietà Intellettuale attinenti al Commercio </a:t>
            </a:r>
            <a:r>
              <a:rPr lang="it-IT" altLang="it-IT" i="1" dirty="0"/>
              <a:t>(</a:t>
            </a:r>
            <a:r>
              <a:rPr lang="it-IT" altLang="it-IT" i="1" dirty="0">
                <a:solidFill>
                  <a:srgbClr val="FF0000"/>
                </a:solidFill>
              </a:rPr>
              <a:t>TRIPS</a:t>
            </a:r>
            <a:r>
              <a:rPr lang="it-IT" altLang="it-IT" i="1" dirty="0"/>
              <a:t>)</a:t>
            </a:r>
            <a:r>
              <a:rPr lang="it-IT" altLang="it-IT" dirty="0"/>
              <a:t>: si occupa dei diritti di proprietà internazionali (es. brevetti e marchi).</a:t>
            </a:r>
          </a:p>
        </p:txBody>
      </p:sp>
      <p:sp>
        <p:nvSpPr>
          <p:cNvPr id="61444" name="Footer Placeholder 3">
            <a:extLst>
              <a:ext uri="{FF2B5EF4-FFF2-40B4-BE49-F238E27FC236}">
                <a16:creationId xmlns:a16="http://schemas.microsoft.com/office/drawing/2014/main" id="{1EC709C0-4554-40EF-8FF8-C1DEC107674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1445" name="Segnaposto numero diapositiva 4">
            <a:extLst>
              <a:ext uri="{FF2B5EF4-FFF2-40B4-BE49-F238E27FC236}">
                <a16:creationId xmlns:a16="http://schemas.microsoft.com/office/drawing/2014/main" id="{D55D5033-D51C-40FE-8629-8E491889906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8626F7DD-A964-42F6-93D8-72639418B57C}" type="slidenum">
              <a:rPr lang="en-US" altLang="it-IT" sz="900">
                <a:solidFill>
                  <a:schemeClr val="bg1"/>
                </a:solidFill>
                <a:latin typeface="Times" panose="02020603050405020304" pitchFamily="18" charset="0"/>
              </a:rPr>
              <a:pPr>
                <a:spcBef>
                  <a:spcPct val="0"/>
                </a:spcBef>
                <a:buSzTx/>
                <a:buFontTx/>
                <a:buNone/>
              </a:pPr>
              <a:t>31</a:t>
            </a:fld>
            <a:endParaRPr lang="en-US" altLang="it-IT" sz="900">
              <a:solidFill>
                <a:schemeClr val="bg1"/>
              </a:solidFill>
              <a:latin typeface="Times" panose="02020603050405020304" pitchFamily="18" charset="0"/>
            </a:endParaRPr>
          </a:p>
        </p:txBody>
      </p:sp>
      <p:sp>
        <p:nvSpPr>
          <p:cNvPr id="7" name="Titolo 1">
            <a:extLst>
              <a:ext uri="{FF2B5EF4-FFF2-40B4-BE49-F238E27FC236}">
                <a16:creationId xmlns:a16="http://schemas.microsoft.com/office/drawing/2014/main" id="{20996CDB-CAF2-A144-AF19-6296E4D193F9}"/>
              </a:ext>
            </a:extLst>
          </p:cNvPr>
          <p:cNvSpPr>
            <a:spLocks noGrp="1"/>
          </p:cNvSpPr>
          <p:nvPr>
            <p:ph type="title"/>
          </p:nvPr>
        </p:nvSpPr>
        <p:spPr>
          <a:xfrm>
            <a:off x="365125" y="395288"/>
            <a:ext cx="8229600" cy="585440"/>
          </a:xfrm>
        </p:spPr>
        <p:txBody>
          <a:bodyPr/>
          <a:lstStyle/>
          <a:p>
            <a:r>
              <a:rPr lang="it-IT" altLang="it-IT" dirty="0"/>
              <a:t>Riforme amministrative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strips(downRight)">
                                      <p:cBhvr>
                                        <p:cTn id="10" dur="500"/>
                                        <p:tgtEl>
                                          <p:spTgt spid="2">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strips(downRight)">
                                      <p:cBhvr>
                                        <p:cTn id="13" dur="500"/>
                                        <p:tgtEl>
                                          <p:spTgt spid="2">
                                            <p:txEl>
                                              <p:pRg st="3" end="3"/>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strips(downRight)">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03D2F7B-BA64-4F78-82B3-7CF947E90CE7}"/>
              </a:ext>
            </a:extLst>
          </p:cNvPr>
          <p:cNvSpPr>
            <a:spLocks noGrp="1" noChangeArrowheads="1"/>
          </p:cNvSpPr>
          <p:nvPr>
            <p:ph type="title"/>
          </p:nvPr>
        </p:nvSpPr>
        <p:spPr/>
        <p:txBody>
          <a:bodyPr/>
          <a:lstStyle/>
          <a:p>
            <a:pPr eaLnBrk="1" hangingPunct="1"/>
            <a:r>
              <a:rPr lang="it-IT" altLang="it-IT"/>
              <a:t>Riforme amministrative</a:t>
            </a:r>
          </a:p>
        </p:txBody>
      </p:sp>
      <p:sp>
        <p:nvSpPr>
          <p:cNvPr id="2" name="Rectangle 3">
            <a:extLst>
              <a:ext uri="{FF2B5EF4-FFF2-40B4-BE49-F238E27FC236}">
                <a16:creationId xmlns:a16="http://schemas.microsoft.com/office/drawing/2014/main" id="{A3994449-B7AD-496B-BDC9-9B34CB29EF9E}"/>
              </a:ext>
            </a:extLst>
          </p:cNvPr>
          <p:cNvSpPr>
            <a:spLocks noGrp="1" noChangeArrowheads="1"/>
          </p:cNvSpPr>
          <p:nvPr>
            <p:ph idx="1"/>
          </p:nvPr>
        </p:nvSpPr>
        <p:spPr>
          <a:xfrm>
            <a:off x="365125" y="1301905"/>
            <a:ext cx="8229600" cy="4359344"/>
          </a:xfrm>
        </p:spPr>
        <p:txBody>
          <a:bodyPr/>
          <a:lstStyle/>
          <a:p>
            <a:pPr marL="1588" lvl="1" indent="0" eaLnBrk="1" hangingPunct="1">
              <a:buFont typeface="Verdana" panose="020B0604030504040204" pitchFamily="34" charset="0"/>
              <a:buNone/>
            </a:pPr>
            <a:r>
              <a:rPr lang="it-IT" altLang="it-IT" sz="2400" dirty="0"/>
              <a:t>Per la risoluzione delle controversie è stabilita una procedura formale che consente ai paesi coinvolti in una controversia commerciale di appellarsi a un gruppo di esperti dell’OMC.</a:t>
            </a:r>
          </a:p>
          <a:p>
            <a:pPr marL="1588" lvl="1" indent="0" eaLnBrk="1" hangingPunct="1">
              <a:buFont typeface="Verdana" panose="020B0604030504040204" pitchFamily="34" charset="0"/>
              <a:buNone/>
            </a:pPr>
            <a:endParaRPr lang="it-IT" altLang="it-IT" sz="2400" dirty="0"/>
          </a:p>
          <a:p>
            <a:pPr marL="333375" lvl="1" indent="-342900" eaLnBrk="1" hangingPunct="1">
              <a:buFont typeface="Courier New" panose="02070309020205020404" pitchFamily="49" charset="0"/>
              <a:buChar char="o"/>
            </a:pPr>
            <a:r>
              <a:rPr lang="it-IT" altLang="it-IT" dirty="0"/>
              <a:t>Gli esperti analizzano gli accordi precedenti fra i paesi membri per stabilire chi li abbia violati.</a:t>
            </a:r>
          </a:p>
          <a:p>
            <a:pPr marL="333375" lvl="1" indent="-342900" eaLnBrk="1" hangingPunct="1">
              <a:buFont typeface="Courier New" panose="02070309020205020404" pitchFamily="49" charset="0"/>
              <a:buChar char="o"/>
            </a:pPr>
            <a:r>
              <a:rPr lang="it-IT" altLang="it-IT" dirty="0"/>
              <a:t>Un paese che si rifiuti di rispettare la decisione del gruppo di esperti </a:t>
            </a:r>
            <a:r>
              <a:rPr lang="it-IT" altLang="it-IT" dirty="0">
                <a:solidFill>
                  <a:srgbClr val="FF0000"/>
                </a:solidFill>
              </a:rPr>
              <a:t>può essere punito mediante la concessione agli altri paesi del diritto di imporre restrizioni commerciali sulle sue esportazioni</a:t>
            </a:r>
            <a:r>
              <a:rPr lang="it-IT" altLang="it-IT" dirty="0"/>
              <a:t>.</a:t>
            </a:r>
          </a:p>
        </p:txBody>
      </p:sp>
      <p:sp>
        <p:nvSpPr>
          <p:cNvPr id="62468" name="Footer Placeholder 3">
            <a:extLst>
              <a:ext uri="{FF2B5EF4-FFF2-40B4-BE49-F238E27FC236}">
                <a16:creationId xmlns:a16="http://schemas.microsoft.com/office/drawing/2014/main" id="{93BDCC0C-B07D-4F4E-9141-3233B352772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2469" name="Segnaposto numero diapositiva 4">
            <a:extLst>
              <a:ext uri="{FF2B5EF4-FFF2-40B4-BE49-F238E27FC236}">
                <a16:creationId xmlns:a16="http://schemas.microsoft.com/office/drawing/2014/main" id="{569E484E-1AA8-4D58-AFAF-75D1EB9EDE0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7F308543-7123-4CFC-9AC9-94B5291E302A}" type="slidenum">
              <a:rPr lang="en-US" altLang="it-IT" sz="900">
                <a:solidFill>
                  <a:schemeClr val="bg1"/>
                </a:solidFill>
                <a:latin typeface="Times" panose="02020603050405020304" pitchFamily="18" charset="0"/>
              </a:rPr>
              <a:pPr>
                <a:spcBef>
                  <a:spcPct val="0"/>
                </a:spcBef>
                <a:buSzTx/>
                <a:buFontTx/>
                <a:buNone/>
              </a:pPr>
              <a:t>32</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strips(downRight)">
                                      <p:cBhvr>
                                        <p:cTn id="10" dur="500"/>
                                        <p:tgtEl>
                                          <p:spTgt spid="2">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strips(downRight)">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340A964-88CA-4F1C-A349-E59D9CE5A5F7}"/>
              </a:ext>
            </a:extLst>
          </p:cNvPr>
          <p:cNvSpPr>
            <a:spLocks noGrp="1"/>
          </p:cNvSpPr>
          <p:nvPr>
            <p:ph type="title"/>
          </p:nvPr>
        </p:nvSpPr>
        <p:spPr/>
        <p:txBody>
          <a:bodyPr/>
          <a:lstStyle/>
          <a:p>
            <a:pPr eaLnBrk="1" hangingPunct="1"/>
            <a:r>
              <a:rPr lang="it-IT" altLang="it-IT"/>
              <a:t>Costi e benefici dell’Uruguay Round</a:t>
            </a:r>
          </a:p>
        </p:txBody>
      </p:sp>
      <p:sp>
        <p:nvSpPr>
          <p:cNvPr id="63491" name="Content Placeholder 2">
            <a:extLst>
              <a:ext uri="{FF2B5EF4-FFF2-40B4-BE49-F238E27FC236}">
                <a16:creationId xmlns:a16="http://schemas.microsoft.com/office/drawing/2014/main" id="{619F0D3B-8908-48BB-9EB1-6474CF8CF1E9}"/>
              </a:ext>
            </a:extLst>
          </p:cNvPr>
          <p:cNvSpPr>
            <a:spLocks noGrp="1"/>
          </p:cNvSpPr>
          <p:nvPr>
            <p:ph idx="1"/>
          </p:nvPr>
        </p:nvSpPr>
        <p:spPr>
          <a:xfrm>
            <a:off x="365125" y="1546225"/>
            <a:ext cx="8229600" cy="3826991"/>
          </a:xfrm>
        </p:spPr>
        <p:txBody>
          <a:bodyPr/>
          <a:lstStyle/>
          <a:p>
            <a:pPr eaLnBrk="1" hangingPunct="1"/>
            <a:r>
              <a:rPr lang="it-IT" altLang="it-IT" sz="2400" dirty="0"/>
              <a:t>Secondo le stime dell’OMC e dell’OCSE (</a:t>
            </a:r>
            <a:r>
              <a:rPr lang="it-IT" altLang="it-IT" sz="2400" i="1" dirty="0"/>
              <a:t>Organizzazione per la Cooperazione e lo Sviluppo Economico</a:t>
            </a:r>
            <a:r>
              <a:rPr lang="it-IT" altLang="it-IT" sz="2400" dirty="0"/>
              <a:t>):</a:t>
            </a:r>
          </a:p>
          <a:p>
            <a:pPr eaLnBrk="1" hangingPunct="1"/>
            <a:endParaRPr lang="it-IT" altLang="it-IT" sz="2400" dirty="0"/>
          </a:p>
          <a:p>
            <a:pPr marL="333375" lvl="1" indent="-342900" eaLnBrk="1" hangingPunct="1">
              <a:buFont typeface="Courier New" panose="02070309020205020404" pitchFamily="49" charset="0"/>
              <a:buChar char="o"/>
            </a:pPr>
            <a:r>
              <a:rPr lang="it-IT" altLang="it-IT" dirty="0"/>
              <a:t>il guadagno complessivo è di oltre 200 miliardi ogni anno;</a:t>
            </a:r>
          </a:p>
          <a:p>
            <a:pPr marL="333375" lvl="1" indent="-342900" eaLnBrk="1" hangingPunct="1">
              <a:buFont typeface="Courier New" panose="02070309020205020404" pitchFamily="49" charset="0"/>
              <a:buChar char="o"/>
            </a:pPr>
            <a:r>
              <a:rPr lang="it-IT" altLang="it-IT" dirty="0"/>
              <a:t>il reddito mondiale reale aumenterebbe dell’1%:</a:t>
            </a:r>
          </a:p>
          <a:p>
            <a:pPr marL="333375" lvl="1" indent="-342900" eaLnBrk="1" hangingPunct="1">
              <a:buFont typeface="Courier New" panose="02070309020205020404" pitchFamily="49" charset="0"/>
              <a:buChar char="o"/>
            </a:pPr>
            <a:r>
              <a:rPr lang="it-IT" altLang="it-IT" dirty="0"/>
              <a:t>i </a:t>
            </a:r>
            <a:r>
              <a:rPr lang="it-IT" altLang="it-IT" dirty="0">
                <a:solidFill>
                  <a:srgbClr val="FF0000"/>
                </a:solidFill>
              </a:rPr>
              <a:t>costi sono supportati da gruppi molto ristretti, mentre</a:t>
            </a:r>
            <a:br>
              <a:rPr lang="it-IT" altLang="it-IT" dirty="0">
                <a:solidFill>
                  <a:srgbClr val="FF0000"/>
                </a:solidFill>
              </a:rPr>
            </a:br>
            <a:r>
              <a:rPr lang="it-IT" altLang="it-IT" dirty="0">
                <a:solidFill>
                  <a:srgbClr val="FF0000"/>
                </a:solidFill>
              </a:rPr>
              <a:t>la maggior parte dei benefici ricade su quasi tutta la popolazione, con un forte impatto </a:t>
            </a:r>
            <a:r>
              <a:rPr lang="it-IT" altLang="it-IT" dirty="0" smtClean="0">
                <a:solidFill>
                  <a:srgbClr val="FF0000"/>
                </a:solidFill>
              </a:rPr>
              <a:t>redistributivo </a:t>
            </a:r>
            <a:r>
              <a:rPr lang="it-IT" altLang="it-IT" dirty="0">
                <a:solidFill>
                  <a:srgbClr val="FF0000"/>
                </a:solidFill>
              </a:rPr>
              <a:t>del reddito</a:t>
            </a:r>
            <a:r>
              <a:rPr lang="it-IT" altLang="it-IT" dirty="0"/>
              <a:t>.</a:t>
            </a:r>
          </a:p>
        </p:txBody>
      </p:sp>
      <p:sp>
        <p:nvSpPr>
          <p:cNvPr id="63492" name="Footer Placeholder 3">
            <a:extLst>
              <a:ext uri="{FF2B5EF4-FFF2-40B4-BE49-F238E27FC236}">
                <a16:creationId xmlns:a16="http://schemas.microsoft.com/office/drawing/2014/main" id="{67587048-9B72-473F-A645-68B57F3B574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3493" name="Slide Number Placeholder 4">
            <a:extLst>
              <a:ext uri="{FF2B5EF4-FFF2-40B4-BE49-F238E27FC236}">
                <a16:creationId xmlns:a16="http://schemas.microsoft.com/office/drawing/2014/main" id="{56E0419F-727D-442F-A437-40A4F75C650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5233A834-BAB7-4CDA-9D6C-DFF3650FC0D8}" type="slidenum">
              <a:rPr lang="en-US" altLang="it-IT" sz="900">
                <a:solidFill>
                  <a:schemeClr val="bg1"/>
                </a:solidFill>
                <a:latin typeface="Times" panose="02020603050405020304" pitchFamily="18" charset="0"/>
              </a:rPr>
              <a:pPr>
                <a:spcBef>
                  <a:spcPct val="0"/>
                </a:spcBef>
                <a:buSzTx/>
                <a:buFontTx/>
                <a:buNone/>
              </a:pPr>
              <a:t>33</a:t>
            </a:fld>
            <a:endParaRPr lang="en-US" altLang="it-IT" sz="900">
              <a:solidFill>
                <a:schemeClr val="bg1"/>
              </a:solidFill>
              <a:latin typeface="Times"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19C26417-9C96-46FA-B107-5979E3D421CF}"/>
              </a:ext>
            </a:extLst>
          </p:cNvPr>
          <p:cNvSpPr>
            <a:spLocks noGrp="1"/>
          </p:cNvSpPr>
          <p:nvPr>
            <p:ph type="title"/>
          </p:nvPr>
        </p:nvSpPr>
        <p:spPr/>
        <p:txBody>
          <a:bodyPr/>
          <a:lstStyle/>
          <a:p>
            <a:pPr eaLnBrk="1" hangingPunct="1"/>
            <a:r>
              <a:rPr lang="it-IT" altLang="it-IT" sz="2800" dirty="0"/>
              <a:t>La fine degli accordi commerciali? </a:t>
            </a:r>
            <a:br>
              <a:rPr lang="it-IT" altLang="it-IT" sz="2800" dirty="0"/>
            </a:br>
            <a:r>
              <a:rPr lang="it-IT" altLang="it-IT" dirty="0"/>
              <a:t>Il Doha Round</a:t>
            </a:r>
            <a:endParaRPr lang="en-GB" altLang="it-IT" dirty="0"/>
          </a:p>
        </p:txBody>
      </p:sp>
      <p:sp>
        <p:nvSpPr>
          <p:cNvPr id="64515" name="Content Placeholder 2">
            <a:extLst>
              <a:ext uri="{FF2B5EF4-FFF2-40B4-BE49-F238E27FC236}">
                <a16:creationId xmlns:a16="http://schemas.microsoft.com/office/drawing/2014/main" id="{90948D9A-E48B-4BA3-94E3-FDAD69D59F81}"/>
              </a:ext>
            </a:extLst>
          </p:cNvPr>
          <p:cNvSpPr>
            <a:spLocks noGrp="1"/>
          </p:cNvSpPr>
          <p:nvPr>
            <p:ph idx="1"/>
          </p:nvPr>
        </p:nvSpPr>
        <p:spPr>
          <a:xfrm>
            <a:off x="365125" y="1628800"/>
            <a:ext cx="8229600" cy="3250927"/>
          </a:xfrm>
        </p:spPr>
        <p:txBody>
          <a:bodyPr/>
          <a:lstStyle/>
          <a:p>
            <a:pPr eaLnBrk="1" hangingPunct="1"/>
            <a:r>
              <a:rPr lang="it-IT" altLang="it-IT" sz="2400" dirty="0"/>
              <a:t>Nel</a:t>
            </a:r>
            <a:r>
              <a:rPr lang="en-GB" altLang="it-IT" sz="2400" dirty="0"/>
              <a:t> </a:t>
            </a:r>
            <a:r>
              <a:rPr lang="it-IT" altLang="it-IT" sz="2400" dirty="0"/>
              <a:t>2001, la conferenza di Doha, città del Golfo Persico, ha inaugurato il nono round, che tuttavia, </a:t>
            </a:r>
            <a:r>
              <a:rPr lang="it-IT" altLang="it-IT" sz="2400" dirty="0" smtClean="0"/>
              <a:t>ora </a:t>
            </a:r>
            <a:r>
              <a:rPr lang="it-IT" altLang="it-IT" sz="2400" dirty="0"/>
              <a:t>può considerarsi fallito.</a:t>
            </a:r>
          </a:p>
          <a:p>
            <a:pPr eaLnBrk="1" hangingPunct="1"/>
            <a:endParaRPr lang="it-IT" altLang="it-IT" sz="2400" dirty="0"/>
          </a:p>
          <a:p>
            <a:pPr marL="333375" lvl="1" indent="-342900" eaLnBrk="1" hangingPunct="1">
              <a:buFont typeface="Courier New" panose="02070309020205020404" pitchFamily="49" charset="0"/>
              <a:buChar char="o"/>
            </a:pPr>
            <a:r>
              <a:rPr lang="it-IT" altLang="it-IT" dirty="0">
                <a:solidFill>
                  <a:srgbClr val="FF0000"/>
                </a:solidFill>
                <a:ea typeface="MS PGothic" panose="020B0600070205080204" pitchFamily="34" charset="-128"/>
              </a:rPr>
              <a:t>La maggior parte delle forme di protezione ancora esistenti sono nel settore agricolo, in quello tessile e quello dell’abbigliamento, settori che sono politicamente ben organizzati</a:t>
            </a:r>
            <a:r>
              <a:rPr lang="it-IT" altLang="it-IT" dirty="0">
                <a:ea typeface="MS PGothic" panose="020B0600070205080204" pitchFamily="34" charset="-128"/>
              </a:rPr>
              <a:t>.</a:t>
            </a:r>
          </a:p>
          <a:p>
            <a:pPr eaLnBrk="1" hangingPunct="1"/>
            <a:endParaRPr lang="en-GB" altLang="it-IT" dirty="0"/>
          </a:p>
        </p:txBody>
      </p:sp>
      <p:sp>
        <p:nvSpPr>
          <p:cNvPr id="64516" name="Footer Placeholder 3">
            <a:extLst>
              <a:ext uri="{FF2B5EF4-FFF2-40B4-BE49-F238E27FC236}">
                <a16:creationId xmlns:a16="http://schemas.microsoft.com/office/drawing/2014/main" id="{3D63F182-6654-4DB9-B47D-73DABB5E502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rgbClr val="FFFFFF"/>
                </a:solidFill>
                <a:latin typeface="Times" panose="02020603050405020304" pitchFamily="18" charset="0"/>
              </a:rPr>
              <a:t>© 2023 Pearson – Krugman, Obstfeld, Melitz - Economia internazionale  1</a:t>
            </a:r>
          </a:p>
        </p:txBody>
      </p:sp>
      <p:sp>
        <p:nvSpPr>
          <p:cNvPr id="64517" name="Slide Number Placeholder 4">
            <a:extLst>
              <a:ext uri="{FF2B5EF4-FFF2-40B4-BE49-F238E27FC236}">
                <a16:creationId xmlns:a16="http://schemas.microsoft.com/office/drawing/2014/main" id="{5C95C1BB-A3F7-4BD1-AE07-6BAC08EB7B8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4FC8B319-A928-4D25-8B59-84E53E2D51EC}" type="slidenum">
              <a:rPr lang="en-US" altLang="it-IT" sz="900">
                <a:solidFill>
                  <a:srgbClr val="FFFFFF"/>
                </a:solidFill>
                <a:latin typeface="Times" panose="02020603050405020304" pitchFamily="18" charset="0"/>
              </a:rPr>
              <a:pPr>
                <a:spcBef>
                  <a:spcPct val="0"/>
                </a:spcBef>
                <a:buSzTx/>
                <a:buFontTx/>
                <a:buNone/>
              </a:pPr>
              <a:t>34</a:t>
            </a:fld>
            <a:endParaRPr lang="en-US" altLang="it-IT" sz="900">
              <a:solidFill>
                <a:srgbClr val="FFFFFF"/>
              </a:solidFill>
              <a:latin typeface="Times"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olo 1">
            <a:extLst>
              <a:ext uri="{FF2B5EF4-FFF2-40B4-BE49-F238E27FC236}">
                <a16:creationId xmlns:a16="http://schemas.microsoft.com/office/drawing/2014/main" id="{A5E52E13-4E9C-441C-973E-D444DFE0729F}"/>
              </a:ext>
            </a:extLst>
          </p:cNvPr>
          <p:cNvSpPr>
            <a:spLocks noGrp="1"/>
          </p:cNvSpPr>
          <p:nvPr>
            <p:ph type="title"/>
          </p:nvPr>
        </p:nvSpPr>
        <p:spPr/>
        <p:txBody>
          <a:bodyPr/>
          <a:lstStyle/>
          <a:p>
            <a:r>
              <a:rPr lang="it-IT" altLang="it-IT"/>
              <a:t>Il fallimento del Doha Round</a:t>
            </a:r>
          </a:p>
        </p:txBody>
      </p:sp>
      <p:sp>
        <p:nvSpPr>
          <p:cNvPr id="3" name="Segnaposto contenuto 2">
            <a:extLst>
              <a:ext uri="{FF2B5EF4-FFF2-40B4-BE49-F238E27FC236}">
                <a16:creationId xmlns:a16="http://schemas.microsoft.com/office/drawing/2014/main" id="{746FDC4F-6668-4AB0-8112-0F5CC8B3C53E}"/>
              </a:ext>
            </a:extLst>
          </p:cNvPr>
          <p:cNvSpPr>
            <a:spLocks noGrp="1"/>
          </p:cNvSpPr>
          <p:nvPr>
            <p:ph idx="1"/>
          </p:nvPr>
        </p:nvSpPr>
        <p:spPr>
          <a:xfrm>
            <a:off x="365125" y="1196753"/>
            <a:ext cx="8229600" cy="4320480"/>
          </a:xfrm>
        </p:spPr>
        <p:txBody>
          <a:bodyPr/>
          <a:lstStyle/>
          <a:p>
            <a:r>
              <a:rPr lang="it-IT" altLang="ru-RU" sz="2400" dirty="0"/>
              <a:t>L’apparente fallimento del Doha Round è in buona parte dovuto alle negoziazioni commerciali precedenti, </a:t>
            </a:r>
            <a:r>
              <a:rPr lang="it-IT" altLang="ru-RU" sz="2400" dirty="0">
                <a:solidFill>
                  <a:srgbClr val="FF0000"/>
                </a:solidFill>
              </a:rPr>
              <a:t>che hanno avuto molto successo nel ridurre le barriere commerciali</a:t>
            </a:r>
            <a:r>
              <a:rPr lang="it-IT" altLang="ru-RU" sz="2400" dirty="0"/>
              <a:t>.</a:t>
            </a:r>
          </a:p>
          <a:p>
            <a:endParaRPr lang="it-IT" altLang="ru-RU" sz="1050" dirty="0"/>
          </a:p>
          <a:p>
            <a:pPr marL="342900" indent="-342900">
              <a:buFont typeface="Courier New" panose="02070309020205020404" pitchFamily="49" charset="0"/>
              <a:buChar char="o"/>
            </a:pPr>
            <a:r>
              <a:rPr lang="it-IT" altLang="ru-RU" dirty="0"/>
              <a:t>Le barriere al commercio ancora oggi applicate alla maggior parte dei beni manifatturieri diversi dall’abbigliamento sono discretamente più basse, </a:t>
            </a:r>
            <a:r>
              <a:rPr lang="it-IT" altLang="ru-RU" dirty="0">
                <a:solidFill>
                  <a:srgbClr val="FF0000"/>
                </a:solidFill>
              </a:rPr>
              <a:t>perciò i potenziali guadagni dall’ulteriore liberalizzazione commerciale sono modesti</a:t>
            </a:r>
            <a:r>
              <a:rPr lang="it-IT" altLang="ru-RU" dirty="0"/>
              <a:t>. </a:t>
            </a:r>
          </a:p>
          <a:p>
            <a:pPr marL="342900" indent="-342900">
              <a:buFont typeface="Courier New" panose="02070309020205020404" pitchFamily="49" charset="0"/>
              <a:buChar char="o"/>
            </a:pPr>
            <a:r>
              <a:rPr lang="it-IT" altLang="ru-RU" dirty="0"/>
              <a:t>Gran parte dei guadagni potenziali dall’incremento della libertà del commercio proviene dalla riduzione dei dazi e dai sussidi all’esportazione nell’agricoltura.</a:t>
            </a:r>
          </a:p>
        </p:txBody>
      </p:sp>
      <p:sp>
        <p:nvSpPr>
          <p:cNvPr id="65540" name="Segnaposto piè di pagina 3">
            <a:extLst>
              <a:ext uri="{FF2B5EF4-FFF2-40B4-BE49-F238E27FC236}">
                <a16:creationId xmlns:a16="http://schemas.microsoft.com/office/drawing/2014/main" id="{8385DEEF-ACE0-475A-80C8-0CFD3196B845}"/>
              </a:ext>
            </a:extLst>
          </p:cNvPr>
          <p:cNvSpPr>
            <a:spLocks noGrp="1"/>
          </p:cNvSpPr>
          <p:nvPr>
            <p:ph type="ftr" sz="quarter" idx="10"/>
          </p:nvPr>
        </p:nvSpPr>
        <p:spPr>
          <a:noFill/>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5541" name="Segnaposto numero diapositiva 4">
            <a:extLst>
              <a:ext uri="{FF2B5EF4-FFF2-40B4-BE49-F238E27FC236}">
                <a16:creationId xmlns:a16="http://schemas.microsoft.com/office/drawing/2014/main" id="{C278C891-2EA6-420C-B7C4-353D5C9138B0}"/>
              </a:ext>
            </a:extLst>
          </p:cNvPr>
          <p:cNvSpPr>
            <a:spLocks noGrp="1"/>
          </p:cNvSpPr>
          <p:nvPr>
            <p:ph type="sldNum" sz="quarter" idx="11"/>
          </p:nvPr>
        </p:nvSpPr>
        <p:spPr>
          <a:noFill/>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fld id="{E737D38E-31B7-4802-8705-484C900677A0}" type="slidenum">
              <a:rPr lang="en-US" altLang="it-IT" sz="900">
                <a:solidFill>
                  <a:schemeClr val="bg1"/>
                </a:solidFill>
                <a:latin typeface="Times" panose="02020603050405020304" pitchFamily="18" charset="0"/>
              </a:rPr>
              <a:pPr eaLnBrk="1" hangingPunct="1">
                <a:spcBef>
                  <a:spcPct val="0"/>
                </a:spcBef>
                <a:buSzTx/>
                <a:buFontTx/>
                <a:buNone/>
              </a:pPr>
              <a:t>35</a:t>
            </a:fld>
            <a:endParaRPr lang="en-US" altLang="it-IT" sz="900">
              <a:solidFill>
                <a:schemeClr val="bg1"/>
              </a:solidFill>
              <a:latin typeface="Times"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CCC176F-E645-4278-A421-852163AE58D6}"/>
              </a:ext>
            </a:extLst>
          </p:cNvPr>
          <p:cNvSpPr>
            <a:spLocks noGrp="1"/>
          </p:cNvSpPr>
          <p:nvPr>
            <p:ph type="title"/>
          </p:nvPr>
        </p:nvSpPr>
        <p:spPr/>
        <p:txBody>
          <a:bodyPr/>
          <a:lstStyle/>
          <a:p>
            <a:pPr eaLnBrk="1" hangingPunct="1"/>
            <a:r>
              <a:rPr lang="it-IT" altLang="it-IT" b="0"/>
              <a:t>Tabella 10.5 </a:t>
            </a:r>
            <a:r>
              <a:rPr lang="it-IT" altLang="it-IT"/>
              <a:t>Distribuzione percentuale </a:t>
            </a:r>
            <a:br>
              <a:rPr lang="it-IT" altLang="it-IT"/>
            </a:br>
            <a:r>
              <a:rPr lang="it-IT" altLang="it-IT"/>
              <a:t>dei guadagni potenziali dal libero scambio</a:t>
            </a:r>
            <a:br>
              <a:rPr lang="it-IT" altLang="it-IT"/>
            </a:br>
            <a:endParaRPr lang="en-GB" altLang="it-IT"/>
          </a:p>
        </p:txBody>
      </p:sp>
      <p:sp>
        <p:nvSpPr>
          <p:cNvPr id="66563" name="Footer Placeholder 3">
            <a:extLst>
              <a:ext uri="{FF2B5EF4-FFF2-40B4-BE49-F238E27FC236}">
                <a16:creationId xmlns:a16="http://schemas.microsoft.com/office/drawing/2014/main" id="{259DCCBF-86FA-4A70-8A4F-9B427B12B2F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6564" name="Slide Number Placeholder 4">
            <a:extLst>
              <a:ext uri="{FF2B5EF4-FFF2-40B4-BE49-F238E27FC236}">
                <a16:creationId xmlns:a16="http://schemas.microsoft.com/office/drawing/2014/main" id="{D9518BF7-C3BC-4543-914A-0A6D8BEDAD7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C892701B-FC16-4B76-BE66-5CB14146B0C7}" type="slidenum">
              <a:rPr lang="en-US" altLang="it-IT" sz="900">
                <a:solidFill>
                  <a:schemeClr val="bg1"/>
                </a:solidFill>
                <a:latin typeface="Times" panose="02020603050405020304" pitchFamily="18" charset="0"/>
              </a:rPr>
              <a:pPr>
                <a:spcBef>
                  <a:spcPct val="0"/>
                </a:spcBef>
                <a:buSzTx/>
                <a:buFontTx/>
                <a:buNone/>
              </a:pPr>
              <a:t>36</a:t>
            </a:fld>
            <a:endParaRPr lang="en-US" altLang="it-IT" sz="900">
              <a:solidFill>
                <a:schemeClr val="bg1"/>
              </a:solidFill>
              <a:latin typeface="Times" panose="02020603050405020304" pitchFamily="18" charset="0"/>
            </a:endParaRPr>
          </a:p>
        </p:txBody>
      </p:sp>
      <p:pic>
        <p:nvPicPr>
          <p:cNvPr id="5" name="Segnaposto contenuto 4">
            <a:extLst>
              <a:ext uri="{FF2B5EF4-FFF2-40B4-BE49-F238E27FC236}">
                <a16:creationId xmlns:a16="http://schemas.microsoft.com/office/drawing/2014/main" id="{0405D695-6371-0E4E-B384-D317C8402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574" y="2348880"/>
            <a:ext cx="8547807" cy="1963813"/>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a:extLst>
              <a:ext uri="{FF2B5EF4-FFF2-40B4-BE49-F238E27FC236}">
                <a16:creationId xmlns:a16="http://schemas.microsoft.com/office/drawing/2014/main" id="{90C05597-9F22-4279-B80E-32BBA3DB83B4}"/>
              </a:ext>
            </a:extLst>
          </p:cNvPr>
          <p:cNvSpPr>
            <a:spLocks noGrp="1"/>
          </p:cNvSpPr>
          <p:nvPr>
            <p:ph type="title"/>
          </p:nvPr>
        </p:nvSpPr>
        <p:spPr/>
        <p:txBody>
          <a:bodyPr/>
          <a:lstStyle/>
          <a:p>
            <a:r>
              <a:rPr lang="it-IT" altLang="it-IT" dirty="0"/>
              <a:t>Il fallimento del Doha Round</a:t>
            </a:r>
          </a:p>
        </p:txBody>
      </p:sp>
      <p:sp>
        <p:nvSpPr>
          <p:cNvPr id="3" name="Segnaposto contenuto 2">
            <a:extLst>
              <a:ext uri="{FF2B5EF4-FFF2-40B4-BE49-F238E27FC236}">
                <a16:creationId xmlns:a16="http://schemas.microsoft.com/office/drawing/2014/main" id="{BF914BB8-9D59-48EC-AFDC-41F9A2027574}"/>
              </a:ext>
            </a:extLst>
          </p:cNvPr>
          <p:cNvSpPr>
            <a:spLocks noGrp="1"/>
          </p:cNvSpPr>
          <p:nvPr>
            <p:ph idx="1"/>
          </p:nvPr>
        </p:nvSpPr>
        <p:spPr>
          <a:xfrm>
            <a:off x="365125" y="1556792"/>
            <a:ext cx="8229600" cy="3898999"/>
          </a:xfrm>
        </p:spPr>
        <p:txBody>
          <a:bodyPr/>
          <a:lstStyle/>
          <a:p>
            <a:pPr>
              <a:defRPr/>
            </a:pPr>
            <a:r>
              <a:rPr lang="it-IT" sz="2400" dirty="0"/>
              <a:t>La Tabella 10.6 aiuta a capire perché finora il round sia fallito.</a:t>
            </a:r>
            <a:r>
              <a:rPr lang="it-IT" dirty="0"/>
              <a:t> </a:t>
            </a:r>
          </a:p>
          <a:p>
            <a:pPr>
              <a:defRPr/>
            </a:pPr>
            <a:endParaRPr lang="it-IT" sz="1050" dirty="0"/>
          </a:p>
          <a:p>
            <a:pPr marL="342900" indent="-342900">
              <a:buFont typeface="Courier New" panose="02070309020205020404" pitchFamily="49" charset="0"/>
              <a:buChar char="o"/>
              <a:defRPr/>
            </a:pPr>
            <a:r>
              <a:rPr lang="it-IT" dirty="0"/>
              <a:t>I paesi poveri avevano poco da guadagnare dalle proposte, e fecero pressione per ottenere maggiori concessioni dai paesi ricchi.</a:t>
            </a:r>
          </a:p>
          <a:p>
            <a:pPr marL="342900" indent="-342900">
              <a:buFont typeface="Courier New" panose="02070309020205020404" pitchFamily="49" charset="0"/>
              <a:buChar char="o"/>
              <a:defRPr/>
            </a:pPr>
            <a:r>
              <a:rPr lang="it-IT" dirty="0"/>
              <a:t>I </a:t>
            </a:r>
            <a:r>
              <a:rPr lang="it-IT" dirty="0">
                <a:solidFill>
                  <a:srgbClr val="FF0000"/>
                </a:solidFill>
              </a:rPr>
              <a:t>governi dei paesi ricchi rifiutarono di prendersi il rischio politico di andare contro potenti gruppi di interesse</a:t>
            </a:r>
            <a:r>
              <a:rPr lang="it-IT" dirty="0"/>
              <a:t>, specialmente gli agricoltori, senza qualcosa in cambio, e i paesi poveri non erano disposti a offrire i profondi tagli nei dazi rimanenti che avrebbero potuto essere sufficienti.</a:t>
            </a:r>
          </a:p>
        </p:txBody>
      </p:sp>
      <p:sp>
        <p:nvSpPr>
          <p:cNvPr id="67588" name="Segnaposto piè di pagina 3">
            <a:extLst>
              <a:ext uri="{FF2B5EF4-FFF2-40B4-BE49-F238E27FC236}">
                <a16:creationId xmlns:a16="http://schemas.microsoft.com/office/drawing/2014/main" id="{01B7D742-D146-4DD6-864D-BD029E40CAD2}"/>
              </a:ext>
            </a:extLst>
          </p:cNvPr>
          <p:cNvSpPr>
            <a:spLocks noGrp="1"/>
          </p:cNvSpPr>
          <p:nvPr>
            <p:ph type="ftr" sz="quarter" idx="10"/>
          </p:nvPr>
        </p:nvSpPr>
        <p:spPr>
          <a:noFill/>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7589" name="Segnaposto numero diapositiva 4">
            <a:extLst>
              <a:ext uri="{FF2B5EF4-FFF2-40B4-BE49-F238E27FC236}">
                <a16:creationId xmlns:a16="http://schemas.microsoft.com/office/drawing/2014/main" id="{1F8DA657-0A29-48BC-8911-3351B95B3538}"/>
              </a:ext>
            </a:extLst>
          </p:cNvPr>
          <p:cNvSpPr>
            <a:spLocks noGrp="1"/>
          </p:cNvSpPr>
          <p:nvPr>
            <p:ph type="sldNum" sz="quarter" idx="11"/>
          </p:nvPr>
        </p:nvSpPr>
        <p:spPr>
          <a:noFill/>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fld id="{59B06F55-F4F8-4EC4-8B67-5E18DEEE3E75}" type="slidenum">
              <a:rPr lang="en-US" altLang="it-IT" sz="900">
                <a:solidFill>
                  <a:schemeClr val="bg1"/>
                </a:solidFill>
                <a:latin typeface="Times" panose="02020603050405020304" pitchFamily="18" charset="0"/>
              </a:rPr>
              <a:pPr eaLnBrk="1" hangingPunct="1">
                <a:spcBef>
                  <a:spcPct val="0"/>
                </a:spcBef>
                <a:buSzTx/>
                <a:buFontTx/>
                <a:buNone/>
              </a:pPr>
              <a:t>37</a:t>
            </a:fld>
            <a:endParaRPr lang="en-US" altLang="it-IT" sz="900">
              <a:solidFill>
                <a:schemeClr val="bg1"/>
              </a:solidFill>
              <a:latin typeface="Times"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C519443-BF13-4209-858D-36F8063272EA}"/>
              </a:ext>
            </a:extLst>
          </p:cNvPr>
          <p:cNvSpPr>
            <a:spLocks noGrp="1"/>
          </p:cNvSpPr>
          <p:nvPr>
            <p:ph type="title"/>
          </p:nvPr>
        </p:nvSpPr>
        <p:spPr/>
        <p:txBody>
          <a:bodyPr/>
          <a:lstStyle/>
          <a:p>
            <a:pPr eaLnBrk="1" hangingPunct="1"/>
            <a:r>
              <a:rPr lang="it-IT" altLang="it-IT" b="0"/>
              <a:t>Tabella 10.6 </a:t>
            </a:r>
            <a:r>
              <a:rPr lang="it-IT" altLang="it-IT"/>
              <a:t>Guadagni percentuali di reddito </a:t>
            </a:r>
            <a:br>
              <a:rPr lang="it-IT" altLang="it-IT"/>
            </a:br>
            <a:r>
              <a:rPr lang="it-IT" altLang="it-IT"/>
              <a:t>in due scenari possibili del Doha Round</a:t>
            </a:r>
            <a:br>
              <a:rPr lang="it-IT" altLang="it-IT"/>
            </a:br>
            <a:endParaRPr lang="en-GB" altLang="it-IT"/>
          </a:p>
        </p:txBody>
      </p:sp>
      <p:sp>
        <p:nvSpPr>
          <p:cNvPr id="68611" name="Footer Placeholder 3">
            <a:extLst>
              <a:ext uri="{FF2B5EF4-FFF2-40B4-BE49-F238E27FC236}">
                <a16:creationId xmlns:a16="http://schemas.microsoft.com/office/drawing/2014/main" id="{485932EC-242A-40AA-A8B3-330B248A58A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8612" name="Slide Number Placeholder 4">
            <a:extLst>
              <a:ext uri="{FF2B5EF4-FFF2-40B4-BE49-F238E27FC236}">
                <a16:creationId xmlns:a16="http://schemas.microsoft.com/office/drawing/2014/main" id="{ACDE15C2-2218-4C11-9785-FBAADC7FDEA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D95A05BF-E296-442C-964F-5D8F1F9C23ED}" type="slidenum">
              <a:rPr lang="en-US" altLang="it-IT" sz="900">
                <a:solidFill>
                  <a:schemeClr val="bg1"/>
                </a:solidFill>
                <a:latin typeface="Times" panose="02020603050405020304" pitchFamily="18" charset="0"/>
              </a:rPr>
              <a:pPr>
                <a:spcBef>
                  <a:spcPct val="0"/>
                </a:spcBef>
                <a:buSzTx/>
                <a:buFontTx/>
                <a:buNone/>
              </a:pPr>
              <a:t>38</a:t>
            </a:fld>
            <a:endParaRPr lang="en-US" altLang="it-IT" sz="900">
              <a:solidFill>
                <a:schemeClr val="bg1"/>
              </a:solidFill>
              <a:latin typeface="Times" panose="02020603050405020304" pitchFamily="18" charset="0"/>
            </a:endParaRPr>
          </a:p>
        </p:txBody>
      </p:sp>
      <p:pic>
        <p:nvPicPr>
          <p:cNvPr id="5" name="Segnaposto contenuto 4">
            <a:extLst>
              <a:ext uri="{FF2B5EF4-FFF2-40B4-BE49-F238E27FC236}">
                <a16:creationId xmlns:a16="http://schemas.microsoft.com/office/drawing/2014/main" id="{3AA03597-5CDD-5548-9BBB-B11BCE3728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420888"/>
            <a:ext cx="8575536" cy="211295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957C0E56-80A3-4FDA-9F16-5EDCDC1E94F0}"/>
              </a:ext>
            </a:extLst>
          </p:cNvPr>
          <p:cNvSpPr>
            <a:spLocks noGrp="1" noChangeArrowheads="1"/>
          </p:cNvSpPr>
          <p:nvPr>
            <p:ph idx="1"/>
          </p:nvPr>
        </p:nvSpPr>
        <p:spPr>
          <a:xfrm>
            <a:off x="381000" y="1185863"/>
            <a:ext cx="8459787" cy="4663975"/>
          </a:xfrm>
        </p:spPr>
        <p:txBody>
          <a:bodyPr/>
          <a:lstStyle/>
          <a:p>
            <a:pPr eaLnBrk="1" hangingPunct="1">
              <a:lnSpc>
                <a:spcPct val="90000"/>
              </a:lnSpc>
            </a:pPr>
            <a:r>
              <a:rPr lang="it-IT" altLang="it-IT" sz="2400" dirty="0"/>
              <a:t>Gli </a:t>
            </a:r>
            <a:r>
              <a:rPr lang="it-IT" altLang="it-IT" sz="2400" b="1" dirty="0"/>
              <a:t>accordi commerciali preferenziali </a:t>
            </a:r>
            <a:r>
              <a:rPr lang="it-IT" altLang="it-IT" sz="2400" dirty="0"/>
              <a:t>sono stipulati tra gruppi di paesi che prevedono la riduzione dei dazi reciproci ma non di quelli verso il resto del mondo.</a:t>
            </a:r>
          </a:p>
          <a:p>
            <a:pPr eaLnBrk="1" hangingPunct="1">
              <a:lnSpc>
                <a:spcPct val="90000"/>
              </a:lnSpc>
            </a:pPr>
            <a:endParaRPr lang="it-IT" altLang="it-IT" sz="1200" dirty="0"/>
          </a:p>
          <a:p>
            <a:pPr eaLnBrk="1" hangingPunct="1">
              <a:lnSpc>
                <a:spcPct val="90000"/>
              </a:lnSpc>
            </a:pPr>
            <a:r>
              <a:rPr lang="it-IT" altLang="it-IT" sz="2400" dirty="0"/>
              <a:t>Nel sistema dell’OMC, queste politiche commerciali discriminatorie sono generalmente proibite.</a:t>
            </a:r>
          </a:p>
          <a:p>
            <a:pPr eaLnBrk="1" hangingPunct="1">
              <a:lnSpc>
                <a:spcPct val="90000"/>
              </a:lnSpc>
            </a:pPr>
            <a:endParaRPr lang="it-IT" altLang="it-IT" sz="1050" dirty="0"/>
          </a:p>
          <a:p>
            <a:pPr marL="333375" lvl="1" indent="-342900" eaLnBrk="1" hangingPunct="1">
              <a:lnSpc>
                <a:spcPct val="90000"/>
              </a:lnSpc>
              <a:buFont typeface="Courier New" panose="02070309020205020404" pitchFamily="49" charset="0"/>
              <a:buChar char="o"/>
            </a:pPr>
            <a:r>
              <a:rPr lang="it-IT" altLang="it-IT" b="1" dirty="0">
                <a:solidFill>
                  <a:srgbClr val="FF0000"/>
                </a:solidFill>
              </a:rPr>
              <a:t>Ogni paese membro accetta di far pagare a ogni altro paese dazi non più alti di quelli pagati dal paese con dazi minori secondo il principio della “nazione più favorita” (MNF</a:t>
            </a:r>
            <a:r>
              <a:rPr lang="it-IT" altLang="it-IT" b="1" dirty="0" smtClean="0">
                <a:solidFill>
                  <a:srgbClr val="FF0000"/>
                </a:solidFill>
              </a:rPr>
              <a:t>).</a:t>
            </a:r>
          </a:p>
          <a:p>
            <a:pPr marL="333375" lvl="1" indent="-342900" eaLnBrk="1" hangingPunct="1">
              <a:lnSpc>
                <a:spcPct val="90000"/>
              </a:lnSpc>
              <a:buFont typeface="Courier New" panose="02070309020205020404" pitchFamily="49" charset="0"/>
              <a:buChar char="o"/>
            </a:pPr>
            <a:r>
              <a:rPr lang="it-IT" altLang="it-IT" b="1" u="sng" dirty="0">
                <a:solidFill>
                  <a:srgbClr val="FF0000"/>
                </a:solidFill>
              </a:rPr>
              <a:t>L’unica eccezione a questo principio è rappresentata da quei casi in cui il dazio più basso è pari a zero.</a:t>
            </a:r>
          </a:p>
          <a:p>
            <a:pPr marL="333375" lvl="1" indent="-342900" eaLnBrk="1" hangingPunct="1">
              <a:lnSpc>
                <a:spcPct val="90000"/>
              </a:lnSpc>
              <a:buFont typeface="Courier New" panose="02070309020205020404" pitchFamily="49" charset="0"/>
              <a:buChar char="o"/>
            </a:pPr>
            <a:endParaRPr lang="it-IT" altLang="it-IT" b="1" dirty="0">
              <a:solidFill>
                <a:srgbClr val="FF0000"/>
              </a:solidFill>
            </a:endParaRPr>
          </a:p>
        </p:txBody>
      </p:sp>
      <p:sp>
        <p:nvSpPr>
          <p:cNvPr id="69636" name="Footer Placeholder 3">
            <a:extLst>
              <a:ext uri="{FF2B5EF4-FFF2-40B4-BE49-F238E27FC236}">
                <a16:creationId xmlns:a16="http://schemas.microsoft.com/office/drawing/2014/main" id="{9EE500FE-F5EF-42D0-96B7-22C763CC63F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69637" name="Segnaposto numero diapositiva 4">
            <a:extLst>
              <a:ext uri="{FF2B5EF4-FFF2-40B4-BE49-F238E27FC236}">
                <a16:creationId xmlns:a16="http://schemas.microsoft.com/office/drawing/2014/main" id="{0A29723A-A8C0-4116-9E6A-21EADA15FA4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E0228E62-872E-47C6-B22E-94B94BE13803}" type="slidenum">
              <a:rPr lang="en-US" altLang="it-IT" sz="900">
                <a:solidFill>
                  <a:schemeClr val="bg1"/>
                </a:solidFill>
                <a:latin typeface="Times" panose="02020603050405020304" pitchFamily="18" charset="0"/>
              </a:rPr>
              <a:pPr>
                <a:spcBef>
                  <a:spcPct val="0"/>
                </a:spcBef>
                <a:buSzTx/>
                <a:buFontTx/>
                <a:buNone/>
              </a:pPr>
              <a:t>39</a:t>
            </a:fld>
            <a:endParaRPr lang="en-US" altLang="it-IT" sz="900">
              <a:solidFill>
                <a:schemeClr val="bg1"/>
              </a:solidFill>
              <a:latin typeface="Times" panose="02020603050405020304" pitchFamily="18" charset="0"/>
            </a:endParaRPr>
          </a:p>
        </p:txBody>
      </p:sp>
      <p:sp>
        <p:nvSpPr>
          <p:cNvPr id="6" name="Titolo 1">
            <a:extLst>
              <a:ext uri="{FF2B5EF4-FFF2-40B4-BE49-F238E27FC236}">
                <a16:creationId xmlns:a16="http://schemas.microsoft.com/office/drawing/2014/main" id="{41E1B3C8-44B8-E54F-A314-5AB0704248D8}"/>
              </a:ext>
            </a:extLst>
          </p:cNvPr>
          <p:cNvSpPr txBox="1">
            <a:spLocks/>
          </p:cNvSpPr>
          <p:nvPr/>
        </p:nvSpPr>
        <p:spPr bwMode="auto">
          <a:xfrm>
            <a:off x="365125" y="395288"/>
            <a:ext cx="8229600" cy="58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a:lstStyle>
          <a:p>
            <a:r>
              <a:rPr lang="it-IT" altLang="it-IT" kern="0" dirty="0">
                <a:solidFill>
                  <a:srgbClr val="14B2A5"/>
                </a:solidFill>
              </a:rPr>
              <a:t>Gli accordi commerciali preferenziali</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strips(downRight)">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strips(downRight)">
                                      <p:cBhvr>
                                        <p:cTn id="12" dur="500"/>
                                        <p:tgtEl>
                                          <p:spTgt spid="50179">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animEffect transition="in" filter="strips(downRight)">
                                      <p:cBhvr>
                                        <p:cTn id="15" dur="500"/>
                                        <p:tgtEl>
                                          <p:spTgt spid="50179">
                                            <p:txEl>
                                              <p:pRg st="4" end="4"/>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Effect transition="in" filter="strips(downRight)">
                                      <p:cBhvr>
                                        <p:cTn id="18" dur="5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3A33519-B310-4280-8E54-15B1E8049749}"/>
              </a:ext>
            </a:extLst>
          </p:cNvPr>
          <p:cNvSpPr>
            <a:spLocks noGrp="1" noChangeArrowheads="1"/>
          </p:cNvSpPr>
          <p:nvPr>
            <p:ph type="title"/>
          </p:nvPr>
        </p:nvSpPr>
        <p:spPr/>
        <p:txBody>
          <a:bodyPr/>
          <a:lstStyle/>
          <a:p>
            <a:pPr eaLnBrk="1" hangingPunct="1"/>
            <a:r>
              <a:rPr lang="it-IT" altLang="it-IT" sz="2800" dirty="0"/>
              <a:t>Le argomentazioni a favore del libero scambio</a:t>
            </a:r>
          </a:p>
        </p:txBody>
      </p:sp>
      <p:sp>
        <p:nvSpPr>
          <p:cNvPr id="7171" name="Rectangle 3">
            <a:extLst>
              <a:ext uri="{FF2B5EF4-FFF2-40B4-BE49-F238E27FC236}">
                <a16:creationId xmlns:a16="http://schemas.microsoft.com/office/drawing/2014/main" id="{0603197A-C282-40C3-8804-6E84972E6E58}"/>
              </a:ext>
            </a:extLst>
          </p:cNvPr>
          <p:cNvSpPr>
            <a:spLocks noGrp="1" noChangeArrowheads="1"/>
          </p:cNvSpPr>
          <p:nvPr>
            <p:ph idx="1"/>
          </p:nvPr>
        </p:nvSpPr>
        <p:spPr>
          <a:xfrm>
            <a:off x="365125" y="1700808"/>
            <a:ext cx="7835900" cy="3816424"/>
          </a:xfrm>
        </p:spPr>
        <p:txBody>
          <a:bodyPr/>
          <a:lstStyle/>
          <a:p>
            <a:pPr eaLnBrk="1" hangingPunct="1">
              <a:lnSpc>
                <a:spcPct val="90000"/>
              </a:lnSpc>
            </a:pPr>
            <a:r>
              <a:rPr lang="it-IT" altLang="it-IT" sz="2400" dirty="0"/>
              <a:t>La prima argomentazione a favore del libero scambio sostiene che i produttori e i consumatori allocano le risorse nel modo più </a:t>
            </a:r>
            <a:r>
              <a:rPr lang="it-IT" altLang="it-IT" sz="2400" b="1" dirty="0"/>
              <a:t>efficiente </a:t>
            </a:r>
            <a:r>
              <a:rPr lang="it-IT" altLang="it-IT" sz="2400" dirty="0"/>
              <a:t>quando i governi non inducono distorsioni nei prezzi di mercato mediante interventi di politica commerciale.</a:t>
            </a:r>
          </a:p>
          <a:p>
            <a:pPr eaLnBrk="1" hangingPunct="1">
              <a:lnSpc>
                <a:spcPct val="90000"/>
              </a:lnSpc>
            </a:pPr>
            <a:endParaRPr lang="it-IT" altLang="it-IT" sz="1050" dirty="0"/>
          </a:p>
          <a:p>
            <a:pPr marL="333375" lvl="1" indent="-342900" eaLnBrk="1" hangingPunct="1">
              <a:lnSpc>
                <a:spcPct val="90000"/>
              </a:lnSpc>
              <a:buFont typeface="Courier New" panose="02070309020205020404" pitchFamily="49" charset="0"/>
              <a:buChar char="o"/>
            </a:pPr>
            <a:r>
              <a:rPr lang="it-IT" altLang="it-IT" dirty="0">
                <a:solidFill>
                  <a:srgbClr val="FF0000"/>
                </a:solidFill>
              </a:rPr>
              <a:t>L’imposizione di un dazio induce una distorsione degli incentivi economici di consumatori e produttori.</a:t>
            </a:r>
          </a:p>
          <a:p>
            <a:pPr marL="333375" lvl="1" indent="-342900" eaLnBrk="1" hangingPunct="1">
              <a:lnSpc>
                <a:spcPct val="90000"/>
              </a:lnSpc>
              <a:buFont typeface="Courier New" panose="02070309020205020404" pitchFamily="49" charset="0"/>
              <a:buChar char="o"/>
            </a:pPr>
            <a:r>
              <a:rPr lang="it-IT" altLang="it-IT" dirty="0">
                <a:solidFill>
                  <a:srgbClr val="FF0000"/>
                </a:solidFill>
              </a:rPr>
              <a:t>L’eliminazione di un dazio rimuove tale distorsione e aumenta il benessere di un paese.</a:t>
            </a:r>
          </a:p>
        </p:txBody>
      </p:sp>
      <p:sp>
        <p:nvSpPr>
          <p:cNvPr id="19460" name="Footer Placeholder 3">
            <a:extLst>
              <a:ext uri="{FF2B5EF4-FFF2-40B4-BE49-F238E27FC236}">
                <a16:creationId xmlns:a16="http://schemas.microsoft.com/office/drawing/2014/main" id="{822403DA-D8B1-404E-9C51-02C8094D86A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19461" name="Segnaposto numero diapositiva 4">
            <a:extLst>
              <a:ext uri="{FF2B5EF4-FFF2-40B4-BE49-F238E27FC236}">
                <a16:creationId xmlns:a16="http://schemas.microsoft.com/office/drawing/2014/main" id="{98CC2023-D29C-4B18-B716-52A7EFACC8D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069F97FE-EBD6-46A0-BB2E-B9FED6B889A9}" type="slidenum">
              <a:rPr lang="en-US" altLang="it-IT" sz="900">
                <a:solidFill>
                  <a:schemeClr val="bg1"/>
                </a:solidFill>
                <a:latin typeface="Times" panose="02020603050405020304" pitchFamily="18" charset="0"/>
              </a:rPr>
              <a:pPr>
                <a:spcBef>
                  <a:spcPct val="0"/>
                </a:spcBef>
                <a:buSzTx/>
                <a:buFontTx/>
                <a:buNone/>
              </a:pPr>
              <a:t>4</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strips(downRight)">
                                      <p:cBhvr>
                                        <p:cTn id="10" dur="500"/>
                                        <p:tgtEl>
                                          <p:spTgt spid="7171">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Effect transition="in" filter="strips(downRight)">
                                      <p:cBhvr>
                                        <p:cTn id="13"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4B55DDA-AC6E-4089-AD41-1BCFD0E65F74}"/>
              </a:ext>
            </a:extLst>
          </p:cNvPr>
          <p:cNvSpPr>
            <a:spLocks noGrp="1" noChangeArrowheads="1"/>
          </p:cNvSpPr>
          <p:nvPr>
            <p:ph type="title"/>
          </p:nvPr>
        </p:nvSpPr>
        <p:spPr>
          <a:xfrm>
            <a:off x="365125" y="395288"/>
            <a:ext cx="8229600" cy="585787"/>
          </a:xfrm>
        </p:spPr>
        <p:txBody>
          <a:bodyPr/>
          <a:lstStyle/>
          <a:p>
            <a:pPr eaLnBrk="1" hangingPunct="1"/>
            <a:r>
              <a:rPr lang="it-IT" altLang="it-IT"/>
              <a:t>Gli accordi commerciali preferenziali</a:t>
            </a:r>
          </a:p>
        </p:txBody>
      </p:sp>
      <p:sp>
        <p:nvSpPr>
          <p:cNvPr id="51203" name="Rectangle 3">
            <a:extLst>
              <a:ext uri="{FF2B5EF4-FFF2-40B4-BE49-F238E27FC236}">
                <a16:creationId xmlns:a16="http://schemas.microsoft.com/office/drawing/2014/main" id="{715D1D33-0319-4E19-BB44-313773278CC4}"/>
              </a:ext>
            </a:extLst>
          </p:cNvPr>
          <p:cNvSpPr>
            <a:spLocks noGrp="1" noChangeArrowheads="1"/>
          </p:cNvSpPr>
          <p:nvPr>
            <p:ph idx="1"/>
          </p:nvPr>
        </p:nvSpPr>
        <p:spPr>
          <a:xfrm>
            <a:off x="365125" y="1412776"/>
            <a:ext cx="8229600" cy="3816424"/>
          </a:xfrm>
        </p:spPr>
        <p:txBody>
          <a:bodyPr/>
          <a:lstStyle/>
          <a:p>
            <a:pPr indent="-609600" eaLnBrk="1" hangingPunct="1">
              <a:defRPr/>
            </a:pPr>
            <a:r>
              <a:rPr lang="it-IT" altLang="it-IT" sz="2400" dirty="0"/>
              <a:t>Esistono vari tipi di accordi commerciali preferenziali in cui i dazi sono uguali, o molto vicini, a zero.</a:t>
            </a:r>
          </a:p>
          <a:p>
            <a:pPr indent="-609600" eaLnBrk="1" hangingPunct="1">
              <a:defRPr/>
            </a:pPr>
            <a:endParaRPr lang="it-IT" altLang="it-IT" sz="2400" dirty="0"/>
          </a:p>
          <a:p>
            <a:pPr marL="609600" indent="-609600" eaLnBrk="1" hangingPunct="1">
              <a:buFont typeface="Times" charset="0"/>
              <a:buAutoNum type="arabicPeriod"/>
              <a:defRPr/>
            </a:pPr>
            <a:r>
              <a:rPr lang="it-IT" altLang="it-IT" dirty="0"/>
              <a:t>Un’</a:t>
            </a:r>
            <a:r>
              <a:rPr lang="it-IT" altLang="it-IT" b="1" dirty="0"/>
              <a:t>area di libero scambio</a:t>
            </a:r>
            <a:r>
              <a:rPr lang="it-IT" altLang="it-IT" dirty="0"/>
              <a:t>, un accordo che </a:t>
            </a:r>
            <a:r>
              <a:rPr lang="it-IT" altLang="it-IT" dirty="0">
                <a:solidFill>
                  <a:srgbClr val="FF0000"/>
                </a:solidFill>
              </a:rPr>
              <a:t>liberalizza gli scambi tra paesi membri ma consente a ciascuno di essi di mantenere una propria politica commerciale nei confronti degli altri paesi</a:t>
            </a:r>
            <a:r>
              <a:rPr lang="it-IT" altLang="it-IT" dirty="0"/>
              <a:t>.</a:t>
            </a:r>
          </a:p>
          <a:p>
            <a:pPr marL="1150938" lvl="3" indent="-609600" eaLnBrk="1" hangingPunct="1">
              <a:buFont typeface="Wingdings" pitchFamily="2" charset="2"/>
              <a:buChar char="Ø"/>
              <a:defRPr/>
            </a:pPr>
            <a:r>
              <a:rPr lang="it-IT" altLang="it-IT" dirty="0"/>
              <a:t>Un </a:t>
            </a:r>
            <a:r>
              <a:rPr lang="it-IT" altLang="it-IT" dirty="0">
                <a:solidFill>
                  <a:srgbClr val="FF0000"/>
                </a:solidFill>
              </a:rPr>
              <a:t>esempio</a:t>
            </a:r>
            <a:r>
              <a:rPr lang="it-IT" altLang="it-IT" dirty="0"/>
              <a:t> è il </a:t>
            </a:r>
            <a:r>
              <a:rPr lang="it-IT" altLang="it-IT" i="1" dirty="0"/>
              <a:t>North American Free </a:t>
            </a:r>
            <a:r>
              <a:rPr lang="it-IT" altLang="it-IT" i="1" dirty="0" err="1"/>
              <a:t>Trade</a:t>
            </a:r>
            <a:r>
              <a:rPr lang="it-IT" altLang="it-IT" i="1" dirty="0"/>
              <a:t> Agreement </a:t>
            </a:r>
            <a:r>
              <a:rPr lang="it-IT" altLang="it-IT" dirty="0"/>
              <a:t>(</a:t>
            </a:r>
            <a:r>
              <a:rPr lang="it-IT" altLang="it-IT" dirty="0">
                <a:solidFill>
                  <a:srgbClr val="FF0000"/>
                </a:solidFill>
              </a:rPr>
              <a:t>NAFTA</a:t>
            </a:r>
            <a:r>
              <a:rPr lang="it-IT" altLang="it-IT" dirty="0"/>
              <a:t>), stipulato tra Canada, Stati Uniti e Messico.</a:t>
            </a:r>
          </a:p>
        </p:txBody>
      </p:sp>
      <p:sp>
        <p:nvSpPr>
          <p:cNvPr id="70660" name="Footer Placeholder 3">
            <a:extLst>
              <a:ext uri="{FF2B5EF4-FFF2-40B4-BE49-F238E27FC236}">
                <a16:creationId xmlns:a16="http://schemas.microsoft.com/office/drawing/2014/main" id="{75737862-D9ED-4576-BA5B-FD617889DC9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70661" name="Segnaposto numero diapositiva 4">
            <a:extLst>
              <a:ext uri="{FF2B5EF4-FFF2-40B4-BE49-F238E27FC236}">
                <a16:creationId xmlns:a16="http://schemas.microsoft.com/office/drawing/2014/main" id="{B14F082D-6D8E-4691-B3F6-6B958B18C29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4FC7B03C-7756-4161-892E-90BFAF430E9F}" type="slidenum">
              <a:rPr lang="en-US" altLang="it-IT" sz="900">
                <a:solidFill>
                  <a:schemeClr val="bg1"/>
                </a:solidFill>
                <a:latin typeface="Times" panose="02020603050405020304" pitchFamily="18" charset="0"/>
              </a:rPr>
              <a:pPr>
                <a:spcBef>
                  <a:spcPct val="0"/>
                </a:spcBef>
                <a:buSzTx/>
                <a:buFontTx/>
                <a:buNone/>
              </a:pPr>
              <a:t>40</a:t>
            </a:fld>
            <a:endParaRPr lang="en-US" altLang="it-IT" sz="900">
              <a:solidFill>
                <a:schemeClr val="bg1"/>
              </a:solidFill>
              <a:latin typeface="Times"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strips(downRight)">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strips(downRight)">
                                      <p:cBhvr>
                                        <p:cTn id="12" dur="500"/>
                                        <p:tgtEl>
                                          <p:spTgt spid="51203">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animEffect transition="in" filter="strips(downRight)">
                                      <p:cBhvr>
                                        <p:cTn id="15"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6E3F4E1-4E99-4909-B359-B42AAAE1733D}"/>
              </a:ext>
            </a:extLst>
          </p:cNvPr>
          <p:cNvSpPr>
            <a:spLocks noGrp="1" noChangeArrowheads="1"/>
          </p:cNvSpPr>
          <p:nvPr>
            <p:ph type="title"/>
          </p:nvPr>
        </p:nvSpPr>
        <p:spPr>
          <a:xfrm>
            <a:off x="365125" y="395288"/>
            <a:ext cx="8229600" cy="585787"/>
          </a:xfrm>
        </p:spPr>
        <p:txBody>
          <a:bodyPr/>
          <a:lstStyle/>
          <a:p>
            <a:pPr eaLnBrk="1" hangingPunct="1"/>
            <a:r>
              <a:rPr lang="it-IT" altLang="it-IT"/>
              <a:t>Gli accordi commerciali preferenziali</a:t>
            </a:r>
          </a:p>
        </p:txBody>
      </p:sp>
      <p:sp>
        <p:nvSpPr>
          <p:cNvPr id="52227" name="Rectangle 3">
            <a:extLst>
              <a:ext uri="{FF2B5EF4-FFF2-40B4-BE49-F238E27FC236}">
                <a16:creationId xmlns:a16="http://schemas.microsoft.com/office/drawing/2014/main" id="{9A74D24A-A10E-472D-866B-D52B0C5E9B20}"/>
              </a:ext>
            </a:extLst>
          </p:cNvPr>
          <p:cNvSpPr>
            <a:spLocks noGrp="1" noChangeArrowheads="1"/>
          </p:cNvSpPr>
          <p:nvPr>
            <p:ph idx="1"/>
          </p:nvPr>
        </p:nvSpPr>
        <p:spPr>
          <a:xfrm>
            <a:off x="381000" y="1484785"/>
            <a:ext cx="8027451" cy="3600400"/>
          </a:xfrm>
        </p:spPr>
        <p:txBody>
          <a:bodyPr/>
          <a:lstStyle/>
          <a:p>
            <a:pPr marL="609600" indent="-609600" algn="just" eaLnBrk="1" hangingPunct="1">
              <a:buFont typeface="Times" panose="02020603050405020304" pitchFamily="18" charset="0"/>
              <a:buAutoNum type="arabicPeriod" startAt="2"/>
            </a:pPr>
            <a:r>
              <a:rPr lang="it-IT" altLang="it-IT" dirty="0"/>
              <a:t>Una </a:t>
            </a:r>
            <a:r>
              <a:rPr lang="it-IT" altLang="it-IT" b="1" dirty="0"/>
              <a:t>unione doganale</a:t>
            </a:r>
            <a:r>
              <a:rPr lang="it-IT" altLang="it-IT" dirty="0"/>
              <a:t>, che </a:t>
            </a:r>
            <a:r>
              <a:rPr lang="it-IT" altLang="it-IT" dirty="0">
                <a:solidFill>
                  <a:srgbClr val="FF0000"/>
                </a:solidFill>
              </a:rPr>
              <a:t>liberalizza gli scambi tra i paesi membri e li obbliga ad adottare una politica commerciale comune nei confronti degli altri paesi</a:t>
            </a:r>
            <a:r>
              <a:rPr lang="it-IT" altLang="it-IT" dirty="0"/>
              <a:t>. </a:t>
            </a:r>
          </a:p>
          <a:p>
            <a:pPr marL="884238" lvl="3" indent="-342900" algn="just" eaLnBrk="1" hangingPunct="1">
              <a:buFont typeface="Wingdings" pitchFamily="2" charset="2"/>
              <a:buChar char="Ø"/>
            </a:pPr>
            <a:r>
              <a:rPr lang="it-IT" altLang="it-IT" dirty="0"/>
              <a:t>Un esempio è il Patto Andino, tra Bolivia, Colombia, Ecuador, Perù.</a:t>
            </a:r>
          </a:p>
          <a:p>
            <a:pPr marL="609600" indent="-609600" eaLnBrk="1" hangingPunct="1">
              <a:buFont typeface="Times" panose="02020603050405020304" pitchFamily="18" charset="0"/>
              <a:buAutoNum type="arabicPeriod" startAt="3"/>
            </a:pPr>
            <a:r>
              <a:rPr lang="it-IT" altLang="it-IT" dirty="0"/>
              <a:t>Un </a:t>
            </a:r>
            <a:r>
              <a:rPr lang="it-IT" altLang="it-IT" b="1" dirty="0"/>
              <a:t>mercato comune</a:t>
            </a:r>
            <a:r>
              <a:rPr lang="it-IT" altLang="it-IT" dirty="0"/>
              <a:t>, </a:t>
            </a:r>
            <a:r>
              <a:rPr lang="it-IT" altLang="it-IT" dirty="0">
                <a:solidFill>
                  <a:srgbClr val="FF0000"/>
                </a:solidFill>
              </a:rPr>
              <a:t>un’unione doganale che prevede la libera circolazione dei fattori </a:t>
            </a:r>
            <a:r>
              <a:rPr lang="it-IT" altLang="it-IT" dirty="0"/>
              <a:t>(in particolare del lavoro) tra i paesi membri.</a:t>
            </a:r>
          </a:p>
          <a:p>
            <a:pPr marL="884238" lvl="3" indent="-342900" eaLnBrk="1" hangingPunct="1">
              <a:buFont typeface="Wingdings" pitchFamily="2" charset="2"/>
              <a:buChar char="Ø"/>
            </a:pPr>
            <a:r>
              <a:rPr lang="it-IT" altLang="it-IT" dirty="0"/>
              <a:t>Un esempio è il </a:t>
            </a:r>
            <a:r>
              <a:rPr lang="en-US" altLang="it-IT" dirty="0"/>
              <a:t>MERCOSUR: Argentina, </a:t>
            </a:r>
            <a:r>
              <a:rPr lang="en-US" altLang="it-IT" dirty="0" err="1"/>
              <a:t>Brasile</a:t>
            </a:r>
            <a:r>
              <a:rPr lang="en-US" altLang="it-IT" dirty="0"/>
              <a:t>, Paraguay, Uruguay.</a:t>
            </a:r>
          </a:p>
          <a:p>
            <a:pPr marL="609600" indent="-609600" eaLnBrk="1" hangingPunct="1">
              <a:buFont typeface="Times" panose="02020603050405020304" pitchFamily="18" charset="0"/>
              <a:buNone/>
            </a:pPr>
            <a:endParaRPr lang="it-IT" altLang="it-IT" dirty="0"/>
          </a:p>
        </p:txBody>
      </p:sp>
      <p:sp>
        <p:nvSpPr>
          <p:cNvPr id="71684" name="Footer Placeholder 3">
            <a:extLst>
              <a:ext uri="{FF2B5EF4-FFF2-40B4-BE49-F238E27FC236}">
                <a16:creationId xmlns:a16="http://schemas.microsoft.com/office/drawing/2014/main" id="{D4A2D070-0D9E-40D6-868C-E9340FEB651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71685" name="Segnaposto numero diapositiva 4">
            <a:extLst>
              <a:ext uri="{FF2B5EF4-FFF2-40B4-BE49-F238E27FC236}">
                <a16:creationId xmlns:a16="http://schemas.microsoft.com/office/drawing/2014/main" id="{D1781047-9EB4-48DD-87E2-941A96916D6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335211CE-DAC2-4BCF-8144-89D5C00AC6B5}" type="slidenum">
              <a:rPr lang="en-US" altLang="it-IT" sz="900">
                <a:solidFill>
                  <a:schemeClr val="bg1"/>
                </a:solidFill>
                <a:latin typeface="Times" panose="02020603050405020304" pitchFamily="18" charset="0"/>
              </a:rPr>
              <a:pPr>
                <a:spcBef>
                  <a:spcPct val="0"/>
                </a:spcBef>
                <a:buSzTx/>
                <a:buFontTx/>
                <a:buNone/>
              </a:pPr>
              <a:t>41</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trips(downRight)">
                                      <p:cBhvr>
                                        <p:cTn id="7" dur="500"/>
                                        <p:tgtEl>
                                          <p:spTgt spid="5222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strips(downRight)">
                                      <p:cBhvr>
                                        <p:cTn id="10" dur="500"/>
                                        <p:tgtEl>
                                          <p:spTgt spid="522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strips(downRight)">
                                      <p:cBhvr>
                                        <p:cTn id="15" dur="500"/>
                                        <p:tgtEl>
                                          <p:spTgt spid="52227">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2227">
                                            <p:txEl>
                                              <p:pRg st="3" end="3"/>
                                            </p:txEl>
                                          </p:spTgt>
                                        </p:tgtEl>
                                        <p:attrNameLst>
                                          <p:attrName>style.visibility</p:attrName>
                                        </p:attrNameLst>
                                      </p:cBhvr>
                                      <p:to>
                                        <p:strVal val="visible"/>
                                      </p:to>
                                    </p:set>
                                    <p:animEffect transition="in" filter="strips(downRight)">
                                      <p:cBhvr>
                                        <p:cTn id="18"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DABC228-F532-45C4-BD37-D50645691481}"/>
              </a:ext>
            </a:extLst>
          </p:cNvPr>
          <p:cNvSpPr>
            <a:spLocks noGrp="1" noChangeArrowheads="1"/>
          </p:cNvSpPr>
          <p:nvPr>
            <p:ph type="title"/>
          </p:nvPr>
        </p:nvSpPr>
        <p:spPr/>
        <p:txBody>
          <a:bodyPr/>
          <a:lstStyle/>
          <a:p>
            <a:pPr eaLnBrk="1" hangingPunct="1"/>
            <a:r>
              <a:rPr lang="it-IT" altLang="it-IT"/>
              <a:t>Gli accordi commerciali preferenziali </a:t>
            </a:r>
          </a:p>
        </p:txBody>
      </p:sp>
      <p:sp>
        <p:nvSpPr>
          <p:cNvPr id="53251" name="Rectangle 3">
            <a:extLst>
              <a:ext uri="{FF2B5EF4-FFF2-40B4-BE49-F238E27FC236}">
                <a16:creationId xmlns:a16="http://schemas.microsoft.com/office/drawing/2014/main" id="{F0CE02BB-968E-44AF-B5F7-95B2BEE53F4A}"/>
              </a:ext>
            </a:extLst>
          </p:cNvPr>
          <p:cNvSpPr>
            <a:spLocks noGrp="1" noChangeArrowheads="1"/>
          </p:cNvSpPr>
          <p:nvPr>
            <p:ph idx="1"/>
          </p:nvPr>
        </p:nvSpPr>
        <p:spPr>
          <a:xfrm>
            <a:off x="365125" y="1700808"/>
            <a:ext cx="8229600" cy="3322935"/>
          </a:xfrm>
        </p:spPr>
        <p:txBody>
          <a:bodyPr/>
          <a:lstStyle/>
          <a:p>
            <a:pPr eaLnBrk="1" hangingPunct="1">
              <a:lnSpc>
                <a:spcPct val="90000"/>
              </a:lnSpc>
            </a:pPr>
            <a:r>
              <a:rPr lang="it-IT" altLang="it-IT" sz="2400" dirty="0"/>
              <a:t>Gli accordi commerciali preferenziali aumentano sempre il benessere dei paesi membri?</a:t>
            </a:r>
          </a:p>
          <a:p>
            <a:pPr eaLnBrk="1" hangingPunct="1">
              <a:lnSpc>
                <a:spcPct val="90000"/>
              </a:lnSpc>
            </a:pPr>
            <a:endParaRPr lang="it-IT" altLang="it-IT" sz="2400" dirty="0"/>
          </a:p>
          <a:p>
            <a:pPr marL="342900" indent="-342900" eaLnBrk="1" hangingPunct="1">
              <a:lnSpc>
                <a:spcPct val="90000"/>
              </a:lnSpc>
              <a:buFont typeface="Courier New" panose="02070309020205020404" pitchFamily="49" charset="0"/>
              <a:buChar char="o"/>
            </a:pPr>
            <a:r>
              <a:rPr lang="it-IT" altLang="it-IT" dirty="0"/>
              <a:t>No, è possibile che il benessere nazionale diminuisca in presenza di accordi commerciali preferenziali.</a:t>
            </a:r>
          </a:p>
          <a:p>
            <a:pPr marL="342900" indent="-342900" eaLnBrk="1" hangingPunct="1">
              <a:lnSpc>
                <a:spcPct val="90000"/>
              </a:lnSpc>
              <a:buFont typeface="Courier New" panose="02070309020205020404" pitchFamily="49" charset="0"/>
              <a:buChar char="o"/>
            </a:pPr>
            <a:endParaRPr lang="it-IT" altLang="it-IT" sz="1000" dirty="0"/>
          </a:p>
          <a:p>
            <a:pPr marL="693738" lvl="2" indent="-342900" eaLnBrk="1" hangingPunct="1">
              <a:lnSpc>
                <a:spcPct val="90000"/>
              </a:lnSpc>
              <a:buFont typeface="Wingdings" pitchFamily="2" charset="2"/>
              <a:buChar char="Ø"/>
            </a:pPr>
            <a:r>
              <a:rPr lang="it-IT" altLang="it-IT" sz="1800" dirty="0"/>
              <a:t>Invece di ricevere introiti dall’imposizione di dazi su importazioni poco costose dai mercati mondiali, </a:t>
            </a:r>
            <a:r>
              <a:rPr lang="it-IT" altLang="it-IT" sz="1800" dirty="0">
                <a:solidFill>
                  <a:srgbClr val="FF0000"/>
                </a:solidFill>
              </a:rPr>
              <a:t>un paese può finire per importare beni costosi dagli altri paesi membri, senza ricevere alcun gettito tariffario</a:t>
            </a:r>
            <a:r>
              <a:rPr lang="it-IT" altLang="it-IT" sz="1800" dirty="0"/>
              <a:t> (vedi esempio testo pagina 301).</a:t>
            </a:r>
          </a:p>
        </p:txBody>
      </p:sp>
      <p:sp>
        <p:nvSpPr>
          <p:cNvPr id="72708" name="Footer Placeholder 3">
            <a:extLst>
              <a:ext uri="{FF2B5EF4-FFF2-40B4-BE49-F238E27FC236}">
                <a16:creationId xmlns:a16="http://schemas.microsoft.com/office/drawing/2014/main" id="{27CBEBBE-0D43-4FC4-8AA2-C7149E8B1C9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72709" name="Segnaposto numero diapositiva 4">
            <a:extLst>
              <a:ext uri="{FF2B5EF4-FFF2-40B4-BE49-F238E27FC236}">
                <a16:creationId xmlns:a16="http://schemas.microsoft.com/office/drawing/2014/main" id="{199DA905-A473-4923-AF05-D74CE15DA10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9F115747-BA99-49C2-8EE5-E9492BDAB1AC}" type="slidenum">
              <a:rPr lang="en-US" altLang="it-IT" sz="900">
                <a:solidFill>
                  <a:schemeClr val="bg1"/>
                </a:solidFill>
                <a:latin typeface="Times" panose="02020603050405020304" pitchFamily="18" charset="0"/>
              </a:rPr>
              <a:pPr>
                <a:spcBef>
                  <a:spcPct val="0"/>
                </a:spcBef>
                <a:buSzTx/>
                <a:buFontTx/>
                <a:buNone/>
              </a:pPr>
              <a:t>42</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strips(downRight)">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strips(downRight)">
                                      <p:cBhvr>
                                        <p:cTn id="12" dur="500"/>
                                        <p:tgtEl>
                                          <p:spTgt spid="53251">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animEffect transition="in" filter="strips(downRight)">
                                      <p:cBhvr>
                                        <p:cTn id="15"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20711A7-1F1E-47BA-A41C-5CB0AB413F9C}"/>
              </a:ext>
            </a:extLst>
          </p:cNvPr>
          <p:cNvSpPr>
            <a:spLocks noGrp="1" noChangeArrowheads="1"/>
          </p:cNvSpPr>
          <p:nvPr>
            <p:ph type="title"/>
          </p:nvPr>
        </p:nvSpPr>
        <p:spPr/>
        <p:txBody>
          <a:bodyPr/>
          <a:lstStyle/>
          <a:p>
            <a:pPr eaLnBrk="1" hangingPunct="1"/>
            <a:r>
              <a:rPr lang="it-IT" altLang="it-IT"/>
              <a:t>Gli accordi commerciali preferenziali </a:t>
            </a:r>
          </a:p>
        </p:txBody>
      </p:sp>
      <p:sp>
        <p:nvSpPr>
          <p:cNvPr id="54275" name="Rectangle 3">
            <a:extLst>
              <a:ext uri="{FF2B5EF4-FFF2-40B4-BE49-F238E27FC236}">
                <a16:creationId xmlns:a16="http://schemas.microsoft.com/office/drawing/2014/main" id="{3F7E673C-3571-4FD6-9DD7-41CBD1FE71A0}"/>
              </a:ext>
            </a:extLst>
          </p:cNvPr>
          <p:cNvSpPr>
            <a:spLocks noGrp="1" noChangeArrowheads="1"/>
          </p:cNvSpPr>
          <p:nvPr>
            <p:ph idx="1"/>
          </p:nvPr>
        </p:nvSpPr>
        <p:spPr>
          <a:xfrm>
            <a:off x="365125" y="1556792"/>
            <a:ext cx="8229600" cy="3826991"/>
          </a:xfrm>
        </p:spPr>
        <p:txBody>
          <a:bodyPr/>
          <a:lstStyle/>
          <a:p>
            <a:pPr eaLnBrk="1" hangingPunct="1">
              <a:lnSpc>
                <a:spcPct val="80000"/>
              </a:lnSpc>
              <a:defRPr/>
            </a:pPr>
            <a:r>
              <a:rPr lang="it-IT" altLang="it-IT" sz="2400" dirty="0"/>
              <a:t>Gli accordi commerciali preferenziali aumentano il benessere nazionale quando contribuiscono a creare nuovo commercio, </a:t>
            </a:r>
            <a:r>
              <a:rPr lang="it-IT" altLang="it-IT" sz="2400" dirty="0">
                <a:solidFill>
                  <a:srgbClr val="FF0000"/>
                </a:solidFill>
              </a:rPr>
              <a:t>ma non quando esistenti flussi di commercio dal resto del mondo vengono sostituiti da flussi commerciali con gli altri paesi membri</a:t>
            </a:r>
            <a:r>
              <a:rPr lang="it-IT" altLang="it-IT" sz="2400" dirty="0"/>
              <a:t>.</a:t>
            </a:r>
          </a:p>
          <a:p>
            <a:pPr eaLnBrk="1" hangingPunct="1">
              <a:lnSpc>
                <a:spcPct val="80000"/>
              </a:lnSpc>
              <a:defRPr/>
            </a:pPr>
            <a:endParaRPr lang="it-IT" altLang="it-IT" sz="2400" dirty="0"/>
          </a:p>
          <a:p>
            <a:pPr marL="342900" indent="-342900" eaLnBrk="1" hangingPunct="1">
              <a:lnSpc>
                <a:spcPct val="80000"/>
              </a:lnSpc>
              <a:buFont typeface="Courier New" panose="02070309020205020404" pitchFamily="49" charset="0"/>
              <a:buChar char="o"/>
              <a:defRPr/>
            </a:pPr>
            <a:r>
              <a:rPr lang="it-IT" altLang="it-IT" dirty="0"/>
              <a:t>La </a:t>
            </a:r>
            <a:r>
              <a:rPr lang="it-IT" altLang="it-IT" b="1" dirty="0"/>
              <a:t>creazione dei flussi commerciali </a:t>
            </a:r>
            <a:r>
              <a:rPr lang="it-IT" altLang="it-IT" dirty="0">
                <a:solidFill>
                  <a:srgbClr val="FF0000"/>
                </a:solidFill>
              </a:rPr>
              <a:t>si verifica quando produzioni domestiche costose vengono sostituite da importazioni a basso costo dagli altri paesi membri</a:t>
            </a:r>
            <a:r>
              <a:rPr lang="it-IT" altLang="it-IT" dirty="0"/>
              <a:t>.</a:t>
            </a:r>
          </a:p>
          <a:p>
            <a:pPr marL="342900" indent="-342900" eaLnBrk="1" hangingPunct="1">
              <a:lnSpc>
                <a:spcPct val="80000"/>
              </a:lnSpc>
              <a:buFont typeface="Courier New" panose="02070309020205020404" pitchFamily="49" charset="0"/>
              <a:buChar char="o"/>
              <a:defRPr/>
            </a:pPr>
            <a:r>
              <a:rPr lang="it-IT" altLang="it-IT" dirty="0"/>
              <a:t>La </a:t>
            </a:r>
            <a:r>
              <a:rPr lang="it-IT" altLang="it-IT" b="1" dirty="0"/>
              <a:t>deviazione dei flussi commerciali </a:t>
            </a:r>
            <a:r>
              <a:rPr lang="it-IT" altLang="it-IT" dirty="0">
                <a:solidFill>
                  <a:srgbClr val="FF0000"/>
                </a:solidFill>
              </a:rPr>
              <a:t>si verifica quando importazioni a basso costo da paesi terzi vengono sostituite da importazioni ad alto costo dai paesi membri</a:t>
            </a:r>
            <a:r>
              <a:rPr lang="it-IT" altLang="it-IT" dirty="0"/>
              <a:t>.</a:t>
            </a:r>
          </a:p>
        </p:txBody>
      </p:sp>
      <p:sp>
        <p:nvSpPr>
          <p:cNvPr id="73732" name="Footer Placeholder 3">
            <a:extLst>
              <a:ext uri="{FF2B5EF4-FFF2-40B4-BE49-F238E27FC236}">
                <a16:creationId xmlns:a16="http://schemas.microsoft.com/office/drawing/2014/main" id="{302660E5-0911-4C0A-9528-1048D851B39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73733" name="Segnaposto numero diapositiva 4">
            <a:extLst>
              <a:ext uri="{FF2B5EF4-FFF2-40B4-BE49-F238E27FC236}">
                <a16:creationId xmlns:a16="http://schemas.microsoft.com/office/drawing/2014/main" id="{F439ABCA-A28D-4DBE-A5DB-31A13A8D8CB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FFEA87E9-535E-4699-8E4F-2B4BD516B48E}" type="slidenum">
              <a:rPr lang="en-US" altLang="it-IT" sz="900">
                <a:solidFill>
                  <a:schemeClr val="bg1"/>
                </a:solidFill>
                <a:latin typeface="Times" panose="02020603050405020304" pitchFamily="18" charset="0"/>
              </a:rPr>
              <a:pPr>
                <a:spcBef>
                  <a:spcPct val="0"/>
                </a:spcBef>
                <a:buSzTx/>
                <a:buFontTx/>
                <a:buNone/>
              </a:pPr>
              <a:t>43</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strips(downRight)">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strips(downRight)">
                                      <p:cBhvr>
                                        <p:cTn id="12" dur="500"/>
                                        <p:tgtEl>
                                          <p:spTgt spid="542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animEffect transition="in" filter="strips(downRight)">
                                      <p:cBhvr>
                                        <p:cTn id="17"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2C2AB15-5F41-4FF9-90AE-3650E018A730}"/>
              </a:ext>
            </a:extLst>
          </p:cNvPr>
          <p:cNvSpPr>
            <a:spLocks noGrp="1" noChangeArrowheads="1"/>
          </p:cNvSpPr>
          <p:nvPr>
            <p:ph type="title"/>
          </p:nvPr>
        </p:nvSpPr>
        <p:spPr>
          <a:xfrm>
            <a:off x="381000" y="380147"/>
            <a:ext cx="7856537" cy="765175"/>
          </a:xfrm>
        </p:spPr>
        <p:txBody>
          <a:bodyPr/>
          <a:lstStyle/>
          <a:p>
            <a:pPr eaLnBrk="1" hangingPunct="1"/>
            <a:r>
              <a:rPr lang="it-IT" altLang="it-IT" dirty="0"/>
              <a:t>Riassunto </a:t>
            </a:r>
          </a:p>
        </p:txBody>
      </p:sp>
      <p:sp>
        <p:nvSpPr>
          <p:cNvPr id="55299" name="Rectangle 3">
            <a:extLst>
              <a:ext uri="{FF2B5EF4-FFF2-40B4-BE49-F238E27FC236}">
                <a16:creationId xmlns:a16="http://schemas.microsoft.com/office/drawing/2014/main" id="{0FFD93E2-46F8-4540-ACF9-2A7B13576002}"/>
              </a:ext>
            </a:extLst>
          </p:cNvPr>
          <p:cNvSpPr>
            <a:spLocks noGrp="1" noChangeArrowheads="1"/>
          </p:cNvSpPr>
          <p:nvPr>
            <p:ph idx="1"/>
          </p:nvPr>
        </p:nvSpPr>
        <p:spPr>
          <a:xfrm>
            <a:off x="381000" y="1145322"/>
            <a:ext cx="8367464" cy="4393282"/>
          </a:xfrm>
        </p:spPr>
        <p:txBody>
          <a:bodyPr/>
          <a:lstStyle/>
          <a:p>
            <a:pPr marL="533400" indent="-533400" eaLnBrk="1" hangingPunct="1">
              <a:lnSpc>
                <a:spcPct val="80000"/>
              </a:lnSpc>
              <a:spcBef>
                <a:spcPct val="20000"/>
              </a:spcBef>
              <a:buFont typeface="Times" panose="02020603050405020304" pitchFamily="18" charset="0"/>
              <a:buAutoNum type="arabicPeriod"/>
            </a:pPr>
            <a:r>
              <a:rPr lang="it-IT" altLang="it-IT" dirty="0"/>
              <a:t>Le argomentazioni a favore del libero scambio sono le seguenti.</a:t>
            </a:r>
          </a:p>
          <a:p>
            <a:pPr marL="914400" lvl="1" indent="-457200" eaLnBrk="1" hangingPunct="1">
              <a:lnSpc>
                <a:spcPct val="80000"/>
              </a:lnSpc>
              <a:buFont typeface="Courier New" panose="02070309020205020404" pitchFamily="49" charset="0"/>
              <a:buChar char="o"/>
            </a:pPr>
            <a:r>
              <a:rPr lang="it-IT" altLang="it-IT" sz="1800" dirty="0"/>
              <a:t>Il libero scambio consente ai consumatori e ai produttori di allocare le risorse in modo libero ed efficiente, evitando distorsioni nei prezzi.</a:t>
            </a:r>
          </a:p>
          <a:p>
            <a:pPr marL="914400" lvl="1" indent="-457200" eaLnBrk="1" hangingPunct="1">
              <a:lnSpc>
                <a:spcPct val="80000"/>
              </a:lnSpc>
              <a:spcBef>
                <a:spcPct val="20000"/>
              </a:spcBef>
              <a:buFont typeface="Courier New" panose="02070309020205020404" pitchFamily="49" charset="0"/>
              <a:buChar char="o"/>
            </a:pPr>
            <a:r>
              <a:rPr lang="it-IT" altLang="it-IT" sz="1800" dirty="0"/>
              <a:t>Il libero scambio consente di sfruttare meglio le economie di scala.</a:t>
            </a:r>
          </a:p>
          <a:p>
            <a:pPr marL="914400" lvl="1" indent="-457200" eaLnBrk="1" hangingPunct="1">
              <a:lnSpc>
                <a:spcPct val="80000"/>
              </a:lnSpc>
              <a:spcBef>
                <a:spcPct val="20000"/>
              </a:spcBef>
              <a:buFont typeface="Courier New" panose="02070309020205020404" pitchFamily="49" charset="0"/>
              <a:buChar char="o"/>
            </a:pPr>
            <a:r>
              <a:rPr lang="it-IT" altLang="it-IT" sz="1800" dirty="0"/>
              <a:t>Il libero scambio aumenta la concorrenza e stimola l’innovazione.</a:t>
            </a:r>
          </a:p>
          <a:p>
            <a:pPr marL="914400" lvl="1" indent="-457200" eaLnBrk="1" hangingPunct="1">
              <a:lnSpc>
                <a:spcPct val="80000"/>
              </a:lnSpc>
              <a:spcBef>
                <a:spcPct val="20000"/>
              </a:spcBef>
              <a:buFont typeface="Courier New" panose="02070309020205020404" pitchFamily="49" charset="0"/>
              <a:buChar char="o"/>
            </a:pPr>
            <a:r>
              <a:rPr lang="it-IT" altLang="it-IT" sz="1800" dirty="0"/>
              <a:t>L’argomentazione politica e il </a:t>
            </a:r>
            <a:r>
              <a:rPr lang="it-IT" altLang="it-IT" sz="1800" dirty="0" err="1"/>
              <a:t>rent</a:t>
            </a:r>
            <a:r>
              <a:rPr lang="it-IT" altLang="it-IT" sz="1800" dirty="0"/>
              <a:t> </a:t>
            </a:r>
            <a:r>
              <a:rPr lang="it-IT" altLang="it-IT" sz="1800" dirty="0" err="1"/>
              <a:t>seeking</a:t>
            </a:r>
            <a:r>
              <a:rPr lang="it-IT" altLang="it-IT" sz="1800" dirty="0"/>
              <a:t>.</a:t>
            </a:r>
          </a:p>
          <a:p>
            <a:pPr marL="914400" lvl="1" indent="-457200" eaLnBrk="1" hangingPunct="1">
              <a:lnSpc>
                <a:spcPct val="80000"/>
              </a:lnSpc>
              <a:spcBef>
                <a:spcPct val="20000"/>
              </a:spcBef>
              <a:buFont typeface="Courier New" panose="02070309020205020404" pitchFamily="49" charset="0"/>
              <a:buChar char="o"/>
            </a:pPr>
            <a:endParaRPr lang="it-IT" altLang="it-IT" sz="1050" dirty="0"/>
          </a:p>
          <a:p>
            <a:pPr marL="533400" indent="-533400" eaLnBrk="1" hangingPunct="1">
              <a:lnSpc>
                <a:spcPct val="80000"/>
              </a:lnSpc>
              <a:buFont typeface="Times" panose="02020603050405020304" pitchFamily="18" charset="0"/>
              <a:buAutoNum type="arabicPeriod"/>
            </a:pPr>
            <a:r>
              <a:rPr lang="it-IT" altLang="it-IT" dirty="0"/>
              <a:t>Le argomentazioni contrarie al libero scambio si basano sulla considerazione che le restrizioni al commercio:</a:t>
            </a:r>
          </a:p>
          <a:p>
            <a:pPr marL="914400" lvl="1" indent="-457200" eaLnBrk="1" hangingPunct="1">
              <a:lnSpc>
                <a:spcPct val="80000"/>
              </a:lnSpc>
              <a:buFont typeface="Courier New" panose="02070309020205020404" pitchFamily="49" charset="0"/>
              <a:buChar char="o"/>
            </a:pPr>
            <a:r>
              <a:rPr lang="it-IT" altLang="it-IT" sz="1800" dirty="0"/>
              <a:t>producono guadagni da ragioni di scambio;</a:t>
            </a:r>
          </a:p>
          <a:p>
            <a:pPr marL="914400" lvl="1" indent="-457200" eaLnBrk="1" hangingPunct="1">
              <a:lnSpc>
                <a:spcPct val="80000"/>
              </a:lnSpc>
              <a:spcBef>
                <a:spcPct val="20000"/>
              </a:spcBef>
              <a:buFont typeface="Courier New" panose="02070309020205020404" pitchFamily="49" charset="0"/>
              <a:buChar char="o"/>
            </a:pPr>
            <a:r>
              <a:rPr lang="it-IT" altLang="it-IT" sz="1800" dirty="0"/>
              <a:t>consentono ai governi di gestire i fallimenti del mercato</a:t>
            </a:r>
            <a:br>
              <a:rPr lang="it-IT" altLang="it-IT" sz="1800" dirty="0"/>
            </a:br>
            <a:r>
              <a:rPr lang="it-IT" altLang="it-IT" sz="1800" dirty="0"/>
              <a:t>in assenza di politiche migliori.</a:t>
            </a:r>
          </a:p>
        </p:txBody>
      </p:sp>
      <p:sp>
        <p:nvSpPr>
          <p:cNvPr id="74756" name="Footer Placeholder 3">
            <a:extLst>
              <a:ext uri="{FF2B5EF4-FFF2-40B4-BE49-F238E27FC236}">
                <a16:creationId xmlns:a16="http://schemas.microsoft.com/office/drawing/2014/main" id="{CF9FCD0A-ED07-4E06-A6E3-1F1A823B15A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74757" name="Segnaposto numero diapositiva 4">
            <a:extLst>
              <a:ext uri="{FF2B5EF4-FFF2-40B4-BE49-F238E27FC236}">
                <a16:creationId xmlns:a16="http://schemas.microsoft.com/office/drawing/2014/main" id="{CD8B390A-F013-4BC1-920C-88624244FC8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7D945C92-D274-4214-8568-1EBC6EBB0067}" type="slidenum">
              <a:rPr lang="en-US" altLang="it-IT" sz="900">
                <a:solidFill>
                  <a:schemeClr val="bg1"/>
                </a:solidFill>
                <a:latin typeface="Times" panose="02020603050405020304" pitchFamily="18" charset="0"/>
              </a:rPr>
              <a:pPr>
                <a:spcBef>
                  <a:spcPct val="0"/>
                </a:spcBef>
                <a:buSzTx/>
                <a:buFontTx/>
                <a:buNone/>
              </a:pPr>
              <a:t>44</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strips(downRight)">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strips(downRight)">
                                      <p:cBhvr>
                                        <p:cTn id="12" dur="500"/>
                                        <p:tgtEl>
                                          <p:spTgt spid="55299">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Effect transition="in" filter="strips(downRight)">
                                      <p:cBhvr>
                                        <p:cTn id="15" dur="500"/>
                                        <p:tgtEl>
                                          <p:spTgt spid="55299">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5299">
                                            <p:txEl>
                                              <p:pRg st="3" end="3"/>
                                            </p:txEl>
                                          </p:spTgt>
                                        </p:tgtEl>
                                        <p:attrNameLst>
                                          <p:attrName>style.visibility</p:attrName>
                                        </p:attrNameLst>
                                      </p:cBhvr>
                                      <p:to>
                                        <p:strVal val="visible"/>
                                      </p:to>
                                    </p:set>
                                    <p:animEffect transition="in" filter="strips(downRight)">
                                      <p:cBhvr>
                                        <p:cTn id="18" dur="500"/>
                                        <p:tgtEl>
                                          <p:spTgt spid="55299">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5299">
                                            <p:txEl>
                                              <p:pRg st="4" end="4"/>
                                            </p:txEl>
                                          </p:spTgt>
                                        </p:tgtEl>
                                        <p:attrNameLst>
                                          <p:attrName>style.visibility</p:attrName>
                                        </p:attrNameLst>
                                      </p:cBhvr>
                                      <p:to>
                                        <p:strVal val="visible"/>
                                      </p:to>
                                    </p:set>
                                    <p:animEffect transition="in" filter="strips(downRight)">
                                      <p:cBhvr>
                                        <p:cTn id="21" dur="500"/>
                                        <p:tgtEl>
                                          <p:spTgt spid="5529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55299">
                                            <p:txEl>
                                              <p:pRg st="6" end="6"/>
                                            </p:txEl>
                                          </p:spTgt>
                                        </p:tgtEl>
                                        <p:attrNameLst>
                                          <p:attrName>style.visibility</p:attrName>
                                        </p:attrNameLst>
                                      </p:cBhvr>
                                      <p:to>
                                        <p:strVal val="visible"/>
                                      </p:to>
                                    </p:set>
                                    <p:animEffect transition="in" filter="strips(downRight)">
                                      <p:cBhvr>
                                        <p:cTn id="26" dur="500"/>
                                        <p:tgtEl>
                                          <p:spTgt spid="5529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55299">
                                            <p:txEl>
                                              <p:pRg st="7" end="7"/>
                                            </p:txEl>
                                          </p:spTgt>
                                        </p:tgtEl>
                                        <p:attrNameLst>
                                          <p:attrName>style.visibility</p:attrName>
                                        </p:attrNameLst>
                                      </p:cBhvr>
                                      <p:to>
                                        <p:strVal val="visible"/>
                                      </p:to>
                                    </p:set>
                                    <p:animEffect transition="in" filter="strips(downRight)">
                                      <p:cBhvr>
                                        <p:cTn id="31" dur="500"/>
                                        <p:tgtEl>
                                          <p:spTgt spid="55299">
                                            <p:txEl>
                                              <p:pRg st="7" end="7"/>
                                            </p:txEl>
                                          </p:spTgt>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55299">
                                            <p:txEl>
                                              <p:pRg st="8" end="8"/>
                                            </p:txEl>
                                          </p:spTgt>
                                        </p:tgtEl>
                                        <p:attrNameLst>
                                          <p:attrName>style.visibility</p:attrName>
                                        </p:attrNameLst>
                                      </p:cBhvr>
                                      <p:to>
                                        <p:strVal val="visible"/>
                                      </p:to>
                                    </p:set>
                                    <p:animEffect transition="in" filter="strips(downRight)">
                                      <p:cBhvr>
                                        <p:cTn id="34" dur="500"/>
                                        <p:tgtEl>
                                          <p:spTgt spid="552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E6DA2810-13D1-4226-869D-E97A4696F52A}"/>
              </a:ext>
            </a:extLst>
          </p:cNvPr>
          <p:cNvSpPr>
            <a:spLocks noGrp="1" noChangeArrowheads="1"/>
          </p:cNvSpPr>
          <p:nvPr>
            <p:ph idx="1"/>
          </p:nvPr>
        </p:nvSpPr>
        <p:spPr>
          <a:xfrm>
            <a:off x="381000" y="1700808"/>
            <a:ext cx="8229600" cy="2746871"/>
          </a:xfrm>
        </p:spPr>
        <p:txBody>
          <a:bodyPr/>
          <a:lstStyle/>
          <a:p>
            <a:pPr marL="609600" indent="-609600" eaLnBrk="1" hangingPunct="1">
              <a:lnSpc>
                <a:spcPct val="90000"/>
              </a:lnSpc>
              <a:spcBef>
                <a:spcPct val="40000"/>
              </a:spcBef>
              <a:buFont typeface="Times" panose="02020603050405020304" pitchFamily="18" charset="0"/>
              <a:buAutoNum type="arabicPeriod" startAt="3"/>
            </a:pPr>
            <a:r>
              <a:rPr lang="it-IT" altLang="it-IT" dirty="0"/>
              <a:t>I modelli di </a:t>
            </a:r>
            <a:r>
              <a:rPr lang="it-IT" altLang="it-IT" i="1" dirty="0"/>
              <a:t>policy </a:t>
            </a:r>
            <a:r>
              <a:rPr lang="it-IT" altLang="it-IT" i="1" dirty="0" err="1"/>
              <a:t>making</a:t>
            </a:r>
            <a:r>
              <a:rPr lang="it-IT" altLang="it-IT" i="1" dirty="0"/>
              <a:t> </a:t>
            </a:r>
            <a:r>
              <a:rPr lang="it-IT" altLang="it-IT" dirty="0"/>
              <a:t>applicati alla politica commerciale considerano sia gli incentivi ad adottare politiche popolari sia quelli ad adottare politiche impopolari, se queste ultime sono sostenute da gruppi di interesse che erogano contributi per il finanziamento dei partiti politici.</a:t>
            </a:r>
          </a:p>
          <a:p>
            <a:pPr marL="609600" indent="-609600" eaLnBrk="1" hangingPunct="1">
              <a:lnSpc>
                <a:spcPct val="90000"/>
              </a:lnSpc>
              <a:spcBef>
                <a:spcPct val="40000"/>
              </a:spcBef>
              <a:buFont typeface="Times" panose="02020603050405020304" pitchFamily="18" charset="0"/>
              <a:buAutoNum type="arabicPeriod" startAt="3"/>
            </a:pPr>
            <a:endParaRPr lang="it-IT" altLang="it-IT" dirty="0"/>
          </a:p>
          <a:p>
            <a:pPr marL="609600" indent="-609600" eaLnBrk="1" hangingPunct="1">
              <a:lnSpc>
                <a:spcPct val="90000"/>
              </a:lnSpc>
              <a:spcBef>
                <a:spcPct val="40000"/>
              </a:spcBef>
              <a:buFont typeface="Times" panose="02020603050405020304" pitchFamily="18" charset="0"/>
              <a:buAutoNum type="arabicPeriod" startAt="3"/>
            </a:pPr>
            <a:r>
              <a:rPr lang="it-IT" altLang="it-IT" dirty="0"/>
              <a:t>I settori agricolo e tessile sono i più protetti in molti paesi.</a:t>
            </a:r>
          </a:p>
        </p:txBody>
      </p:sp>
      <p:sp>
        <p:nvSpPr>
          <p:cNvPr id="75780" name="Footer Placeholder 3">
            <a:extLst>
              <a:ext uri="{FF2B5EF4-FFF2-40B4-BE49-F238E27FC236}">
                <a16:creationId xmlns:a16="http://schemas.microsoft.com/office/drawing/2014/main" id="{1DAF01B9-A1BD-4D06-9065-94E599AE495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75781" name="Segnaposto numero diapositiva 4">
            <a:extLst>
              <a:ext uri="{FF2B5EF4-FFF2-40B4-BE49-F238E27FC236}">
                <a16:creationId xmlns:a16="http://schemas.microsoft.com/office/drawing/2014/main" id="{9942D9C1-D2D5-4111-A1CE-1C5710D80D7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47FAE0DF-47AC-41AC-B15F-1ABCE7AF6445}" type="slidenum">
              <a:rPr lang="en-US" altLang="it-IT" sz="900">
                <a:solidFill>
                  <a:schemeClr val="bg1"/>
                </a:solidFill>
                <a:latin typeface="Times" panose="02020603050405020304" pitchFamily="18" charset="0"/>
              </a:rPr>
              <a:pPr>
                <a:spcBef>
                  <a:spcPct val="0"/>
                </a:spcBef>
                <a:buSzTx/>
                <a:buFontTx/>
                <a:buNone/>
              </a:pPr>
              <a:t>45</a:t>
            </a:fld>
            <a:endParaRPr lang="en-US" altLang="it-IT" sz="900">
              <a:solidFill>
                <a:schemeClr val="bg1"/>
              </a:solidFill>
              <a:latin typeface="Times" panose="02020603050405020304" pitchFamily="18" charset="0"/>
            </a:endParaRPr>
          </a:p>
        </p:txBody>
      </p:sp>
      <p:sp>
        <p:nvSpPr>
          <p:cNvPr id="11" name="Rectangle 2">
            <a:extLst>
              <a:ext uri="{FF2B5EF4-FFF2-40B4-BE49-F238E27FC236}">
                <a16:creationId xmlns:a16="http://schemas.microsoft.com/office/drawing/2014/main" id="{67847839-8EC2-A344-AEF1-B5AB1EC69D30}"/>
              </a:ext>
            </a:extLst>
          </p:cNvPr>
          <p:cNvSpPr>
            <a:spLocks noGrp="1" noChangeArrowheads="1"/>
          </p:cNvSpPr>
          <p:nvPr>
            <p:ph type="title"/>
          </p:nvPr>
        </p:nvSpPr>
        <p:spPr>
          <a:xfrm>
            <a:off x="381000" y="380147"/>
            <a:ext cx="7856537" cy="765175"/>
          </a:xfrm>
        </p:spPr>
        <p:txBody>
          <a:bodyPr/>
          <a:lstStyle/>
          <a:p>
            <a:pPr eaLnBrk="1" hangingPunct="1"/>
            <a:r>
              <a:rPr lang="it-IT" altLang="it-IT" dirty="0"/>
              <a:t>Riassunto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trips(downRight)">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strips(downRight)">
                                      <p:cBhvr>
                                        <p:cTn id="12"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7AB3285E-AE85-462E-84A0-79EEF845D1A5}"/>
              </a:ext>
            </a:extLst>
          </p:cNvPr>
          <p:cNvSpPr>
            <a:spLocks noGrp="1" noChangeArrowheads="1"/>
          </p:cNvSpPr>
          <p:nvPr>
            <p:ph idx="1"/>
          </p:nvPr>
        </p:nvSpPr>
        <p:spPr>
          <a:xfrm>
            <a:off x="381000" y="1268760"/>
            <a:ext cx="8295456" cy="4033118"/>
          </a:xfrm>
        </p:spPr>
        <p:txBody>
          <a:bodyPr/>
          <a:lstStyle/>
          <a:p>
            <a:pPr marL="533400" indent="-533400" eaLnBrk="1" hangingPunct="1">
              <a:lnSpc>
                <a:spcPct val="80000"/>
              </a:lnSpc>
              <a:buFont typeface="Times" panose="02020603050405020304" pitchFamily="18" charset="0"/>
              <a:buAutoNum type="arabicPeriod" startAt="5"/>
            </a:pPr>
            <a:r>
              <a:rPr lang="it-IT" altLang="it-IT" dirty="0"/>
              <a:t>I negoziati multilaterali di liberalizzazione degli scambi possono mobilitare sostegno politico nazionale a favore del libero commercio, oltre a far sì che i paesi non incorrano in guerre commerciali.</a:t>
            </a:r>
          </a:p>
          <a:p>
            <a:pPr marL="533400" indent="-533400" eaLnBrk="1" hangingPunct="1">
              <a:lnSpc>
                <a:spcPct val="80000"/>
              </a:lnSpc>
              <a:buFont typeface="Times" panose="02020603050405020304" pitchFamily="18" charset="0"/>
              <a:buAutoNum type="arabicPeriod" startAt="5"/>
            </a:pPr>
            <a:endParaRPr lang="it-IT" altLang="it-IT" sz="1050" dirty="0"/>
          </a:p>
          <a:p>
            <a:pPr marL="533400" indent="-533400" eaLnBrk="1" hangingPunct="1">
              <a:lnSpc>
                <a:spcPct val="80000"/>
              </a:lnSpc>
              <a:buFont typeface="Times" panose="02020603050405020304" pitchFamily="18" charset="0"/>
              <a:buAutoNum type="arabicPeriod" startAt="5"/>
            </a:pPr>
            <a:r>
              <a:rPr lang="it-IT" altLang="it-IT" dirty="0"/>
              <a:t>L’OMC e il suo predecessore (GATT) hanno ridotto sensibilmente i dazi negli ultimi 50 anni. L’OMC ha una procedura formale di risoluzione delle controversie commerciali.</a:t>
            </a:r>
          </a:p>
          <a:p>
            <a:pPr marL="533400" indent="-533400" eaLnBrk="1" hangingPunct="1">
              <a:lnSpc>
                <a:spcPct val="80000"/>
              </a:lnSpc>
              <a:buFont typeface="Times" panose="02020603050405020304" pitchFamily="18" charset="0"/>
              <a:buAutoNum type="arabicPeriod" startAt="5"/>
            </a:pPr>
            <a:endParaRPr lang="it-IT" altLang="it-IT" sz="1050" dirty="0"/>
          </a:p>
          <a:p>
            <a:pPr marL="533400" indent="-533400" eaLnBrk="1" hangingPunct="1">
              <a:lnSpc>
                <a:spcPct val="80000"/>
              </a:lnSpc>
              <a:buFont typeface="Times" panose="02020603050405020304" pitchFamily="18" charset="0"/>
              <a:buAutoNum type="arabicPeriod" startAt="5"/>
            </a:pPr>
            <a:r>
              <a:rPr lang="it-IT" altLang="it-IT" dirty="0"/>
              <a:t>Un accordo commerciale preferenziale migliora il benessere di un paese se stimola la creazione di nuovi flussi commerciali, ma peggiora il benessere se sostituisce scambi commerciali esistenti con flussi alternativi caratterizzati da costi più alti.</a:t>
            </a:r>
          </a:p>
        </p:txBody>
      </p:sp>
      <p:sp>
        <p:nvSpPr>
          <p:cNvPr id="76804" name="Footer Placeholder 3">
            <a:extLst>
              <a:ext uri="{FF2B5EF4-FFF2-40B4-BE49-F238E27FC236}">
                <a16:creationId xmlns:a16="http://schemas.microsoft.com/office/drawing/2014/main" id="{14E0A658-EB2E-438B-B3A5-B4CB2FE2F11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76805" name="Segnaposto numero diapositiva 4">
            <a:extLst>
              <a:ext uri="{FF2B5EF4-FFF2-40B4-BE49-F238E27FC236}">
                <a16:creationId xmlns:a16="http://schemas.microsoft.com/office/drawing/2014/main" id="{0AC687E8-442C-4AFC-9B13-3FD4896C6BF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2D4B6E44-7923-4D88-86BD-D62984687C24}" type="slidenum">
              <a:rPr lang="en-US" altLang="it-IT" sz="900">
                <a:solidFill>
                  <a:schemeClr val="bg1"/>
                </a:solidFill>
                <a:latin typeface="Times" panose="02020603050405020304" pitchFamily="18" charset="0"/>
              </a:rPr>
              <a:pPr>
                <a:spcBef>
                  <a:spcPct val="0"/>
                </a:spcBef>
                <a:buSzTx/>
                <a:buFontTx/>
                <a:buNone/>
              </a:pPr>
              <a:t>46</a:t>
            </a:fld>
            <a:endParaRPr lang="en-US" altLang="it-IT" sz="900">
              <a:solidFill>
                <a:schemeClr val="bg1"/>
              </a:solidFill>
              <a:latin typeface="Times" panose="02020603050405020304" pitchFamily="18" charset="0"/>
            </a:endParaRPr>
          </a:p>
        </p:txBody>
      </p:sp>
      <p:sp>
        <p:nvSpPr>
          <p:cNvPr id="11" name="Rectangle 2">
            <a:extLst>
              <a:ext uri="{FF2B5EF4-FFF2-40B4-BE49-F238E27FC236}">
                <a16:creationId xmlns:a16="http://schemas.microsoft.com/office/drawing/2014/main" id="{D7B895ED-9002-8940-990D-D98B2316B233}"/>
              </a:ext>
            </a:extLst>
          </p:cNvPr>
          <p:cNvSpPr>
            <a:spLocks noGrp="1" noChangeArrowheads="1"/>
          </p:cNvSpPr>
          <p:nvPr>
            <p:ph type="title"/>
          </p:nvPr>
        </p:nvSpPr>
        <p:spPr>
          <a:xfrm>
            <a:off x="381000" y="380147"/>
            <a:ext cx="7856537" cy="765175"/>
          </a:xfrm>
        </p:spPr>
        <p:txBody>
          <a:bodyPr/>
          <a:lstStyle/>
          <a:p>
            <a:pPr eaLnBrk="1" hangingPunct="1"/>
            <a:r>
              <a:rPr lang="it-IT" altLang="it-IT" dirty="0"/>
              <a:t>Riassunto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strips(downRight)">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strips(downRight)">
                                      <p:cBhvr>
                                        <p:cTn id="12" dur="500"/>
                                        <p:tgtEl>
                                          <p:spTgt spid="57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animEffect transition="in" filter="strips(downRight)">
                                      <p:cBhvr>
                                        <p:cTn id="17"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88A49DF-5C10-4F64-92C5-0E2F5F06BA6F}"/>
              </a:ext>
            </a:extLst>
          </p:cNvPr>
          <p:cNvSpPr>
            <a:spLocks noGrp="1"/>
          </p:cNvSpPr>
          <p:nvPr>
            <p:ph type="title"/>
          </p:nvPr>
        </p:nvSpPr>
        <p:spPr/>
        <p:txBody>
          <a:bodyPr/>
          <a:lstStyle/>
          <a:p>
            <a:pPr eaLnBrk="1" hangingPunct="1"/>
            <a:r>
              <a:rPr lang="it-IT" altLang="it-IT" b="0"/>
              <a:t>Figura 10.1 </a:t>
            </a:r>
            <a:r>
              <a:rPr lang="it-IT" altLang="it-IT"/>
              <a:t>L’argomentazione a favore</a:t>
            </a:r>
            <a:br>
              <a:rPr lang="it-IT" altLang="it-IT"/>
            </a:br>
            <a:r>
              <a:rPr lang="it-IT" altLang="it-IT"/>
              <a:t>del libero scambio fondata sull’efficienza</a:t>
            </a:r>
            <a:br>
              <a:rPr lang="it-IT" altLang="it-IT"/>
            </a:br>
            <a:endParaRPr lang="en-GB" altLang="it-IT"/>
          </a:p>
        </p:txBody>
      </p:sp>
      <p:sp>
        <p:nvSpPr>
          <p:cNvPr id="20483" name="Footer Placeholder 3">
            <a:extLst>
              <a:ext uri="{FF2B5EF4-FFF2-40B4-BE49-F238E27FC236}">
                <a16:creationId xmlns:a16="http://schemas.microsoft.com/office/drawing/2014/main" id="{AA4763C1-DFEE-4255-82AC-EEE7A33E070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20484" name="Slide Number Placeholder 4">
            <a:extLst>
              <a:ext uri="{FF2B5EF4-FFF2-40B4-BE49-F238E27FC236}">
                <a16:creationId xmlns:a16="http://schemas.microsoft.com/office/drawing/2014/main" id="{7DB96707-350A-4D83-B5C4-9710200EF8F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A7DC8F5B-9A19-4034-A3E5-D30B0AD95547}" type="slidenum">
              <a:rPr lang="en-US" altLang="it-IT" sz="900">
                <a:solidFill>
                  <a:schemeClr val="bg1"/>
                </a:solidFill>
                <a:latin typeface="Times" panose="02020603050405020304" pitchFamily="18" charset="0"/>
              </a:rPr>
              <a:pPr>
                <a:spcBef>
                  <a:spcPct val="0"/>
                </a:spcBef>
                <a:buSzTx/>
                <a:buFontTx/>
                <a:buNone/>
              </a:pPr>
              <a:t>5</a:t>
            </a:fld>
            <a:endParaRPr lang="en-US" altLang="it-IT" sz="900">
              <a:solidFill>
                <a:schemeClr val="bg1"/>
              </a:solidFill>
              <a:latin typeface="Times" panose="02020603050405020304" pitchFamily="18" charset="0"/>
            </a:endParaRPr>
          </a:p>
        </p:txBody>
      </p:sp>
      <p:pic>
        <p:nvPicPr>
          <p:cNvPr id="5" name="Segnaposto contenuto 4">
            <a:extLst>
              <a:ext uri="{FF2B5EF4-FFF2-40B4-BE49-F238E27FC236}">
                <a16:creationId xmlns:a16="http://schemas.microsoft.com/office/drawing/2014/main" id="{13A8C663-DF26-7F46-8497-92804CE9BC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844824"/>
            <a:ext cx="8341953" cy="387655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94CBA77-D6EE-4786-8FBE-40F172708F23}"/>
              </a:ext>
            </a:extLst>
          </p:cNvPr>
          <p:cNvSpPr>
            <a:spLocks noGrp="1" noChangeArrowheads="1"/>
          </p:cNvSpPr>
          <p:nvPr>
            <p:ph type="title"/>
          </p:nvPr>
        </p:nvSpPr>
        <p:spPr/>
        <p:txBody>
          <a:bodyPr/>
          <a:lstStyle/>
          <a:p>
            <a:pPr eaLnBrk="1" hangingPunct="1"/>
            <a:r>
              <a:rPr lang="it-IT" altLang="it-IT"/>
              <a:t>Le argomentazioni a favore del libero scambio </a:t>
            </a:r>
          </a:p>
        </p:txBody>
      </p:sp>
      <p:sp>
        <p:nvSpPr>
          <p:cNvPr id="9219" name="Rectangle 3">
            <a:extLst>
              <a:ext uri="{FF2B5EF4-FFF2-40B4-BE49-F238E27FC236}">
                <a16:creationId xmlns:a16="http://schemas.microsoft.com/office/drawing/2014/main" id="{F0C9F8DE-9A98-40F6-96E7-59CA246AE1A5}"/>
              </a:ext>
            </a:extLst>
          </p:cNvPr>
          <p:cNvSpPr>
            <a:spLocks noGrp="1" noChangeArrowheads="1"/>
          </p:cNvSpPr>
          <p:nvPr>
            <p:ph idx="1"/>
          </p:nvPr>
        </p:nvSpPr>
        <p:spPr>
          <a:xfrm>
            <a:off x="365125" y="1295400"/>
            <a:ext cx="8229600" cy="3842725"/>
          </a:xfrm>
        </p:spPr>
        <p:txBody>
          <a:bodyPr/>
          <a:lstStyle/>
          <a:p>
            <a:pPr eaLnBrk="1" hangingPunct="1"/>
            <a:r>
              <a:rPr lang="it-IT" altLang="it-IT" sz="2400" dirty="0"/>
              <a:t>Tuttavia, poiché i dazi sono già bassi per la maggior parte dei paesi, i benefici stimati della liberalizzazione degli scambi rappresentano solo una quota limitata del reddito nazionale.</a:t>
            </a:r>
          </a:p>
          <a:p>
            <a:pPr eaLnBrk="1" hangingPunct="1"/>
            <a:endParaRPr lang="it-IT" altLang="it-IT" sz="1050" dirty="0"/>
          </a:p>
          <a:p>
            <a:pPr marL="333375" lvl="1" indent="-342900" eaLnBrk="1" hangingPunct="1">
              <a:buFont typeface="Courier New" panose="02070309020205020404" pitchFamily="49" charset="0"/>
              <a:buChar char="o"/>
            </a:pPr>
            <a:r>
              <a:rPr lang="it-IT" altLang="it-IT" dirty="0"/>
              <a:t>Per il mondo la presenza di politiche commerciali ha un costo inferiore all’1% del PIL.</a:t>
            </a:r>
          </a:p>
          <a:p>
            <a:pPr marL="333375" lvl="1" indent="-342900" eaLnBrk="1" hangingPunct="1">
              <a:buFont typeface="Courier New" panose="02070309020205020404" pitchFamily="49" charset="0"/>
              <a:buChar char="o"/>
            </a:pPr>
            <a:r>
              <a:rPr lang="it-IT" altLang="it-IT" dirty="0"/>
              <a:t>I guadagni dalla completa apertura dei commerci </a:t>
            </a:r>
            <a:r>
              <a:rPr lang="it-IT" altLang="it-IT" dirty="0">
                <a:solidFill>
                  <a:srgbClr val="FF0000"/>
                </a:solidFill>
              </a:rPr>
              <a:t>sono più bassi nei paesi industrializzati come gli Stati Uniti e l’Unione Europea e più alti nei paesi in via di sviluppo</a:t>
            </a:r>
            <a:r>
              <a:rPr lang="it-IT" altLang="it-IT" dirty="0"/>
              <a:t>.</a:t>
            </a:r>
          </a:p>
        </p:txBody>
      </p:sp>
      <p:sp>
        <p:nvSpPr>
          <p:cNvPr id="21508" name="Footer Placeholder 3">
            <a:extLst>
              <a:ext uri="{FF2B5EF4-FFF2-40B4-BE49-F238E27FC236}">
                <a16:creationId xmlns:a16="http://schemas.microsoft.com/office/drawing/2014/main" id="{AD4862BD-2C94-4E57-ACD2-D83505B7661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21509" name="Segnaposto numero diapositiva 4">
            <a:extLst>
              <a:ext uri="{FF2B5EF4-FFF2-40B4-BE49-F238E27FC236}">
                <a16:creationId xmlns:a16="http://schemas.microsoft.com/office/drawing/2014/main" id="{E44EB763-D7AE-412E-B879-2DCF13D0E5F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6A37CBD1-366C-445E-B8FA-BDC0D9E900C2}" type="slidenum">
              <a:rPr lang="en-US" altLang="it-IT" sz="900">
                <a:solidFill>
                  <a:schemeClr val="bg1"/>
                </a:solidFill>
                <a:latin typeface="Times" panose="02020603050405020304" pitchFamily="18" charset="0"/>
              </a:rPr>
              <a:pPr>
                <a:spcBef>
                  <a:spcPct val="0"/>
                </a:spcBef>
                <a:buSzTx/>
                <a:buFontTx/>
                <a:buNone/>
              </a:pPr>
              <a:t>6</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strips(downRight)">
                                      <p:cBhvr>
                                        <p:cTn id="10" dur="500"/>
                                        <p:tgtEl>
                                          <p:spTgt spid="9219">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animEffect transition="in" filter="strips(downRight)">
                                      <p:cBhvr>
                                        <p:cTn id="13"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756820D-7637-4340-A911-6FFA9D1C1D51}"/>
              </a:ext>
            </a:extLst>
          </p:cNvPr>
          <p:cNvSpPr>
            <a:spLocks noGrp="1" noChangeArrowheads="1"/>
          </p:cNvSpPr>
          <p:nvPr>
            <p:ph type="title"/>
          </p:nvPr>
        </p:nvSpPr>
        <p:spPr/>
        <p:txBody>
          <a:bodyPr/>
          <a:lstStyle/>
          <a:p>
            <a:pPr eaLnBrk="1" hangingPunct="1"/>
            <a:r>
              <a:rPr lang="it-IT" altLang="it-IT"/>
              <a:t>Le argomentazioni a favore del libero scambio </a:t>
            </a:r>
          </a:p>
        </p:txBody>
      </p:sp>
      <p:sp>
        <p:nvSpPr>
          <p:cNvPr id="13315" name="Rectangle 3">
            <a:extLst>
              <a:ext uri="{FF2B5EF4-FFF2-40B4-BE49-F238E27FC236}">
                <a16:creationId xmlns:a16="http://schemas.microsoft.com/office/drawing/2014/main" id="{14D116BD-4767-4AFA-9AF6-B15D8FCB08B9}"/>
              </a:ext>
            </a:extLst>
          </p:cNvPr>
          <p:cNvSpPr>
            <a:spLocks noGrp="1" noChangeArrowheads="1"/>
          </p:cNvSpPr>
          <p:nvPr>
            <p:ph idx="1"/>
          </p:nvPr>
        </p:nvSpPr>
        <p:spPr>
          <a:xfrm>
            <a:off x="381000" y="1295400"/>
            <a:ext cx="8229600" cy="3960440"/>
          </a:xfrm>
        </p:spPr>
        <p:txBody>
          <a:bodyPr/>
          <a:lstStyle/>
          <a:p>
            <a:pPr eaLnBrk="1" hangingPunct="1">
              <a:lnSpc>
                <a:spcPct val="90000"/>
              </a:lnSpc>
            </a:pPr>
            <a:r>
              <a:rPr lang="it-IT" altLang="it-IT" sz="2400" dirty="0"/>
              <a:t>Una seconda argomentazione a favore del libero scambio sostiene che esso </a:t>
            </a:r>
            <a:r>
              <a:rPr lang="it-IT" altLang="it-IT" sz="2400" dirty="0">
                <a:solidFill>
                  <a:srgbClr val="FF0000"/>
                </a:solidFill>
              </a:rPr>
              <a:t>consente alle imprese o ai settori di trarre vantaggio dalle economie di </a:t>
            </a:r>
            <a:r>
              <a:rPr lang="it-IT" altLang="it-IT" sz="2400" dirty="0" smtClean="0">
                <a:solidFill>
                  <a:srgbClr val="FF0000"/>
                </a:solidFill>
              </a:rPr>
              <a:t>scala, prevalentemente quelle interne</a:t>
            </a:r>
            <a:r>
              <a:rPr lang="it-IT" altLang="it-IT" sz="2400" dirty="0" smtClean="0"/>
              <a:t>.</a:t>
            </a:r>
            <a:endParaRPr lang="it-IT" altLang="it-IT" sz="2400" dirty="0"/>
          </a:p>
          <a:p>
            <a:pPr eaLnBrk="1" hangingPunct="1">
              <a:lnSpc>
                <a:spcPct val="90000"/>
              </a:lnSpc>
            </a:pPr>
            <a:endParaRPr lang="it-IT" altLang="it-IT" sz="1050" dirty="0"/>
          </a:p>
          <a:p>
            <a:pPr eaLnBrk="1" hangingPunct="1"/>
            <a:r>
              <a:rPr lang="it-IT" altLang="it-IT" sz="2400" dirty="0" err="1" smtClean="0"/>
              <a:t>Cio</a:t>
            </a:r>
            <a:r>
              <a:rPr lang="it-IT" altLang="it-IT" sz="2400" dirty="0" smtClean="0"/>
              <a:t> dipende da:</a:t>
            </a:r>
            <a:endParaRPr lang="it-IT" altLang="it-IT" sz="2400" dirty="0"/>
          </a:p>
          <a:p>
            <a:pPr marL="333375" lvl="1" indent="-342900" eaLnBrk="1" hangingPunct="1">
              <a:buFont typeface="Courier New" panose="02070309020205020404" pitchFamily="49" charset="0"/>
              <a:buChar char="o"/>
            </a:pPr>
            <a:r>
              <a:rPr lang="it-IT" altLang="it-IT" dirty="0">
                <a:ea typeface="MS PGothic" panose="020B0600070205080204" pitchFamily="34" charset="-128"/>
              </a:rPr>
              <a:t>eccessiva proliferazione di imprese nell’ambito di un mercato interno protetto dal dazio;</a:t>
            </a:r>
          </a:p>
          <a:p>
            <a:pPr marL="333375" lvl="1" indent="-342900" eaLnBrk="1" hangingPunct="1">
              <a:buFont typeface="Courier New" panose="02070309020205020404" pitchFamily="49" charset="0"/>
              <a:buChar char="o"/>
            </a:pPr>
            <a:r>
              <a:rPr lang="it-IT" altLang="it-IT" dirty="0">
                <a:ea typeface="MS PGothic" panose="020B0600070205080204" pitchFamily="34" charset="-128"/>
              </a:rPr>
              <a:t>la scala di produzione di ciascuna impresa non è efficiente</a:t>
            </a:r>
            <a:r>
              <a:rPr lang="en-GB" altLang="it-IT" dirty="0">
                <a:ea typeface="MS PGothic" panose="020B0600070205080204" pitchFamily="34" charset="-128"/>
              </a:rPr>
              <a:t>.</a:t>
            </a:r>
          </a:p>
        </p:txBody>
      </p:sp>
      <p:sp>
        <p:nvSpPr>
          <p:cNvPr id="23556" name="Footer Placeholder 3">
            <a:extLst>
              <a:ext uri="{FF2B5EF4-FFF2-40B4-BE49-F238E27FC236}">
                <a16:creationId xmlns:a16="http://schemas.microsoft.com/office/drawing/2014/main" id="{38ACAD10-F83D-48E9-9EC4-8B6841CC689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23557" name="Segnaposto numero diapositiva 4">
            <a:extLst>
              <a:ext uri="{FF2B5EF4-FFF2-40B4-BE49-F238E27FC236}">
                <a16:creationId xmlns:a16="http://schemas.microsoft.com/office/drawing/2014/main" id="{F6E01669-25BF-4177-BD88-64A4D120FD4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C9780DDE-20F7-4111-A452-682E04DEE8AB}" type="slidenum">
              <a:rPr lang="en-US" altLang="it-IT" sz="900">
                <a:solidFill>
                  <a:schemeClr val="bg1"/>
                </a:solidFill>
                <a:latin typeface="Times" panose="02020603050405020304" pitchFamily="18" charset="0"/>
              </a:rPr>
              <a:pPr>
                <a:spcBef>
                  <a:spcPct val="0"/>
                </a:spcBef>
                <a:buSzTx/>
                <a:buFontTx/>
                <a:buNone/>
              </a:pPr>
              <a:t>7</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trips(downRigh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strips(downRight)">
                                      <p:cBhvr>
                                        <p:cTn id="12" dur="500"/>
                                        <p:tgtEl>
                                          <p:spTgt spid="13315">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animEffect transition="in" filter="strips(downRight)">
                                      <p:cBhvr>
                                        <p:cTn id="15" dur="500"/>
                                        <p:tgtEl>
                                          <p:spTgt spid="13315">
                                            <p:txEl>
                                              <p:pRg st="3" end="3"/>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3315">
                                            <p:txEl>
                                              <p:pRg st="4" end="4"/>
                                            </p:txEl>
                                          </p:spTgt>
                                        </p:tgtEl>
                                        <p:attrNameLst>
                                          <p:attrName>style.visibility</p:attrName>
                                        </p:attrNameLst>
                                      </p:cBhvr>
                                      <p:to>
                                        <p:strVal val="visible"/>
                                      </p:to>
                                    </p:set>
                                    <p:animEffect transition="in" filter="strips(downRight)">
                                      <p:cBhvr>
                                        <p:cTn id="18"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1E2B651-78A8-4355-9D22-EF335CB6B128}"/>
              </a:ext>
            </a:extLst>
          </p:cNvPr>
          <p:cNvSpPr>
            <a:spLocks noGrp="1"/>
          </p:cNvSpPr>
          <p:nvPr>
            <p:ph type="title"/>
          </p:nvPr>
        </p:nvSpPr>
        <p:spPr/>
        <p:txBody>
          <a:bodyPr/>
          <a:lstStyle/>
          <a:p>
            <a:pPr eaLnBrk="1" hangingPunct="1"/>
            <a:r>
              <a:rPr lang="it-IT" altLang="it-IT"/>
              <a:t>Le argomentazioni a favore del libero scambio </a:t>
            </a:r>
            <a:endParaRPr lang="en-GB" altLang="it-IT"/>
          </a:p>
        </p:txBody>
      </p:sp>
      <p:sp>
        <p:nvSpPr>
          <p:cNvPr id="25603" name="Content Placeholder 2">
            <a:extLst>
              <a:ext uri="{FF2B5EF4-FFF2-40B4-BE49-F238E27FC236}">
                <a16:creationId xmlns:a16="http://schemas.microsoft.com/office/drawing/2014/main" id="{C79B663B-9CB1-4DD9-B365-08E4EB7337BC}"/>
              </a:ext>
            </a:extLst>
          </p:cNvPr>
          <p:cNvSpPr>
            <a:spLocks noGrp="1"/>
          </p:cNvSpPr>
          <p:nvPr>
            <p:ph idx="1"/>
          </p:nvPr>
        </p:nvSpPr>
        <p:spPr>
          <a:xfrm>
            <a:off x="365125" y="1297387"/>
            <a:ext cx="8229600" cy="3168352"/>
          </a:xfrm>
        </p:spPr>
        <p:txBody>
          <a:bodyPr/>
          <a:lstStyle/>
          <a:p>
            <a:pPr eaLnBrk="1" hangingPunct="1"/>
            <a:r>
              <a:rPr lang="it-IT" altLang="it-IT" sz="2400" dirty="0"/>
              <a:t>Una terza argomentazione a favore del libero scambio sostiene che questo evita la perdita di risorse legate al </a:t>
            </a:r>
            <a:r>
              <a:rPr lang="it-IT" altLang="it-IT" sz="2400" b="1" dirty="0" err="1"/>
              <a:t>rent</a:t>
            </a:r>
            <a:r>
              <a:rPr lang="it-IT" altLang="it-IT" sz="2400" b="1" dirty="0"/>
              <a:t> </a:t>
            </a:r>
            <a:r>
              <a:rPr lang="it-IT" altLang="it-IT" sz="2400" b="1" dirty="0" err="1"/>
              <a:t>seeking</a:t>
            </a:r>
            <a:r>
              <a:rPr lang="it-IT" altLang="it-IT" sz="2400" dirty="0"/>
              <a:t>.</a:t>
            </a:r>
          </a:p>
          <a:p>
            <a:pPr eaLnBrk="1" hangingPunct="1"/>
            <a:endParaRPr lang="it-IT" altLang="it-IT" sz="2400" dirty="0"/>
          </a:p>
          <a:p>
            <a:pPr marL="333375" lvl="1" indent="-342900" eaLnBrk="1" hangingPunct="1">
              <a:buFont typeface="Courier New" panose="02070309020205020404" pitchFamily="49" charset="0"/>
              <a:buChar char="o"/>
            </a:pPr>
            <a:r>
              <a:rPr lang="it-IT" altLang="it-IT" dirty="0"/>
              <a:t>G</a:t>
            </a:r>
            <a:r>
              <a:rPr lang="it-IT" altLang="it-IT" dirty="0">
                <a:ea typeface="MS PGothic" panose="020B0600070205080204" pitchFamily="34" charset="-128"/>
              </a:rPr>
              <a:t>li </a:t>
            </a:r>
            <a:r>
              <a:rPr lang="it-IT" altLang="it-IT" dirty="0">
                <a:solidFill>
                  <a:srgbClr val="FF0000"/>
                </a:solidFill>
                <a:ea typeface="MS PGothic" panose="020B0600070205080204" pitchFamily="34" charset="-128"/>
              </a:rPr>
              <a:t>individui e le imprese sostengono dei costi significativi, sprecando in effetti parte delle risorse produttive dell’economia</a:t>
            </a:r>
            <a:r>
              <a:rPr lang="it-IT" altLang="it-IT" dirty="0">
                <a:ea typeface="MS PGothic" panose="020B0600070205080204" pitchFamily="34" charset="-128"/>
              </a:rPr>
              <a:t>, nel tentativo di ottenere le licenze di importazione.</a:t>
            </a:r>
          </a:p>
          <a:p>
            <a:pPr eaLnBrk="1" hangingPunct="1"/>
            <a:endParaRPr lang="en-GB" altLang="it-IT" dirty="0"/>
          </a:p>
        </p:txBody>
      </p:sp>
      <p:sp>
        <p:nvSpPr>
          <p:cNvPr id="25604" name="Footer Placeholder 3">
            <a:extLst>
              <a:ext uri="{FF2B5EF4-FFF2-40B4-BE49-F238E27FC236}">
                <a16:creationId xmlns:a16="http://schemas.microsoft.com/office/drawing/2014/main" id="{99C55D49-AB33-405D-AA41-1090EC63C0B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25605" name="Slide Number Placeholder 4">
            <a:extLst>
              <a:ext uri="{FF2B5EF4-FFF2-40B4-BE49-F238E27FC236}">
                <a16:creationId xmlns:a16="http://schemas.microsoft.com/office/drawing/2014/main" id="{4E25ECCC-5F1A-44A8-84A9-0C564D962B5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B7444DA5-320B-46B6-98B5-6B544C27071F}" type="slidenum">
              <a:rPr lang="en-US" altLang="it-IT" sz="900">
                <a:solidFill>
                  <a:schemeClr val="bg1"/>
                </a:solidFill>
                <a:latin typeface="Times" panose="02020603050405020304" pitchFamily="18" charset="0"/>
              </a:rPr>
              <a:pPr>
                <a:spcBef>
                  <a:spcPct val="0"/>
                </a:spcBef>
                <a:buSzTx/>
                <a:buFontTx/>
                <a:buNone/>
              </a:pPr>
              <a:t>8</a:t>
            </a:fld>
            <a:endParaRPr lang="en-US" altLang="it-IT" sz="900">
              <a:solidFill>
                <a:schemeClr val="bg1"/>
              </a:solidFill>
              <a:latin typeface="Times"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EA86457-3B81-40A4-B031-D7AFD22AEC04}"/>
              </a:ext>
            </a:extLst>
          </p:cNvPr>
          <p:cNvSpPr>
            <a:spLocks noGrp="1" noChangeArrowheads="1"/>
          </p:cNvSpPr>
          <p:nvPr>
            <p:ph type="title"/>
          </p:nvPr>
        </p:nvSpPr>
        <p:spPr/>
        <p:txBody>
          <a:bodyPr/>
          <a:lstStyle/>
          <a:p>
            <a:pPr eaLnBrk="1" hangingPunct="1"/>
            <a:r>
              <a:rPr lang="it-IT" altLang="it-IT"/>
              <a:t>Le argomentazioni a favore del libero scambio </a:t>
            </a:r>
          </a:p>
        </p:txBody>
      </p:sp>
      <p:sp>
        <p:nvSpPr>
          <p:cNvPr id="14339" name="Rectangle 3">
            <a:extLst>
              <a:ext uri="{FF2B5EF4-FFF2-40B4-BE49-F238E27FC236}">
                <a16:creationId xmlns:a16="http://schemas.microsoft.com/office/drawing/2014/main" id="{E7CB0C07-270C-41CE-AAEA-FE356B740033}"/>
              </a:ext>
            </a:extLst>
          </p:cNvPr>
          <p:cNvSpPr>
            <a:spLocks noGrp="1" noChangeArrowheads="1"/>
          </p:cNvSpPr>
          <p:nvPr>
            <p:ph idx="1"/>
          </p:nvPr>
        </p:nvSpPr>
        <p:spPr>
          <a:xfrm>
            <a:off x="365125" y="836712"/>
            <a:ext cx="8229600" cy="5256584"/>
          </a:xfrm>
        </p:spPr>
        <p:txBody>
          <a:bodyPr/>
          <a:lstStyle/>
          <a:p>
            <a:pPr eaLnBrk="1" hangingPunct="1"/>
            <a:r>
              <a:rPr lang="it-IT" altLang="it-IT" sz="2400" dirty="0"/>
              <a:t>Una quarta argomentazione, nota come </a:t>
            </a:r>
            <a:r>
              <a:rPr lang="it-IT" altLang="it-IT" sz="2400" b="1" dirty="0"/>
              <a:t>argomentazione politica a favore del libero </a:t>
            </a:r>
            <a:r>
              <a:rPr lang="it-IT" altLang="it-IT" sz="2400" dirty="0"/>
              <a:t>scambio, sostiene che il libero scambio è la migliore scelta politica possibile.</a:t>
            </a:r>
          </a:p>
          <a:p>
            <a:pPr eaLnBrk="1" hangingPunct="1"/>
            <a:endParaRPr lang="it-IT" altLang="it-IT" sz="2400" dirty="0"/>
          </a:p>
          <a:p>
            <a:pPr marL="333375" lvl="1" indent="-342900" eaLnBrk="1" hangingPunct="1">
              <a:buFont typeface="Courier New" panose="02070309020205020404" pitchFamily="49" charset="0"/>
              <a:buChar char="o"/>
            </a:pPr>
            <a:r>
              <a:rPr lang="it-IT" altLang="it-IT" dirty="0">
                <a:solidFill>
                  <a:srgbClr val="FF0000"/>
                </a:solidFill>
              </a:rPr>
              <a:t>Però anche nell’ipotesi in cui ci siano delle combinazioni di dazi e tariffe che si allontano dal libero scambio, ma che determinano un aumento del benessere (situazione rara) queste verrebbero annullata da interessi di parte, politicamente più influenti</a:t>
            </a:r>
          </a:p>
          <a:p>
            <a:pPr marL="333375" lvl="1" indent="-342900" eaLnBrk="1" hangingPunct="1">
              <a:buFont typeface="Courier New" panose="02070309020205020404" pitchFamily="49" charset="0"/>
              <a:buChar char="o"/>
            </a:pPr>
            <a:r>
              <a:rPr lang="it-IT" altLang="it-IT" dirty="0">
                <a:solidFill>
                  <a:srgbClr val="FF0000"/>
                </a:solidFill>
              </a:rPr>
              <a:t>Se questa tesi fosse corretta, la politica migliore potrebbe essere quella di invocare il libero scambio senza eccezioni, anche se su basi economiche può non essere sempre la migliore scelta concepibile. </a:t>
            </a:r>
            <a:endParaRPr lang="it-IT" altLang="it-IT" dirty="0"/>
          </a:p>
        </p:txBody>
      </p:sp>
      <p:sp>
        <p:nvSpPr>
          <p:cNvPr id="26628" name="Footer Placeholder 3">
            <a:extLst>
              <a:ext uri="{FF2B5EF4-FFF2-40B4-BE49-F238E27FC236}">
                <a16:creationId xmlns:a16="http://schemas.microsoft.com/office/drawing/2014/main" id="{45F401A8-6574-4264-9F0A-06762173C9E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anose="02020603050405020304" pitchFamily="18" charset="0"/>
              </a:rPr>
              <a:t>© 2023 Pearson – Krugman, Obstfeld, Melitz - Economia internazionale  1</a:t>
            </a:r>
          </a:p>
        </p:txBody>
      </p:sp>
      <p:sp>
        <p:nvSpPr>
          <p:cNvPr id="26629" name="Segnaposto numero diapositiva 4">
            <a:extLst>
              <a:ext uri="{FF2B5EF4-FFF2-40B4-BE49-F238E27FC236}">
                <a16:creationId xmlns:a16="http://schemas.microsoft.com/office/drawing/2014/main" id="{1145660F-2A0A-4C61-9AFD-8BF2637F2AB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F7321D3D-B652-46B5-9BED-5429DB4708EC}" type="slidenum">
              <a:rPr lang="en-US" altLang="it-IT" sz="900">
                <a:solidFill>
                  <a:schemeClr val="bg1"/>
                </a:solidFill>
                <a:latin typeface="Times" panose="02020603050405020304" pitchFamily="18" charset="0"/>
              </a:rPr>
              <a:pPr>
                <a:spcBef>
                  <a:spcPct val="0"/>
                </a:spcBef>
                <a:buSzTx/>
                <a:buFontTx/>
                <a:buNone/>
              </a:pPr>
              <a:t>9</a:t>
            </a:fld>
            <a:endParaRPr lang="en-US" altLang="it-IT" sz="900">
              <a:solidFill>
                <a:schemeClr val="bg1"/>
              </a:solidFill>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trips(downRight)">
                                      <p:cBhvr>
                                        <p:cTn id="7" dur="500"/>
                                        <p:tgtEl>
                                          <p:spTgt spid="1433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strips(downRight)">
                                      <p:cBhvr>
                                        <p:cTn id="10" dur="500"/>
                                        <p:tgtEl>
                                          <p:spTgt spid="14339">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Effect transition="in" filter="strips(downRight)">
                                      <p:cBhvr>
                                        <p:cTn id="13"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2.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docProps/app.xml><?xml version="1.0" encoding="utf-8"?>
<Properties xmlns="http://schemas.openxmlformats.org/officeDocument/2006/extended-properties" xmlns:vt="http://schemas.openxmlformats.org/officeDocument/2006/docPropsVTypes">
  <Template/>
  <TotalTime>822</TotalTime>
  <Words>3616</Words>
  <Application>Microsoft Office PowerPoint</Application>
  <PresentationFormat>Presentazione su schermo (4:3)</PresentationFormat>
  <Paragraphs>345</Paragraphs>
  <Slides>46</Slides>
  <Notes>31</Notes>
  <HiddenSlides>0</HiddenSlides>
  <MMClips>0</MMClips>
  <ScaleCrop>false</ScaleCrop>
  <HeadingPairs>
    <vt:vector size="6" baseType="variant">
      <vt:variant>
        <vt:lpstr>Caratteri utilizzati</vt:lpstr>
      </vt:variant>
      <vt:variant>
        <vt:i4>12</vt:i4>
      </vt:variant>
      <vt:variant>
        <vt:lpstr>Tema</vt:lpstr>
      </vt:variant>
      <vt:variant>
        <vt:i4>4</vt:i4>
      </vt:variant>
      <vt:variant>
        <vt:lpstr>Titoli diapositive</vt:lpstr>
      </vt:variant>
      <vt:variant>
        <vt:i4>46</vt:i4>
      </vt:variant>
    </vt:vector>
  </HeadingPairs>
  <TitlesOfParts>
    <vt:vector size="62" baseType="lpstr">
      <vt:lpstr>MS PGothic</vt:lpstr>
      <vt:lpstr>MS PGothic</vt:lpstr>
      <vt:lpstr>Arial</vt:lpstr>
      <vt:lpstr>Calibri</vt:lpstr>
      <vt:lpstr>Courier New</vt:lpstr>
      <vt:lpstr>Open Sans</vt:lpstr>
      <vt:lpstr>Open Sans Light</vt:lpstr>
      <vt:lpstr>Open Sans Semibold</vt:lpstr>
      <vt:lpstr>Symbol</vt:lpstr>
      <vt:lpstr>Times</vt:lpstr>
      <vt:lpstr>Verdana</vt:lpstr>
      <vt:lpstr>Wingdings</vt:lpstr>
      <vt:lpstr>Custom Design</vt:lpstr>
      <vt:lpstr>1_Custom Design</vt:lpstr>
      <vt:lpstr>2_Custom Design</vt:lpstr>
      <vt:lpstr>Office Theme</vt:lpstr>
      <vt:lpstr>Presentazione standard di PowerPoint</vt:lpstr>
      <vt:lpstr>Struttura della presentazione</vt:lpstr>
      <vt:lpstr>Struttura della presentazione</vt:lpstr>
      <vt:lpstr>Le argomentazioni a favore del libero scambio</vt:lpstr>
      <vt:lpstr>Figura 10.1 L’argomentazione a favore del libero scambio fondata sull’efficienza </vt:lpstr>
      <vt:lpstr>Le argomentazioni a favore del libero scambio </vt:lpstr>
      <vt:lpstr>Le argomentazioni a favore del libero scambio </vt:lpstr>
      <vt:lpstr>Le argomentazioni a favore del libero scambio </vt:lpstr>
      <vt:lpstr>Le argomentazioni a favore del libero scambio </vt:lpstr>
      <vt:lpstr>Le argomentazioni contrarie al libero scambio </vt:lpstr>
      <vt:lpstr>Le argomentazioni contrarie al libero scambio </vt:lpstr>
      <vt:lpstr>Le argomentazioni contrarie al libero scambio </vt:lpstr>
      <vt:lpstr>Controargomentazione</vt:lpstr>
      <vt:lpstr>Distribuzione del reddito e politica commerciale</vt:lpstr>
      <vt:lpstr>Il modello dell’elettore mediano </vt:lpstr>
      <vt:lpstr>Figura 10.4 Competizione elettorale </vt:lpstr>
      <vt:lpstr>Il modello dell’elettore mediano </vt:lpstr>
      <vt:lpstr>L’azione collettiva</vt:lpstr>
      <vt:lpstr>L’azione collettiva </vt:lpstr>
      <vt:lpstr>Rappresentazione del processo politico</vt:lpstr>
      <vt:lpstr>Chi riceve protezione?</vt:lpstr>
      <vt:lpstr>Quali settori vengono protetti? </vt:lpstr>
      <vt:lpstr>Figura 10.5 Dazi medi sulle importazioni totali</vt:lpstr>
      <vt:lpstr>Negoziati internazionali e politica commerciale</vt:lpstr>
      <vt:lpstr>Gli accordi commerciali internazionali: una breve rassegna storica</vt:lpstr>
      <vt:lpstr>Presentazione standard di PowerPoint</vt:lpstr>
      <vt:lpstr>Gli accordi commerciali internazionali: una breve rassegna storica</vt:lpstr>
      <vt:lpstr>Figura 10.5 Dazi medi per Stati Uniti, Europa occidentale e Giappone in corrispondenza dei vari round negoziali 1947-1999 (%)</vt:lpstr>
      <vt:lpstr>L’Uruguay Round</vt:lpstr>
      <vt:lpstr>Liberalizzazione commerciale</vt:lpstr>
      <vt:lpstr>Riforme amministrative</vt:lpstr>
      <vt:lpstr>Riforme amministrative</vt:lpstr>
      <vt:lpstr>Costi e benefici dell’Uruguay Round</vt:lpstr>
      <vt:lpstr>La fine degli accordi commerciali?  Il Doha Round</vt:lpstr>
      <vt:lpstr>Il fallimento del Doha Round</vt:lpstr>
      <vt:lpstr>Tabella 10.5 Distribuzione percentuale  dei guadagni potenziali dal libero scambio </vt:lpstr>
      <vt:lpstr>Il fallimento del Doha Round</vt:lpstr>
      <vt:lpstr>Tabella 10.6 Guadagni percentuali di reddito  in due scenari possibili del Doha Round </vt:lpstr>
      <vt:lpstr>Presentazione standard di PowerPoint</vt:lpstr>
      <vt:lpstr>Gli accordi commerciali preferenziali</vt:lpstr>
      <vt:lpstr>Gli accordi commerciali preferenziali</vt:lpstr>
      <vt:lpstr>Gli accordi commerciali preferenziali </vt:lpstr>
      <vt:lpstr>Gli accordi commerciali preferenziali </vt:lpstr>
      <vt:lpstr>Riassunto </vt:lpstr>
      <vt:lpstr>Riassunto </vt:lpstr>
      <vt:lpstr>Riassunto </vt:lpstr>
    </vt:vector>
  </TitlesOfParts>
  <Company>© 2012 Pearson Addison-Wesley.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Introduction</dc:subject>
  <dc:creator>Paul R. Krugman</dc:creator>
  <cp:lastModifiedBy>Marco Giansoldati</cp:lastModifiedBy>
  <cp:revision>446</cp:revision>
  <dcterms:created xsi:type="dcterms:W3CDTF">2005-08-05T21:46:31Z</dcterms:created>
  <dcterms:modified xsi:type="dcterms:W3CDTF">2025-10-29T07:43:56Z</dcterms:modified>
</cp:coreProperties>
</file>