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90" r:id="rId3"/>
    <p:sldId id="288" r:id="rId4"/>
    <p:sldId id="310" r:id="rId5"/>
    <p:sldId id="313" r:id="rId6"/>
    <p:sldId id="314" r:id="rId7"/>
    <p:sldId id="296" r:id="rId8"/>
    <p:sldId id="272" r:id="rId9"/>
    <p:sldId id="291" r:id="rId10"/>
    <p:sldId id="315" r:id="rId11"/>
    <p:sldId id="316" r:id="rId12"/>
    <p:sldId id="317" r:id="rId13"/>
    <p:sldId id="293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E916D3-8CE8-0D8D-8BCD-1C9B982E8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EF45DD-A783-5431-B2BF-6F1EF8483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A8FBD1-BC0F-D2F0-A9BF-BB360880C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C9A029-336F-DF53-252F-E72D893CB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240C53-C3DF-FF98-FB80-C260834FF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036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C0CABC-12D8-9F0D-6B6D-90A66DEBE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154263B-DD25-0F89-3B89-CB431F7EC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437374-E697-2BE1-6BD2-1D3C14765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F6D3E0-6B2A-3901-C83F-09156990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2A027B-8784-1B57-312B-A234AB46A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6436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1034C3B-3AA2-925D-C5BF-C03D542499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20BBCD9-DA18-A321-504D-E5252F6F7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E4D3CC-3A85-48CF-A973-E3346C8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BB50C7-64CB-4D34-6929-476F87F16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695E7E-FACB-B700-A7B7-D17070B0A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957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D32E6B-E6F7-00EA-98CC-25BF444CF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72D4DA-966B-6D36-1723-A20E138F7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DEC23A-1804-4274-E7A8-CE67368D5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1EED31-7F05-2CA9-A55A-D74EBF52C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1EC824-6374-E8DF-FA63-A49CDDA5B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693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3B99B9-CAC2-DBD6-A9A5-0320C7729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92DEC15-7A96-B5D8-4B07-DB91A5CF6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2569D8-05CD-7E09-C718-F0208C4B1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0BAB8D-F933-2790-EC98-DCAFA210E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FDEF79-5681-9F27-F92F-065605E70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158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2E69E9-860F-4F28-672D-80A009422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41408B-9A46-0030-E92A-58994FC7C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979C4CE-EC34-CA28-93BE-6E7FE9370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09EA45-FEE0-7583-9D96-20E3258DC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1DF0BB9-D4BE-882A-6966-D5C5260DC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BEE384-E824-5DEA-CC2B-B6A44FD4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308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0BCDA3-989F-5D80-639C-AC3E93B92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D2B4A7-EFA0-7260-BF2B-DFFD4EED1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5AF7881-2836-C32C-AEA4-A6F36051A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3AAFFD3-0E13-2532-93DC-B3FA4ECCE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D9DECF4-0DB0-B0F9-DC8C-AD651023A0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AE0A8C8-60B0-054A-2243-E53760439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61AA92F-02C1-5473-9030-BB3E8DD42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B32C9A4-9E28-9F6B-178B-FA1489AB7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178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C5B65C-1B41-B558-BA9C-9B183E9A4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4ECCD8B-2FC4-8DEC-6F96-FBE4AC9F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CC86B28-5085-F5BA-66B1-B459EBE3C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913E71C-99B4-C20A-29B0-4DBD2E37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604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7FDEED1-6E0B-6CE9-B6DC-3F09BC5AA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D5B3F66-FD73-F544-1801-49E4A616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F9F57F-D161-6D98-8B58-161183DB1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656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7F62F6-2959-ECA1-8ADF-8430164B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7E92BD-6A15-6805-88A2-7B4D8CB92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1A2B5D0-9B60-31FE-7C42-BF3CC41FF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97A7348-0832-5A0A-6B1E-0754B5625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B213119-236A-1376-66B5-EBA5CCDAB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37E17F2-0492-6FF1-2AE8-761706E2E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8120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13C4FB-A071-34A0-158E-1D6C46922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996EC7A-041F-1AD9-5BD6-85605DAD3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4B7D6D-116F-C4E7-1826-8779008A1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DB0E4DE-BC51-A4D4-B63E-DEE7670D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05A4D0-02FA-72A8-28BC-94438A25C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863EEA6-A09E-CF4E-9C77-4F46BA73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457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453B6AB-300A-A9CE-A6B9-0EABA4AC2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F8EA76-36E4-72A8-5A98-3D2AB2649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21A03F-367D-98B5-6A75-88BFAFEFB5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279B7-9D30-4408-B879-192EFAAF0F0F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45D843-91E1-AD20-2B19-D31BB010F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BF03B9-73D4-DCD3-DA8A-323F41775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16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4D5E9E-1BF7-4149-A8B4-53DD05FA8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6011" y="671120"/>
            <a:ext cx="10402349" cy="520118"/>
          </a:xfrm>
        </p:spPr>
        <p:txBody>
          <a:bodyPr>
            <a:normAutofit fontScale="90000"/>
          </a:bodyPr>
          <a:lstStyle/>
          <a:p>
            <a:pPr algn="l"/>
            <a:r>
              <a:rPr lang="it-IT" sz="3200" dirty="0"/>
              <a:t>I trattati di pace postbellici (1919-20)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7A8689B-12DD-4339-9324-E947192D2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6011" y="1468073"/>
            <a:ext cx="10402349" cy="4588778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Nel contesto della Conferenza di Parigi, vengono firmati i trattati di pace che riguardavano i paesi sconfitti: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Trattato di Versailles con la Germania (giugno 1919)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Trattato di Saint-Germain con l’Austria (settembre 1919)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Trattato del Trianon con l’Ungheria (giugno 1920)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Trattato di Neuilly con la Bulgaria (novembre 1919)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Trattato di Sèvres (agosto 1920) con l’Impero ottomano, poi modificato con il trattato di Losanna con la Turchia (luglio 1923) in seguito alla guerra greco-turca (1919-22) che sancì l’espulsione della Grecia dall’Anatolia (scambio di popolazioni fra i due paesi)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Abolizione del sultanato ottomano (1922) e fondazione della Repubblica turca (1923), presieduta da Mustafa Kemal </a:t>
            </a:r>
            <a:r>
              <a:rPr lang="it-IT" dirty="0" err="1"/>
              <a:t>Atatürk</a:t>
            </a:r>
            <a:r>
              <a:rPr lang="it-IT" dirty="0"/>
              <a:t>: laicizzazione, occidentalizzazione e nazionalismo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Al posto degli imperi multinazionali, nascono in Europa orientale nuovi stati, basati, almeno teoricamente, sul principio di nazionalità</a:t>
            </a:r>
          </a:p>
        </p:txBody>
      </p:sp>
    </p:spTree>
    <p:extLst>
      <p:ext uri="{BB962C8B-B14F-4D97-AF65-F5344CB8AC3E}">
        <p14:creationId xmlns:p14="http://schemas.microsoft.com/office/powerpoint/2010/main" val="1050668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6112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I tedeschi della Transilvania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827" y="1417739"/>
            <a:ext cx="5536346" cy="470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450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4501"/>
          </a:xfrm>
        </p:spPr>
        <p:txBody>
          <a:bodyPr>
            <a:normAutofit/>
          </a:bodyPr>
          <a:lstStyle/>
          <a:p>
            <a:r>
              <a:rPr lang="it-IT" sz="2800" dirty="0"/>
              <a:t>L’Italia e l’Europa orientale fra anni Venti e Trenta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199626"/>
            <a:ext cx="10515600" cy="4991449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it-IT" sz="4400" dirty="0"/>
              <a:t>La firma del trattato di Rapallo (1920) avvia una fase di maggiore cooperazione dell’Italia con i paesi eredi dell’Impero austro-ungarico, in particolare, oltre a Regno SHS, Cecoslovacchia e Romania</a:t>
            </a:r>
          </a:p>
          <a:p>
            <a:pPr algn="just"/>
            <a:r>
              <a:rPr lang="it-IT" sz="4400" dirty="0"/>
              <a:t>Nel 1920-21 creazione della Piccola Intesa (Cecoslovacchia, Jugoslavia e Romania) in funzione anti-revisionista e in particolare anti-ungherese, appoggiata dalla Francia</a:t>
            </a:r>
          </a:p>
          <a:p>
            <a:pPr algn="just"/>
            <a:r>
              <a:rPr lang="it-IT" sz="4400" dirty="0"/>
              <a:t>Anche dopo la presa del potere del fascismo, fino alla metà degli anni Venti prevale nella diplomazia italiana una politica di continuità verso l’Europa orientale (un’eccezione è rappresentata dalla crisi di Corfù nel 1923)</a:t>
            </a:r>
          </a:p>
          <a:p>
            <a:pPr algn="just"/>
            <a:r>
              <a:rPr lang="it-IT" sz="4400" dirty="0"/>
              <a:t>La politica di «cooperazione antiasburgica» fu poi riconfermata con il trattato di Roma con il Regno SHS (1924), con un trattato italo-cecoslovacco (1924) e con un successivo trattato di amicizia con la Romania (1926)</a:t>
            </a:r>
          </a:p>
          <a:p>
            <a:pPr algn="just"/>
            <a:r>
              <a:rPr lang="it-IT" sz="4400" dirty="0"/>
              <a:t>La stipulazione dei due trattati italo-albanesi di Tirana (1926 e 1927) provocarono un aumento della tensione fra Italia e Jugoslavia</a:t>
            </a:r>
          </a:p>
          <a:p>
            <a:pPr algn="just"/>
            <a:r>
              <a:rPr lang="it-IT" sz="4400" dirty="0"/>
              <a:t>Dalla fine della guerra, l’Italia, prima liberale poi fascista, sviluppa una strategia di diplomazia culturale e di propaganda verso l’Europa orientale</a:t>
            </a:r>
          </a:p>
          <a:p>
            <a:pPr algn="just"/>
            <a:endParaRPr lang="it-IT" sz="4400" dirty="0"/>
          </a:p>
          <a:p>
            <a:pPr algn="just"/>
            <a:endParaRPr lang="it-IT" sz="4400" dirty="0"/>
          </a:p>
          <a:p>
            <a:pPr algn="just"/>
            <a:endParaRPr lang="it-IT" sz="4400" dirty="0"/>
          </a:p>
          <a:p>
            <a:pPr algn="just"/>
            <a:endParaRPr lang="it-IT" sz="4400" dirty="0"/>
          </a:p>
          <a:p>
            <a:pPr algn="just"/>
            <a:endParaRPr lang="it-IT" sz="4400" dirty="0"/>
          </a:p>
          <a:p>
            <a:pPr algn="just"/>
            <a:endParaRPr lang="it-IT" sz="4400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0309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A27DE5-3D55-4892-B83F-C05803163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4734"/>
            <a:ext cx="10515600" cy="521222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2800" dirty="0"/>
              <a:t>Con il trattato di amicizia italo-ungherese del 1927 l’Italia fascista inizia una politica di appoggio alle istanze del revisionismo ungherese e, più in generale, danubiano-balcanico</a:t>
            </a:r>
          </a:p>
          <a:p>
            <a:pPr algn="just"/>
            <a:r>
              <a:rPr lang="it-IT" sz="2800" dirty="0"/>
              <a:t>In questo quadro si colloca il supporto finanziario e logistico italiano ai gruppi terroristici anti-jugoslavi di estrema destra, gli Ustascia croati e l’</a:t>
            </a:r>
            <a:r>
              <a:rPr lang="it-IT" sz="2800" dirty="0" err="1"/>
              <a:t>Orim</a:t>
            </a:r>
            <a:r>
              <a:rPr lang="it-IT" sz="2800" dirty="0"/>
              <a:t> macedone </a:t>
            </a:r>
          </a:p>
          <a:p>
            <a:pPr algn="just"/>
            <a:r>
              <a:rPr lang="it-IT" sz="2800" dirty="0"/>
              <a:t>Nel 1933 si rafforzano le strutture della Piccola Intesa, con la creazione di un Consiglio permanente con sede a Ginevra</a:t>
            </a:r>
          </a:p>
          <a:p>
            <a:pPr algn="just"/>
            <a:r>
              <a:rPr lang="it-IT" sz="2800" dirty="0"/>
              <a:t>Nel 1934 è stipulata l’Intesa Balcanica fra Grecia, Turchia, Jugoslavia e Romania, diretta in particolare contro la Bulgaria</a:t>
            </a:r>
          </a:p>
          <a:p>
            <a:pPr algn="just"/>
            <a:r>
              <a:rPr lang="it-IT" sz="2800" dirty="0"/>
              <a:t>Nel 1934 Italia, Austria e Ungheria stipulano i Protocolli di Roma: intesa economica e militare con cui l’Italia fascista tentava di arginare i progetti di espansione politica della Germania in Europa centro-orientale e in particolare una possibile annessione dell’Austria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6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9843" y="365125"/>
            <a:ext cx="10623957" cy="700277"/>
          </a:xfrm>
        </p:spPr>
        <p:txBody>
          <a:bodyPr>
            <a:noAutofit/>
          </a:bodyPr>
          <a:lstStyle/>
          <a:p>
            <a:pPr algn="just"/>
            <a:r>
              <a:rPr lang="it-IT" sz="3200" dirty="0"/>
              <a:t>Situazione del mondo agricolo in Europa orientale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29843" y="1196753"/>
            <a:ext cx="10623956" cy="5027878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I paesi dell’Europa orientale erano prevalentemente agricoli</a:t>
            </a:r>
          </a:p>
          <a:p>
            <a:pPr algn="just"/>
            <a:r>
              <a:rPr lang="it-IT" dirty="0"/>
              <a:t>Fondazione di un’«internazionale verde» a Praga nel 1921: terza via tra capitalismo e bolscevismo</a:t>
            </a:r>
          </a:p>
          <a:p>
            <a:pPr algn="just"/>
            <a:r>
              <a:rPr lang="it-IT" dirty="0"/>
              <a:t>I principali partiti contadini sono attivi in Romania, Bulgaria, Jugoslavia, Cecoslovacchia e Polonia</a:t>
            </a:r>
          </a:p>
          <a:p>
            <a:pPr algn="just"/>
            <a:r>
              <a:rPr lang="it-IT" dirty="0"/>
              <a:t>Riforme agrarie radicali realizzate in Romania, Cecoslovacchia e Jugoslavia</a:t>
            </a:r>
          </a:p>
          <a:p>
            <a:pPr algn="just"/>
            <a:r>
              <a:rPr lang="it-IT" dirty="0"/>
              <a:t>Obiettivo: nazionalizzare le proprietà agricole, colpendo soprattutto la grande proprietà fondiaria straniera</a:t>
            </a:r>
          </a:p>
          <a:p>
            <a:pPr algn="just"/>
            <a:r>
              <a:rPr lang="it-IT" dirty="0"/>
              <a:t>In Ungheria e Polonia le riforme agrarie furono minime anche perché nel XIX secolo vi era stata una potente aristocrazia locale che aveva dominato il movimento nazionale</a:t>
            </a:r>
          </a:p>
        </p:txBody>
      </p:sp>
    </p:spTree>
    <p:extLst>
      <p:ext uri="{BB962C8B-B14F-4D97-AF65-F5344CB8AC3E}">
        <p14:creationId xmlns:p14="http://schemas.microsoft.com/office/powerpoint/2010/main" val="4054451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F56852-6209-4BA0-8D8C-E30208672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30"/>
            <a:ext cx="10515600" cy="551423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dirty="0"/>
              <a:t>Tensioni crescenti fra Italia e Regno SHS: D’Annunzio occupa Fiume alla testa dei legionari, fondando la Reggenza del Carnaro (settembre 1919)</a:t>
            </a:r>
          </a:p>
          <a:p>
            <a:pPr algn="just"/>
            <a:r>
              <a:rPr lang="it-IT" dirty="0"/>
              <a:t>Italia e Regno SHS firmano il trattato di Rapallo (novembre 1920): l’Italia otteneva parte di quanto previsto dal trattato di Londra, in Dalmazia soltanto la città di Zara e le isole di Cherso, Lussino, Lagosta e </a:t>
            </a:r>
            <a:r>
              <a:rPr lang="it-IT" dirty="0" err="1"/>
              <a:t>Pelagosa</a:t>
            </a:r>
            <a:endParaRPr lang="it-IT" dirty="0"/>
          </a:p>
          <a:p>
            <a:pPr algn="just"/>
            <a:r>
              <a:rPr lang="it-IT" dirty="0"/>
              <a:t>Fiume diventa Stato libero e D’Annunzio e i legionari sono costretti con la forza ad abbandonare la città (dicembre 1920)</a:t>
            </a:r>
          </a:p>
          <a:p>
            <a:pPr algn="just"/>
            <a:r>
              <a:rPr lang="it-IT" dirty="0"/>
              <a:t>Trattato di Roma (gennaio 1924): lo Stato libero di Fiume viene suddiviso fra Italia e Regno SHS (la città all’Italia e Porto </a:t>
            </a:r>
            <a:r>
              <a:rPr lang="it-IT" dirty="0" err="1"/>
              <a:t>Baros</a:t>
            </a:r>
            <a:r>
              <a:rPr lang="it-IT" dirty="0"/>
              <a:t> al Regno SHS)</a:t>
            </a:r>
          </a:p>
          <a:p>
            <a:pPr algn="just"/>
            <a:r>
              <a:rPr lang="it-IT" dirty="0"/>
              <a:t>Per quanto riguarda le vertenze territoriali con la Grecia, l’accordo Tittoni-Venizelos del 1919 aveva previsto concessioni all’Italia su territori anatolici non ancora occupati dalle truppe greche e l’appoggio delle rivendicazioni italiane sull’Albania, in cambio della rinuncia italiana al Dodecaneso. Nel 1920 l’Italia denunciò l’accordo, ormai superato (guerra greco-turca)</a:t>
            </a:r>
          </a:p>
          <a:p>
            <a:pPr algn="just"/>
            <a:r>
              <a:rPr lang="it-IT" dirty="0"/>
              <a:t>L’Italia rinuncia al protettorato sull’Albania e abbandona Valona (agosto 1920): ricostituzione di un’Albania indipendente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3306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7EDFD1-D2E6-4202-920A-0CBDAD9C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/>
              <a:t>Trattato di Neuilly</a:t>
            </a:r>
          </a:p>
        </p:txBody>
      </p:sp>
      <p:sp>
        <p:nvSpPr>
          <p:cNvPr id="4" name="AutoShape 2" descr="Treaty of Neuilly-sur-Seine - Wikipedia">
            <a:extLst>
              <a:ext uri="{FF2B5EF4-FFF2-40B4-BE49-F238E27FC236}">
                <a16:creationId xmlns:a16="http://schemas.microsoft.com/office/drawing/2014/main" id="{27411E07-54BE-405C-9F5C-1AE1DE83D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utoShape 4" descr="Treaty of Neuilly-sur-Seine - Wikipedia">
            <a:extLst>
              <a:ext uri="{FF2B5EF4-FFF2-40B4-BE49-F238E27FC236}">
                <a16:creationId xmlns:a16="http://schemas.microsoft.com/office/drawing/2014/main" id="{9DE0098D-736C-468D-8760-FE5B632865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utoShape 6" descr="Treaty of Neuilly-sur-Seine - Wikipedia">
            <a:extLst>
              <a:ext uri="{FF2B5EF4-FFF2-40B4-BE49-F238E27FC236}">
                <a16:creationId xmlns:a16="http://schemas.microsoft.com/office/drawing/2014/main" id="{CED969E6-32EC-4D17-AF87-9DF2FEB8A2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CEC0CE04-A76A-46C0-9C2E-F585BB2D73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5087" y="1524699"/>
            <a:ext cx="5937025" cy="472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73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9505BA-EE04-4B1E-BD29-7AEBE7264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0611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Trattato del Trianon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7530A6-83BD-4198-B6A4-7641F5B84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514" y="1510019"/>
            <a:ext cx="6878972" cy="47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637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/>
              <a:t>Trattato di </a:t>
            </a:r>
            <a:r>
              <a:rPr lang="it-IT" sz="3200" dirty="0" err="1"/>
              <a:t>Sèvres</a:t>
            </a:r>
            <a:r>
              <a:rPr lang="it-IT" sz="3200" dirty="0"/>
              <a:t> (1920)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577130"/>
            <a:ext cx="7920880" cy="45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15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/>
              <a:t>Trattato di Losanna (1923)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236" y="1690688"/>
            <a:ext cx="6761527" cy="442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924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7114"/>
          </a:xfrm>
        </p:spPr>
        <p:txBody>
          <a:bodyPr>
            <a:normAutofit/>
          </a:bodyPr>
          <a:lstStyle/>
          <a:p>
            <a:pPr algn="ctr"/>
            <a:r>
              <a:rPr lang="it-IT" sz="2800" dirty="0"/>
              <a:t>Confine orientale italiano dopo la guerra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629" y="1568740"/>
            <a:ext cx="6140741" cy="463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314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3833"/>
          </a:xfrm>
        </p:spPr>
        <p:txBody>
          <a:bodyPr>
            <a:normAutofit/>
          </a:bodyPr>
          <a:lstStyle/>
          <a:p>
            <a:r>
              <a:rPr lang="it-IT" sz="3200" dirty="0"/>
              <a:t>La questione delle minoranze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84851"/>
            <a:ext cx="10515600" cy="4692112"/>
          </a:xfrm>
        </p:spPr>
        <p:txBody>
          <a:bodyPr>
            <a:noAutofit/>
          </a:bodyPr>
          <a:lstStyle/>
          <a:p>
            <a:pPr algn="just"/>
            <a:r>
              <a:rPr lang="it-IT" sz="2400" dirty="0"/>
              <a:t>Dopo la guerra in Europa orientale si pone il problema delle minoranze etniche</a:t>
            </a:r>
          </a:p>
          <a:p>
            <a:pPr algn="just"/>
            <a:r>
              <a:rPr lang="it-IT" sz="2400" dirty="0"/>
              <a:t>Primo tipo: minoranza delle zone di confine, come quella tedesca dei </a:t>
            </a:r>
            <a:r>
              <a:rPr lang="it-IT" sz="2400" dirty="0" err="1"/>
              <a:t>Sudeti</a:t>
            </a:r>
            <a:r>
              <a:rPr lang="it-IT" sz="2400" dirty="0"/>
              <a:t>, ungherese in Transilvania e albanese nel Kosovo</a:t>
            </a:r>
          </a:p>
          <a:p>
            <a:pPr algn="just"/>
            <a:r>
              <a:rPr lang="it-IT" sz="2400" dirty="0"/>
              <a:t>Secondo tipo: minoranze isolate territorialmente dalla propria patria: tedeschi ed ebrei</a:t>
            </a:r>
          </a:p>
          <a:p>
            <a:pPr algn="just"/>
            <a:r>
              <a:rPr lang="it-IT" sz="2400" dirty="0"/>
              <a:t>Terzo tipo: regioni con popolazioni miste: Banato (romeni, serbi, ungheresi, tedeschi), </a:t>
            </a:r>
            <a:r>
              <a:rPr lang="it-IT" sz="2400" dirty="0" err="1"/>
              <a:t>Dobrugia</a:t>
            </a:r>
            <a:r>
              <a:rPr lang="it-IT" sz="2400" dirty="0"/>
              <a:t> (turchi, bulgari, romeni, greci), </a:t>
            </a:r>
            <a:r>
              <a:rPr lang="it-IT" sz="2400" dirty="0" err="1"/>
              <a:t>Bessarabia</a:t>
            </a:r>
            <a:r>
              <a:rPr lang="it-IT" sz="2400" dirty="0"/>
              <a:t> (romeni, russi, ucraini, tedeschi, ebrei), Transilvania (romeni, ungheresi, tedeschi, ebrei), Macedonia (serbi, greci, bulgari, albanesi, turchi, valacchi, ebrei)</a:t>
            </a:r>
          </a:p>
          <a:p>
            <a:pPr algn="just"/>
            <a:r>
              <a:rPr lang="it-IT" sz="2400" dirty="0"/>
              <a:t>L’identificazione di un’etnia con uno Stato ha portato ad una radicalizzazione dei nazionalismi</a:t>
            </a:r>
          </a:p>
        </p:txBody>
      </p:sp>
    </p:spTree>
    <p:extLst>
      <p:ext uri="{BB962C8B-B14F-4D97-AF65-F5344CB8AC3E}">
        <p14:creationId xmlns:p14="http://schemas.microsoft.com/office/powerpoint/2010/main" val="804978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3398" y="595617"/>
            <a:ext cx="10276514" cy="612397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I tedeschi dei </a:t>
            </a:r>
            <a:r>
              <a:rPr lang="it-IT" sz="3200" dirty="0" err="1"/>
              <a:t>Sudeti</a:t>
            </a:r>
            <a:endParaRPr lang="it-IT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68" y="1560353"/>
            <a:ext cx="5154773" cy="437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74153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939</Words>
  <Application>Microsoft Office PowerPoint</Application>
  <PresentationFormat>Widescreen</PresentationFormat>
  <Paragraphs>54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1_Tema di Office</vt:lpstr>
      <vt:lpstr>I trattati di pace postbellici (1919-20)</vt:lpstr>
      <vt:lpstr>Presentazione standard di PowerPoint</vt:lpstr>
      <vt:lpstr>Trattato di Neuilly</vt:lpstr>
      <vt:lpstr>Trattato del Trianon</vt:lpstr>
      <vt:lpstr>Trattato di Sèvres (1920)</vt:lpstr>
      <vt:lpstr>Trattato di Losanna (1923)</vt:lpstr>
      <vt:lpstr>Confine orientale italiano dopo la guerra</vt:lpstr>
      <vt:lpstr>La questione delle minoranze</vt:lpstr>
      <vt:lpstr>I tedeschi dei Sudeti</vt:lpstr>
      <vt:lpstr>I tedeschi della Transilvania</vt:lpstr>
      <vt:lpstr>L’Italia e l’Europa orientale fra anni Venti e Trenta</vt:lpstr>
      <vt:lpstr>Presentazione standard di PowerPoint</vt:lpstr>
      <vt:lpstr>Situazione del mondo agricolo in Europa orientale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SANTORO STEFANO</dc:creator>
  <cp:lastModifiedBy>SANTORO STEFANO</cp:lastModifiedBy>
  <cp:revision>1</cp:revision>
  <dcterms:created xsi:type="dcterms:W3CDTF">2025-10-29T08:23:45Z</dcterms:created>
  <dcterms:modified xsi:type="dcterms:W3CDTF">2025-10-29T08:24:35Z</dcterms:modified>
</cp:coreProperties>
</file>