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autoCompressPictures="0">
  <p:sldMasterIdLst>
    <p:sldMasterId id="2147483648" r:id="rId1"/>
  </p:sldMasterIdLst>
  <p:notesMasterIdLst>
    <p:notesMasterId r:id="rId48"/>
  </p:notesMasterIdLst>
  <p:sldIdLst>
    <p:sldId id="256" r:id="rId2"/>
    <p:sldId id="258" r:id="rId3"/>
    <p:sldId id="257" r:id="rId4"/>
    <p:sldId id="290" r:id="rId5"/>
    <p:sldId id="320" r:id="rId6"/>
    <p:sldId id="323" r:id="rId7"/>
    <p:sldId id="318" r:id="rId8"/>
    <p:sldId id="324" r:id="rId9"/>
    <p:sldId id="325" r:id="rId10"/>
    <p:sldId id="326" r:id="rId11"/>
    <p:sldId id="319" r:id="rId12"/>
    <p:sldId id="321" r:id="rId13"/>
    <p:sldId id="322" r:id="rId14"/>
    <p:sldId id="327" r:id="rId15"/>
    <p:sldId id="328" r:id="rId16"/>
    <p:sldId id="329" r:id="rId17"/>
    <p:sldId id="330" r:id="rId18"/>
    <p:sldId id="291" r:id="rId19"/>
    <p:sldId id="317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31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289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B84339"/>
    <a:srgbClr val="A43C33"/>
    <a:srgbClr val="73FB79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0"/>
    <p:restoredTop sz="96534"/>
  </p:normalViewPr>
  <p:slideViewPr>
    <p:cSldViewPr snapToGrid="0">
      <p:cViewPr varScale="1">
        <p:scale>
          <a:sx n="119" d="100"/>
          <a:sy n="119" d="100"/>
        </p:scale>
        <p:origin x="216" y="288"/>
      </p:cViewPr>
      <p:guideLst/>
    </p:cSldViewPr>
  </p:slideViewPr>
  <p:outlineViewPr>
    <p:cViewPr>
      <p:scale>
        <a:sx n="33" d="100"/>
        <a:sy n="33" d="100"/>
      </p:scale>
      <p:origin x="0" y="-2793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C61FA-A606-C14B-A05C-4F4D84C3DC80}" type="datetimeFigureOut">
              <a:rPr lang="it-IT" smtClean="0"/>
              <a:t>26/10/25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EC15B-8F10-A74F-B401-0200B82D58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3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EC15B-8F10-A74F-B401-0200B82D58E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289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EC15B-8F10-A74F-B401-0200B82D58E2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46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E4CB98-60DE-EB42-8323-F80EED0CFB5F}" type="datetime1">
              <a:rPr lang="it-IT" smtClean="0"/>
              <a:t>26/10/25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943B-BB0E-3C46-AB5D-CF0F02526553}" type="datetime1">
              <a:rPr lang="it-IT" smtClean="0"/>
              <a:t>26/10/25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FFD8-70C9-AE47-95A0-5710326F6F87}" type="datetime1">
              <a:rPr lang="it-IT" smtClean="0"/>
              <a:t>26/10/25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6974-AA89-4F42-8312-182337E6AF40}" type="datetime1">
              <a:rPr lang="it-IT" smtClean="0"/>
              <a:t>26/10/25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0015-D51C-0D4F-8952-A0A8F3DD54FD}" type="datetime1">
              <a:rPr lang="it-IT" smtClean="0"/>
              <a:t>26/10/25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F6C6-CDCA-EB42-915B-A533F9584DD9}" type="datetime1">
              <a:rPr lang="it-IT" smtClean="0"/>
              <a:t>26/10/25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4ABF-D011-C948-BD03-868E0C8166B7}" type="datetime1">
              <a:rPr lang="it-IT" smtClean="0"/>
              <a:t>26/10/25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71E4-5712-9B40-BF5C-F7659D2B8F28}" type="datetime1">
              <a:rPr lang="it-IT" smtClean="0"/>
              <a:t>26/10/25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A270-324C-5D46-9EC0-53EB72081903}" type="datetime1">
              <a:rPr lang="it-IT" smtClean="0"/>
              <a:t>26/10/25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905F-A6B7-724D-9041-AE55568CFB53}" type="datetime1">
              <a:rPr lang="it-IT" smtClean="0"/>
              <a:t>26/10/25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8D73-15E4-4E49-9AD9-4303C6C578BA}" type="datetime1">
              <a:rPr lang="it-IT" smtClean="0"/>
              <a:t>26/10/25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5200-C524-7C47-8E83-4743482FD1D2}" type="datetime1">
              <a:rPr lang="it-IT" smtClean="0"/>
              <a:t>26/10/25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414D-310B-B54E-89F3-F87AF2885B65}" type="datetime1">
              <a:rPr lang="it-IT" smtClean="0"/>
              <a:t>26/10/25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0B5C-DC14-3E40-BF84-59CC8E0B23A4}" type="datetime1">
              <a:rPr lang="it-IT" smtClean="0"/>
              <a:t>26/10/25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65A4-0AC0-E14A-9889-91B7FBCEFD04}" type="datetime1">
              <a:rPr lang="it-IT" smtClean="0"/>
              <a:t>26/10/25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8720-2B17-204B-BAB7-6E7BB41EF9F6}" type="datetime1">
              <a:rPr lang="it-IT" smtClean="0"/>
              <a:t>26/10/25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6DFC-EA0A-964B-8B19-3BD82B5C778E}" type="datetime1">
              <a:rPr lang="it-IT" smtClean="0"/>
              <a:t>26/10/25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34E252-B56C-CC4E-B95E-85EB2069FC90}" type="datetime1">
              <a:rPr lang="it-IT" smtClean="0"/>
              <a:t>26/10/25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4.jp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.jpe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CD911F-CF75-DAB8-1A10-14458C9BCA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Storia della Matematica</a:t>
            </a:r>
            <a:br>
              <a:rPr lang="it-IT" dirty="0"/>
            </a:br>
            <a:r>
              <a:rPr lang="it-IT" sz="2800" dirty="0" err="1"/>
              <a:t>a.a</a:t>
            </a:r>
            <a:r>
              <a:rPr lang="it-IT" sz="2800" dirty="0"/>
              <a:t>. 2025-26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8AAC8CC-3A3C-1698-3A98-6DD18F8FF5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sz="4800" b="1" dirty="0">
                <a:solidFill>
                  <a:schemeClr val="accent4"/>
                </a:solidFill>
              </a:rPr>
              <a:t>Prima metà del Seicento</a:t>
            </a:r>
          </a:p>
        </p:txBody>
      </p:sp>
    </p:spTree>
    <p:extLst>
      <p:ext uri="{BB962C8B-B14F-4D97-AF65-F5344CB8AC3E}">
        <p14:creationId xmlns:p14="http://schemas.microsoft.com/office/powerpoint/2010/main" val="7287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7F3B94-9D0A-3F80-3E5E-651F97E14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Rette tangenti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DEEF953-0CAE-A39B-BA85-B9F932E27B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2144" y="2432304"/>
                <a:ext cx="9848087" cy="3536696"/>
              </a:xfrm>
            </p:spPr>
            <p:txBody>
              <a:bodyPr>
                <a:noAutofit/>
              </a:bodyPr>
              <a:lstStyle/>
              <a:p>
                <a:r>
                  <a:rPr lang="it-IT" sz="1800" dirty="0">
                    <a:solidFill>
                      <a:srgbClr val="262626"/>
                    </a:solidFill>
                    <a:ea typeface="Times New Roman" panose="02020603050405020304" pitchFamily="18" charset="0"/>
                  </a:rPr>
                  <a:t>Descartes aveva presentato nella </a:t>
                </a:r>
                <a:r>
                  <a:rPr lang="it-IT" sz="1800" i="1" dirty="0" err="1">
                    <a:solidFill>
                      <a:srgbClr val="262626"/>
                    </a:solidFill>
                    <a:ea typeface="Times New Roman" panose="02020603050405020304" pitchFamily="18" charset="0"/>
                  </a:rPr>
                  <a:t>Géométrie</a:t>
                </a:r>
                <a:r>
                  <a:rPr lang="it-IT" sz="1800" i="1" dirty="0">
                    <a:solidFill>
                      <a:srgbClr val="262626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it-IT" sz="1800" dirty="0">
                    <a:solidFill>
                      <a:srgbClr val="262626"/>
                    </a:solidFill>
                    <a:ea typeface="Times New Roman" panose="02020603050405020304" pitchFamily="18" charset="0"/>
                  </a:rPr>
                  <a:t>un metodo generale per le </a:t>
                </a:r>
                <a:r>
                  <a:rPr lang="it-IT" sz="1800" dirty="0">
                    <a:solidFill>
                      <a:srgbClr val="C00000"/>
                    </a:solidFill>
                    <a:ea typeface="Times New Roman" panose="02020603050405020304" pitchFamily="18" charset="0"/>
                  </a:rPr>
                  <a:t>tangenti alle curve algebriche</a:t>
                </a:r>
                <a:r>
                  <a:rPr lang="it-IT" sz="1800" dirty="0">
                    <a:solidFill>
                      <a:srgbClr val="262626"/>
                    </a:solidFill>
                    <a:ea typeface="Times New Roman" panose="02020603050405020304" pitchFamily="18" charset="0"/>
                  </a:rPr>
                  <a:t>. </a:t>
                </a:r>
                <a:r>
                  <a:rPr lang="it-IT" sz="1800" dirty="0"/>
                  <a:t>Fermat ne propone un altro e, nel confronto, è chiara la propensione del primo per tecniche geometriche mentre il secondo osserva che il punto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800" dirty="0"/>
                  <a:t> viene a trovarsi </a:t>
                </a:r>
                <a:r>
                  <a:rPr lang="it-IT" sz="1800" i="1" dirty="0"/>
                  <a:t>vicino</a:t>
                </a:r>
                <a:r>
                  <a:rPr lang="it-IT" sz="1800" dirty="0"/>
                  <a:t> alla retta tangente alla curva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800" dirty="0"/>
                  <a:t> nel punto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800" dirty="0"/>
                  <a:t> e quindi scopre che l’inclinazione della retta tangente alla curva in 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it-IT" sz="1800" dirty="0"/>
                  <a:t> è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t-IT" sz="1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 . </m:t>
                          </m:r>
                        </m:e>
                      </m:func>
                    </m:oMath>
                  </m:oMathPara>
                </a14:m>
                <a:endParaRPr lang="it-IT" sz="1800" dirty="0"/>
              </a:p>
              <a:p>
                <a:r>
                  <a:rPr lang="it-IT" sz="1800" dirty="0"/>
                  <a:t>Fermat non spiega molto… accenna solo al fatto che questo metodo è simile a quello dei massimi e dei minimi!</a:t>
                </a:r>
              </a:p>
              <a:p>
                <a:r>
                  <a:rPr lang="it-IT" sz="1800" dirty="0">
                    <a:solidFill>
                      <a:srgbClr val="262626"/>
                    </a:solidFill>
                    <a:ea typeface="Times New Roman" panose="02020603050405020304" pitchFamily="18" charset="0"/>
                  </a:rPr>
                  <a:t>Anche questo risultato circola in forma manoscritta: nel 1638 si sviluppa una </a:t>
                </a:r>
                <a:r>
                  <a:rPr lang="it-IT" sz="1800" b="1" dirty="0">
                    <a:solidFill>
                      <a:srgbClr val="C00000"/>
                    </a:solidFill>
                    <a:ea typeface="Times New Roman" panose="02020603050405020304" pitchFamily="18" charset="0"/>
                  </a:rPr>
                  <a:t>polemica</a:t>
                </a:r>
                <a:r>
                  <a:rPr lang="it-IT" sz="1800" dirty="0">
                    <a:solidFill>
                      <a:srgbClr val="262626"/>
                    </a:solidFill>
                    <a:ea typeface="Times New Roman" panose="02020603050405020304" pitchFamily="18" charset="0"/>
                  </a:rPr>
                  <a:t> tra lui e </a:t>
                </a:r>
                <a:r>
                  <a:rPr lang="it-IT" sz="1800" dirty="0"/>
                  <a:t>Descartes sulla primazia. Ovviamente Descartes critica il metodo di Fermat, salvo ripensarci in seguito…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DEEF953-0CAE-A39B-BA85-B9F932E27B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2144" y="2432304"/>
                <a:ext cx="9848087" cy="3536696"/>
              </a:xfrm>
              <a:blipFill>
                <a:blip r:embed="rId2"/>
                <a:stretch>
                  <a:fillRect l="-515" t="-1434" r="-9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7D84222-93A8-5610-8A06-6EBE55D42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5F4BBD-5CD6-3C68-BC22-55752E40C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solidFill>
                  <a:srgbClr val="C00000"/>
                </a:solidFill>
              </a:rPr>
              <a:t>Metodo di </a:t>
            </a:r>
            <a:r>
              <a:rPr lang="it-IT" b="1" i="1" dirty="0" err="1">
                <a:solidFill>
                  <a:srgbClr val="C00000"/>
                </a:solidFill>
              </a:rPr>
              <a:t>adequazione</a:t>
            </a:r>
            <a:r>
              <a:rPr lang="it-IT" b="1" i="1" dirty="0">
                <a:solidFill>
                  <a:srgbClr val="C00000"/>
                </a:solidFill>
              </a:rPr>
              <a:t> </a:t>
            </a:r>
            <a:endParaRPr lang="it-IT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F4B5D3F-EBE5-9650-F661-82DD3C7934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it-IT" dirty="0"/>
                  <a:t>Nel </a:t>
                </a:r>
                <a:r>
                  <a:rPr lang="it-IT" i="1" dirty="0"/>
                  <a:t>Metodo dei massimi e dei minimi</a:t>
                </a:r>
                <a:r>
                  <a:rPr lang="it-IT" dirty="0"/>
                  <a:t>, come nel </a:t>
                </a:r>
                <a:r>
                  <a:rPr lang="it-IT" i="1" dirty="0"/>
                  <a:t>Metodo delle tangenti, </a:t>
                </a:r>
                <a:r>
                  <a:rPr lang="it-IT" dirty="0"/>
                  <a:t>il ricorso di Fermat a metodi di tipo infinitesimale è evidente.</a:t>
                </a:r>
              </a:p>
              <a:p>
                <a:r>
                  <a:rPr lang="it-IT" dirty="0"/>
                  <a:t>Ma la nozione di </a:t>
                </a:r>
                <a:r>
                  <a:rPr lang="it-IT" b="1" dirty="0"/>
                  <a:t>limite</a:t>
                </a:r>
                <a:r>
                  <a:rPr lang="it-IT" dirty="0"/>
                  <a:t> non è ancora a disposizione, quindi Fermat utilizza il Metodo di </a:t>
                </a:r>
                <a:r>
                  <a:rPr lang="it-IT" b="1" i="1" dirty="0" err="1">
                    <a:solidFill>
                      <a:srgbClr val="C00000"/>
                    </a:solidFill>
                  </a:rPr>
                  <a:t>adequatio</a:t>
                </a:r>
                <a:r>
                  <a:rPr lang="it-IT" dirty="0"/>
                  <a:t>: questa procedura, di origine molto antica, sta a indicare l’uso di uguaglianze tra due quantità solo </a:t>
                </a:r>
                <a:r>
                  <a:rPr lang="it-IT" i="1" dirty="0"/>
                  <a:t>approssimativamente</a:t>
                </a:r>
                <a:r>
                  <a:rPr lang="it-IT" dirty="0"/>
                  <a:t> uguali. </a:t>
                </a:r>
              </a:p>
              <a:p>
                <a:r>
                  <a:rPr lang="it-IT" dirty="0"/>
                  <a:t>Un esempio del suo uso appare quando studia la quadratura delle cosiddette </a:t>
                </a:r>
                <a:r>
                  <a:rPr lang="it-IT" i="1" dirty="0"/>
                  <a:t>parabole </a:t>
                </a:r>
                <a:r>
                  <a:rPr lang="it-IT" dirty="0"/>
                  <a:t>e</a:t>
                </a:r>
                <a:r>
                  <a:rPr lang="it-IT" i="1" dirty="0"/>
                  <a:t> iperboli di Fermat</a:t>
                </a:r>
                <a:r>
                  <a:rPr lang="it-IT" dirty="0"/>
                  <a:t>,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it-IT" dirty="0"/>
                  <a:t>   e   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it-IT" dirty="0"/>
                  <a:t>    con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it-IT" dirty="0"/>
                  <a:t>. </a:t>
                </a:r>
              </a:p>
              <a:p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F4B5D3F-EBE5-9650-F661-82DD3C7934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0" t="-3817" r="-11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6A595E-DE87-59E2-D0C6-B6379B2E7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3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07FAD1-BC34-EB9B-979C-BC13336B2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Quadratura della parabola di Fermat…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837A083-FD22-C7D9-8ECD-E3D5C4718D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6561" y="2556932"/>
                <a:ext cx="5721624" cy="265338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it-IT" sz="2000" dirty="0">
                    <a:solidFill>
                      <a:srgbClr val="262626"/>
                    </a:solidFill>
                  </a:rPr>
                  <a:t>Vogliamo determinare l’area </a:t>
                </a:r>
                <a:r>
                  <a:rPr lang="it-IT" sz="2000" b="1" i="1" dirty="0" err="1">
                    <a:solidFill>
                      <a:srgbClr val="262626"/>
                    </a:solidFill>
                  </a:rPr>
                  <a:t>S</a:t>
                </a:r>
                <a:r>
                  <a:rPr lang="it-IT" sz="2000" dirty="0">
                    <a:solidFill>
                      <a:srgbClr val="262626"/>
                    </a:solidFill>
                  </a:rPr>
                  <a:t> delimitata dalla curva      </a:t>
                </a:r>
                <a14:m>
                  <m:oMath xmlns:m="http://schemas.openxmlformats.org/officeDocument/2006/math">
                    <m:r>
                      <a:rPr lang="it-IT" sz="2000" i="1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2000" i="1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000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t-IT" sz="2000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it-IT" sz="2000" dirty="0">
                    <a:solidFill>
                      <a:srgbClr val="262626"/>
                    </a:solidFill>
                  </a:rPr>
                  <a:t> nell’intervallo tra 0 e </a:t>
                </a:r>
                <a14:m>
                  <m:oMath xmlns:m="http://schemas.openxmlformats.org/officeDocument/2006/math">
                    <m:r>
                      <a:rPr lang="it-IT" sz="2000" i="1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it-IT" sz="2000" i="1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000" dirty="0">
                    <a:solidFill>
                      <a:srgbClr val="262626"/>
                    </a:solidFill>
                  </a:rPr>
                  <a:t>.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it-IT" sz="2000" dirty="0">
                    <a:solidFill>
                      <a:srgbClr val="262626"/>
                    </a:solidFill>
                  </a:rPr>
                  <a:t>Suddividiamo l’intervallo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2000" b="0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0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it-IT" sz="2000" b="0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2000" dirty="0">
                    <a:solidFill>
                      <a:srgbClr val="262626"/>
                    </a:solidFill>
                  </a:rPr>
                  <a:t> in </a:t>
                </a:r>
                <a:r>
                  <a:rPr lang="it-IT" sz="2000" i="1" dirty="0">
                    <a:solidFill>
                      <a:srgbClr val="262626"/>
                    </a:solidFill>
                  </a:rPr>
                  <a:t>k</a:t>
                </a:r>
                <a:r>
                  <a:rPr lang="it-IT" sz="2000" dirty="0">
                    <a:solidFill>
                      <a:srgbClr val="262626"/>
                    </a:solidFill>
                  </a:rPr>
                  <a:t> </a:t>
                </a:r>
                <a:r>
                  <a:rPr lang="it-IT" sz="2000" dirty="0" err="1">
                    <a:solidFill>
                      <a:srgbClr val="262626"/>
                    </a:solidFill>
                  </a:rPr>
                  <a:t>sottointervalli</a:t>
                </a:r>
                <a:r>
                  <a:rPr lang="it-IT" sz="2000" dirty="0">
                    <a:solidFill>
                      <a:srgbClr val="262626"/>
                    </a:solidFill>
                  </a:rPr>
                  <a:t> prendendo i punti di ascisse 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it-IT" sz="2000" b="0" i="1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it-IT" sz="2000" b="0" i="1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sz="2000" b="0" i="1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𝑎𝑒</m:t>
                    </m:r>
                    <m:r>
                      <a:rPr lang="it-IT" sz="2000" b="0" i="1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sz="2000" b="0" i="1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it-IT" sz="2000" b="0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000" b="0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2000" b="0" i="1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2000" i="1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it-IT" sz="2000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000" b="0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it-IT" sz="2000" b="0" i="1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it-IT" sz="2000" i="1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it-IT" sz="2000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000" b="0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it-IT" sz="2000" dirty="0">
                    <a:solidFill>
                      <a:srgbClr val="262626"/>
                    </a:solidFill>
                  </a:rPr>
                  <a:t>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it-IT" sz="2000" dirty="0">
                    <a:solidFill>
                      <a:srgbClr val="262626"/>
                    </a:solidFill>
                  </a:rPr>
                  <a:t>dove il numero </a:t>
                </a:r>
                <a14:m>
                  <m:oMath xmlns:m="http://schemas.openxmlformats.org/officeDocument/2006/math">
                    <m:r>
                      <a:rPr lang="it-IT" sz="2000" i="1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it-IT" sz="2000" i="1">
                        <a:solidFill>
                          <a:srgbClr val="2626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it-IT" sz="2000" b="0" i="1">
                        <a:solidFill>
                          <a:srgbClr val="2626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it-IT" sz="2000" i="1">
                        <a:solidFill>
                          <a:srgbClr val="2626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it-IT" sz="2000" b="0" i="1">
                        <a:solidFill>
                          <a:srgbClr val="2626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it-IT" sz="2000" i="1">
                        <a:solidFill>
                          <a:srgbClr val="2626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000" dirty="0">
                    <a:solidFill>
                      <a:srgbClr val="262626"/>
                    </a:solidFill>
                  </a:rPr>
                  <a:t>è </a:t>
                </a:r>
                <a:r>
                  <a:rPr lang="it-IT" sz="2000" i="1" dirty="0">
                    <a:solidFill>
                      <a:srgbClr val="262626"/>
                    </a:solidFill>
                  </a:rPr>
                  <a:t>vicino</a:t>
                </a:r>
                <a:r>
                  <a:rPr lang="it-IT" sz="2000" dirty="0">
                    <a:solidFill>
                      <a:srgbClr val="262626"/>
                    </a:solidFill>
                  </a:rPr>
                  <a:t> a uno, in modo da poter usare il metodo di esaustione di Archimede con poligoni esterni, cioè in modo che si possano </a:t>
                </a:r>
                <a:r>
                  <a:rPr lang="it-IT" sz="2000" i="1" dirty="0" err="1">
                    <a:solidFill>
                      <a:srgbClr val="262626"/>
                    </a:solidFill>
                  </a:rPr>
                  <a:t>adequare</a:t>
                </a:r>
                <a:r>
                  <a:rPr lang="it-IT" sz="2000" dirty="0">
                    <a:solidFill>
                      <a:srgbClr val="262626"/>
                    </a:solidFill>
                  </a:rPr>
                  <a:t> i trapezoidi ABCE con i rettangoli ABDE. 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837A083-FD22-C7D9-8ECD-E3D5C4718D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6561" y="2556932"/>
                <a:ext cx="5721624" cy="2653380"/>
              </a:xfrm>
              <a:blipFill>
                <a:blip r:embed="rId3"/>
                <a:stretch>
                  <a:fillRect l="-1109" t="-2857" r="-1330" b="-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F5B84AEA-7542-D897-18F5-861665A19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204" y="1915545"/>
            <a:ext cx="4430014" cy="3101009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1DEFB3-4F04-4924-9250-4C48C7F0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7799C9-84D9-46D2-A11E-BCF8A720529D}" type="slidenum">
              <a:rPr 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904A66C-D7A7-0E18-13A1-15FBEE2863B5}"/>
                  </a:ext>
                </a:extLst>
              </p:cNvPr>
              <p:cNvSpPr txBox="1"/>
              <p:nvPr/>
            </p:nvSpPr>
            <p:spPr>
              <a:xfrm>
                <a:off x="1762342" y="5126183"/>
                <a:ext cx="8360712" cy="99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chemeClr val="accent4"/>
                    </a:solidFill>
                  </a:rPr>
                  <a:t>La somma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it-IT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it-IT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chemeClr val="accent4"/>
                    </a:solidFill>
                  </a:rPr>
                  <a:t>delle aree dei </a:t>
                </a:r>
                <a:r>
                  <a:rPr lang="it-IT" b="1" i="1" dirty="0">
                    <a:solidFill>
                      <a:schemeClr val="accent4"/>
                    </a:solidFill>
                  </a:rPr>
                  <a:t>k</a:t>
                </a:r>
                <a:r>
                  <a:rPr lang="it-IT" dirty="0">
                    <a:solidFill>
                      <a:schemeClr val="accent4"/>
                    </a:solidFill>
                  </a:rPr>
                  <a:t> rettangoli circoscritti, a cominciare dal più grande, è data da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t-IT" b="1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it-IT" b="1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it-IT" b="1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it-IT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it-I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it-I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𝑎𝑒</m:t>
                        </m:r>
                      </m:e>
                    </m:d>
                    <m:r>
                      <a:rPr lang="it-IT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t-I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𝑎𝑒</m:t>
                            </m:r>
                          </m:e>
                        </m:d>
                      </m:e>
                      <m:sup>
                        <m:r>
                          <a:rPr lang="it-I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it-I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𝑎𝑒</m:t>
                        </m:r>
                        <m:r>
                          <a:rPr lang="it-I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it-IT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it-IT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+…+</m:t>
                    </m:r>
                  </m:oMath>
                </a14:m>
                <a:r>
                  <a:rPr lang="it-IT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it-IT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it-IT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it-I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it-I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it-IT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it-I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it-IT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it-IT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  <m:r>
                      <a:rPr lang="it-IT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it-IT" dirty="0">
                  <a:solidFill>
                    <a:schemeClr val="accent4"/>
                  </a:solidFill>
                </a:endParaRPr>
              </a:p>
              <a:p>
                <a:endParaRPr lang="it-IT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904A66C-D7A7-0E18-13A1-15FBEE286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342" y="5126183"/>
                <a:ext cx="8360712" cy="991105"/>
              </a:xfrm>
              <a:prstGeom prst="rect">
                <a:avLst/>
              </a:prstGeom>
              <a:blipFill>
                <a:blip r:embed="rId5"/>
                <a:stretch>
                  <a:fillRect l="-606" t="-25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05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A2DD3B-4B20-F190-29E7-FE66EE61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solidFill>
                  <a:srgbClr val="C00000"/>
                </a:solidFill>
              </a:rPr>
              <a:t>…in modo semplice ma ingegnoso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0C0F7862-3B5E-33F1-B6A7-E69B895033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9601196" cy="341206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𝑎𝑒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𝑎𝑒</m:t>
                            </m:r>
                          </m:e>
                        </m:d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𝑎𝑒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+…+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it-IT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it-IT" b="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it-IT" dirty="0"/>
                  <a:t> =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[1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]</m:t>
                      </m:r>
                      <m:r>
                        <m:rPr>
                          <m:nor/>
                        </m:rPr>
                        <a:rPr lang="it-IT" dirty="0" smtClean="0"/>
                        <m:t> </m:t>
                      </m:r>
                      <m:r>
                        <m:rPr>
                          <m:nor/>
                        </m:rPr>
                        <a:rPr lang="it-IT" b="0" i="0" dirty="0" smtClean="0"/>
                        <m:t>.</m:t>
                      </m:r>
                    </m:oMath>
                  </m:oMathPara>
                </a14:m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Pur non disponendo della nozione di serie, Fermat sa che la </a:t>
                </a:r>
                <a:r>
                  <a:rPr lang="it-IT" i="1" dirty="0"/>
                  <a:t>serie geometrica </a:t>
                </a:r>
                <a:r>
                  <a:rPr lang="it-IT" dirty="0"/>
                  <a:t>è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nary>
                  </m:oMath>
                </a14:m>
                <a:r>
                  <a:rPr lang="it-IT" dirty="0"/>
                  <a:t>  quindi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it-IT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it-IT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it-IT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den>
                    </m:f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+…+</m:t>
                        </m:r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dirty="0"/>
                  <a:t>.</a:t>
                </a:r>
              </a:p>
              <a:p>
                <a:pPr marL="0" indent="0">
                  <a:buNone/>
                </a:pPr>
                <a:r>
                  <a:rPr lang="it-IT" dirty="0"/>
                  <a:t>Al tendere di </a:t>
                </a:r>
                <a:r>
                  <a:rPr lang="it-IT" i="1" dirty="0"/>
                  <a:t>e</a:t>
                </a:r>
                <a:r>
                  <a:rPr lang="it-IT" dirty="0"/>
                  <a:t> a uno, i rettangoli sono più sottili e la somma delle loro aree si avvicina a quella richiesta, cioè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li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+…+</m:t>
                            </m:r>
                            <m:sSup>
                              <m:sSupPr>
                                <m:ctrlP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=</m:t>
                        </m:r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r>
                  <a:rPr lang="it-IT" dirty="0"/>
                  <a:t> 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0C0F7862-3B5E-33F1-B6A7-E69B89503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9601196" cy="3412068"/>
              </a:xfrm>
              <a:blipFill>
                <a:blip r:embed="rId2"/>
                <a:stretch>
                  <a:fillRect l="-661" t="-3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ABE6983-9FD7-755F-03BB-CA8DC0F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2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11FD46-09BD-E451-D9DC-2645C3111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Né geometria né analisi, comunque…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A3E4BAD-154D-268F-9D02-598F0175C9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it-IT" dirty="0"/>
                  <a:t>Gli storici si chiedono come mai una mente così brillante abbia sostanzialmente trovato la formula (in notazioni moderne)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ma non si sia accorta che i processi di «tangente» e «area sottostante» fossero uno l’inverso dell’altro. (Bisognerà attendere l’intuizione di </a:t>
                </a:r>
                <a:r>
                  <a:rPr lang="it-IT" b="1" dirty="0"/>
                  <a:t>Evangelista Torricelli </a:t>
                </a:r>
                <a:r>
                  <a:rPr lang="it-IT" dirty="0"/>
                  <a:t>e, indipendentemente, di </a:t>
                </a:r>
                <a:r>
                  <a:rPr lang="it-IT" b="1" dirty="0"/>
                  <a:t>Isaac Barrow </a:t>
                </a:r>
                <a:r>
                  <a:rPr lang="it-IT" dirty="0"/>
                  <a:t>per stabilirlo come teorema.)</a:t>
                </a:r>
              </a:p>
              <a:p>
                <a:pPr marL="0" indent="0">
                  <a:buNone/>
                </a:pPr>
                <a:r>
                  <a:rPr lang="it-IT" dirty="0"/>
                  <a:t>E’ chiaro comunque che né la geometria né l’analisi siano i suoi argomenti favoriti. Quello che appassiona Fermat è un altro settore, di cui gli storici ritengono unanimi sia il fondatore:</a:t>
                </a:r>
              </a:p>
              <a:p>
                <a:pPr marL="0" indent="0" algn="ctr">
                  <a:buNone/>
                </a:pPr>
                <a:r>
                  <a:rPr lang="it-IT" sz="2800" b="1" dirty="0">
                    <a:solidFill>
                      <a:srgbClr val="C00000"/>
                    </a:solidFill>
                  </a:rPr>
                  <a:t>la teoria dei numeri.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A3E4BAD-154D-268F-9D02-598F0175C9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4" t="-19847" b="-34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5C7670C-849F-0EEF-D8D2-260A927C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6BD041-63AC-303D-B3F8-EF138155CCFC}"/>
              </a:ext>
            </a:extLst>
          </p:cNvPr>
          <p:cNvSpPr>
            <a:spLocks noGrp="1"/>
          </p:cNvSpPr>
          <p:nvPr>
            <p:ph type="title"/>
          </p:nvPr>
        </p:nvSpPr>
        <p:spPr>
          <a:custGeom>
            <a:avLst/>
            <a:gdLst>
              <a:gd name="connsiteX0" fmla="*/ 0 w 9601196"/>
              <a:gd name="connsiteY0" fmla="*/ 0 h 1303867"/>
              <a:gd name="connsiteX1" fmla="*/ 9601196 w 9601196"/>
              <a:gd name="connsiteY1" fmla="*/ 0 h 1303867"/>
              <a:gd name="connsiteX2" fmla="*/ 9601196 w 9601196"/>
              <a:gd name="connsiteY2" fmla="*/ 1303867 h 1303867"/>
              <a:gd name="connsiteX3" fmla="*/ 0 w 9601196"/>
              <a:gd name="connsiteY3" fmla="*/ 1303867 h 1303867"/>
              <a:gd name="connsiteX4" fmla="*/ 0 w 9601196"/>
              <a:gd name="connsiteY4" fmla="*/ 0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1196" h="1303867" fill="none" extrusionOk="0">
                <a:moveTo>
                  <a:pt x="0" y="0"/>
                </a:moveTo>
                <a:cubicBezTo>
                  <a:pt x="1246327" y="-49533"/>
                  <a:pt x="5147443" y="-14809"/>
                  <a:pt x="9601196" y="0"/>
                </a:cubicBezTo>
                <a:cubicBezTo>
                  <a:pt x="9603205" y="630880"/>
                  <a:pt x="9545780" y="1045777"/>
                  <a:pt x="9601196" y="1303867"/>
                </a:cubicBezTo>
                <a:cubicBezTo>
                  <a:pt x="8539305" y="1255636"/>
                  <a:pt x="3415185" y="1388322"/>
                  <a:pt x="0" y="1303867"/>
                </a:cubicBezTo>
                <a:cubicBezTo>
                  <a:pt x="106356" y="857696"/>
                  <a:pt x="113397" y="542360"/>
                  <a:pt x="0" y="0"/>
                </a:cubicBezTo>
                <a:close/>
              </a:path>
              <a:path w="9601196" h="1303867" stroke="0" extrusionOk="0">
                <a:moveTo>
                  <a:pt x="0" y="0"/>
                </a:moveTo>
                <a:cubicBezTo>
                  <a:pt x="1745183" y="118645"/>
                  <a:pt x="5085216" y="116012"/>
                  <a:pt x="9601196" y="0"/>
                </a:cubicBezTo>
                <a:cubicBezTo>
                  <a:pt x="9581714" y="329992"/>
                  <a:pt x="9660110" y="776628"/>
                  <a:pt x="9601196" y="1303867"/>
                </a:cubicBezTo>
                <a:cubicBezTo>
                  <a:pt x="8112477" y="1438467"/>
                  <a:pt x="983487" y="1146671"/>
                  <a:pt x="0" y="1303867"/>
                </a:cubicBezTo>
                <a:cubicBezTo>
                  <a:pt x="11142" y="790025"/>
                  <a:pt x="97615" y="305536"/>
                  <a:pt x="0" y="0"/>
                </a:cubicBezTo>
                <a:close/>
              </a:path>
            </a:pathLst>
          </a:custGeom>
          <a:ln w="63500">
            <a:gradFill flip="none" rotWithShape="1">
              <a:gsLst>
                <a:gs pos="0">
                  <a:srgbClr val="C0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beve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Fermat e la teoria dei numeri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6504AC8-0F8E-6354-A14C-45A6615E5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it-IT" dirty="0"/>
                  <a:t>Anche se tradotta precedentemente dal </a:t>
                </a:r>
                <a:r>
                  <a:rPr lang="it-IT" dirty="0" err="1"/>
                  <a:t>Regiomontano</a:t>
                </a:r>
                <a:r>
                  <a:rPr lang="it-IT" dirty="0"/>
                  <a:t>, nel </a:t>
                </a:r>
                <a:r>
                  <a:rPr lang="it-IT" b="1" dirty="0"/>
                  <a:t>1621</a:t>
                </a:r>
                <a:r>
                  <a:rPr lang="it-IT" dirty="0"/>
                  <a:t> compare una nuova accurata traduzione (dal greco al latino) dell’</a:t>
                </a:r>
                <a:r>
                  <a:rPr lang="it-IT" b="1" i="1" dirty="0"/>
                  <a:t>Aritmetica</a:t>
                </a:r>
                <a:r>
                  <a:rPr lang="it-IT" dirty="0"/>
                  <a:t> di </a:t>
                </a:r>
                <a:r>
                  <a:rPr lang="it-IT" b="1" dirty="0"/>
                  <a:t>Diofanto</a:t>
                </a:r>
                <a:r>
                  <a:rPr lang="it-IT" dirty="0"/>
                  <a:t>. </a:t>
                </a:r>
              </a:p>
              <a:p>
                <a:r>
                  <a:rPr lang="it-IT" dirty="0"/>
                  <a:t>Tra i contemporanei ha uno scarso successo: per alcuni è troppo teorica, per altri troppo algoritmica…</a:t>
                </a:r>
              </a:p>
              <a:p>
                <a:r>
                  <a:rPr lang="it-IT" dirty="0"/>
                  <a:t>Non così per Fermat, sul quale esercita un </a:t>
                </a:r>
                <a:r>
                  <a:rPr lang="it-IT" b="1" i="1" dirty="0">
                    <a:solidFill>
                      <a:srgbClr val="C00000"/>
                    </a:solidFill>
                  </a:rPr>
                  <a:t>fascino irresistibile</a:t>
                </a:r>
                <a:r>
                  <a:rPr lang="it-IT" dirty="0"/>
                  <a:t>. Si dedica con entusiasmo a dimostrare vari teoremi lì enunciati, molti con «metodo della discesa infinita».</a:t>
                </a:r>
              </a:p>
              <a:p>
                <a:r>
                  <a:rPr lang="it-IT" dirty="0"/>
                  <a:t>Tra gli altri risultati, prova che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it-IT" dirty="0"/>
                  <a:t> non è razionale.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6504AC8-0F8E-6354-A14C-45A6615E5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0" t="-3817" r="-529" b="-110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5B34E0-3EA5-66CC-04C3-DD52B7965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46971A-AB29-ECB3-8093-4F1F3F7B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i="1" dirty="0">
                <a:solidFill>
                  <a:srgbClr val="C00000"/>
                </a:solidFill>
              </a:rPr>
              <a:t>Numerose affermazioni, qualcuna dimostrata…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57D1260-B315-0636-2CE7-BB176ED9B6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390931"/>
                <a:ext cx="9601196" cy="3725055"/>
              </a:xfrm>
            </p:spPr>
            <p:txBody>
              <a:bodyPr>
                <a:normAutofit/>
              </a:bodyPr>
              <a:lstStyle/>
              <a:p>
                <a:r>
                  <a:rPr lang="it-IT" sz="1600" dirty="0"/>
                  <a:t>Fermat è affascinato dai numeri perfetti, amicabili, figurati; dai quadrati magici… ma soprattutto dai </a:t>
                </a:r>
                <a:r>
                  <a:rPr lang="it-IT" sz="1600" b="1" i="1" dirty="0">
                    <a:solidFill>
                      <a:srgbClr val="C00000"/>
                    </a:solidFill>
                  </a:rPr>
                  <a:t>numeri primi</a:t>
                </a:r>
                <a:r>
                  <a:rPr lang="it-IT" sz="1600" dirty="0"/>
                  <a:t>. </a:t>
                </a:r>
                <a:br>
                  <a:rPr lang="it-IT" sz="1600" dirty="0"/>
                </a:br>
                <a:r>
                  <a:rPr lang="it-IT" sz="1600" dirty="0"/>
                  <a:t>E’ ovvio che tutti i numeri primi dispari sono del tipo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it-IT" sz="1600" dirty="0"/>
                  <a:t> oppure del tipo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it-IT" sz="1600" dirty="0"/>
                  <a:t>. Fermat </a:t>
                </a:r>
                <a:r>
                  <a:rPr lang="it-IT" sz="1600" b="1" i="1" dirty="0"/>
                  <a:t>afferma</a:t>
                </a:r>
                <a:r>
                  <a:rPr lang="it-IT" sz="1600" dirty="0"/>
                  <a:t> che sono del primo tipo se e solo se esiste un’unica coppia di numeri naturali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it-IT" sz="1600" dirty="0"/>
                  <a:t> tale che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it-IT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it-IT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+1= 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1600" dirty="0">
                    <a:solidFill>
                      <a:srgbClr val="C00000"/>
                    </a:solidFill>
                  </a:rPr>
                  <a:t>.</a:t>
                </a:r>
              </a:p>
              <a:p>
                <a:r>
                  <a:rPr lang="it-IT" sz="1600" dirty="0"/>
                  <a:t>L’</a:t>
                </a:r>
                <a:r>
                  <a:rPr lang="it-IT" sz="1600" b="1" i="1" dirty="0">
                    <a:solidFill>
                      <a:srgbClr val="C00000"/>
                    </a:solidFill>
                  </a:rPr>
                  <a:t>Ipotesi cinese</a:t>
                </a:r>
                <a:r>
                  <a:rPr lang="it-IT" sz="1600" dirty="0"/>
                  <a:t>, un’affermazione vecchia di due millenni: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it-IT" sz="1600" dirty="0"/>
                  <a:t> primo dispari</a:t>
                </a:r>
                <a14:m>
                  <m:oMath xmlns:m="http://schemas.openxmlformats.org/officeDocument/2006/math">
                    <m:r>
                      <a:rPr lang="it-IT" sz="16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dirty="0" smtClean="0">
                            <a:latin typeface="Cambria Math" panose="02040503050406030204" pitchFamily="18" charset="0"/>
                          </a:rPr>
                          <m:t> 2</m:t>
                        </m:r>
                      </m:e>
                      <m:sup>
                        <m:r>
                          <a:rPr lang="it-IT" sz="16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it-IT" sz="1600" b="0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it-IT" sz="1600" dirty="0"/>
                  <a:t> è divisibile per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it-IT" sz="1600" dirty="0"/>
              </a:p>
              <a:p>
                <a:pPr marL="0" indent="0">
                  <a:buNone/>
                </a:pPr>
                <a:r>
                  <a:rPr lang="it-IT" sz="1600" dirty="0"/>
                  <a:t>      viene generalizzata (nella direzione 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it-IT" sz="1600" dirty="0"/>
                  <a:t>) da Fermat che nel </a:t>
                </a:r>
                <a:r>
                  <a:rPr lang="it-IT" sz="1600" b="1" dirty="0"/>
                  <a:t>1640</a:t>
                </a:r>
                <a:r>
                  <a:rPr lang="it-IT" sz="1600" dirty="0"/>
                  <a:t>, scrivendo a un amico, </a:t>
                </a:r>
                <a:r>
                  <a:rPr lang="it-IT" sz="1600" b="1" i="1" dirty="0"/>
                  <a:t>afferma</a:t>
                </a:r>
                <a:r>
                  <a:rPr lang="it-IT" sz="1600" dirty="0"/>
                  <a:t> che</a:t>
                </a:r>
              </a:p>
              <a:p>
                <a:pPr marL="0" indent="0" algn="ctr">
                  <a:buNone/>
                </a:pPr>
                <a:r>
                  <a:rPr lang="it-IT" sz="1600" dirty="0">
                    <a:ea typeface="Times New Roman" panose="02020603050405020304" pitchFamily="18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it-IT" sz="1600" dirty="0">
                    <a:ea typeface="Times New Roman" panose="02020603050405020304" pitchFamily="18" charset="0"/>
                  </a:rPr>
                  <a:t> primo e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it-IT" sz="1600" dirty="0">
                    <a:ea typeface="Times New Roman" panose="02020603050405020304" pitchFamily="18" charset="0"/>
                  </a:rPr>
                  <a:t> </a:t>
                </a:r>
                <a:r>
                  <a:rPr lang="it-IT" sz="1600" dirty="0">
                    <a:ea typeface="Times New Roman" panose="02020603050405020304" pitchFamily="18" charset="0"/>
                    <a:cs typeface="Cambria Math" panose="02040503050406030204" pitchFamily="18" charset="0"/>
                  </a:rPr>
                  <a:t>un naturale</a:t>
                </a:r>
                <a:r>
                  <a:rPr lang="it-IT" sz="1600" dirty="0">
                    <a:ea typeface="Times New Roman" panose="02020603050405020304" pitchFamily="18" charset="0"/>
                  </a:rPr>
                  <a:t> tale che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it-IT" sz="1600" dirty="0">
                    <a:ea typeface="Times New Roman" panose="02020603050405020304" pitchFamily="18" charset="0"/>
                  </a:rPr>
                  <a:t>, allora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600" dirty="0">
                    <a:ea typeface="Times New Roman" panose="02020603050405020304" pitchFamily="18" charset="0"/>
                  </a:rPr>
                  <a:t>. </a:t>
                </a:r>
              </a:p>
              <a:p>
                <a:r>
                  <a:rPr lang="it-IT" sz="1600" dirty="0">
                    <a:ea typeface="Times New Roman" panose="02020603050405020304" pitchFamily="18" charset="0"/>
                  </a:rPr>
                  <a:t>Passa alla storia come </a:t>
                </a:r>
                <a:r>
                  <a:rPr lang="it-IT" sz="1600" dirty="0"/>
                  <a:t>il </a:t>
                </a:r>
                <a:r>
                  <a:rPr lang="it-IT" sz="1600" b="1" i="1" dirty="0">
                    <a:solidFill>
                      <a:srgbClr val="C00000"/>
                    </a:solidFill>
                  </a:rPr>
                  <a:t>Piccolo teorema di Fermat</a:t>
                </a:r>
                <a:r>
                  <a:rPr lang="it-IT" sz="1600" dirty="0">
                    <a:solidFill>
                      <a:schemeClr val="tx1"/>
                    </a:solidFill>
                  </a:rPr>
                  <a:t> ; vedremo</a:t>
                </a:r>
                <a:r>
                  <a:rPr lang="it-IT" sz="1600" dirty="0"/>
                  <a:t> chi lo ha dimostrato per primo, nel </a:t>
                </a:r>
                <a:r>
                  <a:rPr lang="it-IT" sz="1600" b="1" dirty="0"/>
                  <a:t>1736…</a:t>
                </a:r>
                <a:endParaRPr lang="it-IT" sz="1600" dirty="0"/>
              </a:p>
              <a:p>
                <a:r>
                  <a:rPr lang="it-IT" sz="1600" dirty="0"/>
                  <a:t>Il viceversa è falso, anche nel </a:t>
                </a:r>
                <a:r>
                  <a:rPr lang="it-IT" sz="1600" i="1" dirty="0"/>
                  <a:t>caso cinese </a:t>
                </a:r>
                <a:r>
                  <a:rPr lang="it-IT" sz="1600" dirty="0"/>
                  <a:t>(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it-IT" sz="1600" dirty="0"/>
                  <a:t>): </a:t>
                </a:r>
                <a:r>
                  <a:rPr lang="it-IT" sz="1600" dirty="0" err="1"/>
                  <a:t>Sarrus</a:t>
                </a:r>
                <a:r>
                  <a:rPr lang="it-IT" sz="1600" dirty="0"/>
                  <a:t>, nel </a:t>
                </a:r>
                <a:r>
                  <a:rPr lang="it-IT" sz="1600" b="1" dirty="0"/>
                  <a:t>1819</a:t>
                </a:r>
                <a:r>
                  <a:rPr lang="it-IT" sz="1600" dirty="0"/>
                  <a:t>, osserva che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it-IT" sz="1600" b="0" i="1" dirty="0" smtClean="0">
                            <a:latin typeface="Cambria Math" panose="02040503050406030204" pitchFamily="18" charset="0"/>
                          </a:rPr>
                          <m:t>341</m:t>
                        </m:r>
                      </m:sup>
                    </m:sSup>
                    <m:r>
                      <a:rPr lang="it-IT" sz="1600" i="1" dirty="0">
                        <a:latin typeface="Cambria Math" panose="02040503050406030204" pitchFamily="18" charset="0"/>
                      </a:rPr>
                      <m:t>−2 </m:t>
                    </m:r>
                  </m:oMath>
                </a14:m>
                <a:r>
                  <a:rPr lang="it-IT" sz="1600" dirty="0"/>
                  <a:t>è divisibile per </a:t>
                </a:r>
                <a14:m>
                  <m:oMath xmlns:m="http://schemas.openxmlformats.org/officeDocument/2006/math">
                    <m:r>
                      <a:rPr lang="it-IT" sz="1600" b="0" i="0" dirty="0" smtClean="0">
                        <a:latin typeface="Cambria Math" panose="02040503050406030204" pitchFamily="18" charset="0"/>
                      </a:rPr>
                      <m:t>341</m:t>
                    </m:r>
                  </m:oMath>
                </a14:m>
                <a:r>
                  <a:rPr lang="it-IT" sz="1600" dirty="0"/>
                  <a:t> ma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341=11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31.</m:t>
                    </m:r>
                  </m:oMath>
                </a14:m>
                <a:endParaRPr lang="it-IT" sz="16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57D1260-B315-0636-2CE7-BB176ED9B6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390931"/>
                <a:ext cx="9601196" cy="3725055"/>
              </a:xfrm>
              <a:blipFill>
                <a:blip r:embed="rId2"/>
                <a:stretch>
                  <a:fillRect l="-529" t="-1361" r="-6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B4F58B-45C4-0A4B-5EB7-95FEB63F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F1AAE41-1CB6-8F71-BFE3-F8B3550774E4}"/>
              </a:ext>
            </a:extLst>
          </p:cNvPr>
          <p:cNvSpPr txBox="1"/>
          <p:nvPr/>
        </p:nvSpPr>
        <p:spPr>
          <a:xfrm>
            <a:off x="8233031" y="3604279"/>
            <a:ext cx="217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C00000"/>
                </a:solidFill>
              </a:rPr>
              <a:t>Teorema di Natale</a:t>
            </a:r>
          </a:p>
          <a:p>
            <a:pPr algn="ctr"/>
            <a:r>
              <a:rPr lang="it-IT" sz="1400" b="1" dirty="0">
                <a:solidFill>
                  <a:srgbClr val="C00000"/>
                </a:solidFill>
              </a:rPr>
              <a:t>(25 dicembre 1640)</a:t>
            </a:r>
          </a:p>
        </p:txBody>
      </p:sp>
      <p:sp>
        <p:nvSpPr>
          <p:cNvPr id="7" name="Freccia su 6">
            <a:extLst>
              <a:ext uri="{FF2B5EF4-FFF2-40B4-BE49-F238E27FC236}">
                <a16:creationId xmlns:a16="http://schemas.microsoft.com/office/drawing/2014/main" id="{C544E454-E0F2-8688-623C-6F3FE1528248}"/>
              </a:ext>
            </a:extLst>
          </p:cNvPr>
          <p:cNvSpPr/>
          <p:nvPr/>
        </p:nvSpPr>
        <p:spPr>
          <a:xfrm>
            <a:off x="8737600" y="2909666"/>
            <a:ext cx="1209964" cy="72043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74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AE6595-48AF-A8BD-12C2-8809C8B8C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i="1" dirty="0">
                <a:solidFill>
                  <a:srgbClr val="C00000"/>
                </a:solidFill>
              </a:rPr>
              <a:t>…qualcuna non dimostrata, o falsa!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4A58161-28D2-9C9A-DF50-7AEF904878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it-IT" dirty="0"/>
                  <a:t>Non tutte le affermazioni di Fermat si sono rivelate vere! Ad esempio, sostiene che, per ogni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it-IT" dirty="0"/>
                  <a:t>, il numero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it-IT" dirty="0"/>
                  <a:t> è primo.</a:t>
                </a:r>
              </a:p>
              <a:p>
                <a:r>
                  <a:rPr lang="it-IT" i="1" dirty="0"/>
                  <a:t>F</a:t>
                </a:r>
                <a:r>
                  <a:rPr lang="it-IT" baseline="-25000" dirty="0"/>
                  <a:t>0</a:t>
                </a:r>
                <a:r>
                  <a:rPr lang="it-IT" dirty="0"/>
                  <a:t> = 3, </a:t>
                </a:r>
                <a:r>
                  <a:rPr lang="it-IT" i="1" dirty="0"/>
                  <a:t>F</a:t>
                </a:r>
                <a:r>
                  <a:rPr lang="it-IT" baseline="-25000" dirty="0"/>
                  <a:t>1</a:t>
                </a:r>
                <a:r>
                  <a:rPr lang="it-IT" dirty="0"/>
                  <a:t> = 5, </a:t>
                </a:r>
                <a:r>
                  <a:rPr lang="it-IT" i="1" dirty="0"/>
                  <a:t>F</a:t>
                </a:r>
                <a:r>
                  <a:rPr lang="it-IT" baseline="-25000" dirty="0"/>
                  <a:t>2</a:t>
                </a:r>
                <a:r>
                  <a:rPr lang="it-IT" dirty="0"/>
                  <a:t> = 17, </a:t>
                </a:r>
                <a:r>
                  <a:rPr lang="it-IT" i="1" dirty="0"/>
                  <a:t>F</a:t>
                </a:r>
                <a:r>
                  <a:rPr lang="it-IT" baseline="-25000" dirty="0"/>
                  <a:t>3</a:t>
                </a:r>
                <a:r>
                  <a:rPr lang="it-IT" dirty="0"/>
                  <a:t> = 257, </a:t>
                </a:r>
                <a:r>
                  <a:rPr lang="it-IT" i="1" dirty="0"/>
                  <a:t>F</a:t>
                </a:r>
                <a:r>
                  <a:rPr lang="it-IT" baseline="-25000" dirty="0"/>
                  <a:t>4</a:t>
                </a:r>
                <a:r>
                  <a:rPr lang="it-IT" dirty="0"/>
                  <a:t> = 65.537 sono tutti numeri primi.</a:t>
                </a:r>
              </a:p>
              <a:p>
                <a:r>
                  <a:rPr lang="it-IT" dirty="0"/>
                  <a:t>Ma in seguito viene trovato un controesempio: per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it-IT" dirty="0"/>
                  <a:t> </a:t>
                </a:r>
                <a:r>
                  <a:rPr lang="it-IT"/>
                  <a:t>(da chi?)</a:t>
                </a:r>
                <a:endParaRPr lang="it-IT" dirty="0"/>
              </a:p>
              <a:p>
                <a:r>
                  <a:rPr lang="it-IT" dirty="0"/>
                  <a:t>Da un errore può nascere una nozione: gli interi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 sono detti </a:t>
                </a:r>
                <a:r>
                  <a:rPr lang="it-IT" b="1" i="1" dirty="0">
                    <a:solidFill>
                      <a:srgbClr val="C00000"/>
                    </a:solidFill>
                  </a:rPr>
                  <a:t>numeri di Fermat </a:t>
                </a:r>
                <a:r>
                  <a:rPr lang="it-IT" dirty="0"/>
                  <a:t>e, nei casi in cui siano primi, vengono detti </a:t>
                </a:r>
                <a:r>
                  <a:rPr lang="it-IT" b="1" i="1" dirty="0">
                    <a:solidFill>
                      <a:srgbClr val="C00000"/>
                    </a:solidFill>
                  </a:rPr>
                  <a:t>primi di Fermat</a:t>
                </a:r>
                <a:r>
                  <a:rPr lang="it-IT" dirty="0"/>
                  <a:t>.</a:t>
                </a:r>
              </a:p>
              <a:p>
                <a:r>
                  <a:rPr lang="it-IT" dirty="0"/>
                  <a:t>A tutt’oggi si sa che, se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≤16</m:t>
                    </m:r>
                  </m:oMath>
                </a14:m>
                <a:r>
                  <a:rPr lang="it-IT" dirty="0"/>
                  <a:t>, allora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non è primo.</a:t>
                </a:r>
              </a:p>
              <a:p>
                <a:r>
                  <a:rPr lang="it-IT" dirty="0"/>
                  <a:t>Non si conosce nessun </a:t>
                </a:r>
                <a:r>
                  <a:rPr lang="it-IT" i="1" dirty="0"/>
                  <a:t>primo di Fermat </a:t>
                </a:r>
                <a:r>
                  <a:rPr lang="it-IT" dirty="0"/>
                  <a:t>maggiore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it-IT" dirty="0"/>
                  <a:t>…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4A58161-28D2-9C9A-DF50-7AEF904878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4" t="-3817" r="-9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E3C126-4B98-08AA-9A22-A8E8C0CC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1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87A828-E7DB-2DD7-9D2B-DB49C5D06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Il «Teorema» senza dimostrazione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B2041CB-1F2A-68A0-8EDD-3C6960FF4D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407534"/>
                <a:ext cx="9601196" cy="36549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it-IT" sz="2000" dirty="0">
                    <a:effectLst/>
                    <a:ea typeface="Times New Roman" panose="02020603050405020304" pitchFamily="18" charset="0"/>
                  </a:rPr>
                  <a:t>Il nome di Fermat è legato soprattutto a una affermazione che ha resistito per secoli ai tentativi di dimostrazione dei più grandi matematici</a:t>
                </a:r>
                <a:r>
                  <a:rPr lang="it-IT" sz="2000" dirty="0">
                    <a:ea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it-IT" sz="2000" dirty="0">
                    <a:ea typeface="Times New Roman" panose="02020603050405020304" pitchFamily="18" charset="0"/>
                  </a:rPr>
                  <a:t>Per distinguerlo dal </a:t>
                </a:r>
                <a:r>
                  <a:rPr lang="it-IT" sz="2000" b="1" i="1" dirty="0">
                    <a:ea typeface="Times New Roman" panose="02020603050405020304" pitchFamily="18" charset="0"/>
                  </a:rPr>
                  <a:t>Piccolo Teorema di Fermat</a:t>
                </a:r>
                <a:r>
                  <a:rPr lang="it-IT" sz="2000" dirty="0">
                    <a:ea typeface="Times New Roman" panose="02020603050405020304" pitchFamily="18" charset="0"/>
                  </a:rPr>
                  <a:t>,</a:t>
                </a:r>
                <a:r>
                  <a:rPr lang="it-IT" sz="2000" b="1" i="1" dirty="0">
                    <a:ea typeface="Times New Roman" panose="02020603050405020304" pitchFamily="18" charset="0"/>
                  </a:rPr>
                  <a:t> </a:t>
                </a:r>
                <a:r>
                  <a:rPr lang="it-IT" sz="2000" dirty="0">
                    <a:ea typeface="Times New Roman" panose="02020603050405020304" pitchFamily="18" charset="0"/>
                  </a:rPr>
                  <a:t>è passato alla storia come </a:t>
                </a:r>
                <a:r>
                  <a:rPr lang="it-IT" sz="2000" dirty="0">
                    <a:effectLst/>
                    <a:ea typeface="Times New Roman" panose="02020603050405020304" pitchFamily="18" charset="0"/>
                  </a:rPr>
                  <a:t>il </a:t>
                </a:r>
                <a:r>
                  <a:rPr lang="it-IT" sz="2000" b="1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Grande Teorema di Fermat </a:t>
                </a:r>
                <a:r>
                  <a:rPr lang="it-IT" sz="2000" dirty="0">
                    <a:effectLst/>
                    <a:ea typeface="Times New Roman" panose="02020603050405020304" pitchFamily="18" charset="0"/>
                  </a:rPr>
                  <a:t>(enunciato da </a:t>
                </a:r>
                <a:r>
                  <a:rPr lang="it-IT" sz="2000" dirty="0">
                    <a:ea typeface="Times New Roman" panose="02020603050405020304" pitchFamily="18" charset="0"/>
                  </a:rPr>
                  <a:t>Fermat, probabilmente nel </a:t>
                </a:r>
                <a:r>
                  <a:rPr lang="it-IT" sz="2000" b="1" dirty="0">
                    <a:solidFill>
                      <a:srgbClr val="C00000"/>
                    </a:solidFill>
                    <a:ea typeface="Times New Roman" panose="02020603050405020304" pitchFamily="18" charset="0"/>
                  </a:rPr>
                  <a:t>1637</a:t>
                </a:r>
                <a:r>
                  <a:rPr lang="it-IT" sz="2000" dirty="0">
                    <a:ea typeface="Times New Roman" panose="02020603050405020304" pitchFamily="18" charset="0"/>
                  </a:rPr>
                  <a:t>, sul</a:t>
                </a:r>
                <a:r>
                  <a:rPr lang="it-IT" sz="2000" dirty="0">
                    <a:effectLst/>
                    <a:ea typeface="Times New Roman" panose="02020603050405020304" pitchFamily="18" charset="0"/>
                  </a:rPr>
                  <a:t> margine di un antico testo), ma è più noto come </a:t>
                </a:r>
                <a:r>
                  <a:rPr lang="it-IT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l’</a:t>
                </a:r>
                <a:r>
                  <a:rPr lang="it-IT" sz="2000" b="1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Ultimo Teorema di Fermat</a:t>
                </a:r>
                <a:r>
                  <a:rPr lang="it-IT" sz="2000" b="1" i="1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it-IT" sz="2000" dirty="0">
                    <a:effectLst/>
                    <a:ea typeface="Times New Roman" panose="02020603050405020304" pitchFamily="18" charset="0"/>
                  </a:rPr>
                  <a:t>(UTF). Afferma che</a:t>
                </a:r>
              </a:p>
              <a:p>
                <a:pPr marL="0" indent="0" algn="ctr">
                  <a:buNone/>
                </a:pPr>
                <a:r>
                  <a:rPr lang="it-IT" sz="2000" dirty="0">
                    <a:effectLst/>
                    <a:ea typeface="Times New Roman" panose="02020603050405020304" pitchFamily="18" charset="0"/>
                  </a:rPr>
                  <a:t>per ogni intero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it-IT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 </m:t>
                    </m:r>
                  </m:oMath>
                </a14:m>
                <a:r>
                  <a:rPr lang="it-IT" sz="2000" dirty="0">
                    <a:effectLst/>
                    <a:ea typeface="Times New Roman" panose="02020603050405020304" pitchFamily="18" charset="0"/>
                  </a:rPr>
                  <a:t> non esistono tre numeri interi positivi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it-IT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it-IT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it-IT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it-IT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it-IT" sz="2000" dirty="0">
                    <a:effectLst/>
                    <a:ea typeface="Times New Roman" panose="02020603050405020304" pitchFamily="18" charset="0"/>
                  </a:rPr>
                  <a:t> tali che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2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it-IT" sz="2000" b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it-IT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it-IT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000" b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it-IT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it-IT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000" b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Au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contraire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, il est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impossible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 de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partager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soit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 un cube en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deux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cubes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soit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 un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bicarré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 en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deux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bicarrés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soit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 en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général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 une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puissance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quelconque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supérieure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au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 carré en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deux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puissances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 de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même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degré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j’en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 ai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découvert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 une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démonstration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véritablement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merveilleuse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que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cette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marge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 est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trop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étroite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 pour </a:t>
                </a:r>
                <a:r>
                  <a:rPr lang="it-IT" sz="2000" i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contenir</a:t>
                </a:r>
                <a:r>
                  <a:rPr lang="it-IT" sz="2000" i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</a:rPr>
                  <a:t>. </a:t>
                </a:r>
                <a:endParaRPr lang="it-IT" sz="2000" dirty="0">
                  <a:solidFill>
                    <a:srgbClr val="C00000"/>
                  </a:solidFill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B2041CB-1F2A-68A0-8EDD-3C6960FF4D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407534"/>
                <a:ext cx="9601196" cy="3654938"/>
              </a:xfrm>
              <a:blipFill>
                <a:blip r:embed="rId2"/>
                <a:stretch>
                  <a:fillRect l="-794" t="-1730" r="-6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E6E10E5-F4C7-C00C-2259-C11740A9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6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EA64A93-13F5-2523-2EAB-81D285E0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it-IT" sz="2800" dirty="0">
                <a:solidFill>
                  <a:srgbClr val="C00000"/>
                </a:solidFill>
              </a:rPr>
              <a:t>Il margine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52AB6AA-C478-8BFF-134F-9818368E2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effectLst/>
              </a:rPr>
              <a:t>Ecco la nota a margine di Fermat, </a:t>
            </a:r>
          </a:p>
          <a:p>
            <a:pPr marL="0" indent="0">
              <a:buNone/>
            </a:pPr>
            <a:r>
              <a:rPr lang="it-IT" sz="2000" dirty="0">
                <a:effectLst/>
              </a:rPr>
              <a:t>fatta ristampare dal figlio Samuele nel 1670 </a:t>
            </a:r>
          </a:p>
          <a:p>
            <a:pPr marL="0" indent="0">
              <a:buNone/>
            </a:pPr>
            <a:r>
              <a:rPr lang="it-IT" sz="2000" dirty="0">
                <a:effectLst/>
              </a:rPr>
              <a:t>in una edizione dell’</a:t>
            </a:r>
            <a:r>
              <a:rPr lang="it-IT" sz="2000" i="1" dirty="0" err="1">
                <a:effectLst/>
              </a:rPr>
              <a:t>Arithmetica</a:t>
            </a:r>
            <a:r>
              <a:rPr lang="it-IT" sz="2000" dirty="0">
                <a:effectLst/>
              </a:rPr>
              <a:t> di Diofanto. </a:t>
            </a: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egnaposto contenuto 5" descr="Immagine che contiene testo, carta, libro, Prodotto di carta&#10;&#10;Il contenuto generato dall'IA potrebbe non essere corretto.">
            <a:extLst>
              <a:ext uri="{FF2B5EF4-FFF2-40B4-BE49-F238E27FC236}">
                <a16:creationId xmlns:a16="http://schemas.microsoft.com/office/drawing/2014/main" id="{C3F34E2C-755C-DB86-DE2D-15A955656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820" y="609602"/>
            <a:ext cx="3548220" cy="5587749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4FD44C-7E01-B59C-2852-2FB7EF1F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630" y="6379383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7799C9-84D9-46D2-A11E-BCF8A720529D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3" name="Cornice 2">
            <a:extLst>
              <a:ext uri="{FF2B5EF4-FFF2-40B4-BE49-F238E27FC236}">
                <a16:creationId xmlns:a16="http://schemas.microsoft.com/office/drawing/2014/main" id="{3AA10A1C-9B8B-AF57-2D33-AF80EB1B22B1}"/>
              </a:ext>
            </a:extLst>
          </p:cNvPr>
          <p:cNvSpPr/>
          <p:nvPr/>
        </p:nvSpPr>
        <p:spPr>
          <a:xfrm>
            <a:off x="6423469" y="3522133"/>
            <a:ext cx="4140200" cy="905934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6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6D5D0-D1C8-0B48-8A96-E86C78160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0E191E-32E2-14A2-8112-03A3A1403D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3600" dirty="0"/>
              <a:t>                                            </a:t>
            </a:r>
            <a:br>
              <a:rPr lang="it-IT" sz="2000" dirty="0"/>
            </a:br>
            <a:br>
              <a:rPr lang="it-IT" sz="3600" dirty="0"/>
            </a:br>
            <a:r>
              <a:rPr lang="it-IT" sz="4000" b="1" dirty="0">
                <a:solidFill>
                  <a:schemeClr val="accent4"/>
                </a:solidFill>
              </a:rPr>
              <a:t>Pierre de Fermat</a:t>
            </a:r>
            <a:br>
              <a:rPr lang="it-IT" sz="4000" dirty="0"/>
            </a:br>
            <a:r>
              <a:rPr lang="it-IT" sz="4000" i="1" dirty="0"/>
              <a:t>il principe dei dilettanti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94F3974-6D38-8027-2899-12A4AC5C17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4000" dirty="0">
                <a:solidFill>
                  <a:schemeClr val="accent4"/>
                </a:solidFill>
                <a:latin typeface="Marker Felt Thin" panose="02000400000000000000" pitchFamily="2" charset="77"/>
              </a:rPr>
              <a:t>e il suo enigma</a:t>
            </a:r>
            <a:endParaRPr lang="it-IT" sz="4000" kern="100" dirty="0">
              <a:solidFill>
                <a:schemeClr val="accent4"/>
              </a:solidFill>
              <a:effectLst/>
              <a:latin typeface="Marker Felt Thin" panose="020004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8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8E9023DC-1D55-A398-CD56-06240A49A00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it-IT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8E9023DC-1D55-A398-CD56-06240A49A0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AA8274-DA76-1AD4-8577-2A43B8D2B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545" y="2450592"/>
            <a:ext cx="9601196" cy="3518408"/>
          </a:xfrm>
        </p:spPr>
        <p:txBody>
          <a:bodyPr>
            <a:normAutofit fontScale="92500" lnSpcReduction="20000"/>
          </a:bodyPr>
          <a:lstStyle/>
          <a:p>
            <a:r>
              <a:rPr lang="it-IT" sz="2200" dirty="0">
                <a:effectLst/>
                <a:ea typeface="Times New Roman" panose="02020603050405020304" pitchFamily="18" charset="0"/>
              </a:rPr>
              <a:t>La soluzione del caso </a:t>
            </a:r>
            <a:r>
              <a:rPr lang="it-IT" sz="2200" b="1" i="1" dirty="0" err="1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n</a:t>
            </a:r>
            <a:r>
              <a:rPr lang="it-IT" sz="22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= 4 </a:t>
            </a:r>
            <a:r>
              <a:rPr lang="it-IT" sz="2200" dirty="0">
                <a:effectLst/>
                <a:ea typeface="Times New Roman" panose="02020603050405020304" pitchFamily="18" charset="0"/>
              </a:rPr>
              <a:t>è da attribuire già allo stesso Fermat, ottenuta ancora una volta attraverso il </a:t>
            </a:r>
            <a:r>
              <a:rPr lang="it-IT" sz="2200" i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metodo della discesa infinita</a:t>
            </a:r>
            <a:r>
              <a:rPr lang="it-IT" sz="2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lang="it-IT" sz="2200" dirty="0">
                <a:effectLst/>
                <a:ea typeface="Times New Roman" panose="02020603050405020304" pitchFamily="18" charset="0"/>
              </a:rPr>
              <a:t> La comunica in una lettera a padre Mersenne. </a:t>
            </a:r>
          </a:p>
          <a:p>
            <a:r>
              <a:rPr lang="it-IT" sz="2200" dirty="0">
                <a:ea typeface="Times New Roman" panose="02020603050405020304" pitchFamily="18" charset="0"/>
              </a:rPr>
              <a:t>D</a:t>
            </a:r>
            <a:r>
              <a:rPr lang="it-IT" sz="2200" dirty="0">
                <a:effectLst/>
                <a:ea typeface="Times New Roman" panose="02020603050405020304" pitchFamily="18" charset="0"/>
              </a:rPr>
              <a:t>imostra come, a partire da una soluzione (intera positiva) dell’equazione, sia possibile ottenere un’altra soluzione minore della precedente; il procedimento può essere iterato ottenendo una successione di soluzioni ciascuna caratterizzata da numeri interi positivi via via più piccoli, ma questo è ovviamente assurdo. </a:t>
            </a:r>
          </a:p>
          <a:p>
            <a:r>
              <a:rPr lang="it-IT" sz="2200" dirty="0">
                <a:ea typeface="Times New Roman" panose="02020603050405020304" pitchFamily="18" charset="0"/>
              </a:rPr>
              <a:t>La dimostrazione che non esistono soluzioni intere dell’equazione </a:t>
            </a:r>
          </a:p>
          <a:p>
            <a:pPr algn="ctr">
              <a:buNone/>
            </a:pPr>
            <a:r>
              <a:rPr lang="it-IT" sz="2200" i="1" dirty="0">
                <a:ea typeface="Times New Roman" panose="02020603050405020304" pitchFamily="18" charset="0"/>
              </a:rPr>
              <a:t>x </a:t>
            </a:r>
            <a:r>
              <a:rPr lang="it-IT" sz="2200" baseline="30000" dirty="0">
                <a:ea typeface="Times New Roman" panose="02020603050405020304" pitchFamily="18" charset="0"/>
              </a:rPr>
              <a:t>4</a:t>
            </a:r>
            <a:r>
              <a:rPr lang="it-IT" sz="2200" dirty="0">
                <a:ea typeface="Times New Roman" panose="02020603050405020304" pitchFamily="18" charset="0"/>
              </a:rPr>
              <a:t> + </a:t>
            </a:r>
            <a:r>
              <a:rPr lang="it-IT" sz="2200" i="1" dirty="0">
                <a:ea typeface="Times New Roman" panose="02020603050405020304" pitchFamily="18" charset="0"/>
              </a:rPr>
              <a:t>y </a:t>
            </a:r>
            <a:r>
              <a:rPr lang="it-IT" sz="2200" baseline="30000" dirty="0">
                <a:ea typeface="Times New Roman" panose="02020603050405020304" pitchFamily="18" charset="0"/>
              </a:rPr>
              <a:t>4</a:t>
            </a:r>
            <a:r>
              <a:rPr lang="it-IT" sz="2200" dirty="0">
                <a:ea typeface="Times New Roman" panose="02020603050405020304" pitchFamily="18" charset="0"/>
              </a:rPr>
              <a:t> = </a:t>
            </a:r>
            <a:r>
              <a:rPr lang="it-IT" sz="2200" i="1" dirty="0" err="1">
                <a:ea typeface="Times New Roman" panose="02020603050405020304" pitchFamily="18" charset="0"/>
              </a:rPr>
              <a:t>z</a:t>
            </a:r>
            <a:r>
              <a:rPr lang="it-IT" sz="2200" i="1" dirty="0">
                <a:ea typeface="Times New Roman" panose="02020603050405020304" pitchFamily="18" charset="0"/>
              </a:rPr>
              <a:t> </a:t>
            </a:r>
            <a:r>
              <a:rPr lang="it-IT" sz="2200" baseline="30000" dirty="0">
                <a:ea typeface="Times New Roman" panose="02020603050405020304" pitchFamily="18" charset="0"/>
              </a:rPr>
              <a:t>4</a:t>
            </a:r>
          </a:p>
          <a:p>
            <a:pPr>
              <a:buNone/>
            </a:pPr>
            <a:r>
              <a:rPr lang="it-IT" sz="2200" dirty="0">
                <a:ea typeface="Times New Roman" panose="02020603050405020304" pitchFamily="18" charset="0"/>
              </a:rPr>
              <a:t>	porta a limitare l’attenzione all’equazione </a:t>
            </a:r>
          </a:p>
          <a:p>
            <a:pPr marL="0" indent="0" algn="ctr">
              <a:buNone/>
            </a:pPr>
            <a:r>
              <a:rPr lang="it-IT" b="1" i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x</a:t>
            </a:r>
            <a:r>
              <a:rPr lang="it-IT" b="1" i="1" baseline="30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n</a:t>
            </a:r>
            <a:r>
              <a:rPr lang="it-IT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 + </a:t>
            </a:r>
            <a:r>
              <a:rPr lang="it-IT" b="1" i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y</a:t>
            </a:r>
            <a:r>
              <a:rPr lang="it-IT" b="1" i="1" baseline="30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n</a:t>
            </a:r>
            <a:r>
              <a:rPr lang="it-IT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 = </a:t>
            </a:r>
            <a:r>
              <a:rPr lang="it-IT" b="1" i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z</a:t>
            </a:r>
            <a:r>
              <a:rPr lang="it-IT" b="1" i="1" baseline="30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n</a:t>
            </a:r>
            <a:r>
              <a:rPr lang="it-IT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      </a:t>
            </a:r>
            <a:r>
              <a:rPr lang="it-IT" dirty="0">
                <a:ea typeface="Times New Roman" panose="02020603050405020304" pitchFamily="18" charset="0"/>
              </a:rPr>
              <a:t>con </a:t>
            </a:r>
            <a:r>
              <a:rPr lang="it-IT" i="1" dirty="0" err="1">
                <a:ea typeface="Times New Roman" panose="02020603050405020304" pitchFamily="18" charset="0"/>
              </a:rPr>
              <a:t>n</a:t>
            </a:r>
            <a:r>
              <a:rPr lang="it-IT" dirty="0">
                <a:ea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C00000"/>
                </a:solidFill>
                <a:ea typeface="Times New Roman" panose="02020603050405020304" pitchFamily="18" charset="0"/>
              </a:rPr>
              <a:t>primo</a:t>
            </a:r>
            <a:r>
              <a:rPr lang="it-IT" dirty="0"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AB37CC5-A248-CFDD-B4A5-74AAAC44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07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7F6B92-062E-9D5B-CBE7-C2802A18C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912" y="982132"/>
            <a:ext cx="9601196" cy="1303867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Le opere e la fine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0759D7-C9FB-FF07-2F62-FA62C2D49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>
                <a:latin typeface="Garamond" panose="02020404030301010803" pitchFamily="18" charset="0"/>
                <a:ea typeface="Times New Roman" panose="02020603050405020304" pitchFamily="18" charset="0"/>
              </a:rPr>
              <a:t>In vita </a:t>
            </a:r>
            <a:r>
              <a:rPr lang="it-IT" b="1" dirty="0">
                <a:solidFill>
                  <a:srgbClr val="C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Fermat</a:t>
            </a:r>
            <a:r>
              <a:rPr lang="it-IT" dirty="0">
                <a:latin typeface="Garamond" panose="02020404030301010803" pitchFamily="18" charset="0"/>
                <a:ea typeface="Times New Roman" panose="02020603050405020304" pitchFamily="18" charset="0"/>
              </a:rPr>
              <a:t> non pubblica </a:t>
            </a:r>
            <a:r>
              <a:rPr lang="it-IT" b="1" dirty="0">
                <a:latin typeface="Garamond" panose="02020404030301010803" pitchFamily="18" charset="0"/>
                <a:ea typeface="Times New Roman" panose="02020603050405020304" pitchFamily="18" charset="0"/>
              </a:rPr>
              <a:t>nulla</a:t>
            </a:r>
            <a:r>
              <a:rPr lang="it-IT" dirty="0">
                <a:latin typeface="Garamond" panose="02020404030301010803" pitchFamily="18" charset="0"/>
                <a:ea typeface="Times New Roman" panose="02020603050405020304" pitchFamily="18" charset="0"/>
              </a:rPr>
              <a:t>, eccetto un’appendice </a:t>
            </a:r>
            <a:r>
              <a:rPr lang="it-IT" dirty="0"/>
              <a:t>al testo di p. Antoine de la </a:t>
            </a:r>
            <a:r>
              <a:rPr lang="it-IT" dirty="0" err="1"/>
              <a:t>Louvère</a:t>
            </a:r>
            <a:r>
              <a:rPr lang="it-IT" dirty="0"/>
              <a:t> </a:t>
            </a:r>
            <a:r>
              <a:rPr lang="it-IT" i="1" dirty="0" err="1"/>
              <a:t>Veterum</a:t>
            </a:r>
            <a:r>
              <a:rPr lang="it-IT" i="1" dirty="0"/>
              <a:t> Geometria </a:t>
            </a:r>
            <a:r>
              <a:rPr lang="it-IT" i="1" dirty="0" err="1"/>
              <a:t>Promota</a:t>
            </a:r>
            <a:r>
              <a:rPr lang="it-IT" i="1" dirty="0"/>
              <a:t> in </a:t>
            </a:r>
            <a:r>
              <a:rPr lang="it-IT" i="1" dirty="0" err="1"/>
              <a:t>Septem</a:t>
            </a:r>
            <a:r>
              <a:rPr lang="it-IT" i="1" dirty="0"/>
              <a:t> De </a:t>
            </a:r>
            <a:r>
              <a:rPr lang="it-IT" i="1" dirty="0" err="1"/>
              <a:t>Cycloide</a:t>
            </a:r>
            <a:r>
              <a:rPr lang="it-IT" i="1" dirty="0"/>
              <a:t> Libris, Et in </a:t>
            </a:r>
            <a:r>
              <a:rPr lang="it-IT" i="1" dirty="0" err="1"/>
              <a:t>Duabus</a:t>
            </a:r>
            <a:r>
              <a:rPr lang="it-IT" i="1" dirty="0"/>
              <a:t> </a:t>
            </a:r>
            <a:r>
              <a:rPr lang="it-IT" i="1" dirty="0" err="1"/>
              <a:t>Adiectis</a:t>
            </a:r>
            <a:r>
              <a:rPr lang="it-IT" i="1" dirty="0"/>
              <a:t> </a:t>
            </a:r>
            <a:r>
              <a:rPr lang="it-IT" i="1" dirty="0" err="1"/>
              <a:t>Appendicibus</a:t>
            </a:r>
            <a:r>
              <a:rPr lang="it-IT" i="1" dirty="0"/>
              <a:t> </a:t>
            </a:r>
            <a:r>
              <a:rPr lang="it-IT" dirty="0"/>
              <a:t>(1660). </a:t>
            </a:r>
          </a:p>
          <a:p>
            <a:r>
              <a:rPr lang="it-IT" dirty="0"/>
              <a:t>Alcuni scritti di Fermat vengono pubblicati (postumi) a Tolosa dal figlio Samuele in una nuova edizione degli </a:t>
            </a:r>
            <a:r>
              <a:rPr lang="it-IT" i="1" dirty="0" err="1"/>
              <a:t>Arithmeticorum</a:t>
            </a:r>
            <a:r>
              <a:rPr lang="it-IT" i="1" dirty="0"/>
              <a:t> libri sex </a:t>
            </a:r>
            <a:r>
              <a:rPr lang="it-IT" dirty="0"/>
              <a:t>di Diofanto (1670) e nelle </a:t>
            </a:r>
            <a:r>
              <a:rPr lang="it-IT" i="1" dirty="0"/>
              <a:t>Varia opera </a:t>
            </a:r>
            <a:r>
              <a:rPr lang="it-IT" i="1" dirty="0" err="1"/>
              <a:t>mathematica</a:t>
            </a:r>
            <a:r>
              <a:rPr lang="it-IT" i="1" dirty="0"/>
              <a:t> </a:t>
            </a:r>
            <a:r>
              <a:rPr lang="it-IT" dirty="0"/>
              <a:t>(1679).</a:t>
            </a:r>
          </a:p>
          <a:p>
            <a:r>
              <a:rPr lang="it-IT" dirty="0"/>
              <a:t>Un’edizione critica degli scritti è stampata, due secoli dopo la sua morte, a cura di Henry e </a:t>
            </a:r>
            <a:r>
              <a:rPr lang="it-IT" dirty="0" err="1"/>
              <a:t>Tannery</a:t>
            </a:r>
            <a:r>
              <a:rPr lang="it-IT" dirty="0"/>
              <a:t>: </a:t>
            </a:r>
            <a:r>
              <a:rPr lang="it-IT" i="1" dirty="0"/>
              <a:t>Oeuvres de Fermat </a:t>
            </a:r>
            <a:r>
              <a:rPr lang="it-IT" dirty="0"/>
              <a:t>(1891-1912). </a:t>
            </a:r>
          </a:p>
          <a:p>
            <a:r>
              <a:rPr lang="it-IT" dirty="0"/>
              <a:t>Nel 1648 Pierre de Fermat diventa Consigliere del Re al Parlamento di Tolosa, mantenendo tale carica per i successivi diciassette anni. Muore a </a:t>
            </a:r>
            <a:r>
              <a:rPr lang="it-IT" b="1" dirty="0"/>
              <a:t>Castres</a:t>
            </a:r>
            <a:r>
              <a:rPr lang="it-IT" dirty="0"/>
              <a:t>, vicino a Tolosa, nel </a:t>
            </a:r>
            <a:r>
              <a:rPr lang="it-IT" b="1" dirty="0"/>
              <a:t>1665</a:t>
            </a:r>
            <a:r>
              <a:rPr lang="it-IT" dirty="0"/>
              <a:t>, all’età di 63 anni.</a:t>
            </a:r>
          </a:p>
          <a:p>
            <a:endParaRPr lang="it-IT" dirty="0"/>
          </a:p>
          <a:p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C1D464-1960-65B2-BD68-BE9B00E4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0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ED22E0-F88B-5AF5-22FC-99D718A4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2. Leonhard Euler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C9E590-D077-FA8E-6031-792196F95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Leonhard Euler </a:t>
            </a:r>
            <a:r>
              <a:rPr lang="it-IT" sz="20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(Basilea 1707 – San Pietroburgo, 1783) è considerato il più importante matematico del Settecento e uno dei massimi della storia. </a:t>
            </a:r>
          </a:p>
          <a:p>
            <a:pPr>
              <a:lnSpc>
                <a:spcPct val="90000"/>
              </a:lnSpc>
            </a:pPr>
            <a:r>
              <a:rPr lang="it-IT" sz="20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È noto per essere tra i più prolifici di tutti i tempi e ha fornito contributi cruciali in svariate aree: analisi infinitesimale, funzioni speciali, meccanica razionale, meccanica celeste, teoria dei numeri, teoria dei grafi. Complessivamente esistono 886 pubblicazioni di Euler, tra libri e articoli. La loro pubblicazione è ancora in corso, a cura del governo svizzero. Sono previsti circa 75 volumi. </a:t>
            </a:r>
          </a:p>
          <a:p>
            <a:pPr>
              <a:lnSpc>
                <a:spcPct val="90000"/>
              </a:lnSpc>
            </a:pPr>
            <a:endParaRPr lang="it-IT" sz="2000" dirty="0">
              <a:solidFill>
                <a:srgbClr val="262626"/>
              </a:solidFill>
            </a:endParaRPr>
          </a:p>
        </p:txBody>
      </p:sp>
      <p:pic>
        <p:nvPicPr>
          <p:cNvPr id="6" name="Immagine 5" descr="Immagine che contiene Viso umano, vestiti, dipinto, persona&#10;&#10;Il contenuto generato dall'IA potrebbe non essere corretto.">
            <a:extLst>
              <a:ext uri="{FF2B5EF4-FFF2-40B4-BE49-F238E27FC236}">
                <a16:creationId xmlns:a16="http://schemas.microsoft.com/office/drawing/2014/main" id="{20FD7340-E834-6D12-95BC-D07EB0907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834" y="2701180"/>
            <a:ext cx="2282112" cy="2852640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D4FC0A-C875-DBDA-4B99-A29BE62C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7799C9-84D9-46D2-A11E-BCF8A720529D}" type="slidenum">
              <a:rPr 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2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446C93-6335-605E-072B-7D644AF19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Euler e la teoria dei numeri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5894EE5-7095-87CB-A4CF-AA606081DA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Il grande interesse di Eulero alla </a:t>
                </a:r>
                <a:r>
                  <a:rPr lang="it-IT" sz="1800" b="1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Teoria dei numeri 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fu acceso dal suo amico </a:t>
                </a:r>
                <a:r>
                  <a:rPr lang="it-IT" sz="1800" b="1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Christian Goldbach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. Gran parte del suo lavoro in questo ambito riguarda la </a:t>
                </a:r>
                <a:r>
                  <a:rPr lang="it-IT" sz="18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dimostrazione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 (o </a:t>
                </a:r>
                <a:r>
                  <a:rPr lang="it-IT" sz="18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confutazione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) delle molte congetture di Pierre de Fermat. </a:t>
                </a:r>
                <a:endParaRPr lang="it-IT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Eulero prova la correlazione tra numeri primi e </a:t>
                </a:r>
                <a:r>
                  <a:rPr lang="it-IT" sz="1800" i="1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funzione zeta di Riemann</a:t>
                </a:r>
                <a:r>
                  <a:rPr lang="it-IT" sz="1800" i="1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.</a:t>
                </a:r>
                <a:endParaRPr lang="it-IT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Prova poi le </a:t>
                </a:r>
                <a:r>
                  <a:rPr lang="it-IT" sz="1800" i="1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identità di Newton</a:t>
                </a:r>
                <a:r>
                  <a:rPr lang="it-IT" sz="1800" i="1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e il </a:t>
                </a:r>
                <a:r>
                  <a:rPr lang="it-IT" sz="1800" i="1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teorema di Fermat sulle somme di due quadrati 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e dà importanti contributi alla risoluzione del </a:t>
                </a:r>
                <a:r>
                  <a:rPr lang="it-IT" sz="1800" i="1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teorema dei quattro quadrati 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e alla comprensione dei numeri perfetti. </a:t>
                </a:r>
                <a:endParaRPr lang="it-IT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Dimostra il </a:t>
                </a:r>
                <a:r>
                  <a:rPr lang="it-IT" sz="1800" i="1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Piccolo Teorema di Fermat</a:t>
                </a:r>
                <a:r>
                  <a:rPr lang="it-IT" sz="1800" dirty="0">
                    <a:latin typeface="Garamond" panose="02020404030301010803" pitchFamily="18" charset="0"/>
                    <a:ea typeface="Times New Roman" panose="02020603050405020304" pitchFamily="18" charset="0"/>
                  </a:rPr>
                  <a:t>.</a:t>
                </a:r>
                <a:endParaRPr lang="it-IT" sz="1800" dirty="0">
                  <a:effectLst/>
                  <a:latin typeface="Garamond" panose="02020404030301010803" pitchFamily="18" charset="0"/>
                  <a:ea typeface="Times New Roman" panose="02020603050405020304" pitchFamily="18" charset="0"/>
                </a:endParaRPr>
              </a:p>
              <a:p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Trova il più piccolo </a:t>
                </a:r>
                <a:r>
                  <a:rPr lang="it-IT" sz="1800" i="1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numero di Fermat 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che non è primo: </a:t>
                </a:r>
                <a:endParaRPr lang="it-IT" sz="18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it-IT" sz="1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e>
                        </m:d>
                      </m:sup>
                    </m:sSup>
                    <m:r>
                      <a:rPr lang="it-IT" sz="1800" i="1">
                        <a:latin typeface="Cambria Math" panose="02040503050406030204" pitchFamily="18" charset="0"/>
                      </a:rPr>
                      <m:t>+1</m:t>
                    </m:r>
                    <m:r>
                      <a:rPr lang="it-IT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it-IT" sz="1800"/>
                      <m:t>4.294.967.297</m:t>
                    </m:r>
                  </m:oMath>
                </a14:m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   che è divisibile per 641.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5894EE5-7095-87CB-A4CF-AA606081DA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1" t="-1908" b="-15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1C9AFA8-F236-ED7B-624F-C6715608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7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E66ECFC1-F23E-E49F-A4DB-8892B898CF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Euler: </a:t>
                </a:r>
                <a14:m>
                  <m:oMath xmlns:m="http://schemas.openxmlformats.org/officeDocument/2006/math">
                    <m:r>
                      <a:rPr lang="it-IT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it-IT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it-IT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E66ECFC1-F23E-E49F-A4DB-8892B898CF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9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68D443-0083-7CE6-479F-27F607619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effectLst/>
                <a:ea typeface="Times New Roman" panose="02020603050405020304" pitchFamily="18" charset="0"/>
              </a:rPr>
              <a:t>Uno dei più grandi successi di Euler in questo campo </a:t>
            </a:r>
            <a:r>
              <a:rPr lang="it-IT" dirty="0">
                <a:ea typeface="Times New Roman" panose="02020603050405020304" pitchFamily="18" charset="0"/>
              </a:rPr>
              <a:t>è</a:t>
            </a:r>
            <a:r>
              <a:rPr lang="it-IT" dirty="0">
                <a:effectLst/>
                <a:ea typeface="Times New Roman" panose="02020603050405020304" pitchFamily="18" charset="0"/>
              </a:rPr>
              <a:t> però la dimostrazione dell’</a:t>
            </a:r>
            <a:r>
              <a:rPr lang="it-IT" i="1" dirty="0">
                <a:effectLst/>
                <a:ea typeface="Times New Roman" panose="02020603050405020304" pitchFamily="18" charset="0"/>
              </a:rPr>
              <a:t>Ultimo Teorema di Fermat </a:t>
            </a:r>
            <a:r>
              <a:rPr lang="it-IT" dirty="0">
                <a:effectLst/>
                <a:ea typeface="Times New Roman" panose="02020603050405020304" pitchFamily="18" charset="0"/>
              </a:rPr>
              <a:t>per il caso in cui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n</a:t>
            </a:r>
            <a:r>
              <a:rPr lang="it-IT" dirty="0">
                <a:effectLst/>
                <a:ea typeface="Times New Roman" panose="02020603050405020304" pitchFamily="18" charset="0"/>
              </a:rPr>
              <a:t> = 3. Sempre con il metodo della discesa infinita e con l'uso dei numeri complessi, nel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1753</a:t>
            </a:r>
            <a:r>
              <a:rPr lang="it-IT" dirty="0">
                <a:effectLst/>
                <a:ea typeface="Times New Roman" panose="02020603050405020304" pitchFamily="18" charset="0"/>
              </a:rPr>
              <a:t> Euler prova che </a:t>
            </a:r>
          </a:p>
          <a:p>
            <a:pPr marL="0" indent="0" algn="ctr">
              <a:buNone/>
            </a:pP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non esistono soluzioni intere positive dell’equazione</a:t>
            </a:r>
          </a:p>
          <a:p>
            <a:pPr marL="0" indent="0" algn="ctr">
              <a:buNone/>
            </a:pPr>
            <a:r>
              <a:rPr lang="it-IT" sz="2800" b="1" i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x </a:t>
            </a:r>
            <a:r>
              <a:rPr lang="it-IT" sz="2800" b="1" baseline="300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3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+ </a:t>
            </a:r>
            <a:r>
              <a:rPr lang="it-IT" sz="2800" b="1" i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y </a:t>
            </a:r>
            <a:r>
              <a:rPr lang="it-IT" sz="2800" b="1" baseline="300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3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= </a:t>
            </a:r>
            <a:r>
              <a:rPr lang="it-IT" sz="2800" b="1" i="1" dirty="0" err="1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z</a:t>
            </a:r>
            <a:r>
              <a:rPr lang="it-IT" sz="2800" b="1" i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it-IT" sz="2800" b="1" baseline="300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3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A0F1534-1493-1F98-14FB-9FE18E1C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0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B87801-C5D0-816D-13BD-E20C1EDE0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3. Sophie Germain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EC140F-739C-F6BC-E27B-D50FEA064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1700" b="1" i="1" dirty="0">
                <a:solidFill>
                  <a:srgbClr val="7030A0"/>
                </a:solidFill>
              </a:rPr>
              <a:t>L’infanzia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700" b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Sophie Germain </a:t>
            </a:r>
            <a:r>
              <a:rPr lang="it-IT" sz="17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it-IT" sz="17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Parigi</a:t>
            </a:r>
            <a:r>
              <a:rPr lang="it-IT" sz="17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, 1776 - 1831), nasce in una famiglia ricca e liberale. Il padre è commerciante e politico e anche direttore della Banca di Francia.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7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Quando, nel 1789 scoppia la </a:t>
            </a:r>
            <a:r>
              <a:rPr lang="it-IT" sz="17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Rivoluzione Francese</a:t>
            </a:r>
            <a:r>
              <a:rPr lang="it-IT" sz="17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, Sophie ha 13 anni.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7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Nel settembre 1793 inizia il </a:t>
            </a:r>
            <a:r>
              <a:rPr lang="it-IT" sz="17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Regime del Terrore</a:t>
            </a:r>
            <a:r>
              <a:rPr lang="it-IT" sz="17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: ci saranno 17000 condanne a morte e l'anno dopo Robespierre viene ghigliottinato.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7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Sophie </a:t>
            </a:r>
            <a:r>
              <a:rPr lang="it-IT" sz="1700" dirty="0">
                <a:solidFill>
                  <a:srgbClr val="262626"/>
                </a:solidFill>
                <a:ea typeface="Times New Roman" panose="02020603050405020304" pitchFamily="18" charset="0"/>
              </a:rPr>
              <a:t>è</a:t>
            </a:r>
            <a:r>
              <a:rPr lang="it-IT" sz="17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costretta a stare chiusa in casa e </a:t>
            </a:r>
            <a:r>
              <a:rPr lang="it-IT" sz="17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comincia a leggere libri di matematica</a:t>
            </a:r>
            <a:r>
              <a:rPr lang="it-IT" sz="17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. Si imbatte nella lettura della leggendaria morte di </a:t>
            </a:r>
            <a:r>
              <a:rPr lang="it-IT" sz="17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Archimede</a:t>
            </a:r>
            <a:r>
              <a:rPr lang="it-IT" sz="17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e rimane molto colpita. </a:t>
            </a:r>
          </a:p>
          <a:p>
            <a:pPr>
              <a:lnSpc>
                <a:spcPct val="90000"/>
              </a:lnSpc>
            </a:pPr>
            <a:endParaRPr lang="it-IT" sz="1700" dirty="0">
              <a:solidFill>
                <a:srgbClr val="262626"/>
              </a:solidFill>
            </a:endParaRPr>
          </a:p>
        </p:txBody>
      </p:sp>
      <p:pic>
        <p:nvPicPr>
          <p:cNvPr id="6" name="Immagine 5" descr="Immagine che contiene ritratto, Stile retrò, Viso umano, schizzo&#10;&#10;Il contenuto generato dall'IA potrebbe non essere corretto.">
            <a:extLst>
              <a:ext uri="{FF2B5EF4-FFF2-40B4-BE49-F238E27FC236}">
                <a16:creationId xmlns:a16="http://schemas.microsoft.com/office/drawing/2014/main" id="{E9E4A155-E97D-DF16-1DB3-2279631CB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818" y="2701180"/>
            <a:ext cx="1898144" cy="2852640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1612BE-2143-B0D2-4C92-96A9DDFC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7799C9-84D9-46D2-A11E-BCF8A720529D}" type="slidenum">
              <a:rPr 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0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DF4357-67D4-FCC5-04D4-C48B8E235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7030A0"/>
                </a:solidFill>
              </a:rPr>
              <a:t>La giovinezza di Sophie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BF3D64-E742-63E6-6934-C65CB5CE4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98426"/>
            <a:ext cx="6256866" cy="347744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Continua gli studi da autodidatta da un libro di </a:t>
            </a:r>
            <a:r>
              <a:rPr lang="it-IT" sz="1400" b="1" dirty="0" err="1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Bézout</a:t>
            </a:r>
            <a:r>
              <a:rPr lang="it-IT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e studia il latino per poter leggere </a:t>
            </a:r>
            <a:r>
              <a:rPr lang="it-IT" sz="1400" b="1" dirty="0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Newton</a:t>
            </a:r>
            <a:r>
              <a:rPr lang="it-IT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ed </a:t>
            </a:r>
            <a:r>
              <a:rPr lang="it-IT" sz="1400" b="1" dirty="0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Euler</a:t>
            </a:r>
            <a:r>
              <a:rPr lang="it-IT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. 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A 18 anni (nel 1794) vorrebbe iscriversi all’</a:t>
            </a:r>
            <a:r>
              <a:rPr lang="it-IT" sz="1400" i="1" kern="1800" dirty="0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École </a:t>
            </a:r>
            <a:r>
              <a:rPr lang="it-IT" sz="1400" i="1" dirty="0" err="1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Polytechnique</a:t>
            </a:r>
            <a:r>
              <a:rPr lang="it-IT" sz="1400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it-IT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di Parigi, appena aperta, ma in quanto donna non può essere ammessa. 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Escogita uno stratagemma: si spaccia per </a:t>
            </a:r>
            <a:r>
              <a:rPr lang="it-IT" sz="1400" i="1" dirty="0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Antoine-August Le Blanc</a:t>
            </a:r>
            <a:r>
              <a:rPr lang="it-IT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 uno studente che risultava iscritto all'</a:t>
            </a:r>
            <a:r>
              <a:rPr lang="it-IT" sz="1400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École</a:t>
            </a:r>
            <a:r>
              <a:rPr lang="it-IT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 ma che aveva in realtà abbandonato gli studi. Per non farsi scoprire, non frequenta i corsi ma riesce a ottenere le dispense su cui studiare. 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Incontra </a:t>
            </a:r>
            <a:r>
              <a:rPr lang="it-IT" sz="1400" b="1" dirty="0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Lagrange</a:t>
            </a:r>
            <a:r>
              <a:rPr lang="it-IT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che la appoggia e, grazie a lui, continua a studiare e si avvicina alla teoria dei numeri, studiando </a:t>
            </a:r>
            <a:r>
              <a:rPr lang="it-IT" sz="1400" i="1" dirty="0">
                <a:solidFill>
                  <a:srgbClr val="7030A0"/>
                </a:solidFill>
              </a:rPr>
              <a:t>Essai sur la </a:t>
            </a:r>
            <a:r>
              <a:rPr lang="it-IT" sz="1400" i="1" dirty="0" err="1">
                <a:solidFill>
                  <a:srgbClr val="7030A0"/>
                </a:solidFill>
              </a:rPr>
              <a:t>théorie</a:t>
            </a:r>
            <a:r>
              <a:rPr lang="it-IT" sz="1400" i="1" dirty="0">
                <a:solidFill>
                  <a:srgbClr val="7030A0"/>
                </a:solidFill>
              </a:rPr>
              <a:t> </a:t>
            </a:r>
            <a:r>
              <a:rPr lang="it-IT" sz="1400" i="1" dirty="0" err="1">
                <a:solidFill>
                  <a:srgbClr val="7030A0"/>
                </a:solidFill>
              </a:rPr>
              <a:t>des</a:t>
            </a:r>
            <a:r>
              <a:rPr lang="it-IT" sz="1400" i="1" dirty="0">
                <a:solidFill>
                  <a:srgbClr val="7030A0"/>
                </a:solidFill>
              </a:rPr>
              <a:t> </a:t>
            </a:r>
            <a:r>
              <a:rPr lang="it-IT" sz="1400" i="1" dirty="0" err="1">
                <a:solidFill>
                  <a:srgbClr val="7030A0"/>
                </a:solidFill>
              </a:rPr>
              <a:t>nombres</a:t>
            </a:r>
            <a:r>
              <a:rPr lang="it-IT" sz="1400" dirty="0"/>
              <a:t> </a:t>
            </a:r>
            <a:r>
              <a:rPr lang="it-IT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di </a:t>
            </a:r>
            <a:r>
              <a:rPr lang="it-IT" sz="1400" b="1" dirty="0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Legendre</a:t>
            </a:r>
            <a:r>
              <a:rPr lang="it-IT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(1798) e </a:t>
            </a:r>
            <a:r>
              <a:rPr lang="it-IT" sz="1400" i="1" dirty="0" err="1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Disquisitiones</a:t>
            </a:r>
            <a:r>
              <a:rPr lang="it-IT" sz="1400" i="1" dirty="0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it-IT" sz="1400" i="1" dirty="0" err="1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arithmeticae</a:t>
            </a:r>
            <a:r>
              <a:rPr lang="it-IT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(1801) scritto da </a:t>
            </a:r>
            <a:r>
              <a:rPr lang="it-IT" sz="1400" b="1" dirty="0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Gauss</a:t>
            </a:r>
            <a:r>
              <a:rPr lang="it-IT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a 24 anni. 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Lagrange e Legendre incoraggiano SG, ma la comparsa di una giovane donna nei circoli culturali parigini non </a:t>
            </a:r>
            <a:r>
              <a:rPr lang="it-IT" sz="1400" dirty="0">
                <a:latin typeface="Garamond" panose="02020404030301010803" pitchFamily="18" charset="0"/>
                <a:ea typeface="Times New Roman" panose="02020603050405020304" pitchFamily="18" charset="0"/>
              </a:rPr>
              <a:t>è</a:t>
            </a:r>
            <a:r>
              <a:rPr lang="it-IT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ben vista da tutti, ad esempio da </a:t>
            </a:r>
            <a:r>
              <a:rPr lang="it-IT" sz="1400" b="1" dirty="0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Poisson</a:t>
            </a:r>
            <a:r>
              <a:rPr lang="it-IT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.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Sophie studia molto a fondo il trattato di Gauss e aggiunge sue </a:t>
            </a:r>
            <a:r>
              <a:rPr lang="it-IT" sz="1400" dirty="0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considerazioni</a:t>
            </a:r>
            <a:r>
              <a:rPr lang="it-IT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e </a:t>
            </a:r>
            <a:r>
              <a:rPr lang="it-IT" sz="1400" dirty="0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dimostrazioni alternative</a:t>
            </a:r>
            <a:r>
              <a:rPr lang="it-IT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. 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it-IT" sz="1300" dirty="0"/>
          </a:p>
        </p:txBody>
      </p:sp>
      <p:pic>
        <p:nvPicPr>
          <p:cNvPr id="6" name="Immagine 5" descr="Immagine che contiene Viso umano, ritratto, persona, collana&#10;&#10;Il contenuto generato dall'IA potrebbe non essere corretto.">
            <a:extLst>
              <a:ext uri="{FF2B5EF4-FFF2-40B4-BE49-F238E27FC236}">
                <a16:creationId xmlns:a16="http://schemas.microsoft.com/office/drawing/2014/main" id="{496CA6EF-B9C5-45BA-5310-3737A8B5E8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018" r="23018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3FBD35F-0FEF-5D34-A33F-C7262060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7799C9-84D9-46D2-A11E-BCF8A720529D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4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F389378-14C6-4E5D-8054-0A48AC45A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315CDF-9994-4785-9182-DDB0F2A99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0C7203C-806C-4714-AA4B-37ABCA6DBE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A07B33-92B8-46AF-B878-3DE4E1BF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6FEDBE-E94A-4729-BE4A-45BE7C337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39E5CE8-E160-4C73-A776-B72D8E38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DE266FBE-3E5F-2240-BB87-1956D35BC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198" y="982132"/>
            <a:ext cx="4752626" cy="1303867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7030A0"/>
                </a:solidFill>
              </a:rPr>
              <a:t>Sophie scrive a Gauss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163A1D-76BA-43EE-BFF9-14171A55E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659376"/>
          </a:xfrm>
          <a:prstGeom prst="rect">
            <a:avLst/>
          </a:prstGeom>
          <a:solidFill>
            <a:schemeClr val="bg2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F631D6-D25E-4733-BEAE-D727D4D0F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7209" y="1254050"/>
            <a:ext cx="2508652" cy="2506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B9CC99-168D-4A53-BF4C-8697A02F2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3147" y="1254050"/>
            <a:ext cx="2021427" cy="15119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7100F1-3566-4015-B9A3-71B3800BF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951" y="2400639"/>
            <a:ext cx="4389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B600D80-E410-42E0-B944-BE2AC14F1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7209" y="3922105"/>
            <a:ext cx="2494212" cy="16740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9C1EBA-F940-4D2D-8543-7522C9A45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0024" y="2917369"/>
            <a:ext cx="1996749" cy="2678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ritratto, Stile retrò, Viso umano, schizzo&#10;&#10;Il contenuto generato dall'IA potrebbe non essere corretto.">
            <a:extLst>
              <a:ext uri="{FF2B5EF4-FFF2-40B4-BE49-F238E27FC236}">
                <a16:creationId xmlns:a16="http://schemas.microsoft.com/office/drawing/2014/main" id="{00A51AA8-2D07-ADD4-49F5-61D989DBD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406" y="1320192"/>
            <a:ext cx="1579605" cy="2373922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32F763-AF79-62A8-6828-C119C780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198" y="2400639"/>
            <a:ext cx="4752626" cy="347522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1600" dirty="0">
                <a:effectLst/>
                <a:ea typeface="Times New Roman" panose="02020603050405020304" pitchFamily="18" charset="0"/>
              </a:rPr>
              <a:t>Nel </a:t>
            </a:r>
            <a:r>
              <a:rPr lang="it-IT" sz="1600" b="1" dirty="0">
                <a:effectLst/>
                <a:ea typeface="Times New Roman" panose="02020603050405020304" pitchFamily="18" charset="0"/>
              </a:rPr>
              <a:t>1804</a:t>
            </a:r>
            <a:r>
              <a:rPr lang="it-IT" sz="1600" dirty="0">
                <a:effectLst/>
                <a:ea typeface="Times New Roman" panose="02020603050405020304" pitchFamily="18" charset="0"/>
              </a:rPr>
              <a:t> (a 28 anni) decide di scrivere a </a:t>
            </a:r>
            <a:r>
              <a:rPr lang="it-IT" sz="1600" b="1" dirty="0">
                <a:effectLst/>
                <a:ea typeface="Times New Roman" panose="02020603050405020304" pitchFamily="18" charset="0"/>
              </a:rPr>
              <a:t>Gauss</a:t>
            </a:r>
            <a:r>
              <a:rPr lang="it-IT" sz="1600" dirty="0">
                <a:effectLst/>
                <a:ea typeface="Times New Roman" panose="02020603050405020304" pitchFamily="18" charset="0"/>
              </a:rPr>
              <a:t> per comunicargli alcuni suoi risultati e considerazioni sull’</a:t>
            </a:r>
            <a:r>
              <a:rPr lang="it-IT" sz="16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UTF</a:t>
            </a:r>
            <a:r>
              <a:rPr lang="it-IT" sz="1600" dirty="0">
                <a:effectLst/>
                <a:ea typeface="Times New Roman" panose="02020603050405020304" pitchFamily="18" charset="0"/>
              </a:rPr>
              <a:t>. Nuovamente usa lo pseudonimo di August LeBlanc.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600" dirty="0">
                <a:effectLst/>
                <a:ea typeface="Times New Roman" panose="02020603050405020304" pitchFamily="18" charset="0"/>
              </a:rPr>
              <a:t>Tra Gauss e LeBlanc inizia un fitto carteggio fino al 1808 e poi ci sarà un altro scambio di lettere tra il 1819 e il 1829.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600" dirty="0">
                <a:effectLst/>
                <a:ea typeface="Times New Roman" panose="02020603050405020304" pitchFamily="18" charset="0"/>
              </a:rPr>
              <a:t>Dopo aver ricevuto la prima lettera di SG, Gauss scrive all’amico </a:t>
            </a:r>
            <a:r>
              <a:rPr lang="it-IT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H.W. </a:t>
            </a:r>
            <a:r>
              <a:rPr lang="it-IT" sz="16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Olbers</a:t>
            </a:r>
            <a:r>
              <a:rPr lang="it-IT" sz="1600" dirty="0">
                <a:solidFill>
                  <a:schemeClr val="tx1"/>
                </a:solidFill>
                <a:ea typeface="Times New Roman" panose="02020603050405020304" pitchFamily="18" charset="0"/>
              </a:rPr>
              <a:t>:</a:t>
            </a:r>
            <a:endParaRPr lang="it-IT" sz="16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1600" dirty="0">
                <a:effectLst/>
                <a:ea typeface="Times New Roman" panose="02020603050405020304" pitchFamily="18" charset="0"/>
              </a:rPr>
              <a:t>“</a:t>
            </a:r>
            <a:r>
              <a:rPr lang="it-IT" sz="1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Ho ricevuto con piacere una lettera da un giovane geometra di Parigi, LeBlanc, che ha studiato l’algebra superiore con grande entusiasmo e mi ha fornito prova di esser penetrato nei meandri più profondi delle mie </a:t>
            </a:r>
            <a:r>
              <a:rPr lang="it-IT" sz="1600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Disquisitiones</a:t>
            </a:r>
            <a:r>
              <a:rPr lang="it-IT" sz="1600" i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it-IT" sz="1600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Arithmeticae</a:t>
            </a:r>
            <a:r>
              <a:rPr lang="it-IT" sz="1600" dirty="0">
                <a:effectLst/>
                <a:ea typeface="Times New Roman" panose="02020603050405020304" pitchFamily="18" charset="0"/>
              </a:rPr>
              <a:t>”.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3726DE-61C8-6B4F-077C-5A5737370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34456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7799C9-84D9-46D2-A11E-BCF8A720529D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pic>
        <p:nvPicPr>
          <p:cNvPr id="8" name="Immagine 7" descr="Immagine che contiene Viso umano, vestiti, ritratto, persona&#10;&#10;Il contenuto generato dall'IA potrebbe non essere corretto.">
            <a:extLst>
              <a:ext uri="{FF2B5EF4-FFF2-40B4-BE49-F238E27FC236}">
                <a16:creationId xmlns:a16="http://schemas.microsoft.com/office/drawing/2014/main" id="{CAD3897A-F689-9C70-8729-AD7AB38606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2561" y="3153832"/>
            <a:ext cx="1729625" cy="22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8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B4DEB-4332-8F8D-A111-43CF9585D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7030A0"/>
                </a:solidFill>
              </a:rPr>
              <a:t>Sophie si rivela a Gauss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289E0D-BB45-2737-1029-DC88C11BF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73377"/>
            <a:ext cx="9601196" cy="3402491"/>
          </a:xfrm>
        </p:spPr>
        <p:txBody>
          <a:bodyPr>
            <a:normAutofit/>
          </a:bodyPr>
          <a:lstStyle/>
          <a:p>
            <a:r>
              <a:rPr lang="it-IT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14 ottobre 1806</a:t>
            </a:r>
            <a:r>
              <a:rPr lang="it-IT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Battaglia di Jena. Napoleone batte i prussiani. I francesi invadono la Prussia e la città di </a:t>
            </a:r>
            <a:r>
              <a:rPr lang="it-IT" sz="20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Bramschweig</a:t>
            </a:r>
            <a:r>
              <a:rPr lang="it-IT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dove Gauss è nato e risiede. </a:t>
            </a:r>
            <a:endParaRPr lang="it-IT" sz="2000" dirty="0">
              <a:effectLst/>
              <a:ea typeface="Times New Roman" panose="02020603050405020304" pitchFamily="18" charset="0"/>
            </a:endParaRPr>
          </a:p>
          <a:p>
            <a:r>
              <a:rPr lang="it-IT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SG pensa all’episodio di Archimede e teme per la vita di Gauss, così contatta il generale Joseph Marie de </a:t>
            </a:r>
            <a:r>
              <a:rPr lang="it-IT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Pernety</a:t>
            </a:r>
            <a:r>
              <a:rPr lang="it-IT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amico di famiglia, per proteggere Gauss. </a:t>
            </a:r>
            <a:endParaRPr lang="it-IT" sz="2000" dirty="0">
              <a:effectLst/>
              <a:ea typeface="Times New Roman" panose="02020603050405020304" pitchFamily="18" charset="0"/>
            </a:endParaRPr>
          </a:p>
          <a:p>
            <a:r>
              <a:rPr lang="it-IT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Un incaricato di </a:t>
            </a:r>
            <a:r>
              <a:rPr lang="it-IT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Pernety</a:t>
            </a:r>
            <a:r>
              <a:rPr lang="it-IT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va a fare visita a Gauss, ma quando fa il nome di Sophie Germain, lui cade dalle nuvole. Sophie viene a sapere da </a:t>
            </a:r>
            <a:r>
              <a:rPr lang="it-IT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Pernety</a:t>
            </a:r>
            <a:r>
              <a:rPr lang="it-IT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che Gauss non corre pericoli, ma non ha idea di chi sia lei... </a:t>
            </a:r>
            <a:endParaRPr lang="it-IT" sz="2000" dirty="0">
              <a:effectLst/>
              <a:ea typeface="Times New Roman" panose="02020603050405020304" pitchFamily="18" charset="0"/>
            </a:endParaRPr>
          </a:p>
          <a:p>
            <a:r>
              <a:rPr lang="it-IT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Germain sente che deve scusarsi con Gauss e così gli scrive una lettera, pur temendo di perdere l’amicizia. </a:t>
            </a:r>
            <a:endParaRPr lang="it-IT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A2A092-F409-05E9-7110-A09CC88A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0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5DF5EC-6044-E7EE-2364-B8DE827D5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7030A0"/>
                </a:solidFill>
              </a:rPr>
              <a:t>Lettera di scuse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3E9C0B-E10D-C379-435D-F87C5DFAA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Lettera di scuse di SG a Gauss:</a:t>
            </a:r>
            <a:br>
              <a:rPr lang="it-IT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it-IT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“</a:t>
            </a:r>
            <a:r>
              <a:rPr lang="it-IT" sz="18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Non sono così completamente sconosciuto a voi come potreste credere, ma temendo il ridicolo collegamento a una scienziata, ho precedentemente preso il nome di M. LeBlanc nel comunicare con voi. [. . . ] Spero che le informazioni che vi ho confidato oggi non mi privino dell’onore che mi avete accordato sotto un nome preso in prestito</a:t>
            </a:r>
            <a:r>
              <a:rPr lang="it-IT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.” </a:t>
            </a:r>
          </a:p>
          <a:p>
            <a:r>
              <a:rPr lang="it-IT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Lettera di Gauss all’amico </a:t>
            </a:r>
            <a:r>
              <a:rPr lang="it-IT" sz="1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Olbers</a:t>
            </a:r>
            <a:r>
              <a:rPr lang="it-IT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  <a:br>
              <a:rPr lang="it-IT" sz="1800" dirty="0">
                <a:ea typeface="Times New Roman" panose="02020603050405020304" pitchFamily="18" charset="0"/>
              </a:rPr>
            </a:br>
            <a:r>
              <a:rPr lang="it-IT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“</a:t>
            </a:r>
            <a:r>
              <a:rPr lang="it-IT" sz="18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Di recente il mio testo </a:t>
            </a:r>
            <a:r>
              <a:rPr lang="it-IT" sz="1800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Disquisitiones</a:t>
            </a:r>
            <a:r>
              <a:rPr lang="it-IT" sz="1800" i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it-IT" sz="1800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Arithmeticae</a:t>
            </a:r>
            <a:r>
              <a:rPr lang="it-IT" sz="18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mi ha recato molte sorprese. Come già sapete, la corrispondenza con LeBlanc da Parigi ha evidenziato quanto LeBlanc </a:t>
            </a:r>
            <a:r>
              <a:rPr lang="it-IT" sz="1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padroneggi completamente tutti gli argomenti trattati nell’opera</a:t>
            </a:r>
            <a:r>
              <a:rPr lang="it-IT" sz="18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. LeBlanc si </a:t>
            </a:r>
            <a:r>
              <a:rPr lang="it-IT" sz="1800" dirty="0">
                <a:solidFill>
                  <a:srgbClr val="7030A0"/>
                </a:solidFill>
                <a:ea typeface="Times New Roman" panose="02020603050405020304" pitchFamily="18" charset="0"/>
              </a:rPr>
              <a:t>è</a:t>
            </a:r>
            <a:r>
              <a:rPr lang="it-IT" sz="18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da poco rivelato essere un nome fittizio di una giovane donna, Sophie Germain: sicuramente questo fatto vi meraviglierà tanto quanto ha meravigliato me</a:t>
            </a:r>
            <a:r>
              <a:rPr lang="it-IT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.” </a:t>
            </a:r>
            <a:endParaRPr lang="it-IT" sz="1800" dirty="0">
              <a:effectLst/>
              <a:ea typeface="Times New Roman" panose="02020603050405020304" pitchFamily="18" charset="0"/>
            </a:endParaRPr>
          </a:p>
          <a:p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74C372-D0A5-C40A-4A52-3E3DD094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2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65714A-D57C-9359-3154-8E46488E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it-IT" sz="3600" b="1" i="1" kern="0" dirty="0">
                <a:solidFill>
                  <a:schemeClr val="accent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lunga ombra di Fermat sulla matematica</a:t>
            </a:r>
            <a:endParaRPr lang="it-IT" sz="3600" i="1" dirty="0">
              <a:solidFill>
                <a:schemeClr val="accent4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D98E57-83A7-BD3A-3649-853031D14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5" cy="3318936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1. L'inizio della storia</a:t>
            </a:r>
          </a:p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2. Leonhard Euler</a:t>
            </a:r>
          </a:p>
          <a:p>
            <a:r>
              <a:rPr lang="it-IT" b="1" dirty="0">
                <a:solidFill>
                  <a:srgbClr val="7030A0"/>
                </a:solidFill>
              </a:rPr>
              <a:t>3. Sophie Germain</a:t>
            </a:r>
          </a:p>
          <a:p>
            <a:r>
              <a:rPr lang="it-IT" b="1" dirty="0">
                <a:solidFill>
                  <a:schemeClr val="accent1"/>
                </a:solidFill>
              </a:rPr>
              <a:t>4. Altri (piccoli) passi</a:t>
            </a:r>
          </a:p>
          <a:p>
            <a:r>
              <a:rPr lang="it-IT" b="1" dirty="0">
                <a:solidFill>
                  <a:schemeClr val="accent3"/>
                </a:solidFill>
              </a:rPr>
              <a:t>5. La fine della storia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73D9D4-4BE2-0AFF-FDC4-304B9384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7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F02054-2B44-75D0-A109-7DA86520F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7030A0"/>
                </a:solidFill>
              </a:rPr>
              <a:t>Gauss risponde a Sophie Germain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5B5416-BFCD-8F79-3411-54B09352F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Lettera di Gauss a Sophie: </a:t>
            </a:r>
            <a:endParaRPr lang="it-IT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“</a:t>
            </a:r>
            <a:r>
              <a:rPr lang="it-IT" sz="1800" dirty="0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Ma come posso descrivere il mio stupore e la mia meraviglia nel vedere il mio apprezzato corrispondente M. LeBlanc trasformarsi in questo illustre personaggio Sophie Germain che dà un brillante esempio di quello che difficilmente riuscirei a credere? Avere una passione per le scienze astratte in generale e soprattutto per i numeri </a:t>
            </a:r>
            <a:r>
              <a:rPr lang="it-IT" sz="1800" dirty="0">
                <a:solidFill>
                  <a:srgbClr val="7030A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è</a:t>
            </a:r>
            <a:r>
              <a:rPr lang="it-IT" sz="1800" dirty="0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estremamente raro: non </a:t>
            </a:r>
            <a:r>
              <a:rPr lang="it-IT" sz="1800" dirty="0">
                <a:solidFill>
                  <a:srgbClr val="7030A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è</a:t>
            </a:r>
            <a:r>
              <a:rPr lang="it-IT" sz="1800" dirty="0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una materia che colpisce tutti; l’incantevole fascino di questa scienza sublime rivela se stessa solo a coloro che hanno il coraggio di penetrarla. Una donna, a causa del suo sesso e dei nostri pregiudizi, incontra molti più ostacoli di un uomo nel familiarizzarsi con problemi complessi. Tuttavia, quando supera queste barriere e penetra nelle profondità più recondite, rivela di possedere il coraggio più nobile, un talento straordinario e un genio superiore. [. . . ] Gli appunti di cui le vostre lettere sono piene mi hanno dato moltissime gioie. Li ho studiati con attenzione </a:t>
            </a:r>
            <a:r>
              <a:rPr lang="it-IT" sz="1800" b="1" dirty="0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e ammiro la facilità con cui penetrate tutti i rami dell’aritmetica</a:t>
            </a:r>
            <a:r>
              <a:rPr lang="it-IT" sz="1800" dirty="0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e la </a:t>
            </a:r>
            <a:r>
              <a:rPr lang="it-IT" sz="1800" b="1" dirty="0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saggezza con cui generalizzate e perfezionate i risultati</a:t>
            </a:r>
            <a:r>
              <a:rPr lang="it-IT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.”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FAEA6F-FC00-8461-FC63-31FCE6B32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3878CE-11B2-7485-0C2D-4CD4C0B9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it-IT" i="1" dirty="0">
                <a:solidFill>
                  <a:srgbClr val="7030A0"/>
                </a:solidFill>
              </a:rPr>
              <a:t>Sophie cambia argomento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12F6E8-7472-BE47-0527-ACFDD1B0E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9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Nel </a:t>
            </a:r>
            <a:r>
              <a:rPr lang="it-IT" sz="1900" b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1808</a:t>
            </a:r>
            <a:r>
              <a:rPr lang="it-IT" sz="19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il carteggio tra Gauss e Germain si interrompe perché </a:t>
            </a:r>
            <a:r>
              <a:rPr lang="it-IT" sz="1900" b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Gauss</a:t>
            </a:r>
            <a:r>
              <a:rPr lang="it-IT" sz="19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viene nominato direttore dell’</a:t>
            </a:r>
            <a:r>
              <a:rPr lang="it-IT" sz="1900" b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Osservatorio Astronomico di Gottinga</a:t>
            </a:r>
            <a:r>
              <a:rPr lang="it-IT" sz="19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it-IT" sz="19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Mancando il supporto di Gauss che non risponde più alle sue lettere, Sophie abbandona momentaneamente la teoria dei numeri e si dedica a un problema di </a:t>
            </a:r>
            <a:r>
              <a:rPr lang="it-IT" sz="19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fisica matematica </a:t>
            </a:r>
            <a:r>
              <a:rPr lang="it-IT" sz="19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(ottenendo significativi risultati). </a:t>
            </a:r>
          </a:p>
          <a:p>
            <a:pPr>
              <a:lnSpc>
                <a:spcPct val="90000"/>
              </a:lnSpc>
            </a:pPr>
            <a:r>
              <a:rPr lang="it-IT" sz="19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Per questo non pubblica nessuno dei suoi manoscritti sull’UTF e i suoi risultati passano quasi inosservati, ma dall’autobiografia di Legendre (1823) si sa che Sophie lavora a lungo al problema. </a:t>
            </a:r>
          </a:p>
        </p:txBody>
      </p:sp>
      <p:pic>
        <p:nvPicPr>
          <p:cNvPr id="6" name="Immagine 5" descr="Immagine che contiene testo, libro, carta, lettera&#10;&#10;Il contenuto generato dall'IA potrebbe non essere corretto.">
            <a:extLst>
              <a:ext uri="{FF2B5EF4-FFF2-40B4-BE49-F238E27FC236}">
                <a16:creationId xmlns:a16="http://schemas.microsoft.com/office/drawing/2014/main" id="{64E5B809-EAD7-BECA-7EC6-C167D692C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360" y="2701180"/>
            <a:ext cx="2225059" cy="2852640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77C48D-5E69-45C5-24F8-62EEC0B8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7799C9-84D9-46D2-A11E-BCF8A720529D}" type="slidenum">
              <a:rPr 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F1EB13-1AEB-A42B-EBBE-7462E6E5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7030A0"/>
                </a:solidFill>
              </a:rPr>
              <a:t>Ritorno alla teoria dei numeri: il </a:t>
            </a:r>
            <a:r>
              <a:rPr lang="it-IT" i="1" dirty="0">
                <a:solidFill>
                  <a:srgbClr val="7030A0"/>
                </a:solidFill>
              </a:rPr>
              <a:t>«Grand Plan»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4F59AF-3020-8E73-1253-EF78BF96C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Probabilmente intorno al </a:t>
            </a:r>
            <a:r>
              <a:rPr lang="it-IT" sz="1800" b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1818</a:t>
            </a:r>
            <a:r>
              <a:rPr lang="it-IT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riprende gli sforzi per dimostrare l’</a:t>
            </a:r>
            <a:r>
              <a:rPr lang="it-IT" sz="1800" b="1" dirty="0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UTF</a:t>
            </a:r>
            <a:r>
              <a:rPr lang="it-IT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 convinta che la teoria delle </a:t>
            </a:r>
            <a:r>
              <a:rPr lang="it-IT" sz="1800" dirty="0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congruenze modulari </a:t>
            </a:r>
            <a:r>
              <a:rPr lang="it-IT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e dei </a:t>
            </a:r>
            <a:r>
              <a:rPr lang="it-IT" sz="1800" dirty="0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residui</a:t>
            </a:r>
            <a:r>
              <a:rPr lang="it-IT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(introdotti nell’opera di Gauss) sia la chiave giusta; mette a punto un progetto generale.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Nel </a:t>
            </a:r>
            <a:r>
              <a:rPr lang="it-IT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1819</a:t>
            </a:r>
            <a:r>
              <a:rPr lang="it-IT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SG riscrive a Gauss una lettera che comincia con “</a:t>
            </a:r>
            <a:r>
              <a:rPr lang="it-IT" sz="1800" b="1" i="1" dirty="0" err="1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Voici</a:t>
            </a:r>
            <a:r>
              <a:rPr lang="it-IT" sz="1800" b="1" i="1" dirty="0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ce </a:t>
            </a:r>
            <a:r>
              <a:rPr lang="it-IT" sz="1800" b="1" i="1" dirty="0" err="1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que</a:t>
            </a:r>
            <a:r>
              <a:rPr lang="it-IT" sz="1800" b="1" i="1" dirty="0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it-IT" sz="1800" b="1" i="1" dirty="0" err="1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j’ai</a:t>
            </a:r>
            <a:r>
              <a:rPr lang="it-IT" sz="1800" b="1" i="1" dirty="0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it-IT" sz="1800" b="1" i="1" dirty="0" err="1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trouvé</a:t>
            </a:r>
            <a:r>
              <a:rPr lang="it-IT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”. Qui presenta a Gauss un “</a:t>
            </a:r>
            <a:r>
              <a:rPr lang="it-IT" sz="1800" b="1" i="1" dirty="0">
                <a:solidFill>
                  <a:srgbClr val="7030A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Grand Plan</a:t>
            </a:r>
            <a:r>
              <a:rPr lang="it-IT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” per affrontare la congettura: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Un’analisi dettagliata della congettura e delle sue implicazioni</a:t>
            </a:r>
            <a:r>
              <a:rPr lang="it-IT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La dimostrazione che eventuali soluzioni sarebbero state di dimensioni enormi</a:t>
            </a:r>
            <a:r>
              <a:rPr lang="it-IT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L’esplorazione di specifici casi dell'esponente </a:t>
            </a:r>
            <a:r>
              <a:rPr lang="it-IT" sz="1800" b="1" i="1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n</a:t>
            </a:r>
            <a:r>
              <a:rPr lang="it-IT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La proposta di algoritmi e tecniche matematiche per affrontare il problema</a:t>
            </a:r>
            <a:r>
              <a:rPr lang="it-IT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83EBF6-A6DF-6187-4576-983E4ECC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9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DD86FC-F75F-DF83-9E12-40AC3BC75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7030A0"/>
                </a:solidFill>
              </a:rPr>
              <a:t>L’idea e il teorema di Sophie Germain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043F5B2-6225-E7C5-BE19-6766B5A4BD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1"/>
                <a:ext cx="9601196" cy="350658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Introduce una nuova nozione: quella di </a:t>
                </a:r>
                <a:r>
                  <a:rPr lang="it-IT" sz="1800" b="1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un numero primo </a:t>
                </a:r>
                <a:r>
                  <a:rPr lang="it-IT" sz="1800" b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𝑝</a:t>
                </a:r>
                <a:r>
                  <a:rPr lang="it-IT" sz="1800" b="1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 tale che anche il numero 2</a:t>
                </a:r>
                <a:r>
                  <a:rPr lang="it-IT" sz="1800" b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𝑝</a:t>
                </a:r>
                <a:r>
                  <a:rPr lang="it-IT" sz="1800" b="1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 + 1 sia primo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. I numeri primi </a:t>
                </a:r>
                <a:r>
                  <a:rPr lang="it-IT" sz="18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𝑝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 con questa proprietà si chiamano ora </a:t>
                </a:r>
                <a:r>
                  <a:rPr lang="it-IT" sz="1800" b="1" i="1" dirty="0">
                    <a:solidFill>
                      <a:srgbClr val="7030A0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primi di Germain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. </a:t>
                </a:r>
                <a:endParaRPr lang="it-IT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Esempi di </a:t>
                </a:r>
                <a:r>
                  <a:rPr lang="it-IT" sz="1800" i="1" dirty="0">
                    <a:solidFill>
                      <a:srgbClr val="7030A0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primi di Germain 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sono 2, 3, 5, 11, mentre il numero primo </a:t>
                </a:r>
                <a:r>
                  <a:rPr lang="it-IT" sz="18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𝑝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 = 7 non </a:t>
                </a:r>
                <a:r>
                  <a:rPr lang="it-IT" sz="1800" dirty="0">
                    <a:latin typeface="Garamond" panose="02020404030301010803" pitchFamily="18" charset="0"/>
                    <a:ea typeface="Times New Roman" panose="02020603050405020304" pitchFamily="18" charset="0"/>
                  </a:rPr>
                  <a:t>è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it-IT" sz="1800" i="1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primo di Germain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, in quanto 2</a:t>
                </a:r>
                <a:r>
                  <a:rPr lang="it-IT" sz="18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𝑝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 + 1 = 15, che non </a:t>
                </a:r>
                <a:r>
                  <a:rPr lang="it-IT" sz="1800" dirty="0">
                    <a:latin typeface="Garamond" panose="02020404030301010803" pitchFamily="18" charset="0"/>
                    <a:ea typeface="Times New Roman" panose="02020603050405020304" pitchFamily="18" charset="0"/>
                  </a:rPr>
                  <a:t>è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 primo. </a:t>
                </a:r>
                <a:r>
                  <a:rPr lang="it-IT" sz="1800" b="1" dirty="0">
                    <a:solidFill>
                      <a:srgbClr val="7030A0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Tutt’oggi non </a:t>
                </a:r>
                <a:r>
                  <a:rPr lang="it-IT" sz="1800" b="1" dirty="0">
                    <a:solidFill>
                      <a:srgbClr val="7030A0"/>
                    </a:solidFill>
                    <a:latin typeface="Garamond" panose="02020404030301010803" pitchFamily="18" charset="0"/>
                    <a:ea typeface="Times New Roman" panose="02020603050405020304" pitchFamily="18" charset="0"/>
                  </a:rPr>
                  <a:t>è</a:t>
                </a:r>
                <a:r>
                  <a:rPr lang="it-IT" sz="1800" b="1" dirty="0">
                    <a:solidFill>
                      <a:srgbClr val="7030A0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 noto se i numeri primi di Germain siano finiti o infiniti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: si congettura che siano infiniti, in quanto ne vengono scoperti sempre di nuovi. Il numero primo di Germain più grande finora conosciuto è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it-IT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it-IT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it-IT" sz="1800" dirty="0">
                        <a:latin typeface="Garamond" panose="02020404030301010803" pitchFamily="18" charset="0"/>
                        <a:ea typeface="Times New Roman" panose="02020603050405020304" pitchFamily="18" charset="0"/>
                      </a:rPr>
                      <m:t>2618163402417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it-IT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t-IT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it-IT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1290000</m:t>
                            </m:r>
                          </m:sup>
                        </m:sSup>
                        <m:r>
                          <a:rPr lang="it-IT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−1 </m:t>
                        </m:r>
                      </m:e>
                      <m:sup/>
                    </m:sSup>
                  </m:oMath>
                </a14:m>
                <a:r>
                  <a:rPr lang="it-IT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Sophie dimostrò nel </a:t>
                </a:r>
                <a:r>
                  <a:rPr lang="it-IT" sz="1800" b="1" dirty="0">
                    <a:solidFill>
                      <a:srgbClr val="7030A0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1823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 il </a:t>
                </a:r>
                <a:r>
                  <a:rPr lang="it-IT" sz="1800" b="1" i="1" dirty="0">
                    <a:solidFill>
                      <a:srgbClr val="7030A0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Teorema dei primi di Germain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: </a:t>
                </a:r>
                <a:endParaRPr lang="it-IT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it-IT" sz="2000" i="1" dirty="0">
                    <a:effectLst/>
                    <a:ea typeface="Times New Roman" panose="02020603050405020304" pitchFamily="18" charset="0"/>
                  </a:rPr>
                  <a:t>Se </a:t>
                </a:r>
                <a:r>
                  <a:rPr lang="it-IT" sz="2000" dirty="0">
                    <a:effectLst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𝑝</a:t>
                </a:r>
                <a:r>
                  <a:rPr lang="it-IT" sz="20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it-IT" sz="2000" i="1" dirty="0">
                    <a:ea typeface="Times New Roman" panose="02020603050405020304" pitchFamily="18" charset="0"/>
                  </a:rPr>
                  <a:t>è</a:t>
                </a:r>
                <a:r>
                  <a:rPr lang="it-IT" sz="2000" i="1" dirty="0">
                    <a:effectLst/>
                    <a:ea typeface="Times New Roman" panose="02020603050405020304" pitchFamily="18" charset="0"/>
                  </a:rPr>
                  <a:t> un primo di Germain dispari e </a:t>
                </a:r>
                <a:r>
                  <a:rPr lang="it-IT" sz="2000" dirty="0">
                    <a:effectLst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𝑥</a:t>
                </a:r>
                <a:r>
                  <a:rPr lang="it-IT" sz="2000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it-IT" sz="2000" dirty="0">
                    <a:effectLst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𝑦</a:t>
                </a:r>
                <a:r>
                  <a:rPr lang="it-IT" sz="2000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it-IT" sz="2000" dirty="0">
                    <a:effectLst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𝑧</a:t>
                </a:r>
                <a:r>
                  <a:rPr lang="it-IT" sz="20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it-IT" sz="2000" i="1" dirty="0">
                    <a:effectLst/>
                    <a:ea typeface="Times New Roman" panose="02020603050405020304" pitchFamily="18" charset="0"/>
                  </a:rPr>
                  <a:t>sono interi, nessuno di essi divisibile per </a:t>
                </a:r>
                <a:r>
                  <a:rPr lang="it-IT" sz="2000" dirty="0">
                    <a:effectLst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𝑝</a:t>
                </a:r>
                <a:r>
                  <a:rPr lang="it-IT" sz="2000" i="1" dirty="0">
                    <a:effectLst/>
                    <a:ea typeface="Times New Roman" panose="02020603050405020304" pitchFamily="18" charset="0"/>
                  </a:rPr>
                  <a:t>, allora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2000" b="0" i="1" smtClean="0">
                              <a:effectLst/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it-IT" sz="2000" b="0" i="1" smtClean="0"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it-IT" sz="20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effectLst/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it-IT" sz="2000" b="0" i="1" smtClean="0">
                              <a:effectLst/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it-IT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it-IT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it-IT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it-IT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it-IT" sz="20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043F5B2-6225-E7C5-BE19-6766B5A4BD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1"/>
                <a:ext cx="9601196" cy="3506589"/>
              </a:xfrm>
              <a:blipFill>
                <a:blip r:embed="rId2"/>
                <a:stretch>
                  <a:fillRect l="-794" t="-1444" r="-9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01A448-90EA-9472-6B2F-EA45219D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5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C5E614-CA13-3CA4-FE42-DE53171B3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7030A0"/>
                </a:solidFill>
              </a:rPr>
              <a:t>La fine di Sophie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964787-7968-252D-091D-3F29BDCDA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Nel </a:t>
            </a:r>
            <a:r>
              <a:rPr lang="it-IT" sz="2400" b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1831</a:t>
            </a:r>
            <a:r>
              <a:rPr lang="it-IT" sz="24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 quando l’Università di Gottinga (su pressioni di Gauss) aveva deciso di conferirle una laurea </a:t>
            </a:r>
            <a:r>
              <a:rPr lang="it-IT" sz="2400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honoris causa </a:t>
            </a:r>
            <a:r>
              <a:rPr lang="it-IT" sz="24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per il lavoro svolto, Sophie Germain muore, a 55 anni, per un tumore al seno. </a:t>
            </a:r>
          </a:p>
          <a:p>
            <a:r>
              <a:rPr lang="it-IT" sz="24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Anche sull’atto di morte fu rifiutata la sua qualifica di “matematica” ma venne invece identificata come “redditiera”. 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071576C-9552-3DA5-5919-9DDA29859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5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98185-1D0A-FD7E-C30A-1FA1BD4EF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3747D6-050E-D5AD-E609-AE82DF5F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7030A0"/>
                </a:solidFill>
              </a:rPr>
              <a:t>Il contributo di Sophie Germain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2BDEDC-E46A-AC24-BDE4-724EE4115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120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dirty="0">
                <a:latin typeface="Garamond" panose="02020404030301010803" pitchFamily="18" charset="0"/>
                <a:ea typeface="Times New Roman" panose="02020603050405020304" pitchFamily="18" charset="0"/>
              </a:rPr>
              <a:t>Germain non cerca solo di dimostrare il teorema in generale, ma anche di </a:t>
            </a:r>
            <a:r>
              <a:rPr lang="it-IT" b="1" dirty="0">
                <a:latin typeface="Garamond" panose="02020404030301010803" pitchFamily="18" charset="0"/>
                <a:ea typeface="Times New Roman" panose="02020603050405020304" pitchFamily="18" charset="0"/>
              </a:rPr>
              <a:t>trovare metodi </a:t>
            </a:r>
            <a:r>
              <a:rPr lang="it-IT" dirty="0">
                <a:latin typeface="Garamond" panose="02020404030301010803" pitchFamily="18" charset="0"/>
                <a:ea typeface="Times New Roman" panose="02020603050405020304" pitchFamily="18" charset="0"/>
              </a:rPr>
              <a:t>per affrontare casi particolari dell’esponente </a:t>
            </a:r>
            <a:r>
              <a:rPr lang="it-IT" i="1" dirty="0">
                <a:latin typeface="Garamond" panose="02020404030301010803" pitchFamily="18" charset="0"/>
                <a:ea typeface="Times New Roman" panose="02020603050405020304" pitchFamily="18" charset="0"/>
              </a:rPr>
              <a:t>n</a:t>
            </a:r>
            <a:r>
              <a:rPr lang="it-IT" dirty="0">
                <a:latin typeface="Garamond" panose="02020404030301010803" pitchFamily="18" charset="0"/>
                <a:ea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it-IT" dirty="0">
                <a:latin typeface="Garamond" panose="02020404030301010803" pitchFamily="18" charset="0"/>
                <a:ea typeface="Times New Roman" panose="02020603050405020304" pitchFamily="18" charset="0"/>
              </a:rPr>
              <a:t>Il suo lavoro, pur non completando la dimostrazione finale, contiene idee e risultati che sarebbero stati </a:t>
            </a:r>
            <a:r>
              <a:rPr lang="it-IT" b="1" dirty="0">
                <a:latin typeface="Garamond" panose="02020404030301010803" pitchFamily="18" charset="0"/>
                <a:ea typeface="Times New Roman" panose="02020603050405020304" pitchFamily="18" charset="0"/>
              </a:rPr>
              <a:t>successivamente riscoperti </a:t>
            </a:r>
            <a:r>
              <a:rPr lang="it-IT" dirty="0">
                <a:latin typeface="Garamond" panose="02020404030301010803" pitchFamily="18" charset="0"/>
                <a:ea typeface="Times New Roman" panose="02020603050405020304" pitchFamily="18" charset="0"/>
              </a:rPr>
              <a:t>da altri matematici e ha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dirty="0">
                <a:latin typeface="Garamond" panose="02020404030301010803" pitchFamily="18" charset="0"/>
                <a:ea typeface="Times New Roman" panose="02020603050405020304" pitchFamily="18" charset="0"/>
              </a:rPr>
              <a:t>un impatto significativo nello sviluppo della teoria dei numeri, </a:t>
            </a:r>
            <a:r>
              <a:rPr lang="it-IT" b="1" dirty="0">
                <a:latin typeface="Garamond" panose="02020404030301010803" pitchFamily="18" charset="0"/>
                <a:ea typeface="Times New Roman" panose="02020603050405020304" pitchFamily="18" charset="0"/>
              </a:rPr>
              <a:t>ispirando ulteriori ricerche</a:t>
            </a:r>
            <a:r>
              <a:rPr lang="it-IT" dirty="0">
                <a:latin typeface="Garamond" panose="02020404030301010803" pitchFamily="18" charset="0"/>
                <a:ea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it-IT" dirty="0">
                <a:latin typeface="Garamond" panose="02020404030301010803" pitchFamily="18" charset="0"/>
                <a:ea typeface="Times New Roman" panose="02020603050405020304" pitchFamily="18" charset="0"/>
              </a:rPr>
              <a:t>Il teorema di Sophie Germain è un successo solo parziale, per via delle ipotesi sull’esponente </a:t>
            </a:r>
            <a:r>
              <a:rPr lang="it-IT" i="1" dirty="0" err="1">
                <a:latin typeface="Garamond" panose="02020404030301010803" pitchFamily="18" charset="0"/>
                <a:ea typeface="Times New Roman" panose="02020603050405020304" pitchFamily="18" charset="0"/>
              </a:rPr>
              <a:t>n</a:t>
            </a:r>
            <a:r>
              <a:rPr lang="it-IT" dirty="0">
                <a:latin typeface="Garamond" panose="02020404030301010803" pitchFamily="18" charset="0"/>
                <a:ea typeface="Times New Roman" panose="02020603050405020304" pitchFamily="18" charset="0"/>
              </a:rPr>
              <a:t>, ma la dimostrazione è condotta </a:t>
            </a:r>
            <a:r>
              <a:rPr lang="it-IT" b="1" dirty="0">
                <a:latin typeface="Garamond" panose="02020404030301010803" pitchFamily="18" charset="0"/>
                <a:ea typeface="Times New Roman" panose="02020603050405020304" pitchFamily="18" charset="0"/>
              </a:rPr>
              <a:t>per la prima volta </a:t>
            </a:r>
            <a:r>
              <a:rPr lang="it-IT" dirty="0">
                <a:latin typeface="Garamond" panose="02020404030301010803" pitchFamily="18" charset="0"/>
                <a:ea typeface="Times New Roman" panose="02020603050405020304" pitchFamily="18" charset="0"/>
              </a:rPr>
              <a:t>in relazione a un </a:t>
            </a:r>
            <a:r>
              <a:rPr lang="it-IT" b="1" dirty="0">
                <a:latin typeface="Garamond" panose="02020404030301010803" pitchFamily="18" charset="0"/>
                <a:ea typeface="Times New Roman" panose="02020603050405020304" pitchFamily="18" charset="0"/>
              </a:rPr>
              <a:t>«insieme di valori» </a:t>
            </a:r>
            <a:r>
              <a:rPr lang="it-IT" dirty="0">
                <a:latin typeface="Garamond" panose="02020404030301010803" pitchFamily="18" charset="0"/>
                <a:ea typeface="Times New Roman" panose="02020603050405020304" pitchFamily="18" charset="0"/>
              </a:rPr>
              <a:t>per </a:t>
            </a:r>
            <a:r>
              <a:rPr lang="it-IT" i="1" dirty="0">
                <a:latin typeface="Garamond" panose="02020404030301010803" pitchFamily="18" charset="0"/>
                <a:ea typeface="Times New Roman" panose="02020603050405020304" pitchFamily="18" charset="0"/>
              </a:rPr>
              <a:t>n</a:t>
            </a:r>
            <a:r>
              <a:rPr lang="it-IT" dirty="0">
                <a:latin typeface="Garamond" panose="02020404030301010803" pitchFamily="18" charset="0"/>
                <a:ea typeface="Times New Roman" panose="02020603050405020304" pitchFamily="18" charset="0"/>
              </a:rPr>
              <a:t>.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EB7E6F-954E-C3C0-3F6B-C43985E97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1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7A840DB-541D-477F-842D-53ABAFE8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8ED2052-C21A-41B5-8C4F-81DA45493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775F2DA-7CE3-45D4-9FB9-933A99725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A6FA79A-D9AC-44AA-A749-3977E0D27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B30018D-05A6-4675-B839-8CEE52B24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4789756-C35A-4A8C-9473-C1E6EC457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30B6580A-CA5B-F786-77E2-DDB4EF700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491" y="1384469"/>
            <a:ext cx="4842190" cy="734242"/>
          </a:xfrm>
        </p:spPr>
        <p:txBody>
          <a:bodyPr anchor="b">
            <a:normAutofit/>
          </a:bodyPr>
          <a:lstStyle/>
          <a:p>
            <a:r>
              <a:rPr lang="it-IT" sz="3600" b="1" dirty="0">
                <a:solidFill>
                  <a:schemeClr val="accent1"/>
                </a:solidFill>
              </a:rPr>
              <a:t>4. Altri ‟piccoli</a:t>
            </a:r>
            <a:r>
              <a:rPr lang="it-IT" sz="3600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”</a:t>
            </a:r>
            <a:r>
              <a:rPr lang="it-IT" sz="3600" b="1" dirty="0">
                <a:solidFill>
                  <a:schemeClr val="accent1"/>
                </a:solidFill>
              </a:rPr>
              <a:t> passi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5625B5-1365-46E1-9349-B812E390A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9866" y="2554859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2F595E-CCD1-453B-9C3F-92ED93BC9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9273" y="2926059"/>
            <a:ext cx="5004626" cy="23429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schizzo, arte, dipinto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44A3E938-1030-C983-0741-0EB8A3176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1255" y="3217171"/>
            <a:ext cx="1453708" cy="1817135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10" name="Immagine 9" descr="Immagine che contiene ritratto, schizzo, Viso umano, uomo&#10;&#10;Il contenuto generato dall'IA potrebbe non essere corretto.">
            <a:extLst>
              <a:ext uri="{FF2B5EF4-FFF2-40B4-BE49-F238E27FC236}">
                <a16:creationId xmlns:a16="http://schemas.microsoft.com/office/drawing/2014/main" id="{926580FC-E0BC-7E3D-D9D7-B3B8184B9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5756" y="3227080"/>
            <a:ext cx="1466680" cy="1740866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8" name="Immagine 7" descr="Immagine che contiene Viso umano, vestiti, ritratto, schizzo&#10;&#10;Il contenuto generato dall'IA potrebbe non essere corretto.">
            <a:extLst>
              <a:ext uri="{FF2B5EF4-FFF2-40B4-BE49-F238E27FC236}">
                <a16:creationId xmlns:a16="http://schemas.microsoft.com/office/drawing/2014/main" id="{DED103F8-3B2F-6224-23BA-E60354CA83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6754" y="3217171"/>
            <a:ext cx="1467020" cy="1623502"/>
          </a:xfrm>
          <a:prstGeom prst="rect">
            <a:avLst/>
          </a:prstGeom>
          <a:ln w="57150" cmpd="thickThin">
            <a:noFill/>
            <a:miter lim="800000"/>
          </a:ln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4F3487-9628-94EB-2DDF-9F991A7A1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33" y="1158023"/>
            <a:ext cx="4528947" cy="46963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800" dirty="0">
                <a:effectLst/>
                <a:ea typeface="Times New Roman" panose="02020603050405020304" pitchFamily="18" charset="0"/>
              </a:rPr>
              <a:t>Il caso </a:t>
            </a:r>
            <a:r>
              <a:rPr lang="it-IT" sz="2800" b="1" i="1" dirty="0" err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n</a:t>
            </a:r>
            <a:r>
              <a:rPr lang="it-IT" sz="2800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 = 5 </a:t>
            </a:r>
            <a:r>
              <a:rPr lang="it-IT" sz="2800" dirty="0">
                <a:effectLst/>
                <a:ea typeface="Times New Roman" panose="02020603050405020304" pitchFamily="18" charset="0"/>
              </a:rPr>
              <a:t>viene dimostrato da </a:t>
            </a:r>
            <a:r>
              <a:rPr lang="it-IT" sz="2800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Legendre</a:t>
            </a:r>
            <a:r>
              <a:rPr lang="it-IT" sz="2800" dirty="0">
                <a:effectLst/>
                <a:ea typeface="Times New Roman" panose="02020603050405020304" pitchFamily="18" charset="0"/>
              </a:rPr>
              <a:t> nel </a:t>
            </a:r>
            <a:r>
              <a:rPr lang="it-IT" sz="2800" b="1" dirty="0">
                <a:effectLst/>
                <a:ea typeface="Times New Roman" panose="02020603050405020304" pitchFamily="18" charset="0"/>
              </a:rPr>
              <a:t>1825,</a:t>
            </a:r>
            <a:r>
              <a:rPr lang="it-IT" sz="2800" dirty="0">
                <a:effectLst/>
                <a:ea typeface="Times New Roman" panose="02020603050405020304" pitchFamily="18" charset="0"/>
              </a:rPr>
              <a:t> sistemando il lavoro avviato già da </a:t>
            </a:r>
            <a:r>
              <a:rPr lang="it-IT" sz="2800" b="1" dirty="0" err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Dirichlet</a:t>
            </a:r>
            <a:r>
              <a:rPr lang="it-IT" sz="2800" dirty="0">
                <a:effectLst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effectLst/>
                <a:ea typeface="Times New Roman" panose="02020603050405020304" pitchFamily="18" charset="0"/>
              </a:rPr>
              <a:t>Nel </a:t>
            </a:r>
            <a:r>
              <a:rPr lang="it-IT" sz="2800" b="1" dirty="0">
                <a:effectLst/>
                <a:ea typeface="Times New Roman" panose="02020603050405020304" pitchFamily="18" charset="0"/>
              </a:rPr>
              <a:t>1839</a:t>
            </a:r>
            <a:r>
              <a:rPr lang="it-IT" sz="2800" dirty="0">
                <a:effectLst/>
                <a:ea typeface="Times New Roman" panose="02020603050405020304" pitchFamily="18" charset="0"/>
              </a:rPr>
              <a:t> il matematico e fisico francese </a:t>
            </a:r>
            <a:r>
              <a:rPr lang="it-IT" sz="2800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Lamé</a:t>
            </a:r>
            <a:r>
              <a:rPr lang="it-IT" sz="2800" dirty="0">
                <a:effectLst/>
                <a:ea typeface="Times New Roman" panose="02020603050405020304" pitchFamily="18" charset="0"/>
              </a:rPr>
              <a:t> ottiene l’analoga dimostrazione anche per </a:t>
            </a:r>
            <a:r>
              <a:rPr lang="it-IT" sz="2800" b="1" i="1" dirty="0" err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n</a:t>
            </a:r>
            <a:r>
              <a:rPr lang="it-IT" sz="2800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 = 7</a:t>
            </a:r>
            <a:r>
              <a:rPr lang="it-IT" sz="2800" dirty="0">
                <a:effectLst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96A899-7AC1-FB53-B238-0744A606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34456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7799C9-84D9-46D2-A11E-BCF8A720529D}" type="slidenum">
              <a:rPr lang="en-US" smtClean="0"/>
              <a:pPr>
                <a:spcAft>
                  <a:spcPts val="600"/>
                </a:spcAft>
              </a:pPr>
              <a:t>35</a:t>
            </a:fld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FA9074F-1261-CA9B-118A-C0FBF5CB43A2}"/>
              </a:ext>
            </a:extLst>
          </p:cNvPr>
          <p:cNvSpPr txBox="1"/>
          <p:nvPr/>
        </p:nvSpPr>
        <p:spPr>
          <a:xfrm>
            <a:off x="1169273" y="5292108"/>
            <a:ext cx="1548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Peter Gustav </a:t>
            </a:r>
            <a:r>
              <a:rPr lang="it-IT" sz="1200" dirty="0" err="1"/>
              <a:t>Dirichlet</a:t>
            </a:r>
            <a:endParaRPr lang="it-IT" sz="1200" dirty="0"/>
          </a:p>
          <a:p>
            <a:pPr algn="ctr"/>
            <a:r>
              <a:rPr lang="it-IT" sz="1200" dirty="0"/>
              <a:t>1805 -1859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1C25E8A-7487-A4B5-1EFF-34A000C33C6B}"/>
              </a:ext>
            </a:extLst>
          </p:cNvPr>
          <p:cNvSpPr txBox="1"/>
          <p:nvPr/>
        </p:nvSpPr>
        <p:spPr>
          <a:xfrm>
            <a:off x="2783774" y="5292109"/>
            <a:ext cx="1746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Adrien-Marie Legendre</a:t>
            </a:r>
          </a:p>
          <a:p>
            <a:pPr algn="ctr"/>
            <a:r>
              <a:rPr lang="it-IT" sz="1200" dirty="0"/>
              <a:t>1752 - 1833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E74730-AAB2-B486-E6C2-D308D1A6A51A}"/>
              </a:ext>
            </a:extLst>
          </p:cNvPr>
          <p:cNvSpPr txBox="1"/>
          <p:nvPr/>
        </p:nvSpPr>
        <p:spPr>
          <a:xfrm>
            <a:off x="4427752" y="5292108"/>
            <a:ext cx="1746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Gabriel Lamé</a:t>
            </a:r>
          </a:p>
          <a:p>
            <a:pPr algn="ctr"/>
            <a:r>
              <a:rPr lang="it-IT" sz="1200" dirty="0"/>
              <a:t>1795 - 1870</a:t>
            </a:r>
          </a:p>
        </p:txBody>
      </p:sp>
    </p:spTree>
    <p:extLst>
      <p:ext uri="{BB962C8B-B14F-4D97-AF65-F5344CB8AC3E}">
        <p14:creationId xmlns:p14="http://schemas.microsoft.com/office/powerpoint/2010/main" val="99595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  <p:bldP spid="7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6A15DE-5FD2-C797-6619-2FB2015E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100" dirty="0">
                <a:solidFill>
                  <a:schemeClr val="accent1">
                    <a:lumMod val="75000"/>
                  </a:schemeClr>
                </a:solidFill>
              </a:rPr>
              <a:t>Lamé e </a:t>
            </a:r>
            <a:r>
              <a:rPr lang="it-IT" sz="4100" dirty="0" err="1">
                <a:solidFill>
                  <a:schemeClr val="accent1">
                    <a:lumMod val="75000"/>
                  </a:schemeClr>
                </a:solidFill>
              </a:rPr>
              <a:t>Kummer</a:t>
            </a:r>
            <a:r>
              <a:rPr lang="it-IT" sz="41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br>
              <a:rPr lang="it-IT" sz="4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dimostrazioni sbagliate e limitazioni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4355C7-EDFB-EBA9-8706-A41DFD91E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41448"/>
            <a:ext cx="6687310" cy="34344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6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Un altro significativo passo in avanti si ha ancora con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Lamé</a:t>
            </a:r>
            <a:r>
              <a:rPr lang="it-IT" sz="16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, che nel </a:t>
            </a:r>
            <a:r>
              <a:rPr lang="it-IT" sz="1600" b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1847</a:t>
            </a:r>
            <a:r>
              <a:rPr lang="it-IT" sz="16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, in una riunione </a:t>
            </a:r>
            <a:r>
              <a:rPr lang="it-IT" sz="16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dell’Académie </a:t>
            </a:r>
            <a:r>
              <a:rPr lang="it-IT" sz="1600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des</a:t>
            </a:r>
            <a:r>
              <a:rPr lang="it-IT" sz="16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it-IT" sz="1600" i="1" dirty="0">
                <a:solidFill>
                  <a:srgbClr val="262626"/>
                </a:solidFill>
                <a:ea typeface="Times New Roman" panose="02020603050405020304" pitchFamily="18" charset="0"/>
              </a:rPr>
              <a:t>Sc</a:t>
            </a:r>
            <a:r>
              <a:rPr lang="it-IT" sz="1600" i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iences </a:t>
            </a:r>
            <a:r>
              <a:rPr lang="it-IT" sz="16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di Parigi, annuncia di aver finalmente risolto il mistero dell’Ultimo </a:t>
            </a:r>
            <a:r>
              <a:rPr lang="it-IT" sz="1600" dirty="0">
                <a:solidFill>
                  <a:srgbClr val="262626"/>
                </a:solidFill>
                <a:ea typeface="Times New Roman" panose="02020603050405020304" pitchFamily="18" charset="0"/>
              </a:rPr>
              <a:t>T</a:t>
            </a:r>
            <a:r>
              <a:rPr lang="it-IT" sz="16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eorema di Fermat per ogni esponente </a:t>
            </a:r>
            <a:r>
              <a:rPr lang="it-IT" sz="1600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n</a:t>
            </a:r>
            <a:r>
              <a:rPr lang="it-IT" sz="16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, primo dispari.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La sua dimostrazione si rivela sbagliata</a:t>
            </a:r>
            <a:r>
              <a:rPr lang="it-IT" sz="16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, ma la tecnica in essa usata apre la strada a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nuovi progressi</a:t>
            </a:r>
            <a:r>
              <a:rPr lang="it-IT" sz="16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it-IT" sz="16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Il primo ad accorgersi dell’errore di Lamé </a:t>
            </a:r>
            <a:r>
              <a:rPr lang="it-IT" sz="1600" dirty="0">
                <a:solidFill>
                  <a:srgbClr val="262626"/>
                </a:solidFill>
                <a:ea typeface="Times New Roman" panose="02020603050405020304" pitchFamily="18" charset="0"/>
              </a:rPr>
              <a:t>è</a:t>
            </a:r>
            <a:r>
              <a:rPr lang="it-IT" sz="16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il tedesco </a:t>
            </a:r>
            <a:r>
              <a:rPr lang="it-IT" sz="1600" b="1" dirty="0" err="1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Kummer</a:t>
            </a:r>
            <a:r>
              <a:rPr lang="it-IT" sz="16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che, successivamente riesce a trovare, per </a:t>
            </a:r>
            <a:r>
              <a:rPr lang="it-IT" sz="1600" i="1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n</a:t>
            </a:r>
            <a:r>
              <a:rPr lang="it-IT" sz="16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= 37, un </a:t>
            </a:r>
            <a:r>
              <a:rPr lang="it-IT" sz="1600" b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controesempio</a:t>
            </a:r>
            <a:r>
              <a:rPr lang="it-IT" sz="16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alla dimostrazione condotta da Lamé. Comunque è l’idea del matematico francese a spingere </a:t>
            </a:r>
            <a:r>
              <a:rPr lang="it-IT" sz="1600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Kummer</a:t>
            </a:r>
            <a:r>
              <a:rPr lang="it-IT" sz="16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verso quella che sarà la "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teoria algebrica dei numeri</a:t>
            </a:r>
            <a:r>
              <a:rPr lang="it-IT" sz="16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», introducendo </a:t>
            </a:r>
            <a:r>
              <a:rPr lang="it-IT" sz="1600" dirty="0"/>
              <a:t>metodi che anticiperanno l’aritmetica </a:t>
            </a:r>
            <a:r>
              <a:rPr lang="it-IT" sz="1600" i="1" dirty="0"/>
              <a:t>p</a:t>
            </a:r>
            <a:r>
              <a:rPr lang="it-IT" sz="1600" dirty="0"/>
              <a:t>-adica.</a:t>
            </a:r>
          </a:p>
          <a:p>
            <a:pPr>
              <a:lnSpc>
                <a:spcPct val="90000"/>
              </a:lnSpc>
            </a:pPr>
            <a:r>
              <a:rPr lang="it-IT" sz="16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Nel </a:t>
            </a:r>
            <a:r>
              <a:rPr lang="it-IT" sz="16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1850</a:t>
            </a:r>
            <a:r>
              <a:rPr lang="it-IT" sz="16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, lo stesso </a:t>
            </a:r>
            <a:r>
              <a:rPr lang="it-IT" sz="1600" b="1" dirty="0" err="1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Kummer</a:t>
            </a:r>
            <a:r>
              <a:rPr lang="it-IT" sz="16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è in grado di estendere il teorema di Fermat a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it-IT" sz="1900" b="1" dirty="0">
                <a:solidFill>
                  <a:schemeClr val="accent1">
                    <a:lumMod val="75000"/>
                  </a:schemeClr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tutti gli esponenti primi non superiori a 100</a:t>
            </a:r>
            <a:r>
              <a:rPr lang="it-IT" sz="1900" dirty="0">
                <a:solidFill>
                  <a:schemeClr val="accent1">
                    <a:lumMod val="75000"/>
                  </a:schemeClr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.</a:t>
            </a:r>
            <a:endParaRPr lang="it-IT" sz="19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it-IT" sz="1500" dirty="0">
              <a:solidFill>
                <a:srgbClr val="262626"/>
              </a:solidFill>
            </a:endParaRPr>
          </a:p>
        </p:txBody>
      </p:sp>
      <p:pic>
        <p:nvPicPr>
          <p:cNvPr id="6" name="Immagine 5" descr="Immagine che contiene ritratto, Viso umano, uomo, vestiti&#10;&#10;Il contenuto generato dall'IA potrebbe non essere corretto.">
            <a:extLst>
              <a:ext uri="{FF2B5EF4-FFF2-40B4-BE49-F238E27FC236}">
                <a16:creationId xmlns:a16="http://schemas.microsoft.com/office/drawing/2014/main" id="{290B0CAF-181F-8C60-2A5F-1F0DD22BC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962" y="2582308"/>
            <a:ext cx="2143855" cy="2852640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0B44DB2-D937-906D-E521-7381D908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7799C9-84D9-46D2-A11E-BCF8A720529D}" type="slidenum">
              <a:rPr 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8F7B87-B386-AF27-66E9-600607A78A2F}"/>
              </a:ext>
            </a:extLst>
          </p:cNvPr>
          <p:cNvSpPr txBox="1"/>
          <p:nvPr/>
        </p:nvSpPr>
        <p:spPr>
          <a:xfrm>
            <a:off x="8382962" y="5513832"/>
            <a:ext cx="2143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Ernst Eduard </a:t>
            </a:r>
            <a:r>
              <a:rPr lang="it-IT" sz="1200" dirty="0" err="1"/>
              <a:t>Kummer</a:t>
            </a:r>
            <a:endParaRPr lang="it-IT" sz="1200" dirty="0"/>
          </a:p>
          <a:p>
            <a:pPr algn="ctr"/>
            <a:r>
              <a:rPr lang="it-IT" sz="1200" dirty="0"/>
              <a:t>1810 - 1893</a:t>
            </a:r>
          </a:p>
        </p:txBody>
      </p:sp>
    </p:spTree>
    <p:extLst>
      <p:ext uri="{BB962C8B-B14F-4D97-AF65-F5344CB8AC3E}">
        <p14:creationId xmlns:p14="http://schemas.microsoft.com/office/powerpoint/2010/main" val="81325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4C6B6B-C600-4D9A-6CBE-C67A0D374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Il Novecento e il computer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51A1A0-067E-7F74-9217-C6FCD5F7C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800" dirty="0">
                <a:effectLst/>
                <a:ea typeface="Times New Roman" panose="02020603050405020304" pitchFamily="18" charset="0"/>
              </a:rPr>
              <a:t>Nel </a:t>
            </a:r>
            <a:r>
              <a:rPr lang="it-IT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1937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 il matematico statunitense </a:t>
            </a:r>
            <a:r>
              <a:rPr lang="it-IT" sz="1800" dirty="0">
                <a:solidFill>
                  <a:schemeClr val="accent1">
                    <a:lumMod val="75000"/>
                  </a:schemeClr>
                </a:solidFill>
              </a:rPr>
              <a:t>Harry Schultz </a:t>
            </a:r>
            <a:r>
              <a:rPr lang="it-IT" sz="1800" b="1" dirty="0" err="1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Vandiver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 (1882 - 1973) riesce a estendere questa limitazione dimostrando il teorema di Fermat per </a:t>
            </a:r>
          </a:p>
          <a:p>
            <a:pPr marL="0" indent="0" algn="ctr">
              <a:buNone/>
            </a:pP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tutti gli </a:t>
            </a:r>
            <a:r>
              <a:rPr lang="it-IT" sz="1800" b="1" i="1" dirty="0" err="1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n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minori di 617.</a:t>
            </a:r>
          </a:p>
          <a:p>
            <a:r>
              <a:rPr lang="it-IT" sz="1800" dirty="0"/>
              <a:t>Il suo nome è legato ai tentativi di soluzione dell’ultimo teorema di Fermat, in collaborazione con D.H. </a:t>
            </a:r>
            <a:r>
              <a:rPr lang="it-IT" sz="1800" dirty="0" err="1"/>
              <a:t>Lehmer</a:t>
            </a:r>
            <a:r>
              <a:rPr lang="it-IT" sz="1800" dirty="0"/>
              <a:t> ed E.M. </a:t>
            </a:r>
            <a:r>
              <a:rPr lang="it-IT" sz="1800" dirty="0" err="1"/>
              <a:t>Lehmer</a:t>
            </a:r>
            <a:r>
              <a:rPr lang="it-IT" sz="1800" dirty="0"/>
              <a:t> </a:t>
            </a:r>
            <a:r>
              <a:rPr lang="it-IT" sz="1800" dirty="0" err="1"/>
              <a:t>Trotskaja</a:t>
            </a:r>
            <a:r>
              <a:rPr lang="it-IT" sz="1800" dirty="0"/>
              <a:t> che con lui firmano nel 1954 lo studio </a:t>
            </a:r>
            <a:r>
              <a:rPr lang="it-IT" sz="1800" b="1" i="1" dirty="0">
                <a:solidFill>
                  <a:schemeClr val="accent1">
                    <a:lumMod val="75000"/>
                  </a:schemeClr>
                </a:solidFill>
              </a:rPr>
              <a:t>An </a:t>
            </a:r>
            <a:r>
              <a:rPr lang="it-IT" sz="1800" b="1" i="1" dirty="0" err="1">
                <a:solidFill>
                  <a:schemeClr val="accent1">
                    <a:lumMod val="75000"/>
                  </a:schemeClr>
                </a:solidFill>
              </a:rPr>
              <a:t>application</a:t>
            </a:r>
            <a:r>
              <a:rPr lang="it-IT" sz="1800" b="1" i="1" dirty="0">
                <a:solidFill>
                  <a:schemeClr val="accent1">
                    <a:lumMod val="75000"/>
                  </a:schemeClr>
                </a:solidFill>
              </a:rPr>
              <a:t> of high-speed computing to </a:t>
            </a:r>
            <a:r>
              <a:rPr lang="it-IT" sz="1800" b="1" i="1" dirty="0" err="1">
                <a:solidFill>
                  <a:schemeClr val="accent1">
                    <a:lumMod val="75000"/>
                  </a:schemeClr>
                </a:solidFill>
              </a:rPr>
              <a:t>Fermat’s</a:t>
            </a:r>
            <a:r>
              <a:rPr lang="it-IT" sz="1800" b="1" i="1" dirty="0">
                <a:solidFill>
                  <a:schemeClr val="accent1">
                    <a:lumMod val="75000"/>
                  </a:schemeClr>
                </a:solidFill>
              </a:rPr>
              <a:t> last </a:t>
            </a:r>
            <a:r>
              <a:rPr lang="it-IT" sz="1800" b="1" i="1" dirty="0" err="1">
                <a:solidFill>
                  <a:schemeClr val="accent1">
                    <a:lumMod val="75000"/>
                  </a:schemeClr>
                </a:solidFill>
              </a:rPr>
              <a:t>theorem</a:t>
            </a:r>
            <a:r>
              <a:rPr lang="it-IT" sz="1800" i="1" dirty="0"/>
              <a:t>.</a:t>
            </a:r>
            <a:endParaRPr lang="it-IT" sz="1800" dirty="0">
              <a:effectLst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ea typeface="Times New Roman" panose="02020603050405020304" pitchFamily="18" charset="0"/>
              </a:rPr>
              <a:t>Con i calcolatori e l’apporto di matematici e informatici, quali </a:t>
            </a:r>
            <a:r>
              <a:rPr lang="it-IT" sz="1800" b="1" dirty="0" err="1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Wagstaff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, dell’università dell’Illinois, nel </a:t>
            </a:r>
            <a:r>
              <a:rPr lang="it-IT" sz="1800" b="1" dirty="0">
                <a:effectLst/>
                <a:ea typeface="Times New Roman" panose="02020603050405020304" pitchFamily="18" charset="0"/>
              </a:rPr>
              <a:t>1976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, e </a:t>
            </a:r>
            <a:r>
              <a:rPr lang="it-IT" sz="1800" b="1" dirty="0" err="1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Lehmer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, dell’università della California a Berkeley, nel </a:t>
            </a:r>
            <a:r>
              <a:rPr lang="it-IT" sz="1800" b="1" dirty="0">
                <a:effectLst/>
                <a:ea typeface="Times New Roman" panose="02020603050405020304" pitchFamily="18" charset="0"/>
              </a:rPr>
              <a:t>1982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, il limite numerico dei casi in cui l’ultimo teorema di Fermat è stato considerato dimostrato è via via aumentato ma, di nuovo, si capisce che per ottenere un salto di qualità e una dimostrazione valida per ogni </a:t>
            </a:r>
            <a:r>
              <a:rPr lang="it-IT" sz="1800" i="1" dirty="0" err="1">
                <a:effectLst/>
                <a:ea typeface="Times New Roman" panose="02020603050405020304" pitchFamily="18" charset="0"/>
              </a:rPr>
              <a:t>n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 occorrono </a:t>
            </a:r>
            <a:r>
              <a:rPr lang="it-IT" sz="1800" b="1" i="1" dirty="0">
                <a:effectLst/>
                <a:ea typeface="Times New Roman" panose="02020603050405020304" pitchFamily="18" charset="0"/>
              </a:rPr>
              <a:t>nuove idee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.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0DD6222-A78A-94F1-6B40-05C21389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27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A9BC876-571A-45A6-93A3-FB2839CE6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84B2EA-E61C-489C-A595-160191247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987F02-C120-4654-AD1E-98AF4B643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4E470B5-B546-4390-9A0D-408D49895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061B9CE-C400-4868-9385-01A0BBB98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0C49D50-A49B-4F80-81C4-05BBCF4B5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2CB89E7-946C-8725-2DFF-42194171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3"/>
                </a:solidFill>
              </a:rPr>
              <a:t>5. La fine della storia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24B3AE-D38B-4A63-B422-F9792E745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8CBCD5-517F-246D-EDA8-D0C3D0143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509556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1900" dirty="0">
                <a:effectLst/>
                <a:ea typeface="Times New Roman" panose="02020603050405020304" pitchFamily="18" charset="0"/>
              </a:rPr>
              <a:t>Nel </a:t>
            </a:r>
            <a:r>
              <a:rPr lang="it-IT" sz="19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1923</a:t>
            </a:r>
            <a:r>
              <a:rPr lang="it-IT" sz="1900" dirty="0">
                <a:effectLst/>
                <a:ea typeface="Times New Roman" panose="02020603050405020304" pitchFamily="18" charset="0"/>
              </a:rPr>
              <a:t> Louis </a:t>
            </a:r>
            <a:r>
              <a:rPr lang="it-IT" sz="1900" dirty="0" err="1">
                <a:effectLst/>
                <a:ea typeface="Times New Roman" panose="02020603050405020304" pitchFamily="18" charset="0"/>
              </a:rPr>
              <a:t>J</a:t>
            </a:r>
            <a:r>
              <a:rPr lang="it-IT" sz="1900" dirty="0">
                <a:effectLst/>
                <a:ea typeface="Times New Roman" panose="02020603050405020304" pitchFamily="18" charset="0"/>
              </a:rPr>
              <a:t>. </a:t>
            </a:r>
            <a:r>
              <a:rPr lang="it-IT" sz="1900" b="1" dirty="0" err="1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Mordell</a:t>
            </a:r>
            <a:r>
              <a:rPr lang="it-IT" sz="1900" dirty="0">
                <a:effectLst/>
                <a:ea typeface="Times New Roman" panose="02020603050405020304" pitchFamily="18" charset="0"/>
              </a:rPr>
              <a:t> avanza la congettura per cui la </a:t>
            </a:r>
            <a:r>
              <a:rPr lang="it-IT" sz="1900" b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curva</a:t>
            </a:r>
            <a:r>
              <a:rPr lang="it-IT" sz="1900" dirty="0">
                <a:effectLst/>
                <a:ea typeface="Times New Roman" panose="02020603050405020304" pitchFamily="18" charset="0"/>
              </a:rPr>
              <a:t> </a:t>
            </a:r>
            <a:r>
              <a:rPr lang="it-IT" sz="1900" dirty="0">
                <a:ea typeface="Times New Roman" panose="02020603050405020304" pitchFamily="18" charset="0"/>
              </a:rPr>
              <a:t>nel piano proiettivo complesso con coordinate </a:t>
            </a:r>
            <a:r>
              <a:rPr lang="it-IT" sz="1900" i="1" dirty="0">
                <a:ea typeface="Times New Roman" panose="02020603050405020304" pitchFamily="18" charset="0"/>
              </a:rPr>
              <a:t>[</a:t>
            </a:r>
            <a:r>
              <a:rPr lang="it-IT" sz="1900" i="1" dirty="0" err="1">
                <a:ea typeface="Times New Roman" panose="02020603050405020304" pitchFamily="18" charset="0"/>
              </a:rPr>
              <a:t>x,y,z</a:t>
            </a:r>
            <a:r>
              <a:rPr lang="it-IT" sz="1900" i="1" dirty="0">
                <a:ea typeface="Times New Roman" panose="02020603050405020304" pitchFamily="18" charset="0"/>
              </a:rPr>
              <a:t>]</a:t>
            </a:r>
            <a:r>
              <a:rPr lang="it-IT" sz="1900" dirty="0">
                <a:ea typeface="Times New Roman" panose="02020603050405020304" pitchFamily="18" charset="0"/>
              </a:rPr>
              <a:t> definita </a:t>
            </a:r>
            <a:r>
              <a:rPr lang="it-IT" sz="1900" dirty="0">
                <a:effectLst/>
                <a:ea typeface="Times New Roman" panose="02020603050405020304" pitchFamily="18" charset="0"/>
              </a:rPr>
              <a:t>dall’equazione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it-IT" sz="1900" b="1" i="1" dirty="0" err="1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x</a:t>
            </a:r>
            <a:r>
              <a:rPr lang="it-IT" sz="1900" b="1" baseline="30000" dirty="0" err="1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n</a:t>
            </a:r>
            <a:r>
              <a:rPr lang="it-IT" sz="1900" b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 + </a:t>
            </a:r>
            <a:r>
              <a:rPr lang="it-IT" sz="1900" b="1" i="1" dirty="0" err="1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y</a:t>
            </a:r>
            <a:r>
              <a:rPr lang="it-IT" sz="1900" b="1" baseline="30000" dirty="0" err="1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n</a:t>
            </a:r>
            <a:r>
              <a:rPr lang="it-IT" sz="1900" b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 = </a:t>
            </a:r>
            <a:r>
              <a:rPr lang="it-IT" sz="1900" b="1" i="1" dirty="0" err="1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z</a:t>
            </a:r>
            <a:r>
              <a:rPr lang="it-IT" sz="1900" b="1" baseline="30000" dirty="0" err="1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n</a:t>
            </a:r>
            <a:r>
              <a:rPr lang="it-IT" sz="1900" b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900" dirty="0">
                <a:effectLst/>
                <a:ea typeface="Times New Roman" panose="02020603050405020304" pitchFamily="18" charset="0"/>
              </a:rPr>
              <a:t>contiene </a:t>
            </a:r>
            <a:r>
              <a:rPr lang="it-IT" sz="1900" b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solo un numero finito di punti a coordinate razionali</a:t>
            </a:r>
            <a:r>
              <a:rPr lang="it-IT" sz="1900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900" dirty="0">
                <a:effectLst/>
                <a:ea typeface="Times New Roman" panose="02020603050405020304" pitchFamily="18" charset="0"/>
              </a:rPr>
              <a:t>La congettura, dimostrata poi nel </a:t>
            </a:r>
            <a:r>
              <a:rPr lang="it-IT" sz="19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1983</a:t>
            </a:r>
            <a:r>
              <a:rPr lang="it-IT" sz="1900" dirty="0">
                <a:effectLst/>
                <a:ea typeface="Times New Roman" panose="02020603050405020304" pitchFamily="18" charset="0"/>
              </a:rPr>
              <a:t> da </a:t>
            </a:r>
            <a:r>
              <a:rPr lang="it-IT" sz="1900" b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Gerd </a:t>
            </a:r>
            <a:r>
              <a:rPr lang="it-IT" sz="1900" b="1" dirty="0" err="1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Faltings</a:t>
            </a:r>
            <a:r>
              <a:rPr lang="it-IT" sz="1900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it-IT" sz="1900" dirty="0">
                <a:effectLst/>
                <a:ea typeface="Times New Roman" panose="02020603050405020304" pitchFamily="18" charset="0"/>
              </a:rPr>
              <a:t>(Fields </a:t>
            </a:r>
            <a:r>
              <a:rPr lang="it-IT" sz="1900" dirty="0" err="1">
                <a:effectLst/>
                <a:ea typeface="Times New Roman" panose="02020603050405020304" pitchFamily="18" charset="0"/>
              </a:rPr>
              <a:t>Medal</a:t>
            </a:r>
            <a:r>
              <a:rPr lang="it-IT" sz="1900" dirty="0">
                <a:effectLst/>
                <a:ea typeface="Times New Roman" panose="02020603050405020304" pitchFamily="18" charset="0"/>
              </a:rPr>
              <a:t> 1986), prova in particolare che esiste (eventualmente) solo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it-IT" sz="1900" b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un numero finito di soluzioni intere </a:t>
            </a:r>
            <a:br>
              <a:rPr lang="it-IT" sz="1900" b="1" dirty="0">
                <a:solidFill>
                  <a:schemeClr val="accent3"/>
                </a:solidFill>
                <a:ea typeface="Times New Roman" panose="02020603050405020304" pitchFamily="18" charset="0"/>
              </a:rPr>
            </a:br>
            <a:r>
              <a:rPr lang="it-IT" sz="1900" b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dell’equazione </a:t>
            </a:r>
            <a:r>
              <a:rPr lang="it-IT" sz="1900" b="1" i="1" dirty="0" err="1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x</a:t>
            </a:r>
            <a:r>
              <a:rPr lang="it-IT" sz="1900" b="1" baseline="30000" dirty="0" err="1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n</a:t>
            </a:r>
            <a:r>
              <a:rPr lang="it-IT" sz="1900" b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 + </a:t>
            </a:r>
            <a:r>
              <a:rPr lang="it-IT" sz="1900" b="1" i="1" dirty="0" err="1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y</a:t>
            </a:r>
            <a:r>
              <a:rPr lang="it-IT" sz="1900" b="1" baseline="30000" dirty="0" err="1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n</a:t>
            </a:r>
            <a:r>
              <a:rPr lang="it-IT" sz="1900" b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 = </a:t>
            </a:r>
            <a:r>
              <a:rPr lang="it-IT" sz="1900" b="1" i="1" dirty="0" err="1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z</a:t>
            </a:r>
            <a:r>
              <a:rPr lang="it-IT" sz="1900" b="1" baseline="30000" dirty="0" err="1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n</a:t>
            </a:r>
            <a:r>
              <a:rPr lang="it-IT" sz="1900" b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 per </a:t>
            </a:r>
            <a:r>
              <a:rPr lang="it-IT" sz="1900" b="1" i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n</a:t>
            </a:r>
            <a:r>
              <a:rPr lang="it-IT" sz="1900" b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≥3.</a:t>
            </a:r>
          </a:p>
          <a:p>
            <a:pPr>
              <a:lnSpc>
                <a:spcPct val="90000"/>
              </a:lnSpc>
            </a:pPr>
            <a:endParaRPr lang="it-IT" sz="1900" dirty="0"/>
          </a:p>
        </p:txBody>
      </p:sp>
      <p:pic>
        <p:nvPicPr>
          <p:cNvPr id="6" name="Immagine 5" descr="Immagine che contiene Viso umano, ritratto, persona, sorriso&#10;&#10;Il contenuto generato dall'IA potrebbe non essere corretto.">
            <a:extLst>
              <a:ext uri="{FF2B5EF4-FFF2-40B4-BE49-F238E27FC236}">
                <a16:creationId xmlns:a16="http://schemas.microsoft.com/office/drawing/2014/main" id="{8320CB61-E26A-D8DC-95FF-BC20CD8EA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8233" y="1158024"/>
            <a:ext cx="1577461" cy="2066544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8" name="Immagine 7" descr="Immagine che contiene Viso umano, calligrafia, lavagna, persona&#10;&#10;Il contenuto generato dall'IA potrebbe non essere corretto.">
            <a:extLst>
              <a:ext uri="{FF2B5EF4-FFF2-40B4-BE49-F238E27FC236}">
                <a16:creationId xmlns:a16="http://schemas.microsoft.com/office/drawing/2014/main" id="{B6EB989A-94DD-849C-2640-616B79C613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5453" y="3631646"/>
            <a:ext cx="2843021" cy="1890608"/>
          </a:xfrm>
          <a:prstGeom prst="rect">
            <a:avLst/>
          </a:prstGeom>
          <a:ln w="57150" cmpd="thickThin">
            <a:noFill/>
            <a:miter lim="800000"/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3B91B95-B5BB-7040-537C-73FC9185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34456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7799C9-84D9-46D2-A11E-BCF8A720529D}" type="slidenum">
              <a:rPr lang="en-US" smtClean="0"/>
              <a:pPr>
                <a:spcAft>
                  <a:spcPts val="600"/>
                </a:spcAft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85D941-B530-F90B-F735-3C961B917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1. L’inizio della storia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6D0633-7588-9E8F-B92B-03DD3E063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30684"/>
            <a:ext cx="6667980" cy="3445184"/>
          </a:xfrm>
        </p:spPr>
        <p:txBody>
          <a:bodyPr>
            <a:noAutofit/>
          </a:bodyPr>
          <a:lstStyle/>
          <a:p>
            <a:pPr marL="7938" indent="-7938">
              <a:lnSpc>
                <a:spcPct val="90000"/>
              </a:lnSpc>
              <a:buNone/>
            </a:pPr>
            <a:r>
              <a:rPr lang="it-IT" sz="20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Pierre de Fermat </a:t>
            </a:r>
            <a:r>
              <a:rPr lang="it-IT" sz="20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nasce a Beaumont-de-</a:t>
            </a:r>
            <a:r>
              <a:rPr lang="it-IT" sz="2000" dirty="0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Lomagne</a:t>
            </a:r>
            <a:r>
              <a:rPr lang="it-IT" sz="20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(</a:t>
            </a:r>
            <a:r>
              <a:rPr lang="it-IT" sz="2000" b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Tolosa</a:t>
            </a:r>
            <a:r>
              <a:rPr lang="it-IT" sz="20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) </a:t>
            </a:r>
            <a:br>
              <a:rPr lang="it-IT" sz="2000" dirty="0">
                <a:solidFill>
                  <a:srgbClr val="262626"/>
                </a:solidFill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nel </a:t>
            </a:r>
            <a:r>
              <a:rPr lang="it-IT" sz="2000" b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1601</a:t>
            </a:r>
            <a:r>
              <a:rPr lang="it-IT" sz="20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it-IT" sz="20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Figlio di un mercante di cuoio, dopo i primi studi consegue la laurea in </a:t>
            </a:r>
            <a:r>
              <a:rPr lang="it-IT" sz="2000" b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diritto</a:t>
            </a:r>
            <a:r>
              <a:rPr lang="it-IT" sz="20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presso l’università di Orléans nel 1631. </a:t>
            </a:r>
          </a:p>
          <a:p>
            <a:pPr>
              <a:lnSpc>
                <a:spcPct val="90000"/>
              </a:lnSpc>
            </a:pPr>
            <a:r>
              <a:rPr lang="it-IT" sz="20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Trasferitosi a Tolosa, vi trascorre gran parte della sua vita. Sposa la cugina materna dalla quale avrà cinque figli. </a:t>
            </a:r>
          </a:p>
          <a:p>
            <a:pPr>
              <a:lnSpc>
                <a:spcPct val="90000"/>
              </a:lnSpc>
            </a:pPr>
            <a:r>
              <a:rPr lang="it-IT" sz="2000" dirty="0">
                <a:solidFill>
                  <a:srgbClr val="262626"/>
                </a:solidFill>
                <a:ea typeface="Times New Roman" panose="02020603050405020304" pitchFamily="18" charset="0"/>
              </a:rPr>
              <a:t>C</a:t>
            </a:r>
            <a:r>
              <a:rPr lang="it-IT" sz="20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onsigliere al </a:t>
            </a:r>
            <a:r>
              <a:rPr lang="it-IT" sz="2000" b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parlamento</a:t>
            </a:r>
            <a:r>
              <a:rPr lang="it-IT" sz="20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 e </a:t>
            </a:r>
            <a:r>
              <a:rPr lang="it-IT" sz="2000" b="1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avvocato</a:t>
            </a:r>
            <a:r>
              <a:rPr lang="it-IT" sz="2000" dirty="0">
                <a:solidFill>
                  <a:srgbClr val="262626"/>
                </a:solidFill>
                <a:ea typeface="Times New Roman" panose="02020603050405020304" pitchFamily="18" charset="0"/>
              </a:rPr>
              <a:t>, l</a:t>
            </a:r>
            <a:r>
              <a:rPr lang="it-IT" sz="2000" dirty="0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avora duramente e scrupolosamente, ma nonostante ciò nel tempo libero, imbevuto com’è di cultura classica, si occupa di letteratura e poesia. </a:t>
            </a:r>
          </a:p>
        </p:txBody>
      </p:sp>
      <p:pic>
        <p:nvPicPr>
          <p:cNvPr id="6" name="Immagine 5" descr="Immagine che contiene Viso umano, ritratto, schizzo, vestiti&#10;&#10;Il contenuto generato dall'IA potrebbe non essere corretto.">
            <a:extLst>
              <a:ext uri="{FF2B5EF4-FFF2-40B4-BE49-F238E27FC236}">
                <a16:creationId xmlns:a16="http://schemas.microsoft.com/office/drawing/2014/main" id="{F5C4AA1A-48A1-CEA6-5C9A-A4BE8A306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026" y="2777781"/>
            <a:ext cx="2739728" cy="2699437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11C858-0F43-50BB-1E21-C7FFF6FF1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7799C9-84D9-46D2-A11E-BCF8A720529D}" type="slidenum">
              <a:rPr 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7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E8C6FE-A8C7-E6FF-DFDD-8A341DD0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err="1">
                <a:solidFill>
                  <a:schemeClr val="accent3"/>
                </a:solidFill>
              </a:rPr>
              <a:t>Taniyama-Shimura</a:t>
            </a:r>
            <a:r>
              <a:rPr lang="it-IT" b="1" i="1" dirty="0">
                <a:solidFill>
                  <a:schemeClr val="accent3"/>
                </a:solidFill>
              </a:rPr>
              <a:t> </a:t>
            </a:r>
            <a:r>
              <a:rPr lang="it-IT" b="1" i="1" dirty="0" err="1">
                <a:solidFill>
                  <a:schemeClr val="accent3"/>
                </a:solidFill>
              </a:rPr>
              <a:t>Conjecture</a:t>
            </a:r>
            <a:endParaRPr lang="it-IT" b="1" i="1" dirty="0">
              <a:solidFill>
                <a:schemeClr val="accent3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1830DE-9AB6-6E8C-A57F-5785E7AE7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>
                <a:effectLst/>
                <a:ea typeface="Times New Roman" panose="02020603050405020304" pitchFamily="18" charset="0"/>
              </a:rPr>
              <a:t>Il passo decisivo è compiuto con la nozione di </a:t>
            </a:r>
            <a:r>
              <a:rPr lang="it-IT" sz="1800" b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curva ellittica 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e con quelle particolari classi di curve ellittiche chiamate, rispettivamente, </a:t>
            </a:r>
            <a:r>
              <a:rPr lang="it-IT" sz="1800" b="1" i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semistabili</a:t>
            </a:r>
            <a:r>
              <a:rPr lang="it-IT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e </a:t>
            </a:r>
            <a:r>
              <a:rPr lang="it-IT" sz="1800" b="1" i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modulari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it-IT" sz="1800" dirty="0">
                <a:effectLst/>
                <a:ea typeface="Times New Roman" panose="02020603050405020304" pitchFamily="18" charset="0"/>
              </a:rPr>
              <a:t>Negli anni Cinquanta del Novecento due giovani matematici giapponesi, </a:t>
            </a:r>
            <a:r>
              <a:rPr lang="it-IT" sz="1800" b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Goro </a:t>
            </a:r>
            <a:r>
              <a:rPr lang="it-IT" sz="1800" b="1" dirty="0" err="1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Shimura</a:t>
            </a:r>
            <a:r>
              <a:rPr lang="it-IT" sz="1800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e </a:t>
            </a:r>
            <a:r>
              <a:rPr lang="it-IT" sz="1800" b="1" dirty="0" err="1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Yutoka</a:t>
            </a:r>
            <a:r>
              <a:rPr lang="it-IT" sz="1800" b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it-IT" sz="1800" b="1" dirty="0" err="1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Taniyama</a:t>
            </a:r>
            <a:r>
              <a:rPr lang="it-IT" sz="1800" b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avanzano la </a:t>
            </a:r>
            <a:r>
              <a:rPr lang="it-IT" sz="1800" b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congettura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 che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ogni curva ellittica </a:t>
            </a:r>
            <a:r>
              <a:rPr lang="it-IT" dirty="0">
                <a:solidFill>
                  <a:schemeClr val="accent3"/>
                </a:solidFill>
                <a:ea typeface="Times New Roman" panose="02020603050405020304" pitchFamily="18" charset="0"/>
              </a:rPr>
              <a:t>(su </a:t>
            </a:r>
            <a:r>
              <a:rPr lang="it-IT" b="1" dirty="0" err="1">
                <a:solidFill>
                  <a:schemeClr val="accent3"/>
                </a:solidFill>
                <a:ea typeface="Times New Roman" panose="02020603050405020304" pitchFamily="18" charset="0"/>
              </a:rPr>
              <a:t>Q</a:t>
            </a:r>
            <a:r>
              <a:rPr lang="it-IT" dirty="0">
                <a:solidFill>
                  <a:schemeClr val="accent3"/>
                </a:solidFill>
                <a:ea typeface="Times New Roman" panose="02020603050405020304" pitchFamily="18" charset="0"/>
              </a:rPr>
              <a:t>)</a:t>
            </a:r>
            <a:r>
              <a:rPr lang="it-IT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 è una curva modulare.</a:t>
            </a:r>
          </a:p>
          <a:p>
            <a:pPr marL="0" indent="0">
              <a:buNone/>
            </a:pPr>
            <a:r>
              <a:rPr lang="it-IT" sz="1800" dirty="0">
                <a:effectLst/>
                <a:ea typeface="Times New Roman" panose="02020603050405020304" pitchFamily="18" charset="0"/>
              </a:rPr>
              <a:t>Caso particolare (</a:t>
            </a:r>
            <a:r>
              <a:rPr lang="it-IT" sz="1800" b="1" i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Congettura di </a:t>
            </a:r>
            <a:r>
              <a:rPr lang="it-IT" sz="1800" b="1" i="1" dirty="0" err="1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Taniyama-Shimura</a:t>
            </a:r>
            <a:r>
              <a:rPr lang="it-IT" sz="1800" b="1" i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 ristretta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) </a:t>
            </a:r>
          </a:p>
          <a:p>
            <a:pPr marL="0" indent="0" algn="ctr">
              <a:buNone/>
            </a:pPr>
            <a:r>
              <a:rPr lang="it-IT" sz="2800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ogni curva </a:t>
            </a:r>
            <a:r>
              <a:rPr lang="it-IT" sz="2800" dirty="0">
                <a:solidFill>
                  <a:schemeClr val="accent3"/>
                </a:solidFill>
                <a:ea typeface="Times New Roman" panose="02020603050405020304" pitchFamily="18" charset="0"/>
              </a:rPr>
              <a:t>ellittica (su </a:t>
            </a:r>
            <a:r>
              <a:rPr lang="it-IT" sz="2800" b="1" dirty="0" err="1">
                <a:solidFill>
                  <a:schemeClr val="accent3"/>
                </a:solidFill>
                <a:ea typeface="Times New Roman" panose="02020603050405020304" pitchFamily="18" charset="0"/>
              </a:rPr>
              <a:t>Q</a:t>
            </a:r>
            <a:r>
              <a:rPr lang="it-IT" sz="2800" dirty="0">
                <a:solidFill>
                  <a:schemeClr val="accent3"/>
                </a:solidFill>
                <a:ea typeface="Times New Roman" panose="02020603050405020304" pitchFamily="18" charset="0"/>
              </a:rPr>
              <a:t>) </a:t>
            </a:r>
            <a:r>
              <a:rPr lang="it-IT" sz="2800" u="sng" dirty="0">
                <a:solidFill>
                  <a:schemeClr val="accent3"/>
                </a:solidFill>
                <a:ea typeface="Times New Roman" panose="02020603050405020304" pitchFamily="18" charset="0"/>
              </a:rPr>
              <a:t>semistabile</a:t>
            </a:r>
            <a:r>
              <a:rPr lang="it-IT" sz="2800" dirty="0">
                <a:solidFill>
                  <a:schemeClr val="accent3"/>
                </a:solidFill>
                <a:ea typeface="Times New Roman" panose="02020603050405020304" pitchFamily="18" charset="0"/>
              </a:rPr>
              <a:t> </a:t>
            </a:r>
            <a:r>
              <a:rPr lang="it-IT" sz="2800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è una curva </a:t>
            </a:r>
            <a:r>
              <a:rPr lang="it-IT" sz="2800" u="sng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modulare</a:t>
            </a:r>
            <a:r>
              <a:rPr lang="it-IT" sz="2800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C5F027-6AFB-E77D-3713-69A8CBBB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9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B1DF4C-A6D5-7FA2-7ACF-61FBC1576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i="1" dirty="0">
                <a:solidFill>
                  <a:schemeClr val="accent3"/>
                </a:solidFill>
              </a:rPr>
              <a:t>Ma che c’entra Fermat con </a:t>
            </a:r>
            <a:r>
              <a:rPr lang="it-IT" sz="3600" b="1" i="1" dirty="0" err="1">
                <a:solidFill>
                  <a:schemeClr val="accent3"/>
                </a:solidFill>
              </a:rPr>
              <a:t>Taniyama-Shimura</a:t>
            </a:r>
            <a:r>
              <a:rPr lang="it-IT" sz="3600" b="1" i="1" dirty="0">
                <a:solidFill>
                  <a:schemeClr val="accent3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1C4CBC8-A8F3-4730-D616-CCA0AC8CB4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22624" y="2556932"/>
                <a:ext cx="9852917" cy="331893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it-IT" sz="1800" b="1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Supponiamo che esista una terna 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di numeri naturali </a:t>
                </a:r>
                <a:r>
                  <a:rPr lang="it-IT" sz="1800" b="1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it-IT" sz="1800" b="1" i="1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it-IT" sz="1800" b="1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it-IT" sz="1800" b="1" i="1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it-IT" sz="1800" b="1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it-IT" sz="1800" b="1" i="1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it-IT" sz="1800" b="1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 soluzione dell’equazione </a:t>
                </a:r>
                <a:r>
                  <a:rPr lang="it-IT" sz="1800" i="1" dirty="0" err="1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it-IT" sz="1800" i="1" baseline="30000" dirty="0" err="1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it-IT" sz="1800" i="1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 + </a:t>
                </a:r>
                <a:r>
                  <a:rPr lang="it-IT" sz="1800" i="1" dirty="0" err="1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it-IT" sz="1800" i="1" baseline="30000" dirty="0" err="1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it-IT" sz="1800" i="1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it-IT" sz="1800" i="1" dirty="0" err="1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z</a:t>
                </a:r>
                <a:r>
                  <a:rPr lang="it-IT" sz="1800" i="1" baseline="30000" dirty="0" err="1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it-IT" sz="1800" i="1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per qualche </a:t>
                </a:r>
                <a:r>
                  <a:rPr lang="it-IT" sz="1800" i="1" dirty="0" err="1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 primo dispari; allora si può costruire su </a:t>
                </a:r>
                <a:r>
                  <a:rPr lang="it-IT" sz="1800" b="1" dirty="0" err="1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Q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 la curva ellittica </a:t>
                </a:r>
              </a:p>
              <a:p>
                <a:pPr marL="0" indent="0" algn="ctr">
                  <a:buNone/>
                </a:pPr>
                <a:r>
                  <a:rPr lang="it-IT" sz="2000" b="1" i="1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it-IT" sz="2000" b="1" baseline="30000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it-IT" sz="2000" b="1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it-IT" sz="2000" b="1" i="1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it-IT" sz="2000" b="1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it-IT" sz="2000" b="1" i="1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it-IT" sz="2000" b="1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 + </a:t>
                </a:r>
                <a:r>
                  <a:rPr lang="it-IT" sz="2000" b="1" i="1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it-IT" sz="2000" b="1" i="1" baseline="30000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it-IT" sz="2000" b="1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)(</a:t>
                </a:r>
                <a:r>
                  <a:rPr lang="it-IT" sz="2000" b="1" i="1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it-IT" sz="2000" b="1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 − </a:t>
                </a:r>
                <a:r>
                  <a:rPr lang="it-IT" sz="2000" b="1" i="1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it-IT" sz="2000" b="1" i="1" baseline="30000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it-IT" sz="2000" b="1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), </a:t>
                </a:r>
              </a:p>
              <a:p>
                <a:pPr marL="0" indent="0">
                  <a:buNone/>
                </a:pP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detta </a:t>
                </a:r>
                <a:r>
                  <a:rPr lang="it-IT" sz="1800" i="1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curva di Frey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, che è </a:t>
                </a:r>
                <a:r>
                  <a:rPr lang="it-IT" sz="1800" b="1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semistabile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.</a:t>
                </a:r>
                <a:endParaRPr lang="it-IT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Il passaggio essenziale viene compiuto nel </a:t>
                </a:r>
                <a:r>
                  <a:rPr lang="it-IT" sz="1800" b="1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1986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 dal matematico statunitense </a:t>
                </a:r>
                <a:r>
                  <a:rPr lang="it-IT" sz="1800" b="1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Kennet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it-IT" sz="1800" b="1" dirty="0" err="1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Ribet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 che dimostra che </a:t>
                </a:r>
                <a:r>
                  <a:rPr lang="it-IT" sz="1800" b="1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nessuna curva di Frey è modulare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. </a:t>
                </a:r>
                <a:endParaRPr lang="it-IT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In sostanza, </a:t>
                </a:r>
                <a:r>
                  <a:rPr lang="it-IT" sz="1800" dirty="0" err="1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Ribet</a:t>
                </a:r>
                <a:r>
                  <a:rPr lang="it-IT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 prova lo stupefacente risultato:</a:t>
                </a:r>
                <a:endParaRPr lang="it-IT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it-IT" sz="2000" b="1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congettura di </a:t>
                </a:r>
                <a:r>
                  <a:rPr lang="it-IT" sz="2000" b="1" dirty="0" err="1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Shimura</a:t>
                </a:r>
                <a:r>
                  <a:rPr lang="it-IT" sz="2000" b="1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 e </a:t>
                </a:r>
                <a:r>
                  <a:rPr lang="it-IT" sz="2000" b="1" dirty="0" err="1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Taniyama</a:t>
                </a:r>
                <a:r>
                  <a:rPr lang="it-IT" sz="2000" b="1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 (nel caso ristretto) 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chemeClr val="accent3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it-IT" sz="2000" b="1" dirty="0">
                    <a:solidFill>
                      <a:schemeClr val="accent3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</a:rPr>
                  <a:t> Ultimo Teorema di Fermat.</a:t>
                </a:r>
                <a:endParaRPr lang="it-IT" sz="2200" b="1" i="1" dirty="0">
                  <a:solidFill>
                    <a:srgbClr val="C00000"/>
                  </a:solidFill>
                  <a:ea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it-IT" b="1" i="1" dirty="0">
                    <a:solidFill>
                      <a:srgbClr val="C00000"/>
                    </a:solidFill>
                    <a:ea typeface="Times New Roman" panose="02020603050405020304" pitchFamily="18" charset="0"/>
                  </a:rPr>
                  <a:t>A questo punto rimaneva da provare la congettura dei due matematici giapponesi…</a:t>
                </a:r>
                <a:endParaRPr lang="it-IT" b="1" dirty="0">
                  <a:solidFill>
                    <a:schemeClr val="accent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1C4CBC8-A8F3-4730-D616-CCA0AC8CB4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2624" y="2556932"/>
                <a:ext cx="9852917" cy="3318936"/>
              </a:xfrm>
              <a:blipFill>
                <a:blip r:embed="rId2"/>
                <a:stretch>
                  <a:fillRect l="-386" t="-15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23C64B-41D4-1AC1-B35D-9800AE49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0C3D633-4D8E-2FD1-1EBD-D023F162C3DC}"/>
              </a:ext>
            </a:extLst>
          </p:cNvPr>
          <p:cNvSpPr txBox="1"/>
          <p:nvPr/>
        </p:nvSpPr>
        <p:spPr>
          <a:xfrm>
            <a:off x="1401417" y="2037520"/>
            <a:ext cx="937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/>
              <a:t>Ken</a:t>
            </a:r>
            <a:r>
              <a:rPr lang="it-IT" sz="1400" dirty="0"/>
              <a:t> </a:t>
            </a:r>
            <a:r>
              <a:rPr lang="it-IT" sz="1400" dirty="0" err="1"/>
              <a:t>Ribet</a:t>
            </a:r>
            <a:r>
              <a:rPr lang="it-IT" sz="1400" dirty="0"/>
              <a:t> (1990),  </a:t>
            </a:r>
            <a:r>
              <a:rPr lang="it-IT" sz="1400" i="1" dirty="0"/>
              <a:t>On modular </a:t>
            </a:r>
            <a:r>
              <a:rPr lang="it-IT" sz="1400" i="1" dirty="0" err="1"/>
              <a:t>representations</a:t>
            </a:r>
            <a:r>
              <a:rPr lang="it-IT" sz="1400" i="1" dirty="0"/>
              <a:t> of Gal(</a:t>
            </a:r>
            <a:r>
              <a:rPr lang="it-IT" sz="1400" b="1" i="1" dirty="0" err="1"/>
              <a:t>Q</a:t>
            </a:r>
            <a:r>
              <a:rPr lang="it-IT" sz="1400" i="1" dirty="0"/>
              <a:t>/</a:t>
            </a:r>
            <a:r>
              <a:rPr lang="it-IT" sz="1400" b="1" i="1" dirty="0" err="1"/>
              <a:t>Q</a:t>
            </a:r>
            <a:r>
              <a:rPr lang="it-IT" sz="1400" i="1" dirty="0"/>
              <a:t>) </a:t>
            </a:r>
            <a:r>
              <a:rPr lang="it-IT" sz="1400" i="1" dirty="0" err="1"/>
              <a:t>arising</a:t>
            </a:r>
            <a:r>
              <a:rPr lang="it-IT" sz="1400" i="1" dirty="0"/>
              <a:t> from modular </a:t>
            </a:r>
            <a:r>
              <a:rPr lang="it-IT" sz="1400" i="1" dirty="0" err="1"/>
              <a:t>forms</a:t>
            </a:r>
            <a:r>
              <a:rPr lang="it-IT" sz="1400" i="1" dirty="0"/>
              <a:t>, </a:t>
            </a:r>
            <a:r>
              <a:rPr lang="it-IT" sz="1400" dirty="0" err="1"/>
              <a:t>Inventiones</a:t>
            </a:r>
            <a:r>
              <a:rPr lang="it-IT" sz="1400" dirty="0"/>
              <a:t> </a:t>
            </a:r>
            <a:r>
              <a:rPr lang="it-IT" sz="1400" dirty="0" err="1"/>
              <a:t>Mathematicae</a:t>
            </a:r>
            <a:r>
              <a:rPr lang="it-IT" sz="1400" dirty="0"/>
              <a:t> </a:t>
            </a:r>
            <a:r>
              <a:rPr lang="it-IT" sz="1400" b="1" dirty="0"/>
              <a:t>100</a:t>
            </a:r>
            <a:r>
              <a:rPr lang="it-IT" sz="1400" dirty="0"/>
              <a:t> (2), </a:t>
            </a:r>
            <a:r>
              <a:rPr lang="it-IT" sz="1400" i="1" dirty="0"/>
              <a:t>431–</a:t>
            </a:r>
            <a:r>
              <a:rPr lang="it-IT" sz="1400" dirty="0"/>
              <a:t>476 (1990)</a:t>
            </a:r>
          </a:p>
        </p:txBody>
      </p:sp>
    </p:spTree>
    <p:extLst>
      <p:ext uri="{BB962C8B-B14F-4D97-AF65-F5344CB8AC3E}">
        <p14:creationId xmlns:p14="http://schemas.microsoft.com/office/powerpoint/2010/main" val="75718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7399CB-EF41-C9DB-6E1C-993D9B392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3"/>
                </a:solidFill>
              </a:rPr>
              <a:t>Arriva Wiles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39EF17-948F-81B6-F50A-7640946F5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800" b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Andrew Wiles 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nasce</a:t>
            </a:r>
            <a:r>
              <a:rPr lang="it-IT" sz="1800" dirty="0">
                <a:ea typeface="Times New Roman" panose="02020603050405020304" pitchFamily="18" charset="0"/>
              </a:rPr>
              <a:t> a </a:t>
            </a:r>
            <a:r>
              <a:rPr lang="it-IT" sz="1800" dirty="0">
                <a:solidFill>
                  <a:schemeClr val="accent3"/>
                </a:solidFill>
                <a:ea typeface="Times New Roman" panose="02020603050405020304" pitchFamily="18" charset="0"/>
              </a:rPr>
              <a:t>Cambridge</a:t>
            </a:r>
            <a:r>
              <a:rPr lang="it-IT" sz="1800" dirty="0">
                <a:ea typeface="Times New Roman" panose="02020603050405020304" pitchFamily="18" charset="0"/>
              </a:rPr>
              <a:t> (UK) nel 1953, studia al </a:t>
            </a:r>
            <a:r>
              <a:rPr lang="it-IT" sz="1800" i="1" dirty="0">
                <a:solidFill>
                  <a:schemeClr val="accent3"/>
                </a:solidFill>
                <a:ea typeface="Times New Roman" panose="02020603050405020304" pitchFamily="18" charset="0"/>
              </a:rPr>
              <a:t>Merton College</a:t>
            </a:r>
            <a:r>
              <a:rPr lang="it-IT" sz="1800" i="1" dirty="0">
                <a:ea typeface="Times New Roman" panose="02020603050405020304" pitchFamily="18" charset="0"/>
              </a:rPr>
              <a:t> </a:t>
            </a:r>
            <a:r>
              <a:rPr lang="it-IT" sz="1800" dirty="0">
                <a:ea typeface="Times New Roman" panose="02020603050405020304" pitchFamily="18" charset="0"/>
              </a:rPr>
              <a:t>di </a:t>
            </a:r>
            <a:r>
              <a:rPr lang="it-IT" sz="1800" dirty="0">
                <a:solidFill>
                  <a:schemeClr val="accent3"/>
                </a:solidFill>
                <a:ea typeface="Times New Roman" panose="02020603050405020304" pitchFamily="18" charset="0"/>
              </a:rPr>
              <a:t>Oxford</a:t>
            </a:r>
            <a:r>
              <a:rPr lang="it-IT" sz="1800" dirty="0">
                <a:ea typeface="Times New Roman" panose="02020603050405020304" pitchFamily="18" charset="0"/>
              </a:rPr>
              <a:t> e poi ottiene il </a:t>
            </a:r>
            <a:r>
              <a:rPr lang="it-IT" sz="1800" dirty="0" err="1">
                <a:ea typeface="Times New Roman" panose="02020603050405020304" pitchFamily="18" charset="0"/>
              </a:rPr>
              <a:t>Ph.D</a:t>
            </a:r>
            <a:r>
              <a:rPr lang="it-IT" sz="1800" dirty="0">
                <a:ea typeface="Times New Roman" panose="02020603050405020304" pitchFamily="18" charset="0"/>
              </a:rPr>
              <a:t>. a </a:t>
            </a:r>
            <a:r>
              <a:rPr lang="it-IT" sz="1800" dirty="0">
                <a:solidFill>
                  <a:schemeClr val="accent3"/>
                </a:solidFill>
                <a:ea typeface="Times New Roman" panose="02020603050405020304" pitchFamily="18" charset="0"/>
              </a:rPr>
              <a:t>Cambridge</a:t>
            </a:r>
            <a:r>
              <a:rPr lang="it-IT" sz="1800" dirty="0">
                <a:ea typeface="Times New Roman" panose="02020603050405020304" pitchFamily="18" charset="0"/>
              </a:rPr>
              <a:t> nel 1980. </a:t>
            </a:r>
          </a:p>
          <a:p>
            <a:pPr>
              <a:lnSpc>
                <a:spcPct val="90000"/>
              </a:lnSpc>
            </a:pPr>
            <a:r>
              <a:rPr lang="it-IT" sz="1800" dirty="0">
                <a:ea typeface="Times New Roman" panose="02020603050405020304" pitchFamily="18" charset="0"/>
              </a:rPr>
              <a:t>Si trasferisce negli USA avendo ricevuto un’offerta dall’</a:t>
            </a:r>
            <a:r>
              <a:rPr lang="it-IT" sz="1800" i="1" dirty="0">
                <a:solidFill>
                  <a:schemeClr val="accent3"/>
                </a:solidFill>
                <a:ea typeface="Times New Roman" panose="02020603050405020304" pitchFamily="18" charset="0"/>
              </a:rPr>
              <a:t>Institute for the Advanced Study</a:t>
            </a:r>
            <a:r>
              <a:rPr lang="it-IT" sz="1800" dirty="0">
                <a:solidFill>
                  <a:schemeClr val="accent3"/>
                </a:solidFill>
                <a:ea typeface="Times New Roman" panose="02020603050405020304" pitchFamily="18" charset="0"/>
              </a:rPr>
              <a:t> </a:t>
            </a:r>
            <a:r>
              <a:rPr lang="it-IT" sz="1800" dirty="0">
                <a:ea typeface="Times New Roman" panose="02020603050405020304" pitchFamily="18" charset="0"/>
              </a:rPr>
              <a:t>di </a:t>
            </a:r>
            <a:r>
              <a:rPr lang="it-IT" sz="1800" dirty="0">
                <a:solidFill>
                  <a:schemeClr val="accent3"/>
                </a:solidFill>
                <a:ea typeface="Times New Roman" panose="02020603050405020304" pitchFamily="18" charset="0"/>
              </a:rPr>
              <a:t>Princeton</a:t>
            </a:r>
            <a:r>
              <a:rPr lang="it-IT" sz="1800" dirty="0"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it-IT" sz="1800" dirty="0">
                <a:ea typeface="Times New Roman" panose="02020603050405020304" pitchFamily="18" charset="0"/>
              </a:rPr>
              <a:t>Dal 1985 al 1992 si dedica completamente alla </a:t>
            </a:r>
            <a:r>
              <a:rPr lang="it-IT" sz="1800" b="1" dirty="0">
                <a:solidFill>
                  <a:schemeClr val="accent3"/>
                </a:solidFill>
                <a:ea typeface="Times New Roman" panose="02020603050405020304" pitchFamily="18" charset="0"/>
              </a:rPr>
              <a:t>Congettura ristretta di </a:t>
            </a:r>
            <a:r>
              <a:rPr lang="it-IT" sz="1800" b="1" dirty="0" err="1">
                <a:solidFill>
                  <a:schemeClr val="accent3"/>
                </a:solidFill>
              </a:rPr>
              <a:t>Taniyama-Shimura</a:t>
            </a:r>
            <a:r>
              <a:rPr lang="it-IT" sz="1800" b="1" dirty="0"/>
              <a:t> </a:t>
            </a:r>
            <a:r>
              <a:rPr lang="it-IT" sz="1800" dirty="0"/>
              <a:t>e 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annuncia la dimostrazione in tre conferenze all’Università di </a:t>
            </a:r>
            <a:r>
              <a:rPr lang="it-IT" sz="1800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Cambridge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, il 21-23 giugno </a:t>
            </a:r>
            <a:r>
              <a:rPr lang="it-IT" sz="1800" b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1993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, che stupiscono per il gran numero di idee e tecniche usate. </a:t>
            </a:r>
          </a:p>
          <a:p>
            <a:pPr>
              <a:lnSpc>
                <a:spcPct val="90000"/>
              </a:lnSpc>
            </a:pPr>
            <a:r>
              <a:rPr lang="it-IT" sz="1800" dirty="0">
                <a:effectLst/>
                <a:ea typeface="Times New Roman" panose="02020603050405020304" pitchFamily="18" charset="0"/>
              </a:rPr>
              <a:t>Dopo un controllo viene scoperto </a:t>
            </a:r>
            <a:r>
              <a:rPr lang="it-IT" sz="1800" b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un serio errore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, che conduce al </a:t>
            </a:r>
            <a:r>
              <a:rPr lang="it-IT" sz="1800" b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ritiro della dimostrazione</a:t>
            </a:r>
            <a:r>
              <a:rPr lang="it-IT" sz="1800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6" name="Immagine 5" descr="Immagine che contiene testo, lavagna, calligrafia, persona&#10;&#10;Il contenuto generato dall'IA potrebbe non essere corretto.">
            <a:extLst>
              <a:ext uri="{FF2B5EF4-FFF2-40B4-BE49-F238E27FC236}">
                <a16:creationId xmlns:a16="http://schemas.microsoft.com/office/drawing/2014/main" id="{EB3BF43E-5FF3-8726-262E-AFF9787022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859" r="28883" b="3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D4F7FA-F0BF-E4A0-A878-1F5C1CD7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7799C9-84D9-46D2-A11E-BCF8A720529D}" type="slidenum">
              <a:rPr lang="en-US" smtClean="0"/>
              <a:pPr>
                <a:spcAft>
                  <a:spcPts val="600"/>
                </a:spcAft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2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B334C2-1440-D85F-4FEF-C5BCC15AA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solidFill>
                  <a:schemeClr val="accent3"/>
                </a:solidFill>
              </a:rPr>
              <a:t>E dopo l’errore…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870CD5-77BA-5D27-99E8-FEDB2473F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schemeClr val="accent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Wiles</a:t>
            </a:r>
            <a:r>
              <a:rPr lang="it-IT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si rimette al lavoro, questa volta in collaborazione con il suo ex allievo </a:t>
            </a:r>
            <a:r>
              <a:rPr lang="it-IT" sz="1800" b="1" dirty="0">
                <a:solidFill>
                  <a:schemeClr val="accent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Richard Taylor</a:t>
            </a:r>
            <a:r>
              <a:rPr lang="it-IT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it-IT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Il loro lavoro supera gli ultimi ostacoli e viene pubblicato in </a:t>
            </a:r>
            <a:r>
              <a:rPr lang="it-IT" sz="1800" dirty="0">
                <a:solidFill>
                  <a:schemeClr val="accent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due articoli</a:t>
            </a:r>
            <a:r>
              <a:rPr lang="it-IT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sulla più prestigiosa rivista di matematica: il primo, più corposo, esamina la maggior parte della dimostrazione. Il secondo ne permette la chiusura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Andrew Wiles, </a:t>
            </a:r>
            <a:r>
              <a:rPr lang="en-US" sz="1800" b="1" i="1" dirty="0">
                <a:solidFill>
                  <a:schemeClr val="accent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Modular elliptic curves and Fermat's Last theorem</a:t>
            </a:r>
            <a:r>
              <a:rPr lang="en-US" sz="1800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 Annals of Mathematics, vol. 141, 1995, pp. 443-551.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Andrew Wiles e Richard Taylor, </a:t>
            </a:r>
            <a:r>
              <a:rPr lang="en-US" sz="1800" b="1" i="1" dirty="0">
                <a:solidFill>
                  <a:schemeClr val="accent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Ring-theoretic properties of certain Hecke algebras</a:t>
            </a:r>
            <a:r>
              <a:rPr lang="en-US" sz="1800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 Annals of Mathematics, vol. 141, 1995, pp. 553-572.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Sono</a:t>
            </a:r>
            <a:r>
              <a:rPr lang="it-IT" sz="1800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130 pagine che attingono alle più sofisticate tecniche sviluppate nel corso degli ultimi decenni in algebra, analisi e geometria.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4C1B30-AD36-551D-2807-747F4A78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1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7E095C36-2C07-CE61-A3BE-3D89E9C4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6" y="1003229"/>
            <a:ext cx="3660056" cy="789596"/>
          </a:xfrm>
        </p:spPr>
        <p:txBody>
          <a:bodyPr anchor="b">
            <a:normAutofit/>
          </a:bodyPr>
          <a:lstStyle/>
          <a:p>
            <a:r>
              <a:rPr lang="it-IT" sz="3600" b="1" i="1" dirty="0">
                <a:solidFill>
                  <a:schemeClr val="accent3"/>
                </a:solidFill>
              </a:rPr>
              <a:t>… la fama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403F02-3F79-1003-AD53-FDD75C00E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r>
              <a:rPr lang="it-IT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Nei mesi successivi la dimostrazione supera il vaglio della comunità matematica e nel </a:t>
            </a:r>
            <a:r>
              <a:rPr lang="it-IT" sz="1600" b="1" dirty="0">
                <a:solidFill>
                  <a:schemeClr val="accent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1998</a:t>
            </a:r>
            <a:r>
              <a:rPr lang="it-IT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it-IT" sz="1600" dirty="0">
                <a:latin typeface="Garamond" panose="02020404030301010803" pitchFamily="18" charset="0"/>
                <a:ea typeface="Times New Roman" panose="02020603050405020304" pitchFamily="18" charset="0"/>
              </a:rPr>
              <a:t>è</a:t>
            </a:r>
            <a:r>
              <a:rPr lang="it-IT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accettata in via ufficiale dall’</a:t>
            </a:r>
            <a:r>
              <a:rPr lang="it-IT" sz="1600" b="1" dirty="0">
                <a:solidFill>
                  <a:schemeClr val="accent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Unione matematica internazionale.</a:t>
            </a:r>
          </a:p>
          <a:p>
            <a:r>
              <a:rPr lang="it-IT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Oggi Wiles vive e insegna a </a:t>
            </a:r>
            <a:r>
              <a:rPr lang="it-IT" sz="1600" b="1" dirty="0">
                <a:solidFill>
                  <a:schemeClr val="accent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Princeton</a:t>
            </a:r>
            <a:r>
              <a:rPr lang="it-IT" sz="16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negli Stati Uniti. Probabilmente è il matematico più famoso del mondo ma, nonostante la fama e la grandezza della sua opera, è rimasto una persona gentile, paziente, con uno spiccato senso dell’umorismo.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it-IT" sz="16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4F61DE-F95A-69B7-38F1-DAC3BCEB1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7799C9-84D9-46D2-A11E-BCF8A720529D}" type="slidenum">
              <a:rPr lang="en-US" smtClean="0"/>
              <a:pPr>
                <a:spcAft>
                  <a:spcPts val="600"/>
                </a:spcAft>
              </a:pPr>
              <a:t>43</a:t>
            </a:fld>
            <a:endParaRPr lang="en-US"/>
          </a:p>
        </p:txBody>
      </p:sp>
      <p:pic>
        <p:nvPicPr>
          <p:cNvPr id="8" name="Immagine 7" descr="Immagine che contiene lavagna, calligrafia, Viso umano, vestiti&#10;&#10;Il contenuto generato dall'IA potrebbe non essere corretto.">
            <a:extLst>
              <a:ext uri="{FF2B5EF4-FFF2-40B4-BE49-F238E27FC236}">
                <a16:creationId xmlns:a16="http://schemas.microsoft.com/office/drawing/2014/main" id="{729AD8B1-241B-D3C7-D7B7-944492BD4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204" y="1355325"/>
            <a:ext cx="6380325" cy="382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1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1708EBE-8F1C-4F88-9893-363C6C692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008F04-25AC-4851-913F-8E3AE20B1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FFDCD6-F7ED-482D-907C-CD48B9B1D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5765067-14FA-421E-B823-BC9850AB8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C27D4-E19A-481A-BB00-A276CC012F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3A9933D-84D7-4A15-B34D-2D7B08120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6D9B291-F59F-28DD-2888-030149240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58" y="982132"/>
            <a:ext cx="4842190" cy="1774814"/>
          </a:xfrm>
        </p:spPr>
        <p:txBody>
          <a:bodyPr>
            <a:noAutofit/>
          </a:bodyPr>
          <a:lstStyle/>
          <a:p>
            <a:r>
              <a:rPr lang="it-IT" sz="3600" dirty="0">
                <a:effectLst/>
                <a:ea typeface="Times New Roman" panose="02020603050405020304" pitchFamily="18" charset="0"/>
              </a:rPr>
              <a:t>Andrew Wiles non ha vinto la medaglia Fields per un soffio.</a:t>
            </a:r>
            <a:endParaRPr lang="it-IT" sz="36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C3C3E8-6B5D-49DA-997A-3582B89C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46233" y="2838638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magine 7" descr="Immagine che contiene emblema, simbolo, moneta&#10;&#10;Il contenuto generato dall'IA potrebbe non essere corretto.">
            <a:extLst>
              <a:ext uri="{FF2B5EF4-FFF2-40B4-BE49-F238E27FC236}">
                <a16:creationId xmlns:a16="http://schemas.microsoft.com/office/drawing/2014/main" id="{BAC8EFA8-577A-E056-6F04-AF42E994C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1" y="3271146"/>
            <a:ext cx="2216907" cy="2183653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6" name="Immagine 5" descr="Immagine che contiene Artefatto, bronzo, moneta, fronte&#10;&#10;Il contenuto generato dall'IA potrebbe non essere corretto.">
            <a:extLst>
              <a:ext uri="{FF2B5EF4-FFF2-40B4-BE49-F238E27FC236}">
                <a16:creationId xmlns:a16="http://schemas.microsoft.com/office/drawing/2014/main" id="{5FB381A2-AD4C-6ABA-4547-E880C8D68B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7973" y="3290088"/>
            <a:ext cx="2229372" cy="2145770"/>
          </a:xfrm>
          <a:prstGeom prst="rect">
            <a:avLst/>
          </a:prstGeom>
          <a:ln w="57150" cmpd="thickThin">
            <a:noFill/>
            <a:miter lim="800000"/>
          </a:ln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C46EEF-B2C0-F76B-C9B3-F625F26FF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33" y="1158023"/>
            <a:ext cx="4528947" cy="4696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800" dirty="0"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dirty="0">
                <a:effectLst/>
                <a:ea typeface="Times New Roman" panose="02020603050405020304" pitchFamily="18" charset="0"/>
              </a:rPr>
              <a:t>Quando pubblica la dimostrazione del</a:t>
            </a:r>
            <a:r>
              <a:rPr lang="it-IT" dirty="0">
                <a:ea typeface="Times New Roman" panose="02020603050405020304" pitchFamily="18" charset="0"/>
              </a:rPr>
              <a:t>l’</a:t>
            </a:r>
            <a:r>
              <a:rPr lang="it-IT" i="1" dirty="0">
                <a:ea typeface="Times New Roman" panose="02020603050405020304" pitchFamily="18" charset="0"/>
              </a:rPr>
              <a:t>Ultimo</a:t>
            </a:r>
            <a:r>
              <a:rPr lang="it-IT" i="1" dirty="0">
                <a:effectLst/>
                <a:ea typeface="Times New Roman" panose="02020603050405020304" pitchFamily="18" charset="0"/>
              </a:rPr>
              <a:t> </a:t>
            </a:r>
            <a:r>
              <a:rPr lang="it-IT" i="1" dirty="0">
                <a:ea typeface="Times New Roman" panose="02020603050405020304" pitchFamily="18" charset="0"/>
              </a:rPr>
              <a:t>T</a:t>
            </a:r>
            <a:r>
              <a:rPr lang="it-IT" i="1" dirty="0">
                <a:effectLst/>
                <a:ea typeface="Times New Roman" panose="02020603050405020304" pitchFamily="18" charset="0"/>
              </a:rPr>
              <a:t>eorema di Fermat</a:t>
            </a:r>
            <a:r>
              <a:rPr lang="it-IT" dirty="0">
                <a:effectLst/>
                <a:ea typeface="Times New Roman" panose="02020603050405020304" pitchFamily="18" charset="0"/>
              </a:rPr>
              <a:t>, </a:t>
            </a:r>
            <a:br>
              <a:rPr lang="it-IT" dirty="0">
                <a:effectLst/>
                <a:ea typeface="Times New Roman" panose="02020603050405020304" pitchFamily="18" charset="0"/>
              </a:rPr>
            </a:br>
            <a:r>
              <a:rPr lang="it-IT" dirty="0">
                <a:effectLst/>
                <a:ea typeface="Times New Roman" panose="02020603050405020304" pitchFamily="18" charset="0"/>
              </a:rPr>
              <a:t>Wiles ha appena passato </a:t>
            </a:r>
            <a:br>
              <a:rPr lang="it-IT" dirty="0">
                <a:ea typeface="Times New Roman" panose="02020603050405020304" pitchFamily="18" charset="0"/>
              </a:rPr>
            </a:br>
            <a:r>
              <a:rPr lang="it-IT" dirty="0">
                <a:effectLst/>
                <a:ea typeface="Times New Roman" panose="02020603050405020304" pitchFamily="18" charset="0"/>
              </a:rPr>
              <a:t>i quarant’anni.</a:t>
            </a:r>
          </a:p>
          <a:p>
            <a:pPr marL="0" indent="0" algn="ctr">
              <a:buNone/>
            </a:pPr>
            <a:r>
              <a:rPr lang="it-IT" dirty="0">
                <a:ea typeface="Times New Roman" panose="02020603050405020304" pitchFamily="18" charset="0"/>
              </a:rPr>
              <a:t>Pierre de Fermat lo aveva enunciato a trentasei.</a:t>
            </a:r>
          </a:p>
          <a:p>
            <a:pPr marL="0" indent="0" algn="ctr">
              <a:buNone/>
            </a:pPr>
            <a:endParaRPr lang="it-IT" sz="2800" dirty="0"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2800" dirty="0">
                <a:solidFill>
                  <a:srgbClr val="C00000"/>
                </a:solidFill>
                <a:ea typeface="Times New Roman" panose="02020603050405020304" pitchFamily="18" charset="0"/>
              </a:rPr>
              <a:t>Sono trascorsi 358 anni.</a:t>
            </a:r>
          </a:p>
          <a:p>
            <a:pPr marL="0" indent="0" algn="ctr">
              <a:buNone/>
            </a:pPr>
            <a:endParaRPr lang="it-IT" sz="2800" dirty="0">
              <a:effectLst/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78BBDD0-D780-F1D7-042F-E43D6DED8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34456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7799C9-84D9-46D2-A11E-BCF8A720529D}" type="slidenum">
              <a:rPr lang="en-US" smtClean="0"/>
              <a:pPr>
                <a:spcAft>
                  <a:spcPts val="600"/>
                </a:spcAft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6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B6C69-2CB4-1D52-CC0D-15B40AF16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D02F86-B143-793D-E81F-D9FC57204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3600" dirty="0"/>
              <a:t>Arrivederci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1BB39ACE-3357-48EE-6780-B47FF4550F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tra alcune settimane</a:t>
            </a:r>
          </a:p>
        </p:txBody>
      </p:sp>
    </p:spTree>
    <p:extLst>
      <p:ext uri="{BB962C8B-B14F-4D97-AF65-F5344CB8AC3E}">
        <p14:creationId xmlns:p14="http://schemas.microsoft.com/office/powerpoint/2010/main" val="18734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B0FCE6-C989-D6FA-E0E9-17883A18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solidFill>
                  <a:srgbClr val="C00000"/>
                </a:solidFill>
              </a:rPr>
              <a:t>«Principe dei dilettanti»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A30547-9707-4568-D723-D89128045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66109"/>
            <a:ext cx="9601196" cy="3583709"/>
          </a:xfrm>
        </p:spPr>
        <p:txBody>
          <a:bodyPr>
            <a:normAutofit fontScale="55000" lnSpcReduction="20000"/>
          </a:bodyPr>
          <a:lstStyle/>
          <a:p>
            <a:r>
              <a:rPr lang="it-IT" sz="3300" dirty="0"/>
              <a:t>Pierre non ha particolari ambizioni politiche e fa del suo meglio per evitare lotte parlamentari. Impegna le sue energie residue nello studio della matematica a partire da </a:t>
            </a:r>
            <a:r>
              <a:rPr lang="it-IT" sz="3300" b="1" dirty="0"/>
              <a:t>1629</a:t>
            </a:r>
            <a:r>
              <a:rPr lang="it-IT" sz="3300" dirty="0"/>
              <a:t>. </a:t>
            </a:r>
            <a:r>
              <a:rPr lang="it-IT" sz="3300" dirty="0">
                <a:solidFill>
                  <a:srgbClr val="262626"/>
                </a:solidFill>
              </a:rPr>
              <a:t>P</a:t>
            </a:r>
            <a:r>
              <a:rPr lang="it-IT" sz="3300" dirty="0">
                <a:solidFill>
                  <a:srgbClr val="262626"/>
                </a:solidFill>
                <a:ea typeface="Times New Roman" panose="02020603050405020304" pitchFamily="18" charset="0"/>
              </a:rPr>
              <a:t>er questo Fermat è chiamato </a:t>
            </a:r>
            <a:r>
              <a:rPr lang="it-IT" sz="3300" dirty="0">
                <a:solidFill>
                  <a:srgbClr val="C00000"/>
                </a:solidFill>
                <a:ea typeface="Times New Roman" panose="02020603050405020304" pitchFamily="18" charset="0"/>
              </a:rPr>
              <a:t>«principe dei dilettanti»</a:t>
            </a:r>
            <a:r>
              <a:rPr lang="it-IT" sz="3300" dirty="0">
                <a:solidFill>
                  <a:srgbClr val="262626"/>
                </a:solidFill>
                <a:ea typeface="Times New Roman" panose="02020603050405020304" pitchFamily="18" charset="0"/>
              </a:rPr>
              <a:t>, anche se la sua influenza sulla storia della disciplina sarà notevolissima. </a:t>
            </a:r>
          </a:p>
          <a:p>
            <a:r>
              <a:rPr lang="it-IT" sz="3300" dirty="0"/>
              <a:t>Le sue occupazioni non gli consentono di dare forma organica alle ricerche che vengono affidate soltanto a brevi inserti in opere di altri autori. Per questo spesso il suo lavoro è attribuito ad altri. </a:t>
            </a:r>
          </a:p>
          <a:p>
            <a:r>
              <a:rPr lang="it-IT" sz="3300" dirty="0"/>
              <a:t>Si diletta a creare nuovi problemi, ma tiene per sé le dimostrazioni. Anche quando padre Mersenne lo esorta a pubblicare le sue dimostrazioni Fermat si rifiuta. Infatti sappiamo delle sue scoperte grazie non alle pubblicazioni ma alla corrispondenza scambiata con altri matematici, come </a:t>
            </a:r>
            <a:r>
              <a:rPr lang="it-IT" sz="3300" b="1" dirty="0"/>
              <a:t>Descartes</a:t>
            </a:r>
            <a:r>
              <a:rPr lang="it-IT" sz="3300" dirty="0"/>
              <a:t>, </a:t>
            </a:r>
            <a:r>
              <a:rPr lang="it-IT" sz="3300" b="1" dirty="0"/>
              <a:t>Mersenne</a:t>
            </a:r>
            <a:r>
              <a:rPr lang="it-IT" sz="3300" dirty="0"/>
              <a:t>, </a:t>
            </a:r>
            <a:r>
              <a:rPr lang="it-IT" sz="3300" b="1" dirty="0"/>
              <a:t>Huygens</a:t>
            </a:r>
            <a:r>
              <a:rPr lang="it-IT" sz="3300" dirty="0"/>
              <a:t>, </a:t>
            </a:r>
            <a:r>
              <a:rPr lang="it-IT" sz="3300" b="1" dirty="0"/>
              <a:t>Pascal</a:t>
            </a:r>
            <a:r>
              <a:rPr lang="it-IT" sz="3300" dirty="0"/>
              <a:t>. </a:t>
            </a:r>
          </a:p>
          <a:p>
            <a:r>
              <a:rPr lang="it-IT" sz="3300" dirty="0"/>
              <a:t>Anche se riservato di carattere, ama sfidare i contemporanei a trovare le dimostrazioni delle sue affermazioni, causando frustrazione tra i colleghi: Descartes lo chiama “sbruffone” e John Wallis “quel maledetto francese”. Questa abitudine di presentare un problema senza fornire la soluzione non solo gli procura la soddisfazione di infastidire i colleghi, ma anche il vantaggio di non dover sprecare tempo a sviluppare in dettaglio le dimostrazioni...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028130B-41EC-DC87-776A-C7DB477D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8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51A687-2691-1B08-5E1B-421D9632D44E}"/>
              </a:ext>
            </a:extLst>
          </p:cNvPr>
          <p:cNvSpPr>
            <a:spLocks noGrp="1"/>
          </p:cNvSpPr>
          <p:nvPr>
            <p:ph type="title"/>
          </p:nvPr>
        </p:nvSpPr>
        <p:spPr>
          <a:custGeom>
            <a:avLst/>
            <a:gdLst>
              <a:gd name="connsiteX0" fmla="*/ 0 w 9601196"/>
              <a:gd name="connsiteY0" fmla="*/ 0 h 1303867"/>
              <a:gd name="connsiteX1" fmla="*/ 372752 w 9601196"/>
              <a:gd name="connsiteY1" fmla="*/ 0 h 1303867"/>
              <a:gd name="connsiteX2" fmla="*/ 649493 w 9601196"/>
              <a:gd name="connsiteY2" fmla="*/ 0 h 1303867"/>
              <a:gd name="connsiteX3" fmla="*/ 1214269 w 9601196"/>
              <a:gd name="connsiteY3" fmla="*/ 0 h 1303867"/>
              <a:gd name="connsiteX4" fmla="*/ 1971069 w 9601196"/>
              <a:gd name="connsiteY4" fmla="*/ 0 h 1303867"/>
              <a:gd name="connsiteX5" fmla="*/ 2439833 w 9601196"/>
              <a:gd name="connsiteY5" fmla="*/ 0 h 1303867"/>
              <a:gd name="connsiteX6" fmla="*/ 2908598 w 9601196"/>
              <a:gd name="connsiteY6" fmla="*/ 0 h 1303867"/>
              <a:gd name="connsiteX7" fmla="*/ 3473374 w 9601196"/>
              <a:gd name="connsiteY7" fmla="*/ 0 h 1303867"/>
              <a:gd name="connsiteX8" fmla="*/ 4134162 w 9601196"/>
              <a:gd name="connsiteY8" fmla="*/ 0 h 1303867"/>
              <a:gd name="connsiteX9" fmla="*/ 4794950 w 9601196"/>
              <a:gd name="connsiteY9" fmla="*/ 0 h 1303867"/>
              <a:gd name="connsiteX10" fmla="*/ 5455738 w 9601196"/>
              <a:gd name="connsiteY10" fmla="*/ 0 h 1303867"/>
              <a:gd name="connsiteX11" fmla="*/ 6212539 w 9601196"/>
              <a:gd name="connsiteY11" fmla="*/ 0 h 1303867"/>
              <a:gd name="connsiteX12" fmla="*/ 6777315 w 9601196"/>
              <a:gd name="connsiteY12" fmla="*/ 0 h 1303867"/>
              <a:gd name="connsiteX13" fmla="*/ 7438103 w 9601196"/>
              <a:gd name="connsiteY13" fmla="*/ 0 h 1303867"/>
              <a:gd name="connsiteX14" fmla="*/ 8002879 w 9601196"/>
              <a:gd name="connsiteY14" fmla="*/ 0 h 1303867"/>
              <a:gd name="connsiteX15" fmla="*/ 8567655 w 9601196"/>
              <a:gd name="connsiteY15" fmla="*/ 0 h 1303867"/>
              <a:gd name="connsiteX16" fmla="*/ 9601196 w 9601196"/>
              <a:gd name="connsiteY16" fmla="*/ 0 h 1303867"/>
              <a:gd name="connsiteX17" fmla="*/ 9601196 w 9601196"/>
              <a:gd name="connsiteY17" fmla="*/ 395506 h 1303867"/>
              <a:gd name="connsiteX18" fmla="*/ 9601196 w 9601196"/>
              <a:gd name="connsiteY18" fmla="*/ 843167 h 1303867"/>
              <a:gd name="connsiteX19" fmla="*/ 9601196 w 9601196"/>
              <a:gd name="connsiteY19" fmla="*/ 1303867 h 1303867"/>
              <a:gd name="connsiteX20" fmla="*/ 8940408 w 9601196"/>
              <a:gd name="connsiteY20" fmla="*/ 1303867 h 1303867"/>
              <a:gd name="connsiteX21" fmla="*/ 8279620 w 9601196"/>
              <a:gd name="connsiteY21" fmla="*/ 1303867 h 1303867"/>
              <a:gd name="connsiteX22" fmla="*/ 7714843 w 9601196"/>
              <a:gd name="connsiteY22" fmla="*/ 1303867 h 1303867"/>
              <a:gd name="connsiteX23" fmla="*/ 7438103 w 9601196"/>
              <a:gd name="connsiteY23" fmla="*/ 1303867 h 1303867"/>
              <a:gd name="connsiteX24" fmla="*/ 6969339 w 9601196"/>
              <a:gd name="connsiteY24" fmla="*/ 1303867 h 1303867"/>
              <a:gd name="connsiteX25" fmla="*/ 6308551 w 9601196"/>
              <a:gd name="connsiteY25" fmla="*/ 1303867 h 1303867"/>
              <a:gd name="connsiteX26" fmla="*/ 5935798 w 9601196"/>
              <a:gd name="connsiteY26" fmla="*/ 1303867 h 1303867"/>
              <a:gd name="connsiteX27" fmla="*/ 5178998 w 9601196"/>
              <a:gd name="connsiteY27" fmla="*/ 1303867 h 1303867"/>
              <a:gd name="connsiteX28" fmla="*/ 4422198 w 9601196"/>
              <a:gd name="connsiteY28" fmla="*/ 1303867 h 1303867"/>
              <a:gd name="connsiteX29" fmla="*/ 3857422 w 9601196"/>
              <a:gd name="connsiteY29" fmla="*/ 1303867 h 1303867"/>
              <a:gd name="connsiteX30" fmla="*/ 3100622 w 9601196"/>
              <a:gd name="connsiteY30" fmla="*/ 1303867 h 1303867"/>
              <a:gd name="connsiteX31" fmla="*/ 2535845 w 9601196"/>
              <a:gd name="connsiteY31" fmla="*/ 1303867 h 1303867"/>
              <a:gd name="connsiteX32" fmla="*/ 1875057 w 9601196"/>
              <a:gd name="connsiteY32" fmla="*/ 1303867 h 1303867"/>
              <a:gd name="connsiteX33" fmla="*/ 1598317 w 9601196"/>
              <a:gd name="connsiteY33" fmla="*/ 1303867 h 1303867"/>
              <a:gd name="connsiteX34" fmla="*/ 841517 w 9601196"/>
              <a:gd name="connsiteY34" fmla="*/ 1303867 h 1303867"/>
              <a:gd name="connsiteX35" fmla="*/ 0 w 9601196"/>
              <a:gd name="connsiteY35" fmla="*/ 1303867 h 1303867"/>
              <a:gd name="connsiteX36" fmla="*/ 0 w 9601196"/>
              <a:gd name="connsiteY36" fmla="*/ 856206 h 1303867"/>
              <a:gd name="connsiteX37" fmla="*/ 0 w 9601196"/>
              <a:gd name="connsiteY37" fmla="*/ 447661 h 1303867"/>
              <a:gd name="connsiteX38" fmla="*/ 0 w 9601196"/>
              <a:gd name="connsiteY38" fmla="*/ 0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601196" h="1303867" fill="none" extrusionOk="0">
                <a:moveTo>
                  <a:pt x="0" y="0"/>
                </a:moveTo>
                <a:cubicBezTo>
                  <a:pt x="91537" y="-42799"/>
                  <a:pt x="295669" y="25138"/>
                  <a:pt x="372752" y="0"/>
                </a:cubicBezTo>
                <a:cubicBezTo>
                  <a:pt x="449835" y="-25138"/>
                  <a:pt x="558709" y="26368"/>
                  <a:pt x="649493" y="0"/>
                </a:cubicBezTo>
                <a:cubicBezTo>
                  <a:pt x="740277" y="-26368"/>
                  <a:pt x="1033902" y="59705"/>
                  <a:pt x="1214269" y="0"/>
                </a:cubicBezTo>
                <a:cubicBezTo>
                  <a:pt x="1394636" y="-59705"/>
                  <a:pt x="1650887" y="44686"/>
                  <a:pt x="1971069" y="0"/>
                </a:cubicBezTo>
                <a:cubicBezTo>
                  <a:pt x="2291251" y="-44686"/>
                  <a:pt x="2208264" y="51884"/>
                  <a:pt x="2439833" y="0"/>
                </a:cubicBezTo>
                <a:cubicBezTo>
                  <a:pt x="2671402" y="-51884"/>
                  <a:pt x="2686991" y="32648"/>
                  <a:pt x="2908598" y="0"/>
                </a:cubicBezTo>
                <a:cubicBezTo>
                  <a:pt x="3130206" y="-32648"/>
                  <a:pt x="3253238" y="31024"/>
                  <a:pt x="3473374" y="0"/>
                </a:cubicBezTo>
                <a:cubicBezTo>
                  <a:pt x="3693510" y="-31024"/>
                  <a:pt x="3858120" y="19535"/>
                  <a:pt x="4134162" y="0"/>
                </a:cubicBezTo>
                <a:cubicBezTo>
                  <a:pt x="4410204" y="-19535"/>
                  <a:pt x="4661631" y="29717"/>
                  <a:pt x="4794950" y="0"/>
                </a:cubicBezTo>
                <a:cubicBezTo>
                  <a:pt x="4928269" y="-29717"/>
                  <a:pt x="5276148" y="70322"/>
                  <a:pt x="5455738" y="0"/>
                </a:cubicBezTo>
                <a:cubicBezTo>
                  <a:pt x="5635328" y="-70322"/>
                  <a:pt x="6055362" y="18933"/>
                  <a:pt x="6212539" y="0"/>
                </a:cubicBezTo>
                <a:cubicBezTo>
                  <a:pt x="6369716" y="-18933"/>
                  <a:pt x="6599895" y="60720"/>
                  <a:pt x="6777315" y="0"/>
                </a:cubicBezTo>
                <a:cubicBezTo>
                  <a:pt x="6954735" y="-60720"/>
                  <a:pt x="7225940" y="5824"/>
                  <a:pt x="7438103" y="0"/>
                </a:cubicBezTo>
                <a:cubicBezTo>
                  <a:pt x="7650266" y="-5824"/>
                  <a:pt x="7844962" y="47517"/>
                  <a:pt x="8002879" y="0"/>
                </a:cubicBezTo>
                <a:cubicBezTo>
                  <a:pt x="8160796" y="-47517"/>
                  <a:pt x="8377440" y="36238"/>
                  <a:pt x="8567655" y="0"/>
                </a:cubicBezTo>
                <a:cubicBezTo>
                  <a:pt x="8757870" y="-36238"/>
                  <a:pt x="9343404" y="38449"/>
                  <a:pt x="9601196" y="0"/>
                </a:cubicBezTo>
                <a:cubicBezTo>
                  <a:pt x="9623456" y="148425"/>
                  <a:pt x="9598272" y="284555"/>
                  <a:pt x="9601196" y="395506"/>
                </a:cubicBezTo>
                <a:cubicBezTo>
                  <a:pt x="9604120" y="506457"/>
                  <a:pt x="9596988" y="729808"/>
                  <a:pt x="9601196" y="843167"/>
                </a:cubicBezTo>
                <a:cubicBezTo>
                  <a:pt x="9605404" y="956526"/>
                  <a:pt x="9573096" y="1135482"/>
                  <a:pt x="9601196" y="1303867"/>
                </a:cubicBezTo>
                <a:cubicBezTo>
                  <a:pt x="9445886" y="1371901"/>
                  <a:pt x="9217514" y="1276583"/>
                  <a:pt x="8940408" y="1303867"/>
                </a:cubicBezTo>
                <a:cubicBezTo>
                  <a:pt x="8663302" y="1331151"/>
                  <a:pt x="8593262" y="1294503"/>
                  <a:pt x="8279620" y="1303867"/>
                </a:cubicBezTo>
                <a:cubicBezTo>
                  <a:pt x="7965978" y="1313231"/>
                  <a:pt x="7940354" y="1254127"/>
                  <a:pt x="7714843" y="1303867"/>
                </a:cubicBezTo>
                <a:cubicBezTo>
                  <a:pt x="7489332" y="1353607"/>
                  <a:pt x="7509687" y="1283366"/>
                  <a:pt x="7438103" y="1303867"/>
                </a:cubicBezTo>
                <a:cubicBezTo>
                  <a:pt x="7366519" y="1324368"/>
                  <a:pt x="7082715" y="1252641"/>
                  <a:pt x="6969339" y="1303867"/>
                </a:cubicBezTo>
                <a:cubicBezTo>
                  <a:pt x="6855963" y="1355093"/>
                  <a:pt x="6463186" y="1254715"/>
                  <a:pt x="6308551" y="1303867"/>
                </a:cubicBezTo>
                <a:cubicBezTo>
                  <a:pt x="6153916" y="1353019"/>
                  <a:pt x="6038768" y="1295763"/>
                  <a:pt x="5935798" y="1303867"/>
                </a:cubicBezTo>
                <a:cubicBezTo>
                  <a:pt x="5832828" y="1311971"/>
                  <a:pt x="5431498" y="1220383"/>
                  <a:pt x="5178998" y="1303867"/>
                </a:cubicBezTo>
                <a:cubicBezTo>
                  <a:pt x="4926498" y="1387351"/>
                  <a:pt x="4739469" y="1266901"/>
                  <a:pt x="4422198" y="1303867"/>
                </a:cubicBezTo>
                <a:cubicBezTo>
                  <a:pt x="4104927" y="1340833"/>
                  <a:pt x="4047665" y="1256981"/>
                  <a:pt x="3857422" y="1303867"/>
                </a:cubicBezTo>
                <a:cubicBezTo>
                  <a:pt x="3667179" y="1350753"/>
                  <a:pt x="3355942" y="1301929"/>
                  <a:pt x="3100622" y="1303867"/>
                </a:cubicBezTo>
                <a:cubicBezTo>
                  <a:pt x="2845302" y="1305805"/>
                  <a:pt x="2801824" y="1242075"/>
                  <a:pt x="2535845" y="1303867"/>
                </a:cubicBezTo>
                <a:cubicBezTo>
                  <a:pt x="2269866" y="1365659"/>
                  <a:pt x="2193037" y="1243787"/>
                  <a:pt x="1875057" y="1303867"/>
                </a:cubicBezTo>
                <a:cubicBezTo>
                  <a:pt x="1557077" y="1363947"/>
                  <a:pt x="1692932" y="1296766"/>
                  <a:pt x="1598317" y="1303867"/>
                </a:cubicBezTo>
                <a:cubicBezTo>
                  <a:pt x="1503702" y="1310968"/>
                  <a:pt x="1012355" y="1299864"/>
                  <a:pt x="841517" y="1303867"/>
                </a:cubicBezTo>
                <a:cubicBezTo>
                  <a:pt x="670679" y="1307870"/>
                  <a:pt x="204724" y="1235318"/>
                  <a:pt x="0" y="1303867"/>
                </a:cubicBezTo>
                <a:cubicBezTo>
                  <a:pt x="-7751" y="1202916"/>
                  <a:pt x="27157" y="957851"/>
                  <a:pt x="0" y="856206"/>
                </a:cubicBezTo>
                <a:cubicBezTo>
                  <a:pt x="-27157" y="754561"/>
                  <a:pt x="4320" y="634999"/>
                  <a:pt x="0" y="447661"/>
                </a:cubicBezTo>
                <a:cubicBezTo>
                  <a:pt x="-4320" y="260323"/>
                  <a:pt x="18445" y="207711"/>
                  <a:pt x="0" y="0"/>
                </a:cubicBezTo>
                <a:close/>
              </a:path>
              <a:path w="9601196" h="1303867" stroke="0" extrusionOk="0">
                <a:moveTo>
                  <a:pt x="0" y="0"/>
                </a:moveTo>
                <a:cubicBezTo>
                  <a:pt x="171263" y="-43732"/>
                  <a:pt x="348683" y="37610"/>
                  <a:pt x="468764" y="0"/>
                </a:cubicBezTo>
                <a:cubicBezTo>
                  <a:pt x="588845" y="-37610"/>
                  <a:pt x="673393" y="18878"/>
                  <a:pt x="745505" y="0"/>
                </a:cubicBezTo>
                <a:cubicBezTo>
                  <a:pt x="817617" y="-18878"/>
                  <a:pt x="1128883" y="76709"/>
                  <a:pt x="1502305" y="0"/>
                </a:cubicBezTo>
                <a:cubicBezTo>
                  <a:pt x="1875727" y="-76709"/>
                  <a:pt x="1866606" y="1994"/>
                  <a:pt x="1971069" y="0"/>
                </a:cubicBezTo>
                <a:cubicBezTo>
                  <a:pt x="2075532" y="-1994"/>
                  <a:pt x="2326459" y="31593"/>
                  <a:pt x="2439833" y="0"/>
                </a:cubicBezTo>
                <a:cubicBezTo>
                  <a:pt x="2553207" y="-31593"/>
                  <a:pt x="2946459" y="10615"/>
                  <a:pt x="3196633" y="0"/>
                </a:cubicBezTo>
                <a:cubicBezTo>
                  <a:pt x="3446807" y="-10615"/>
                  <a:pt x="3453295" y="8364"/>
                  <a:pt x="3569386" y="0"/>
                </a:cubicBezTo>
                <a:cubicBezTo>
                  <a:pt x="3685477" y="-8364"/>
                  <a:pt x="4170552" y="43671"/>
                  <a:pt x="4326186" y="0"/>
                </a:cubicBezTo>
                <a:cubicBezTo>
                  <a:pt x="4481820" y="-43671"/>
                  <a:pt x="4774577" y="71173"/>
                  <a:pt x="5082986" y="0"/>
                </a:cubicBezTo>
                <a:cubicBezTo>
                  <a:pt x="5391395" y="-71173"/>
                  <a:pt x="5430037" y="41163"/>
                  <a:pt x="5647762" y="0"/>
                </a:cubicBezTo>
                <a:cubicBezTo>
                  <a:pt x="5865487" y="-41163"/>
                  <a:pt x="6102780" y="19694"/>
                  <a:pt x="6404563" y="0"/>
                </a:cubicBezTo>
                <a:cubicBezTo>
                  <a:pt x="6706346" y="-19694"/>
                  <a:pt x="6689975" y="39120"/>
                  <a:pt x="6873327" y="0"/>
                </a:cubicBezTo>
                <a:cubicBezTo>
                  <a:pt x="7056679" y="-39120"/>
                  <a:pt x="7156171" y="8900"/>
                  <a:pt x="7342091" y="0"/>
                </a:cubicBezTo>
                <a:cubicBezTo>
                  <a:pt x="7528011" y="-8900"/>
                  <a:pt x="7732335" y="30357"/>
                  <a:pt x="8002879" y="0"/>
                </a:cubicBezTo>
                <a:cubicBezTo>
                  <a:pt x="8273423" y="-30357"/>
                  <a:pt x="8347484" y="50900"/>
                  <a:pt x="8471644" y="0"/>
                </a:cubicBezTo>
                <a:cubicBezTo>
                  <a:pt x="8595804" y="-50900"/>
                  <a:pt x="9070643" y="13625"/>
                  <a:pt x="9601196" y="0"/>
                </a:cubicBezTo>
                <a:cubicBezTo>
                  <a:pt x="9624148" y="201635"/>
                  <a:pt x="9583035" y="360962"/>
                  <a:pt x="9601196" y="460700"/>
                </a:cubicBezTo>
                <a:cubicBezTo>
                  <a:pt x="9619357" y="560438"/>
                  <a:pt x="9575578" y="763059"/>
                  <a:pt x="9601196" y="908361"/>
                </a:cubicBezTo>
                <a:cubicBezTo>
                  <a:pt x="9626814" y="1053663"/>
                  <a:pt x="9599886" y="1215924"/>
                  <a:pt x="9601196" y="1303867"/>
                </a:cubicBezTo>
                <a:cubicBezTo>
                  <a:pt x="9500503" y="1310816"/>
                  <a:pt x="9420393" y="1286707"/>
                  <a:pt x="9324456" y="1303867"/>
                </a:cubicBezTo>
                <a:cubicBezTo>
                  <a:pt x="9228519" y="1321027"/>
                  <a:pt x="8875819" y="1257460"/>
                  <a:pt x="8567655" y="1303867"/>
                </a:cubicBezTo>
                <a:cubicBezTo>
                  <a:pt x="8259491" y="1350274"/>
                  <a:pt x="8219377" y="1293775"/>
                  <a:pt x="8002879" y="1303867"/>
                </a:cubicBezTo>
                <a:cubicBezTo>
                  <a:pt x="7786381" y="1313959"/>
                  <a:pt x="7791202" y="1292010"/>
                  <a:pt x="7630127" y="1303867"/>
                </a:cubicBezTo>
                <a:cubicBezTo>
                  <a:pt x="7469052" y="1315724"/>
                  <a:pt x="7328710" y="1283304"/>
                  <a:pt x="7065351" y="1303867"/>
                </a:cubicBezTo>
                <a:cubicBezTo>
                  <a:pt x="6801992" y="1324430"/>
                  <a:pt x="6907803" y="1287706"/>
                  <a:pt x="6788610" y="1303867"/>
                </a:cubicBezTo>
                <a:cubicBezTo>
                  <a:pt x="6669417" y="1320028"/>
                  <a:pt x="6626794" y="1300403"/>
                  <a:pt x="6511870" y="1303867"/>
                </a:cubicBezTo>
                <a:cubicBezTo>
                  <a:pt x="6396946" y="1307331"/>
                  <a:pt x="6213516" y="1255820"/>
                  <a:pt x="5947094" y="1303867"/>
                </a:cubicBezTo>
                <a:cubicBezTo>
                  <a:pt x="5680672" y="1351914"/>
                  <a:pt x="5696999" y="1298990"/>
                  <a:pt x="5574341" y="1303867"/>
                </a:cubicBezTo>
                <a:cubicBezTo>
                  <a:pt x="5451683" y="1308744"/>
                  <a:pt x="5228165" y="1228242"/>
                  <a:pt x="4913553" y="1303867"/>
                </a:cubicBezTo>
                <a:cubicBezTo>
                  <a:pt x="4598941" y="1379492"/>
                  <a:pt x="4705182" y="1267309"/>
                  <a:pt x="4540801" y="1303867"/>
                </a:cubicBezTo>
                <a:cubicBezTo>
                  <a:pt x="4376420" y="1340425"/>
                  <a:pt x="4171206" y="1272408"/>
                  <a:pt x="3880013" y="1303867"/>
                </a:cubicBezTo>
                <a:cubicBezTo>
                  <a:pt x="3588820" y="1335326"/>
                  <a:pt x="3712316" y="1287234"/>
                  <a:pt x="3603272" y="1303867"/>
                </a:cubicBezTo>
                <a:cubicBezTo>
                  <a:pt x="3494228" y="1320500"/>
                  <a:pt x="3086771" y="1280482"/>
                  <a:pt x="2942484" y="1303867"/>
                </a:cubicBezTo>
                <a:cubicBezTo>
                  <a:pt x="2798197" y="1327252"/>
                  <a:pt x="2730426" y="1297597"/>
                  <a:pt x="2569732" y="1303867"/>
                </a:cubicBezTo>
                <a:cubicBezTo>
                  <a:pt x="2409038" y="1310137"/>
                  <a:pt x="2422762" y="1293453"/>
                  <a:pt x="2292992" y="1303867"/>
                </a:cubicBezTo>
                <a:cubicBezTo>
                  <a:pt x="2163222" y="1314281"/>
                  <a:pt x="2068171" y="1290086"/>
                  <a:pt x="1920239" y="1303867"/>
                </a:cubicBezTo>
                <a:cubicBezTo>
                  <a:pt x="1772307" y="1317648"/>
                  <a:pt x="1422130" y="1274817"/>
                  <a:pt x="1259451" y="1303867"/>
                </a:cubicBezTo>
                <a:cubicBezTo>
                  <a:pt x="1096772" y="1332917"/>
                  <a:pt x="1029862" y="1265685"/>
                  <a:pt x="886699" y="1303867"/>
                </a:cubicBezTo>
                <a:cubicBezTo>
                  <a:pt x="743536" y="1342049"/>
                  <a:pt x="693948" y="1281773"/>
                  <a:pt x="609958" y="1303867"/>
                </a:cubicBezTo>
                <a:cubicBezTo>
                  <a:pt x="525968" y="1325961"/>
                  <a:pt x="213101" y="1287248"/>
                  <a:pt x="0" y="1303867"/>
                </a:cubicBezTo>
                <a:cubicBezTo>
                  <a:pt x="-22360" y="1169223"/>
                  <a:pt x="10343" y="1029050"/>
                  <a:pt x="0" y="882283"/>
                </a:cubicBezTo>
                <a:cubicBezTo>
                  <a:pt x="-10343" y="735516"/>
                  <a:pt x="30265" y="666319"/>
                  <a:pt x="0" y="486777"/>
                </a:cubicBezTo>
                <a:cubicBezTo>
                  <a:pt x="-30265" y="307235"/>
                  <a:pt x="263" y="167505"/>
                  <a:pt x="0" y="0"/>
                </a:cubicBezTo>
                <a:close/>
              </a:path>
            </a:pathLst>
          </a:custGeom>
          <a:ln w="28575">
            <a:solidFill>
              <a:schemeClr val="accent4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Fermat e la geometria analitica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B3F6F9-6832-7B21-BAE7-991BA5BFD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Inizia a cimentarsi con la «ricostruzione» di opere antiche perdute, come </a:t>
            </a:r>
            <a:r>
              <a:rPr lang="it-IT" i="1" dirty="0"/>
              <a:t>Luoghi piani </a:t>
            </a:r>
            <a:r>
              <a:rPr lang="it-IT" dirty="0"/>
              <a:t>di </a:t>
            </a:r>
            <a:r>
              <a:rPr lang="it-IT" b="1" dirty="0"/>
              <a:t>Apollonio</a:t>
            </a:r>
            <a:r>
              <a:rPr lang="it-IT" dirty="0"/>
              <a:t>, utilizzando la </a:t>
            </a:r>
            <a:r>
              <a:rPr lang="it-IT" i="1" dirty="0"/>
              <a:t>Collezione matematica </a:t>
            </a:r>
            <a:r>
              <a:rPr lang="it-IT" dirty="0"/>
              <a:t>di </a:t>
            </a:r>
            <a:r>
              <a:rPr lang="it-IT" b="1" dirty="0"/>
              <a:t>Pappo</a:t>
            </a:r>
            <a:r>
              <a:rPr lang="it-IT" dirty="0"/>
              <a:t>.</a:t>
            </a:r>
          </a:p>
          <a:p>
            <a:r>
              <a:rPr lang="it-IT" dirty="0"/>
              <a:t>In questo modo, nel </a:t>
            </a:r>
            <a:r>
              <a:rPr lang="it-IT" b="1" dirty="0"/>
              <a:t>1636</a:t>
            </a:r>
            <a:r>
              <a:rPr lang="it-IT" dirty="0"/>
              <a:t>, enuncia il </a:t>
            </a:r>
            <a:r>
              <a:rPr lang="it-IT" dirty="0">
                <a:solidFill>
                  <a:srgbClr val="C00000"/>
                </a:solidFill>
              </a:rPr>
              <a:t>«principio fondamentale della geometria analitica»</a:t>
            </a:r>
            <a:r>
              <a:rPr lang="it-IT" dirty="0"/>
              <a:t>:</a:t>
            </a:r>
          </a:p>
          <a:p>
            <a:pPr marL="0" indent="0" algn="ctr">
              <a:buNone/>
            </a:pPr>
            <a:r>
              <a:rPr lang="it-IT" i="1" dirty="0"/>
              <a:t>Ogni qualvolta in un’equazione finale compaiono due quantità incognite</a:t>
            </a:r>
            <a:br>
              <a:rPr lang="it-IT" i="1" dirty="0"/>
            </a:br>
            <a:r>
              <a:rPr lang="it-IT" i="1" dirty="0"/>
              <a:t>si ha un luogo (geometrico), l’estremità dell’una descrivendo </a:t>
            </a:r>
            <a:br>
              <a:rPr lang="it-IT" i="1" dirty="0"/>
            </a:br>
            <a:r>
              <a:rPr lang="it-IT" i="1" dirty="0"/>
              <a:t>una linea retta o una linea curva. </a:t>
            </a:r>
          </a:p>
          <a:p>
            <a:r>
              <a:rPr lang="it-IT" dirty="0"/>
              <a:t>Sempre nella corrispondenza con Mersenne e Roberval del 1636 si apprende che aveva già composto il suo </a:t>
            </a:r>
            <a:r>
              <a:rPr lang="it-IT" b="1" i="1" dirty="0">
                <a:solidFill>
                  <a:srgbClr val="C00000"/>
                </a:solidFill>
              </a:rPr>
              <a:t>Ad </a:t>
            </a:r>
            <a:r>
              <a:rPr lang="it-IT" b="1" i="1" dirty="0" err="1">
                <a:solidFill>
                  <a:srgbClr val="C00000"/>
                </a:solidFill>
              </a:rPr>
              <a:t>locos</a:t>
            </a:r>
            <a:r>
              <a:rPr lang="it-IT" b="1" i="1" dirty="0">
                <a:solidFill>
                  <a:srgbClr val="C00000"/>
                </a:solidFill>
              </a:rPr>
              <a:t> </a:t>
            </a:r>
            <a:r>
              <a:rPr lang="it-IT" b="1" i="1" dirty="0" err="1">
                <a:solidFill>
                  <a:srgbClr val="C00000"/>
                </a:solidFill>
              </a:rPr>
              <a:t>planos</a:t>
            </a:r>
            <a:r>
              <a:rPr lang="it-IT" b="1" i="1" dirty="0">
                <a:solidFill>
                  <a:srgbClr val="C00000"/>
                </a:solidFill>
              </a:rPr>
              <a:t> et </a:t>
            </a:r>
            <a:r>
              <a:rPr lang="it-IT" b="1" i="1" dirty="0" err="1">
                <a:solidFill>
                  <a:srgbClr val="C00000"/>
                </a:solidFill>
              </a:rPr>
              <a:t>solidos</a:t>
            </a:r>
            <a:r>
              <a:rPr lang="it-IT" b="1" i="1" dirty="0">
                <a:solidFill>
                  <a:srgbClr val="C00000"/>
                </a:solidFill>
              </a:rPr>
              <a:t> isagoge</a:t>
            </a:r>
            <a:r>
              <a:rPr lang="it-IT" dirty="0"/>
              <a:t>, forse nel </a:t>
            </a:r>
            <a:r>
              <a:rPr lang="it-IT" b="1" dirty="0"/>
              <a:t>1629</a:t>
            </a:r>
            <a:r>
              <a:rPr lang="it-IT" dirty="0"/>
              <a:t> (pubblicato postumo nel 1679).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62EFC82-C768-2234-312C-7126E947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74ACB4-A662-08FD-5799-BBF82139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Fermat e Descartes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2B11F8-1D61-1477-0CC3-D72B40719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911937"/>
            <a:ext cx="9601196" cy="31015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dirty="0">
                <a:solidFill>
                  <a:srgbClr val="262626"/>
                </a:solidFill>
                <a:ea typeface="Times New Roman" panose="02020603050405020304" pitchFamily="18" charset="0"/>
              </a:rPr>
              <a:t>I «</a:t>
            </a:r>
            <a:r>
              <a:rPr lang="it-IT" b="1" dirty="0">
                <a:solidFill>
                  <a:srgbClr val="262626"/>
                </a:solidFill>
                <a:ea typeface="Times New Roman" panose="02020603050405020304" pitchFamily="18" charset="0"/>
              </a:rPr>
              <a:t>luoghi piani</a:t>
            </a:r>
            <a:r>
              <a:rPr lang="it-IT" dirty="0">
                <a:solidFill>
                  <a:srgbClr val="262626"/>
                </a:solidFill>
                <a:ea typeface="Times New Roman" panose="02020603050405020304" pitchFamily="18" charset="0"/>
              </a:rPr>
              <a:t>» del titolo sono quelli relativi a rette e circonferenze; i «</a:t>
            </a:r>
            <a:r>
              <a:rPr lang="it-IT" b="1" dirty="0">
                <a:solidFill>
                  <a:srgbClr val="262626"/>
                </a:solidFill>
                <a:ea typeface="Times New Roman" panose="02020603050405020304" pitchFamily="18" charset="0"/>
              </a:rPr>
              <a:t>luoghi solidi</a:t>
            </a:r>
            <a:r>
              <a:rPr lang="it-IT" dirty="0">
                <a:solidFill>
                  <a:srgbClr val="262626"/>
                </a:solidFill>
                <a:ea typeface="Times New Roman" panose="02020603050405020304" pitchFamily="18" charset="0"/>
              </a:rPr>
              <a:t>» (seguendo la tradizione antica) sono relativi alle coniche come iperboli, parabole, ellissi. </a:t>
            </a: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rgbClr val="262626"/>
                </a:solidFill>
                <a:ea typeface="Times New Roman" panose="02020603050405020304" pitchFamily="18" charset="0"/>
              </a:rPr>
              <a:t>Dunque Fermat introduce </a:t>
            </a:r>
            <a:r>
              <a:rPr lang="it-IT" b="1" dirty="0">
                <a:solidFill>
                  <a:srgbClr val="C00000"/>
                </a:solidFill>
                <a:ea typeface="Times New Roman" panose="02020603050405020304" pitchFamily="18" charset="0"/>
              </a:rPr>
              <a:t>per primo </a:t>
            </a:r>
            <a:r>
              <a:rPr lang="it-IT" dirty="0">
                <a:solidFill>
                  <a:srgbClr val="262626"/>
                </a:solidFill>
                <a:ea typeface="Times New Roman" panose="02020603050405020304" pitchFamily="18" charset="0"/>
              </a:rPr>
              <a:t>quelle che oggi sono chiamate </a:t>
            </a:r>
            <a:r>
              <a:rPr lang="it-IT" b="1" dirty="0">
                <a:solidFill>
                  <a:srgbClr val="262626"/>
                </a:solidFill>
                <a:ea typeface="Times New Roman" panose="02020603050405020304" pitchFamily="18" charset="0"/>
              </a:rPr>
              <a:t>coordinate cartesiane</a:t>
            </a:r>
            <a:r>
              <a:rPr lang="it-IT" dirty="0">
                <a:solidFill>
                  <a:srgbClr val="262626"/>
                </a:solidFill>
                <a:ea typeface="Times New Roman" panose="02020603050405020304" pitchFamily="18" charset="0"/>
              </a:rPr>
              <a:t> e studia le equazioni di curve piane un anno prima di </a:t>
            </a:r>
            <a:r>
              <a:rPr lang="it-IT" b="1" dirty="0">
                <a:solidFill>
                  <a:srgbClr val="262626"/>
                </a:solidFill>
                <a:ea typeface="Times New Roman" panose="02020603050405020304" pitchFamily="18" charset="0"/>
              </a:rPr>
              <a:t>Descartes</a:t>
            </a:r>
            <a:r>
              <a:rPr lang="it-IT" dirty="0">
                <a:solidFill>
                  <a:srgbClr val="262626"/>
                </a:solidFill>
                <a:ea typeface="Times New Roman" panose="02020603050405020304" pitchFamily="18" charset="0"/>
              </a:rPr>
              <a:t> che elabora, come saggio del suo </a:t>
            </a:r>
            <a:r>
              <a:rPr lang="it-IT" i="1" dirty="0">
                <a:solidFill>
                  <a:srgbClr val="262626"/>
                </a:solidFill>
                <a:ea typeface="Times New Roman" panose="02020603050405020304" pitchFamily="18" charset="0"/>
              </a:rPr>
              <a:t>metodo</a:t>
            </a:r>
            <a:r>
              <a:rPr lang="it-IT" dirty="0">
                <a:solidFill>
                  <a:srgbClr val="262626"/>
                </a:solidFill>
                <a:ea typeface="Times New Roman" panose="02020603050405020304" pitchFamily="18" charset="0"/>
              </a:rPr>
              <a:t>, la </a:t>
            </a:r>
            <a:r>
              <a:rPr lang="it-IT" b="1" i="1" dirty="0" err="1">
                <a:solidFill>
                  <a:srgbClr val="262626"/>
                </a:solidFill>
                <a:ea typeface="Times New Roman" panose="02020603050405020304" pitchFamily="18" charset="0"/>
              </a:rPr>
              <a:t>Géométrie</a:t>
            </a:r>
            <a:r>
              <a:rPr lang="it-IT" i="1" dirty="0">
                <a:solidFill>
                  <a:srgbClr val="262626"/>
                </a:solidFill>
                <a:ea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262626"/>
                </a:solidFill>
                <a:ea typeface="Times New Roman" panose="02020603050405020304" pitchFamily="18" charset="0"/>
              </a:rPr>
              <a:t>(</a:t>
            </a:r>
            <a:r>
              <a:rPr lang="it-IT" b="1" dirty="0">
                <a:solidFill>
                  <a:srgbClr val="262626"/>
                </a:solidFill>
                <a:ea typeface="Times New Roman" panose="02020603050405020304" pitchFamily="18" charset="0"/>
              </a:rPr>
              <a:t>1637</a:t>
            </a:r>
            <a:r>
              <a:rPr lang="it-IT" dirty="0">
                <a:solidFill>
                  <a:srgbClr val="262626"/>
                </a:solidFill>
                <a:ea typeface="Times New Roman" panose="02020603050405020304" pitchFamily="18" charset="0"/>
              </a:rPr>
              <a:t>). Fermat pone l’accento sulle equazioni indeterminate, contrariamente a Descartes.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231ED07-C945-6DE8-F841-343AB77A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Immagine 5" descr="Immagine che contiene Viso umano, schizzo, ritratto, disegno&#10;&#10;Il contenuto generato dall'IA potrebbe non essere corretto.">
            <a:extLst>
              <a:ext uri="{FF2B5EF4-FFF2-40B4-BE49-F238E27FC236}">
                <a16:creationId xmlns:a16="http://schemas.microsoft.com/office/drawing/2014/main" id="{1E882BA7-DB41-73DB-0A7A-70CA8AB12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708" y="628647"/>
            <a:ext cx="1459914" cy="1949801"/>
          </a:xfrm>
          <a:prstGeom prst="rect">
            <a:avLst/>
          </a:prstGeom>
        </p:spPr>
      </p:pic>
      <p:pic>
        <p:nvPicPr>
          <p:cNvPr id="8" name="Immagine 7" descr="Immagine che contiene dipinto, ritratto, Viso umano, arte&#10;&#10;Il contenuto generato dall'IA potrebbe non essere corretto.">
            <a:extLst>
              <a:ext uri="{FF2B5EF4-FFF2-40B4-BE49-F238E27FC236}">
                <a16:creationId xmlns:a16="http://schemas.microsoft.com/office/drawing/2014/main" id="{1A6B69D5-EA1A-4DCC-5FBA-E1EC0DCA2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582" y="613187"/>
            <a:ext cx="1616427" cy="1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1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5642FF-A42E-9BB5-8DAC-A2F432D14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i="1" dirty="0">
                <a:solidFill>
                  <a:srgbClr val="C00000"/>
                </a:solidFill>
              </a:rPr>
              <a:t>Ad </a:t>
            </a:r>
            <a:r>
              <a:rPr lang="it-IT" b="1" i="1" dirty="0" err="1">
                <a:solidFill>
                  <a:srgbClr val="C00000"/>
                </a:solidFill>
              </a:rPr>
              <a:t>locos</a:t>
            </a:r>
            <a:r>
              <a:rPr lang="it-IT" b="1" i="1" dirty="0">
                <a:solidFill>
                  <a:srgbClr val="C00000"/>
                </a:solidFill>
              </a:rPr>
              <a:t> </a:t>
            </a:r>
            <a:r>
              <a:rPr lang="it-IT" b="1" i="1" dirty="0" err="1">
                <a:solidFill>
                  <a:srgbClr val="C00000"/>
                </a:solidFill>
              </a:rPr>
              <a:t>planos</a:t>
            </a:r>
            <a:r>
              <a:rPr lang="it-IT" b="1" i="1" dirty="0">
                <a:solidFill>
                  <a:srgbClr val="C00000"/>
                </a:solidFill>
              </a:rPr>
              <a:t> et </a:t>
            </a:r>
            <a:r>
              <a:rPr lang="it-IT" b="1" i="1" dirty="0" err="1">
                <a:solidFill>
                  <a:srgbClr val="C00000"/>
                </a:solidFill>
              </a:rPr>
              <a:t>solidos</a:t>
            </a:r>
            <a:endParaRPr lang="it-IT" b="1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6D9E700-967E-D77F-A182-5FE19AD105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it-IT" dirty="0"/>
                  <a:t>Nel testo Fermat parte da situazioni semplici: </a:t>
                </a:r>
                <a:br>
                  <a:rPr lang="it-IT" dirty="0"/>
                </a:br>
                <a:r>
                  <a:rPr lang="it-IT" dirty="0"/>
                  <a:t>rappresentazione di una retta (anzi semiretta!) per l’origine </a:t>
                </a:r>
                <a:br>
                  <a:rPr lang="it-IT" dirty="0"/>
                </a:br>
                <a:r>
                  <a:rPr lang="it-IT" dirty="0"/>
                  <a:t>in un sistema di coordinate. Nella notazione secentesca le incognite sono rappresentate da vocali e i numeri (positivi!) da consonanti. Scrive dunque</a:t>
                </a:r>
              </a:p>
              <a:p>
                <a:pPr marL="0" indent="0" algn="ctr">
                  <a:buNone/>
                </a:pPr>
                <a:r>
                  <a:rPr lang="it-IT" i="1" dirty="0"/>
                  <a:t>D in A </a:t>
                </a:r>
                <a:r>
                  <a:rPr lang="it-IT" i="1" dirty="0" err="1"/>
                  <a:t>aequatur</a:t>
                </a:r>
                <a:r>
                  <a:rPr lang="it-IT" i="1" dirty="0"/>
                  <a:t> B in E     </a:t>
                </a:r>
                <a:r>
                  <a:rPr lang="it-IT" dirty="0"/>
                  <a:t>cioè</a:t>
                </a:r>
                <a:r>
                  <a:rPr lang="it-IT" i="1" dirty="0"/>
                  <a:t>   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𝐷𝑥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𝐵𝑦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it-IT" i="1" dirty="0"/>
              </a:p>
              <a:p>
                <a:r>
                  <a:rPr lang="it-IT" dirty="0"/>
                  <a:t>Poi passa alle coniche: iperboli del tipo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/>
                  <a:t>, parabole del tipo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𝐵𝑦</m:t>
                    </m:r>
                  </m:oMath>
                </a14:m>
                <a:r>
                  <a:rPr lang="it-IT" dirty="0"/>
                  <a:t> e trova le equazioni di circonferenze e ellissi.</a:t>
                </a:r>
              </a:p>
              <a:p>
                <a:r>
                  <a:rPr lang="it-IT" dirty="0"/>
                  <a:t>Nei capitoli finali fornisce metodi per determinare le soluzioni di equazioni di III e IV grado per mezzo di coniche (argomento già noto a Descartes).</a:t>
                </a:r>
              </a:p>
              <a:p>
                <a:r>
                  <a:rPr lang="it-IT" dirty="0"/>
                  <a:t>Ma la sua esposizione è più chiara e completa di quella del suo </a:t>
                </a:r>
                <a:r>
                  <a:rPr lang="it-IT" i="1" dirty="0"/>
                  <a:t>competitor</a:t>
                </a:r>
                <a:r>
                  <a:rPr lang="it-IT" dirty="0"/>
                  <a:t>; e soprattutto più esplicita!</a:t>
                </a:r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6D9E700-967E-D77F-A182-5FE19AD105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4" t="-34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44C08F-2042-6EB0-A19E-307B1127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Immagine 5" descr="Immagine che contiene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79633F2B-41D8-5421-09FF-33806A8FB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877" y="790135"/>
            <a:ext cx="3163691" cy="2224910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5373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C100C1-3E26-91C6-0EF5-DEDE5D6B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087" y="982132"/>
            <a:ext cx="4386179" cy="1303867"/>
          </a:xfrm>
          <a:custGeom>
            <a:avLst/>
            <a:gdLst>
              <a:gd name="connsiteX0" fmla="*/ 0 w 4386179"/>
              <a:gd name="connsiteY0" fmla="*/ 0 h 1303867"/>
              <a:gd name="connsiteX1" fmla="*/ 416687 w 4386179"/>
              <a:gd name="connsiteY1" fmla="*/ 0 h 1303867"/>
              <a:gd name="connsiteX2" fmla="*/ 1008821 w 4386179"/>
              <a:gd name="connsiteY2" fmla="*/ 0 h 1303867"/>
              <a:gd name="connsiteX3" fmla="*/ 1644817 w 4386179"/>
              <a:gd name="connsiteY3" fmla="*/ 0 h 1303867"/>
              <a:gd name="connsiteX4" fmla="*/ 2280813 w 4386179"/>
              <a:gd name="connsiteY4" fmla="*/ 0 h 1303867"/>
              <a:gd name="connsiteX5" fmla="*/ 2829085 w 4386179"/>
              <a:gd name="connsiteY5" fmla="*/ 0 h 1303867"/>
              <a:gd name="connsiteX6" fmla="*/ 3377358 w 4386179"/>
              <a:gd name="connsiteY6" fmla="*/ 0 h 1303867"/>
              <a:gd name="connsiteX7" fmla="*/ 4386179 w 4386179"/>
              <a:gd name="connsiteY7" fmla="*/ 0 h 1303867"/>
              <a:gd name="connsiteX8" fmla="*/ 4386179 w 4386179"/>
              <a:gd name="connsiteY8" fmla="*/ 447661 h 1303867"/>
              <a:gd name="connsiteX9" fmla="*/ 4386179 w 4386179"/>
              <a:gd name="connsiteY9" fmla="*/ 869245 h 1303867"/>
              <a:gd name="connsiteX10" fmla="*/ 4386179 w 4386179"/>
              <a:gd name="connsiteY10" fmla="*/ 1303867 h 1303867"/>
              <a:gd name="connsiteX11" fmla="*/ 3750183 w 4386179"/>
              <a:gd name="connsiteY11" fmla="*/ 1303867 h 1303867"/>
              <a:gd name="connsiteX12" fmla="*/ 3158049 w 4386179"/>
              <a:gd name="connsiteY12" fmla="*/ 1303867 h 1303867"/>
              <a:gd name="connsiteX13" fmla="*/ 2522053 w 4386179"/>
              <a:gd name="connsiteY13" fmla="*/ 1303867 h 1303867"/>
              <a:gd name="connsiteX14" fmla="*/ 2017642 w 4386179"/>
              <a:gd name="connsiteY14" fmla="*/ 1303867 h 1303867"/>
              <a:gd name="connsiteX15" fmla="*/ 1425508 w 4386179"/>
              <a:gd name="connsiteY15" fmla="*/ 1303867 h 1303867"/>
              <a:gd name="connsiteX16" fmla="*/ 1008821 w 4386179"/>
              <a:gd name="connsiteY16" fmla="*/ 1303867 h 1303867"/>
              <a:gd name="connsiteX17" fmla="*/ 504411 w 4386179"/>
              <a:gd name="connsiteY17" fmla="*/ 1303867 h 1303867"/>
              <a:gd name="connsiteX18" fmla="*/ 0 w 4386179"/>
              <a:gd name="connsiteY18" fmla="*/ 1303867 h 1303867"/>
              <a:gd name="connsiteX19" fmla="*/ 0 w 4386179"/>
              <a:gd name="connsiteY19" fmla="*/ 869245 h 1303867"/>
              <a:gd name="connsiteX20" fmla="*/ 0 w 4386179"/>
              <a:gd name="connsiteY20" fmla="*/ 460700 h 1303867"/>
              <a:gd name="connsiteX21" fmla="*/ 0 w 4386179"/>
              <a:gd name="connsiteY21" fmla="*/ 0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86179" h="1303867" fill="none" extrusionOk="0">
                <a:moveTo>
                  <a:pt x="0" y="0"/>
                </a:moveTo>
                <a:cubicBezTo>
                  <a:pt x="150345" y="-2553"/>
                  <a:pt x="330501" y="6877"/>
                  <a:pt x="416687" y="0"/>
                </a:cubicBezTo>
                <a:cubicBezTo>
                  <a:pt x="502873" y="-6877"/>
                  <a:pt x="778979" y="49606"/>
                  <a:pt x="1008821" y="0"/>
                </a:cubicBezTo>
                <a:cubicBezTo>
                  <a:pt x="1238663" y="-49606"/>
                  <a:pt x="1415567" y="44009"/>
                  <a:pt x="1644817" y="0"/>
                </a:cubicBezTo>
                <a:cubicBezTo>
                  <a:pt x="1874067" y="-44009"/>
                  <a:pt x="2147859" y="65046"/>
                  <a:pt x="2280813" y="0"/>
                </a:cubicBezTo>
                <a:cubicBezTo>
                  <a:pt x="2413767" y="-65046"/>
                  <a:pt x="2710084" y="20208"/>
                  <a:pt x="2829085" y="0"/>
                </a:cubicBezTo>
                <a:cubicBezTo>
                  <a:pt x="2948086" y="-20208"/>
                  <a:pt x="3185863" y="36821"/>
                  <a:pt x="3377358" y="0"/>
                </a:cubicBezTo>
                <a:cubicBezTo>
                  <a:pt x="3568853" y="-36821"/>
                  <a:pt x="4002694" y="54082"/>
                  <a:pt x="4386179" y="0"/>
                </a:cubicBezTo>
                <a:cubicBezTo>
                  <a:pt x="4397094" y="153013"/>
                  <a:pt x="4348822" y="242233"/>
                  <a:pt x="4386179" y="447661"/>
                </a:cubicBezTo>
                <a:cubicBezTo>
                  <a:pt x="4423536" y="653089"/>
                  <a:pt x="4347041" y="774081"/>
                  <a:pt x="4386179" y="869245"/>
                </a:cubicBezTo>
                <a:cubicBezTo>
                  <a:pt x="4425317" y="964409"/>
                  <a:pt x="4345051" y="1177906"/>
                  <a:pt x="4386179" y="1303867"/>
                </a:cubicBezTo>
                <a:cubicBezTo>
                  <a:pt x="4097286" y="1304679"/>
                  <a:pt x="3916977" y="1288959"/>
                  <a:pt x="3750183" y="1303867"/>
                </a:cubicBezTo>
                <a:cubicBezTo>
                  <a:pt x="3583389" y="1318775"/>
                  <a:pt x="3306175" y="1276873"/>
                  <a:pt x="3158049" y="1303867"/>
                </a:cubicBezTo>
                <a:cubicBezTo>
                  <a:pt x="3009923" y="1330861"/>
                  <a:pt x="2651832" y="1303536"/>
                  <a:pt x="2522053" y="1303867"/>
                </a:cubicBezTo>
                <a:cubicBezTo>
                  <a:pt x="2392274" y="1304198"/>
                  <a:pt x="2222972" y="1245584"/>
                  <a:pt x="2017642" y="1303867"/>
                </a:cubicBezTo>
                <a:cubicBezTo>
                  <a:pt x="1812312" y="1362150"/>
                  <a:pt x="1685427" y="1264619"/>
                  <a:pt x="1425508" y="1303867"/>
                </a:cubicBezTo>
                <a:cubicBezTo>
                  <a:pt x="1165589" y="1343115"/>
                  <a:pt x="1172438" y="1288477"/>
                  <a:pt x="1008821" y="1303867"/>
                </a:cubicBezTo>
                <a:cubicBezTo>
                  <a:pt x="845204" y="1319257"/>
                  <a:pt x="730971" y="1249223"/>
                  <a:pt x="504411" y="1303867"/>
                </a:cubicBezTo>
                <a:cubicBezTo>
                  <a:pt x="277851" y="1358511"/>
                  <a:pt x="202872" y="1263790"/>
                  <a:pt x="0" y="1303867"/>
                </a:cubicBezTo>
                <a:cubicBezTo>
                  <a:pt x="-38790" y="1178053"/>
                  <a:pt x="45001" y="976751"/>
                  <a:pt x="0" y="869245"/>
                </a:cubicBezTo>
                <a:cubicBezTo>
                  <a:pt x="-45001" y="761739"/>
                  <a:pt x="45345" y="601013"/>
                  <a:pt x="0" y="460700"/>
                </a:cubicBezTo>
                <a:cubicBezTo>
                  <a:pt x="-45345" y="320387"/>
                  <a:pt x="34948" y="187280"/>
                  <a:pt x="0" y="0"/>
                </a:cubicBezTo>
                <a:close/>
              </a:path>
              <a:path w="4386179" h="1303867" stroke="0" extrusionOk="0">
                <a:moveTo>
                  <a:pt x="0" y="0"/>
                </a:moveTo>
                <a:cubicBezTo>
                  <a:pt x="106984" y="-45133"/>
                  <a:pt x="283695" y="40311"/>
                  <a:pt x="416687" y="0"/>
                </a:cubicBezTo>
                <a:cubicBezTo>
                  <a:pt x="549679" y="-40311"/>
                  <a:pt x="816387" y="28309"/>
                  <a:pt x="1008821" y="0"/>
                </a:cubicBezTo>
                <a:cubicBezTo>
                  <a:pt x="1201255" y="-28309"/>
                  <a:pt x="1284732" y="35174"/>
                  <a:pt x="1425508" y="0"/>
                </a:cubicBezTo>
                <a:cubicBezTo>
                  <a:pt x="1566284" y="-35174"/>
                  <a:pt x="1758867" y="10957"/>
                  <a:pt x="1886057" y="0"/>
                </a:cubicBezTo>
                <a:cubicBezTo>
                  <a:pt x="2013247" y="-10957"/>
                  <a:pt x="2141863" y="37581"/>
                  <a:pt x="2346606" y="0"/>
                </a:cubicBezTo>
                <a:cubicBezTo>
                  <a:pt x="2551349" y="-37581"/>
                  <a:pt x="2640157" y="6612"/>
                  <a:pt x="2894878" y="0"/>
                </a:cubicBezTo>
                <a:cubicBezTo>
                  <a:pt x="3149599" y="-6612"/>
                  <a:pt x="3334522" y="43087"/>
                  <a:pt x="3530874" y="0"/>
                </a:cubicBezTo>
                <a:cubicBezTo>
                  <a:pt x="3727226" y="-43087"/>
                  <a:pt x="4129243" y="101777"/>
                  <a:pt x="4386179" y="0"/>
                </a:cubicBezTo>
                <a:cubicBezTo>
                  <a:pt x="4406495" y="215989"/>
                  <a:pt x="4379238" y="285227"/>
                  <a:pt x="4386179" y="447661"/>
                </a:cubicBezTo>
                <a:cubicBezTo>
                  <a:pt x="4393120" y="610095"/>
                  <a:pt x="4367795" y="677377"/>
                  <a:pt x="4386179" y="895322"/>
                </a:cubicBezTo>
                <a:cubicBezTo>
                  <a:pt x="4404563" y="1113267"/>
                  <a:pt x="4372182" y="1139704"/>
                  <a:pt x="4386179" y="1303867"/>
                </a:cubicBezTo>
                <a:cubicBezTo>
                  <a:pt x="4227467" y="1364974"/>
                  <a:pt x="4079669" y="1302708"/>
                  <a:pt x="3837907" y="1303867"/>
                </a:cubicBezTo>
                <a:cubicBezTo>
                  <a:pt x="3596145" y="1305026"/>
                  <a:pt x="3405840" y="1300317"/>
                  <a:pt x="3201911" y="1303867"/>
                </a:cubicBezTo>
                <a:cubicBezTo>
                  <a:pt x="2997982" y="1307417"/>
                  <a:pt x="2945148" y="1277758"/>
                  <a:pt x="2785224" y="1303867"/>
                </a:cubicBezTo>
                <a:cubicBezTo>
                  <a:pt x="2625300" y="1329976"/>
                  <a:pt x="2389802" y="1297464"/>
                  <a:pt x="2193090" y="1303867"/>
                </a:cubicBezTo>
                <a:cubicBezTo>
                  <a:pt x="1996378" y="1310270"/>
                  <a:pt x="1772186" y="1260331"/>
                  <a:pt x="1557094" y="1303867"/>
                </a:cubicBezTo>
                <a:cubicBezTo>
                  <a:pt x="1342002" y="1347403"/>
                  <a:pt x="1121753" y="1267077"/>
                  <a:pt x="964959" y="1303867"/>
                </a:cubicBezTo>
                <a:cubicBezTo>
                  <a:pt x="808165" y="1340657"/>
                  <a:pt x="431363" y="1220403"/>
                  <a:pt x="0" y="1303867"/>
                </a:cubicBezTo>
                <a:cubicBezTo>
                  <a:pt x="-17162" y="1143650"/>
                  <a:pt x="47747" y="1030325"/>
                  <a:pt x="0" y="882283"/>
                </a:cubicBezTo>
                <a:cubicBezTo>
                  <a:pt x="-47747" y="734241"/>
                  <a:pt x="42473" y="550388"/>
                  <a:pt x="0" y="434622"/>
                </a:cubicBezTo>
                <a:cubicBezTo>
                  <a:pt x="-42473" y="318856"/>
                  <a:pt x="11974" y="140863"/>
                  <a:pt x="0" y="0"/>
                </a:cubicBezTo>
                <a:close/>
              </a:path>
            </a:pathLst>
          </a:custGeom>
          <a:ln w="190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4095730276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Fermat e l’analisi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25AB6F1-3E58-F79E-B321-A580401940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459736"/>
                <a:ext cx="4675631" cy="371246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sz="1600" dirty="0"/>
                  <a:t>Il testo </a:t>
                </a:r>
                <a:r>
                  <a:rPr lang="it-IT" sz="1600" i="1" dirty="0"/>
                  <a:t>Metodo dei massimi e dei minimi </a:t>
                </a:r>
                <a:r>
                  <a:rPr lang="it-IT" sz="1600" dirty="0"/>
                  <a:t>sarà pubblicato postumo, ma si pensa che già poco dopo il 1629 Fermat prenda in considerazione non solo le cosiddette </a:t>
                </a:r>
                <a:r>
                  <a:rPr lang="it-IT" sz="1600" i="1" dirty="0"/>
                  <a:t>parabole </a:t>
                </a:r>
                <a:r>
                  <a:rPr lang="it-IT" sz="1600" dirty="0"/>
                  <a:t>e</a:t>
                </a:r>
                <a:r>
                  <a:rPr lang="it-IT" sz="1600" i="1" dirty="0"/>
                  <a:t> iperboli di Fermat</a:t>
                </a:r>
                <a:r>
                  <a:rPr lang="it-IT" sz="1600" dirty="0"/>
                  <a:t>,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it-IT" sz="1600" dirty="0"/>
                  <a:t>   e   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it-IT" sz="1600" dirty="0"/>
                  <a:t>    con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endParaRPr lang="it-IT" sz="1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it-IT" sz="1600" dirty="0"/>
                  <a:t>ma curve algebriche più generali, associate a una equazione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it-IT" sz="1600" dirty="0"/>
                  <a:t> per determinarne i punti a tangente orizzontale. Si accorge che, calcolando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it-IT" sz="1600" dirty="0"/>
              </a:p>
              <a:p>
                <a:pPr marL="0" indent="0">
                  <a:buNone/>
                </a:pPr>
                <a:r>
                  <a:rPr lang="it-IT" sz="1600" dirty="0"/>
                  <a:t>quando </a:t>
                </a:r>
                <a:r>
                  <a:rPr lang="it-IT" sz="1600" i="1" dirty="0"/>
                  <a:t>E</a:t>
                </a:r>
                <a:r>
                  <a:rPr lang="it-IT" sz="1600" dirty="0"/>
                  <a:t> si </a:t>
                </a:r>
                <a:r>
                  <a:rPr lang="it-IT" sz="1600" i="1" dirty="0"/>
                  <a:t>avvicina</a:t>
                </a:r>
                <a:r>
                  <a:rPr lang="it-IT" sz="1600" dirty="0"/>
                  <a:t> a </a:t>
                </a:r>
                <a:r>
                  <a:rPr lang="it-IT" sz="1600" i="1" dirty="0"/>
                  <a:t>0</a:t>
                </a:r>
                <a:r>
                  <a:rPr lang="it-IT" sz="1600" dirty="0"/>
                  <a:t> e uguagliando a </a:t>
                </a:r>
                <a:r>
                  <a:rPr lang="it-IT" sz="1600" i="1" dirty="0"/>
                  <a:t>0</a:t>
                </a:r>
                <a:r>
                  <a:rPr lang="it-IT" sz="1600" dirty="0"/>
                  <a:t> il rapporto, si determina una ascissa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sz="1600" dirty="0"/>
                  <a:t>  per la quale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600" dirty="0"/>
                  <a:t> è massima o minima. </a:t>
                </a:r>
                <a:endParaRPr lang="it-IT" sz="1600" i="1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25AB6F1-3E58-F79E-B321-A580401940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459736"/>
                <a:ext cx="4675631" cy="3712464"/>
              </a:xfrm>
              <a:blipFill>
                <a:blip r:embed="rId2"/>
                <a:stretch>
                  <a:fillRect l="-813" t="-340" r="-542" b="-13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5CA084A-DF08-2EBC-554F-F6E82BF8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70CA5C-6B1C-564C-E404-C6DBC6511A4F}"/>
              </a:ext>
            </a:extLst>
          </p:cNvPr>
          <p:cNvSpPr txBox="1"/>
          <p:nvPr/>
        </p:nvSpPr>
        <p:spPr>
          <a:xfrm>
            <a:off x="8064798" y="700980"/>
            <a:ext cx="352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Laplace affermerà che </a:t>
            </a:r>
            <a:r>
              <a:rPr lang="it-IT" b="1" i="1" dirty="0">
                <a:solidFill>
                  <a:schemeClr val="accent1"/>
                </a:solidFill>
              </a:rPr>
              <a:t>«Fermat è il creatore del calcolo differenziale».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2">
                <a:extLst>
                  <a:ext uri="{FF2B5EF4-FFF2-40B4-BE49-F238E27FC236}">
                    <a16:creationId xmlns:a16="http://schemas.microsoft.com/office/drawing/2014/main" id="{9921D038-E9B1-D900-F748-E5B8BD1078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1032" y="2459736"/>
                <a:ext cx="4675631" cy="371246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it-IT" sz="1400" dirty="0">
                    <a:latin typeface="+mj-lt"/>
                  </a:rPr>
                  <a:t> </a:t>
                </a:r>
                <a:r>
                  <a:rPr lang="it-IT" sz="1800" dirty="0"/>
                  <a:t>Sostanzialmente cerca le soluzioni di</a:t>
                </a:r>
              </a:p>
              <a:p>
                <a:pPr marL="0" indent="0" algn="ctr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t-IT" sz="180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r>
                            <a:rPr lang="it-IT" sz="180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  <m:r>
                            <a:rPr lang="it-IT" sz="1800" i="1" smtClean="0">
                              <a:latin typeface="Cambria Math" panose="02040503050406030204" pitchFamily="18" charset="0"/>
                            </a:rPr>
                            <m:t> =0.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it-IT" sz="1800" dirty="0"/>
              </a:p>
              <a:p>
                <a:pPr marL="0" indent="0">
                  <a:buFont typeface="Arial"/>
                  <a:buNone/>
                </a:pPr>
                <a:endParaRPr lang="it-IT" sz="1800" dirty="0"/>
              </a:p>
              <a:p>
                <a:pPr marL="0" indent="0">
                  <a:buFont typeface="Arial"/>
                  <a:buNone/>
                </a:pPr>
                <a:r>
                  <a:rPr lang="it-IT" sz="1800" dirty="0"/>
                  <a:t>Nel </a:t>
                </a:r>
                <a:r>
                  <a:rPr lang="it-IT" sz="1800" b="1" dirty="0"/>
                  <a:t>1644</a:t>
                </a:r>
                <a:r>
                  <a:rPr lang="it-IT" sz="1800" dirty="0"/>
                  <a:t>, nel supplemento al </a:t>
                </a:r>
                <a:r>
                  <a:rPr lang="it-IT" sz="1800" i="1" dirty="0"/>
                  <a:t>Cursus </a:t>
                </a:r>
                <a:r>
                  <a:rPr lang="it-IT" sz="1800" i="1" dirty="0" err="1"/>
                  <a:t>mathematicus</a:t>
                </a:r>
                <a:r>
                  <a:rPr lang="it-IT" sz="1800" i="1" dirty="0"/>
                  <a:t> </a:t>
                </a:r>
                <a:r>
                  <a:rPr lang="it-IT" sz="1800" dirty="0"/>
                  <a:t>di P. </a:t>
                </a:r>
                <a:r>
                  <a:rPr lang="it-IT" sz="1800" dirty="0" err="1"/>
                  <a:t>Hérigone</a:t>
                </a:r>
                <a:r>
                  <a:rPr lang="it-IT" sz="1800" dirty="0"/>
                  <a:t> viene pubblicato il metodo di Fermat per i massimi e per i minimi, che costituisce fino alla memoria di Leibniz del 1684, una pietra miliare nell’analisi del Seicento. </a:t>
                </a:r>
                <a:endParaRPr lang="it-IT" sz="1800" i="1" dirty="0"/>
              </a:p>
            </p:txBody>
          </p:sp>
        </mc:Choice>
        <mc:Fallback xmlns="">
          <p:sp>
            <p:nvSpPr>
              <p:cNvPr id="6" name="Segnaposto contenuto 2">
                <a:extLst>
                  <a:ext uri="{FF2B5EF4-FFF2-40B4-BE49-F238E27FC236}">
                    <a16:creationId xmlns:a16="http://schemas.microsoft.com/office/drawing/2014/main" id="{9921D038-E9B1-D900-F748-E5B8BD107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32" y="2459736"/>
                <a:ext cx="4675631" cy="3712464"/>
              </a:xfrm>
              <a:prstGeom prst="rect">
                <a:avLst/>
              </a:prstGeom>
              <a:blipFill>
                <a:blip r:embed="rId3"/>
                <a:stretch>
                  <a:fillRect l="-1084" t="-680" r="-18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0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5" grpId="0" build="p" bldLvl="2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Organico</Template>
  <TotalTime>5180</TotalTime>
  <Words>5168</Words>
  <Application>Microsoft Macintosh PowerPoint</Application>
  <PresentationFormat>Widescreen</PresentationFormat>
  <Paragraphs>300</Paragraphs>
  <Slides>46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54" baseType="lpstr">
      <vt:lpstr>Aptos</vt:lpstr>
      <vt:lpstr>Arial</vt:lpstr>
      <vt:lpstr>Cambria Math</vt:lpstr>
      <vt:lpstr>Garamond</vt:lpstr>
      <vt:lpstr>Marker Felt Thin</vt:lpstr>
      <vt:lpstr>Symbol</vt:lpstr>
      <vt:lpstr>Times New Roman</vt:lpstr>
      <vt:lpstr>Organico</vt:lpstr>
      <vt:lpstr>Storia della Matematica a.a. 2025-26</vt:lpstr>
      <vt:lpstr>                                              Pierre de Fermat il principe dei dilettanti</vt:lpstr>
      <vt:lpstr>La lunga ombra di Fermat sulla matematica</vt:lpstr>
      <vt:lpstr>1. L’inizio della storia</vt:lpstr>
      <vt:lpstr>«Principe dei dilettanti»</vt:lpstr>
      <vt:lpstr>Fermat e la geometria analitica</vt:lpstr>
      <vt:lpstr>Fermat e Descartes</vt:lpstr>
      <vt:lpstr>Ad locos planos et solidos</vt:lpstr>
      <vt:lpstr>Fermat e l’analisi</vt:lpstr>
      <vt:lpstr>Rette tangenti</vt:lpstr>
      <vt:lpstr>Metodo di adequazione </vt:lpstr>
      <vt:lpstr>Quadratura della parabola di Fermat…</vt:lpstr>
      <vt:lpstr>…in modo semplice ma ingegnoso</vt:lpstr>
      <vt:lpstr>Né geometria né analisi, comunque…</vt:lpstr>
      <vt:lpstr>Fermat e la teoria dei numeri</vt:lpstr>
      <vt:lpstr>Numerose affermazioni, qualcuna dimostrata…</vt:lpstr>
      <vt:lpstr>…qualcuna non dimostrata, o falsa!</vt:lpstr>
      <vt:lpstr>Il «Teorema» senza dimostrazione</vt:lpstr>
      <vt:lpstr>Il margine</vt:lpstr>
      <vt:lpstr>n=4</vt:lpstr>
      <vt:lpstr>Le opere e la fine</vt:lpstr>
      <vt:lpstr>2. Leonhard Euler</vt:lpstr>
      <vt:lpstr>Euler e la teoria dei numeri</vt:lpstr>
      <vt:lpstr>Euler: n=3</vt:lpstr>
      <vt:lpstr>3. Sophie Germain</vt:lpstr>
      <vt:lpstr>La giovinezza di Sophie</vt:lpstr>
      <vt:lpstr>Sophie scrive a Gauss</vt:lpstr>
      <vt:lpstr>Sophie si rivela a Gauss</vt:lpstr>
      <vt:lpstr>Lettera di scuse</vt:lpstr>
      <vt:lpstr>Gauss risponde a Sophie Germain</vt:lpstr>
      <vt:lpstr>Sophie cambia argomento</vt:lpstr>
      <vt:lpstr>Ritorno alla teoria dei numeri: il «Grand Plan»</vt:lpstr>
      <vt:lpstr>L’idea e il teorema di Sophie Germain</vt:lpstr>
      <vt:lpstr>La fine di Sophie</vt:lpstr>
      <vt:lpstr>Il contributo di Sophie Germain</vt:lpstr>
      <vt:lpstr>4. Altri ‟piccoli” passi</vt:lpstr>
      <vt:lpstr>Lamé e Kummer:  dimostrazioni sbagliate e limitazioni</vt:lpstr>
      <vt:lpstr>Il Novecento e il computer</vt:lpstr>
      <vt:lpstr>5. La fine della storia</vt:lpstr>
      <vt:lpstr>Taniyama-Shimura Conjecture</vt:lpstr>
      <vt:lpstr>Ma che c’entra Fermat con Taniyama-Shimura?</vt:lpstr>
      <vt:lpstr>Arriva Wiles</vt:lpstr>
      <vt:lpstr>E dopo l’errore…</vt:lpstr>
      <vt:lpstr>… la fama</vt:lpstr>
      <vt:lpstr>Andrew Wiles non ha vinto la medaglia Fields per un soffio.</vt:lpstr>
      <vt:lpstr>Arrivederci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Michela Brundu</dc:creator>
  <cp:lastModifiedBy>Michela Brundu</cp:lastModifiedBy>
  <cp:revision>484</cp:revision>
  <dcterms:created xsi:type="dcterms:W3CDTF">2025-02-19T17:14:09Z</dcterms:created>
  <dcterms:modified xsi:type="dcterms:W3CDTF">2025-10-26T18:51:41Z</dcterms:modified>
</cp:coreProperties>
</file>