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60" r:id="rId17"/>
    <p:sldId id="27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3FAD7C-6A10-48B1-8BA2-6D9AA4CDE50E}" v="2" dt="2025-10-30T16:13:51.221"/>
    <p1510:client id="{F6097798-53DB-4072-B2BE-901784A48AB0}" v="1" dt="2025-10-29T18:14:38.6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9DF6FA-27CB-76A6-AF8D-DCAE7156B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2EDE7EA-E073-A057-87FA-3813130A7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D2C2C3-3A1E-3480-69FB-A3B60EF3E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543DB8-0FF8-4DE6-8C93-F08AFB7952D5}" type="datetimeFigureOut">
              <a:rPr lang="it-IT" smtClean="0"/>
              <a:pPr>
                <a:defRPr/>
              </a:pPr>
              <a:t>30/10/2025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80B8EA-8247-DA33-0E93-BA324C09D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7B9E80-D720-EC3D-A079-639E89A3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3A9C4-216F-4749-BD92-E166308F3E89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49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8ECA64-B545-059E-CD93-6E9FDF9F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988A4EE-4C26-2C9D-38F6-435FD98AF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A47B0D-69F5-9B6B-638D-132446135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EB5571-AE55-4DBD-8A8E-56563A121990}" type="datetimeFigureOut">
              <a:rPr lang="it-IT" smtClean="0"/>
              <a:pPr>
                <a:defRPr/>
              </a:pPr>
              <a:t>30/10/2025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128FCC-4B02-B351-CBE1-A48F4871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1FCB27-F429-D35C-F7CB-634B210D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1A52CE-A7EA-4B08-A632-BDA97AE75D7A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62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89E68BE-2520-4CB0-35ED-549AB2BA66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3BF632D-2EBD-CE3F-8885-B5B17F6AD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3E6140-FC74-FB53-3B13-8C354028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B8E391-12B9-4165-9D90-220FFAB9CF58}" type="datetimeFigureOut">
              <a:rPr lang="it-IT" smtClean="0"/>
              <a:pPr>
                <a:defRPr/>
              </a:pPr>
              <a:t>30/10/2025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99B1DF-D487-A5CA-FA89-5D8D5467D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3143DE-CAFC-D5E6-0DF5-E6F1E096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8A6AD-B5AB-4517-8973-14C8E178C041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56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DDD7FC-FDC4-201C-910E-69AB8ECF4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B0DEBE-4B60-8061-AE6C-AB03DB424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217992-BBFE-2612-EF83-88E7419A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B73C3-0F5E-4CB0-842F-EB56094CB385}" type="datetimeFigureOut">
              <a:rPr lang="it-IT" smtClean="0"/>
              <a:pPr>
                <a:defRPr/>
              </a:pPr>
              <a:t>30/10/2025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44B6D3-43D1-AB2D-BC4B-EEA6A8179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EB168D-20B1-C3E9-E9C4-14890AFA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B7937-8F64-415B-9126-1F0BB2D17115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63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03BA59-A068-0A0D-8974-D3B8F2E3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966C03-E451-B50C-16E5-3A593B3CD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5B9013-C0B5-BDB9-A4C3-DFF5E4565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7CA9EE-6D6C-48D0-9163-07F8962DE313}" type="datetimeFigureOut">
              <a:rPr lang="it-IT" smtClean="0"/>
              <a:pPr>
                <a:defRPr/>
              </a:pPr>
              <a:t>30/10/2025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CE6FF2-9E21-FF7B-09D5-81FE9FF4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957C46-AEC9-8AD3-63A6-8EE86F19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8685F6-5DF3-4D9D-9748-F9EEFC7F976A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09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99004D-1180-CC30-5B57-504DB86B2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F0A8C1-7A31-D28B-AD82-605F6D64E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BB2265-49C1-2F20-1F9B-C626BA91E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BE7876-20CB-A385-FD5C-BC23D72DD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C9486A-50CF-4024-856D-036AECCE5204}" type="datetimeFigureOut">
              <a:rPr lang="it-IT" smtClean="0"/>
              <a:pPr>
                <a:defRPr/>
              </a:pPr>
              <a:t>30/10/2025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AD7B80-CC3F-921D-3507-B2384AD0A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604F47-610A-008E-4FDE-7662EC386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52F3CB-1EBC-402B-B173-D81EF327E712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82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C818CC-10A6-6FF0-F1E6-9CE3A010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1E2C4F-4352-C4CF-54B0-C86284885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2B8E34C-0B54-E402-28AF-5D1B1BB3E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50BE33B-AE67-DE44-7E4C-F41BADBCBA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524B1A2-C30D-51A8-D849-390827B1B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5A38747-7310-9FA7-B563-E9A0CB382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9CD0E6-DBAD-4262-ABB3-87DAA241B300}" type="datetimeFigureOut">
              <a:rPr lang="it-IT" smtClean="0"/>
              <a:pPr>
                <a:defRPr/>
              </a:pPr>
              <a:t>30/10/2025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ACB756C-5B89-FC8C-41E8-D03A35963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BB26084-9F5F-7039-8DD6-062F60038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9BB886-CE10-4195-9629-655738FDC633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36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568BD1-614D-2F9B-1800-EC4EE0E5E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D194AB-64CE-13D3-DBDA-65286CEFE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B3989F-81E0-4C8C-93FD-456F4ABA808F}" type="datetimeFigureOut">
              <a:rPr lang="it-IT" smtClean="0"/>
              <a:pPr>
                <a:defRPr/>
              </a:pPr>
              <a:t>30/10/2025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934297-6EB4-F2F8-3A5B-D079BAC2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2A02AF-C080-4D5D-2CEC-797C71844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6B743-ED96-4B54-A412-923905C6E0A0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12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F3BC2EA-F9E0-1B84-5245-BCEC8F099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1B0171-47A5-42F0-9F9A-9D3B1D5F5D38}" type="datetimeFigureOut">
              <a:rPr lang="it-IT" smtClean="0"/>
              <a:pPr>
                <a:defRPr/>
              </a:pPr>
              <a:t>30/10/2025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2CAE9D-00AA-800A-E54E-6A7EEA83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AA0719-6102-4EB9-DD0E-4DE4C7FBA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CA51B-525A-41C7-9873-B3C6B3BDF38B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0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B19D9D-D9D3-A571-A451-C456A671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ACC1AF-E57C-8558-26B0-3ADDCBE91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59FF58-930F-5742-794A-3E0F77F49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C89B42-B841-4848-CCE1-1255607A6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FC9BF-7A73-4223-9A07-21E948083640}" type="datetimeFigureOut">
              <a:rPr lang="it-IT" smtClean="0"/>
              <a:pPr>
                <a:defRPr/>
              </a:pPr>
              <a:t>30/10/2025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15C2C4-2CE9-5B0E-E133-A2F1527A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D679E3-4561-A166-CF6B-768947BA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342073-B6D0-4F56-B99C-E7AF3B6F5850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963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462F22-8EAD-3F23-A527-084FEB029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1F7DC03-7B16-4E19-03FE-3D40DCE32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31A7871-7AF1-5FBD-5190-A0B6EC29A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87A2E50-8AF8-5B2B-A837-6BDF5134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6CF62F-2097-4159-B65E-A2F8B58BDD0F}" type="datetimeFigureOut">
              <a:rPr lang="it-IT" smtClean="0"/>
              <a:pPr>
                <a:defRPr/>
              </a:pPr>
              <a:t>30/10/2025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F09DA3-314E-70DA-078F-C31735395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E92C7E-3304-E945-047D-794DC7E4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E22077-27E1-4A0C-B998-55F778E4C2C4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9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5CBCB50-FC5B-468B-5D6C-A61330D08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E27C78-746A-E5FE-7226-32DC1A436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E85336-4D30-5744-9533-86B46F876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D19334D3-512C-4404-8D8B-AD6DD5A6C4A0}" type="datetimeFigureOut">
              <a:rPr lang="it-IT" smtClean="0"/>
              <a:pPr>
                <a:defRPr/>
              </a:pPr>
              <a:t>30/10/2025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9A6FC7-D27E-0EC0-4BE2-DA94B92A3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F85E9F-A66D-A3E1-A803-C7903E867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5F1BD446-F6EE-4D84-B37C-AB3516E9C3BE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89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lament.gv.at/" TargetMode="External"/><Relationship Id="rId2" Type="http://schemas.openxmlformats.org/officeDocument/2006/relationships/hyperlink" Target="http://www.wikipedia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dvantageaustria.org/" TargetMode="External"/><Relationship Id="rId4" Type="http://schemas.openxmlformats.org/officeDocument/2006/relationships/hyperlink" Target="http://www.mein-lernen.at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>
            <a:extLst>
              <a:ext uri="{FF2B5EF4-FFF2-40B4-BE49-F238E27FC236}">
                <a16:creationId xmlns:a16="http://schemas.microsoft.com/office/drawing/2014/main" id="{9589C4ED-9F6B-7B34-55AD-E59DD3AD28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18105" y="2261777"/>
            <a:ext cx="5155790" cy="1867771"/>
          </a:xfrm>
          <a:solidFill>
            <a:schemeClr val="bg1">
              <a:alpha val="35000"/>
            </a:schemeClr>
          </a:solidFill>
        </p:spPr>
        <p:txBody>
          <a:bodyPr anchor="ctr"/>
          <a:lstStyle/>
          <a:p>
            <a:pPr algn="ctr"/>
            <a:r>
              <a:rPr lang="de-DE" sz="7200" b="1" noProof="0" dirty="0">
                <a:latin typeface="Berlin Sans FB Demi" panose="020E0802020502020306" pitchFamily="34" charset="0"/>
              </a:rPr>
              <a:t>Österreich</a:t>
            </a:r>
          </a:p>
        </p:txBody>
      </p:sp>
      <p:sp>
        <p:nvSpPr>
          <p:cNvPr id="18435" name="Sottotitolo 2">
            <a:extLst>
              <a:ext uri="{FF2B5EF4-FFF2-40B4-BE49-F238E27FC236}">
                <a16:creationId xmlns:a16="http://schemas.microsoft.com/office/drawing/2014/main" id="{45B10F3F-91FB-F576-9998-7B72E27E912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4768645"/>
            <a:ext cx="4896465" cy="2031914"/>
          </a:xfrm>
          <a:solidFill>
            <a:schemeClr val="bg1">
              <a:lumMod val="65000"/>
              <a:alpha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de-DE" sz="1800" noProof="0" dirty="0">
                <a:solidFill>
                  <a:schemeClr val="bg1"/>
                </a:solidFill>
                <a:latin typeface="Times New Roman"/>
                <a:cs typeface="Times New Roman"/>
              </a:rPr>
              <a:t>Hochschule: Universität  </a:t>
            </a:r>
            <a:r>
              <a:rPr lang="de-DE" sz="1800" dirty="0">
                <a:solidFill>
                  <a:schemeClr val="bg1"/>
                </a:solidFill>
                <a:latin typeface="Times New Roman"/>
                <a:cs typeface="Times New Roman"/>
              </a:rPr>
              <a:t>von</a:t>
            </a:r>
            <a:r>
              <a:rPr lang="de-DE" sz="1800" noProof="0" dirty="0">
                <a:solidFill>
                  <a:schemeClr val="bg1"/>
                </a:solidFill>
                <a:latin typeface="Times New Roman"/>
                <a:cs typeface="Times New Roman"/>
              </a:rPr>
              <a:t> Trieste</a:t>
            </a:r>
          </a:p>
          <a:p>
            <a:pPr algn="l">
              <a:lnSpc>
                <a:spcPct val="100000"/>
              </a:lnSpc>
            </a:pPr>
            <a:r>
              <a:rPr lang="de-DE" sz="18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Jahr: II Jahr</a:t>
            </a:r>
          </a:p>
          <a:p>
            <a:pPr algn="l">
              <a:lnSpc>
                <a:spcPct val="100000"/>
              </a:lnSpc>
            </a:pPr>
            <a:r>
              <a:rPr lang="de-DE" sz="18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Referentinnen: Alessandra Barbaro, Ginevra Fratta</a:t>
            </a:r>
          </a:p>
          <a:p>
            <a:pPr algn="l">
              <a:lnSpc>
                <a:spcPct val="100000"/>
              </a:lnSpc>
            </a:pPr>
            <a:r>
              <a:rPr lang="de-DE" sz="18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 der Dozentin: Sieglinde Kofler</a:t>
            </a:r>
          </a:p>
          <a:p>
            <a:pPr algn="l">
              <a:lnSpc>
                <a:spcPct val="100000"/>
              </a:lnSpc>
            </a:pPr>
            <a:r>
              <a:rPr lang="de-DE" sz="18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Titel des Referats: Geografie Österreich</a:t>
            </a:r>
          </a:p>
          <a:p>
            <a:pPr algn="l">
              <a:lnSpc>
                <a:spcPct val="100000"/>
              </a:lnSpc>
            </a:pPr>
            <a:endParaRPr lang="de-DE" sz="1800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de-DE" sz="1800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7B6E31-38FF-608B-9398-DFF1EF0BD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4234393" cy="1616203"/>
          </a:xfrm>
        </p:spPr>
        <p:txBody>
          <a:bodyPr anchor="b">
            <a:normAutofit/>
          </a:bodyPr>
          <a:lstStyle/>
          <a:p>
            <a:r>
              <a:rPr lang="de-DE" sz="3200">
                <a:latin typeface="Berlin Sans FB Demi" panose="020E0802020502020306" pitchFamily="34" charset="0"/>
              </a:rPr>
              <a:t>Nieder</a:t>
            </a:r>
            <a:r>
              <a:rPr lang="it-IT" sz="3200">
                <a:latin typeface="Berlin Sans FB Demi" panose="020E0802020502020306" pitchFamily="34" charset="0"/>
              </a:rPr>
              <a:t>österreich</a:t>
            </a:r>
            <a:endParaRPr lang="de-DE" sz="3200">
              <a:latin typeface="Berlin Sans FB Demi" panose="020E0802020502020306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45B332-D26D-2F66-63AF-54DF0AFEB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4234394" cy="3447832"/>
          </a:xfrm>
        </p:spPr>
        <p:txBody>
          <a:bodyPr anchor="t">
            <a:normAutofit/>
          </a:bodyPr>
          <a:lstStyle/>
          <a:p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ößtes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Bundesland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19.186 km2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Grenzen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Tschechien und die Slowakei</a:t>
            </a:r>
          </a:p>
          <a:p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Niederösterreich">
            <a:extLst>
              <a:ext uri="{FF2B5EF4-FFF2-40B4-BE49-F238E27FC236}">
                <a16:creationId xmlns:a16="http://schemas.microsoft.com/office/drawing/2014/main" id="{4FDAAA58-12E1-9447-C5E9-79B9A39E7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r="13110" b="-1"/>
          <a:stretch>
            <a:fillRect/>
          </a:stretch>
        </p:blipFill>
        <p:spPr bwMode="auto">
          <a:xfrm>
            <a:off x="5854890" y="877414"/>
            <a:ext cx="5453545" cy="498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51" name="Group 6150">
            <a:extLst>
              <a:ext uri="{FF2B5EF4-FFF2-40B4-BE49-F238E27FC236}">
                <a16:creationId xmlns:a16="http://schemas.microsoft.com/office/drawing/2014/main" id="{434FA563-76F6-CDCF-AEA0-A7B78E44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6152" name="Rectangle 6151">
              <a:extLst>
                <a:ext uri="{FF2B5EF4-FFF2-40B4-BE49-F238E27FC236}">
                  <a16:creationId xmlns:a16="http://schemas.microsoft.com/office/drawing/2014/main" id="{1D2E3CAA-F1BA-6695-301D-22564C38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3" name="Rectangle 6152">
              <a:extLst>
                <a:ext uri="{FF2B5EF4-FFF2-40B4-BE49-F238E27FC236}">
                  <a16:creationId xmlns:a16="http://schemas.microsoft.com/office/drawing/2014/main" id="{2F3F0F2C-04A5-144D-BDCF-C38707289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7455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D8C815-7813-3CCE-69CC-1DA4B1AD2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anchor="b">
            <a:normAutofit/>
          </a:bodyPr>
          <a:lstStyle/>
          <a:p>
            <a:r>
              <a:rPr lang="de-DE" sz="3200">
                <a:latin typeface="Berlin Sans FB Demi" panose="020E0802020502020306" pitchFamily="34" charset="0"/>
              </a:rPr>
              <a:t>Burgenland</a:t>
            </a:r>
          </a:p>
        </p:txBody>
      </p:sp>
      <p:pic>
        <p:nvPicPr>
          <p:cNvPr id="7170" name="Picture 2" descr="Cosa vedere nel Burgenland">
            <a:extLst>
              <a:ext uri="{FF2B5EF4-FFF2-40B4-BE49-F238E27FC236}">
                <a16:creationId xmlns:a16="http://schemas.microsoft.com/office/drawing/2014/main" id="{A0DE6587-B7FF-E069-D399-D2C849575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r="27117" b="-1"/>
          <a:stretch>
            <a:fillRect/>
          </a:stretch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80" name="Group 7179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7181" name="Rectangle 7180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2" name="Rectangle 7181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607E97-8260-C7CA-DCAF-6E0496B99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Gegründet 1921</a:t>
            </a:r>
          </a:p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Grenzen: Ungarn, Niederösterreich, der Steiermark und der Slowakei</a:t>
            </a:r>
          </a:p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Pannonisches Klima 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Weinbau</a:t>
            </a:r>
          </a:p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Neusiedler See</a:t>
            </a:r>
          </a:p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Burgenlandkroatische Minderheit</a:t>
            </a:r>
          </a:p>
        </p:txBody>
      </p:sp>
    </p:spTree>
    <p:extLst>
      <p:ext uri="{BB962C8B-B14F-4D97-AF65-F5344CB8AC3E}">
        <p14:creationId xmlns:p14="http://schemas.microsoft.com/office/powerpoint/2010/main" val="161351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A18930-2BF3-6B33-E046-A2973075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3822610"/>
            <a:ext cx="4229100" cy="2255461"/>
          </a:xfrm>
        </p:spPr>
        <p:txBody>
          <a:bodyPr anchor="t">
            <a:normAutofit/>
          </a:bodyPr>
          <a:lstStyle/>
          <a:p>
            <a:r>
              <a:rPr lang="de-DE" sz="3200">
                <a:latin typeface="Berlin Sans FB Demi" panose="020E0802020502020306" pitchFamily="34" charset="0"/>
                <a:cs typeface="Times New Roman" panose="02020603050405020304" pitchFamily="18" charset="0"/>
              </a:rPr>
              <a:t>Wien </a:t>
            </a:r>
          </a:p>
        </p:txBody>
      </p:sp>
      <p:pic>
        <p:nvPicPr>
          <p:cNvPr id="10242" name="Picture 2" descr="Wien: Österreichs Hauptstadt im Sommer">
            <a:extLst>
              <a:ext uri="{FF2B5EF4-FFF2-40B4-BE49-F238E27FC236}">
                <a16:creationId xmlns:a16="http://schemas.microsoft.com/office/drawing/2014/main" id="{F585DCDA-8B92-EA22-0E0A-274F24819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6" b="3513"/>
          <a:stretch>
            <a:fillRect/>
          </a:stretch>
        </p:blipFill>
        <p:spPr bwMode="auto">
          <a:xfrm>
            <a:off x="866422" y="-1"/>
            <a:ext cx="10459156" cy="351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47" name="Straight Connector 10246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422" y="3517997"/>
            <a:ext cx="1045915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447B9C-49E4-ACF5-4906-5F2C70519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844" y="3854885"/>
            <a:ext cx="5365955" cy="2384552"/>
          </a:xfrm>
        </p:spPr>
        <p:txBody>
          <a:bodyPr>
            <a:normAutofit/>
          </a:bodyPr>
          <a:lstStyle/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Fläche: 415 km²</a:t>
            </a:r>
          </a:p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Etwa 2 Millionen Einwohner</a:t>
            </a:r>
          </a:p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Politisches, kulturelles und wirtschaftliches Zentrum</a:t>
            </a:r>
          </a:p>
          <a:p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8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2AA478-1404-0DD6-60DF-12BB057F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anchor="b">
            <a:normAutofit/>
          </a:bodyPr>
          <a:lstStyle/>
          <a:p>
            <a:r>
              <a:rPr lang="de-DE" sz="3200">
                <a:latin typeface="Berlin Sans FB Demi" panose="020E0802020502020306" pitchFamily="34" charset="0"/>
              </a:rPr>
              <a:t>Voralberg </a:t>
            </a:r>
          </a:p>
        </p:txBody>
      </p:sp>
      <p:pic>
        <p:nvPicPr>
          <p:cNvPr id="8194" name="Picture 2" descr="Reiseziele Vorarlberg - die schönsten Ausflüge">
            <a:extLst>
              <a:ext uri="{FF2B5EF4-FFF2-40B4-BE49-F238E27FC236}">
                <a16:creationId xmlns:a16="http://schemas.microsoft.com/office/drawing/2014/main" id="{3E54E3AE-BA4F-E912-893D-33E2221AB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8" r="21691" b="1"/>
          <a:stretch>
            <a:fillRect/>
          </a:stretch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819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8200" name="Rectangle 819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1" name="Rectangle 820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E0FC76-9A42-9639-6D8F-CCE8ED22A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Grenzen: Deutschland, die Schweiz und Liechtenstein</a:t>
            </a:r>
          </a:p>
          <a:p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Alpine Landschaft</a:t>
            </a:r>
          </a:p>
          <a:p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Bregenzer Festspiele</a:t>
            </a:r>
          </a:p>
        </p:txBody>
      </p:sp>
    </p:spTree>
    <p:extLst>
      <p:ext uri="{BB962C8B-B14F-4D97-AF65-F5344CB8AC3E}">
        <p14:creationId xmlns:p14="http://schemas.microsoft.com/office/powerpoint/2010/main" val="3368721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7DD2DE-5803-4AC4-05B4-CCB0B738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4234393" cy="1616203"/>
          </a:xfrm>
        </p:spPr>
        <p:txBody>
          <a:bodyPr anchor="b">
            <a:normAutofit/>
          </a:bodyPr>
          <a:lstStyle/>
          <a:p>
            <a:r>
              <a:rPr lang="de-DE" sz="3200">
                <a:latin typeface="Berlin Sans FB Demi" panose="020E0802020502020306" pitchFamily="34" charset="0"/>
              </a:rPr>
              <a:t>Ober</a:t>
            </a:r>
            <a:r>
              <a:rPr lang="it-IT" sz="3200">
                <a:latin typeface="Berlin Sans FB Demi" panose="020E0802020502020306" pitchFamily="34" charset="0"/>
              </a:rPr>
              <a:t>österreich</a:t>
            </a:r>
            <a:endParaRPr lang="de-DE" sz="3200">
              <a:latin typeface="Berlin Sans FB Demi" panose="020E0802020502020306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BFB3DD-CC4F-6ABB-B235-715815FCF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4234394" cy="3447832"/>
          </a:xfrm>
        </p:spPr>
        <p:txBody>
          <a:bodyPr anchor="t">
            <a:normAutofit/>
          </a:bodyPr>
          <a:lstStyle/>
          <a:p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Grenzen: Deutschland und Tschechien</a:t>
            </a:r>
          </a:p>
          <a:p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Linz: bedeutendes Industrie- und Kulturzentrum</a:t>
            </a:r>
          </a:p>
          <a:p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Salzkammergut </a:t>
            </a:r>
          </a:p>
        </p:txBody>
      </p:sp>
      <p:pic>
        <p:nvPicPr>
          <p:cNvPr id="9220" name="Picture 4" descr="Oberösterreich: Städte, Natur, Sehenswertes &amp; Aktivitäten">
            <a:extLst>
              <a:ext uri="{FF2B5EF4-FFF2-40B4-BE49-F238E27FC236}">
                <a16:creationId xmlns:a16="http://schemas.microsoft.com/office/drawing/2014/main" id="{A4DCB95F-96D7-6AC7-0AAE-9556E6D29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r="17978" b="-1"/>
          <a:stretch>
            <a:fillRect/>
          </a:stretch>
        </p:blipFill>
        <p:spPr bwMode="auto">
          <a:xfrm>
            <a:off x="5854890" y="877414"/>
            <a:ext cx="5453545" cy="498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30" name="Group 9229">
            <a:extLst>
              <a:ext uri="{FF2B5EF4-FFF2-40B4-BE49-F238E27FC236}">
                <a16:creationId xmlns:a16="http://schemas.microsoft.com/office/drawing/2014/main" id="{434FA563-76F6-CDCF-AEA0-A7B78E44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9231" name="Rectangle 9230">
              <a:extLst>
                <a:ext uri="{FF2B5EF4-FFF2-40B4-BE49-F238E27FC236}">
                  <a16:creationId xmlns:a16="http://schemas.microsoft.com/office/drawing/2014/main" id="{1D2E3CAA-F1BA-6695-301D-22564C38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2" name="Rectangle 9231">
              <a:extLst>
                <a:ext uri="{FF2B5EF4-FFF2-40B4-BE49-F238E27FC236}">
                  <a16:creationId xmlns:a16="http://schemas.microsoft.com/office/drawing/2014/main" id="{2F3F0F2C-04A5-144D-BDCF-C38707289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6409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6AC740-82FF-4A0E-2979-DE1DFAA00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erlin Sans FB Demi" panose="020E0802020502020306" pitchFamily="34" charset="0"/>
              </a:rPr>
              <a:t>Bev</a:t>
            </a:r>
            <a:r>
              <a:rPr lang="it-IT" dirty="0" err="1">
                <a:latin typeface="Berlin Sans FB Demi" panose="020E0802020502020306" pitchFamily="34" charset="0"/>
              </a:rPr>
              <a:t>ölkerung</a:t>
            </a:r>
            <a:r>
              <a:rPr lang="it-IT" dirty="0">
                <a:latin typeface="Berlin Sans FB Demi" panose="020E0802020502020306" pitchFamily="34" charset="0"/>
              </a:rPr>
              <a:t> </a:t>
            </a:r>
            <a:endParaRPr lang="de-DE" dirty="0">
              <a:latin typeface="Berlin Sans FB Demi" panose="020E0802020502020306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72B1F7-474A-800F-8626-3C9168EF2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Fläche: 83.878 km²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EinwohnerInnen: 9.159.993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Bevölkerungsverteilung =&gt; extrem ungleich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Bevölkerungsdichte =&gt; im Osten deutlich höher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Rund 1,9 Millionen Ausländer (20%)</a:t>
            </a:r>
          </a:p>
          <a:p>
            <a:pPr lvl="1"/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Ausländergruppen: Deutsche, Rumänen und Türken</a:t>
            </a:r>
          </a:p>
          <a:p>
            <a:pPr lvl="1"/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Bevölkerung mit Migrationshintergrund: 2,5 Millionen Menschen (28%)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Amtssprache: österreichisches Standarddeutsch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Sprachliche Minderheiten: Burgenlandkroatisch, Slowenisch und Ungarisch</a:t>
            </a:r>
          </a:p>
        </p:txBody>
      </p:sp>
    </p:spTree>
    <p:extLst>
      <p:ext uri="{BB962C8B-B14F-4D97-AF65-F5344CB8AC3E}">
        <p14:creationId xmlns:p14="http://schemas.microsoft.com/office/powerpoint/2010/main" val="3554810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>
            <a:extLst>
              <a:ext uri="{FF2B5EF4-FFF2-40B4-BE49-F238E27FC236}">
                <a16:creationId xmlns:a16="http://schemas.microsoft.com/office/drawing/2014/main" id="{2BAD147C-AD94-8C8A-7970-66EFE090EC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5600" y="152400"/>
            <a:ext cx="10566400" cy="1752600"/>
          </a:xfrm>
        </p:spPr>
        <p:txBody>
          <a:bodyPr/>
          <a:lstStyle/>
          <a:p>
            <a:pPr algn="ctr"/>
            <a:r>
              <a:rPr lang="de-DE" sz="5400" b="1" noProof="0" dirty="0">
                <a:latin typeface="Berlin Sans FB Demi" panose="020E0802020502020306" pitchFamily="34" charset="0"/>
              </a:rPr>
              <a:t>Quellen</a:t>
            </a:r>
            <a:r>
              <a:rPr lang="de-DE" noProof="0" dirty="0">
                <a:latin typeface="Berlin Sans FB Demi" panose="020E0802020502020306" pitchFamily="34" charset="0"/>
              </a:rPr>
              <a:t> </a:t>
            </a:r>
          </a:p>
        </p:txBody>
      </p:sp>
      <p:sp>
        <p:nvSpPr>
          <p:cNvPr id="22531" name="Segnaposto contenuto 2">
            <a:extLst>
              <a:ext uri="{FF2B5EF4-FFF2-40B4-BE49-F238E27FC236}">
                <a16:creationId xmlns:a16="http://schemas.microsoft.com/office/drawing/2014/main" id="{D95E7FF9-42F9-79D5-7AD9-2C7A02DCE5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8613" y="1555531"/>
            <a:ext cx="11944350" cy="5302469"/>
          </a:xfrm>
        </p:spPr>
        <p:txBody>
          <a:bodyPr/>
          <a:lstStyle/>
          <a:p>
            <a:r>
              <a:rPr lang="de-DE" noProof="0" dirty="0"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www.wikipedia.com</a:t>
            </a:r>
            <a:r>
              <a:rPr lang="de-DE" noProof="0" dirty="0">
                <a:latin typeface="Aptos" panose="020B0004020202020204" pitchFamily="34" charset="0"/>
              </a:rPr>
              <a:t> </a:t>
            </a:r>
          </a:p>
          <a:p>
            <a:r>
              <a:rPr lang="de-DE" noProof="0" dirty="0"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www.parlament.gv.at</a:t>
            </a:r>
            <a:r>
              <a:rPr lang="de-DE" noProof="0" dirty="0">
                <a:latin typeface="Aptos" panose="020B0004020202020204" pitchFamily="34" charset="0"/>
              </a:rPr>
              <a:t> </a:t>
            </a:r>
          </a:p>
          <a:p>
            <a:r>
              <a:rPr lang="de-DE" noProof="0" dirty="0"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www.mein-lernen.at</a:t>
            </a:r>
            <a:endParaRPr lang="de-DE" noProof="0" dirty="0">
              <a:latin typeface="Aptos" panose="020B0004020202020204" pitchFamily="34" charset="0"/>
            </a:endParaRPr>
          </a:p>
          <a:p>
            <a:r>
              <a:rPr lang="de-DE" noProof="0" dirty="0"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www.advantageaustria.org</a:t>
            </a:r>
            <a:r>
              <a:rPr lang="de-DE" noProof="0" dirty="0">
                <a:latin typeface="Aptos" panose="020B0004020202020204" pitchFamily="34" charset="0"/>
              </a:rPr>
              <a:t> </a:t>
            </a:r>
          </a:p>
          <a:p>
            <a:endParaRPr lang="de-DE" noProof="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C8CFF0A-E4F2-2A1E-BAEC-77EC517FE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361" y="1963212"/>
            <a:ext cx="6665277" cy="2931575"/>
          </a:xfrm>
        </p:spPr>
        <p:txBody>
          <a:bodyPr>
            <a:noAutofit/>
          </a:bodyPr>
          <a:lstStyle/>
          <a:p>
            <a:pPr algn="ctr"/>
            <a:r>
              <a:rPr lang="de-DE" sz="6000" dirty="0">
                <a:latin typeface="Berlin Sans FB Demi" panose="020E0802020502020306" pitchFamily="34" charset="0"/>
              </a:rPr>
              <a:t>Vielen Dank f</a:t>
            </a:r>
            <a:r>
              <a:rPr lang="it-IT" sz="6000" dirty="0" err="1">
                <a:latin typeface="Berlin Sans FB Demi" panose="020E0802020502020306" pitchFamily="34" charset="0"/>
              </a:rPr>
              <a:t>ür</a:t>
            </a:r>
            <a:r>
              <a:rPr lang="it-IT" sz="6000" dirty="0">
                <a:latin typeface="Berlin Sans FB Demi" panose="020E0802020502020306" pitchFamily="34" charset="0"/>
              </a:rPr>
              <a:t> </a:t>
            </a:r>
            <a:r>
              <a:rPr lang="it-IT" sz="6000" dirty="0" err="1">
                <a:latin typeface="Berlin Sans FB Demi" panose="020E0802020502020306" pitchFamily="34" charset="0"/>
              </a:rPr>
              <a:t>Ihre</a:t>
            </a:r>
            <a:r>
              <a:rPr lang="it-IT" sz="6000" dirty="0">
                <a:latin typeface="Berlin Sans FB Demi" panose="020E0802020502020306" pitchFamily="34" charset="0"/>
              </a:rPr>
              <a:t> </a:t>
            </a:r>
            <a:r>
              <a:rPr lang="it-IT" sz="6000" dirty="0" err="1">
                <a:latin typeface="Berlin Sans FB Demi" panose="020E0802020502020306" pitchFamily="34" charset="0"/>
              </a:rPr>
              <a:t>Aufmerksamkeit</a:t>
            </a:r>
            <a:r>
              <a:rPr lang="it-IT" sz="6000" dirty="0">
                <a:latin typeface="Berlin Sans FB Demi" panose="020E0802020502020306" pitchFamily="34" charset="0"/>
              </a:rPr>
              <a:t>!</a:t>
            </a:r>
            <a:endParaRPr lang="de-DE" sz="60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32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>
            <a:extLst>
              <a:ext uri="{FF2B5EF4-FFF2-40B4-BE49-F238E27FC236}">
                <a16:creationId xmlns:a16="http://schemas.microsoft.com/office/drawing/2014/main" id="{4D38CB19-0AC2-01B3-9084-C5197623BA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de-DE" sz="3200" b="1" noProof="0" dirty="0">
                <a:latin typeface="Berlin Sans FB Demi" panose="020E0802020502020306" pitchFamily="34" charset="0"/>
              </a:rPr>
              <a:t>Inhalt</a:t>
            </a:r>
          </a:p>
        </p:txBody>
      </p:sp>
      <p:sp>
        <p:nvSpPr>
          <p:cNvPr id="19459" name="Segnaposto contenuto 2">
            <a:extLst>
              <a:ext uri="{FF2B5EF4-FFF2-40B4-BE49-F238E27FC236}">
                <a16:creationId xmlns:a16="http://schemas.microsoft.com/office/drawing/2014/main" id="{F04465EB-8A81-D9F6-3399-68DF0F3C15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anchor="t">
            <a:normAutofit/>
          </a:bodyPr>
          <a:lstStyle/>
          <a:p>
            <a:r>
              <a:rPr lang="de-DE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Großlandschaften </a:t>
            </a:r>
          </a:p>
          <a:p>
            <a:r>
              <a:rPr lang="de-DE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Politische Einteilung </a:t>
            </a:r>
          </a:p>
          <a:p>
            <a:r>
              <a:rPr lang="de-DE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Bundesländer </a:t>
            </a:r>
          </a:p>
          <a:p>
            <a:r>
              <a:rPr lang="de-DE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Bevölkerung </a:t>
            </a:r>
          </a:p>
        </p:txBody>
      </p:sp>
      <p:pic>
        <p:nvPicPr>
          <p:cNvPr id="1026" name="Picture 2" descr="Austria - Wikipedia">
            <a:extLst>
              <a:ext uri="{FF2B5EF4-FFF2-40B4-BE49-F238E27FC236}">
                <a16:creationId xmlns:a16="http://schemas.microsoft.com/office/drawing/2014/main" id="{A6830D78-A7C7-4CDD-1800-2ABDB18B1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672" y="1307745"/>
            <a:ext cx="6389346" cy="425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464" name="Group 1946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9465" name="Rectangle 19464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 dirty="0"/>
            </a:p>
          </p:txBody>
        </p:sp>
        <p:sp>
          <p:nvSpPr>
            <p:cNvPr id="19466" name="Rectangle 19465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>
            <a:extLst>
              <a:ext uri="{FF2B5EF4-FFF2-40B4-BE49-F238E27FC236}">
                <a16:creationId xmlns:a16="http://schemas.microsoft.com/office/drawing/2014/main" id="{054D6401-9F85-576B-261B-3C51B874E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10285" y="741391"/>
            <a:ext cx="3443514" cy="1616203"/>
          </a:xfrm>
        </p:spPr>
        <p:txBody>
          <a:bodyPr anchor="b">
            <a:normAutofit/>
          </a:bodyPr>
          <a:lstStyle/>
          <a:p>
            <a:r>
              <a:rPr lang="de-DE" sz="3200" b="1" noProof="0" dirty="0">
                <a:latin typeface="Berlin Sans FB Demi" panose="020E0802020502020306" pitchFamily="34" charset="0"/>
              </a:rPr>
              <a:t>Großlandschaften</a:t>
            </a:r>
            <a:r>
              <a:rPr lang="de-DE" sz="3200" noProof="0" dirty="0"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2054" name="Picture 6" descr="Die Großlandschaften Österreichs">
            <a:extLst>
              <a:ext uri="{FF2B5EF4-FFF2-40B4-BE49-F238E27FC236}">
                <a16:creationId xmlns:a16="http://schemas.microsoft.com/office/drawing/2014/main" id="{BE38DA18-986F-0FC2-D156-865088F48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1" y="1432259"/>
            <a:ext cx="6449549" cy="362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E85F60-419E-A684-76D3-6AD567735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85" y="2533476"/>
            <a:ext cx="3443514" cy="3447832"/>
          </a:xfrm>
        </p:spPr>
        <p:txBody>
          <a:bodyPr rtlCol="0" anchor="t">
            <a:normAutofit/>
          </a:bodyPr>
          <a:lstStyle/>
          <a:p>
            <a:pPr fontAlgn="auto">
              <a:spcAft>
                <a:spcPts val="800"/>
              </a:spcAft>
              <a:buFont typeface="Wingdings 3" charset="2"/>
              <a:buChar char=""/>
              <a:defRPr/>
            </a:pPr>
            <a:r>
              <a:rPr lang="de-DE" sz="1700" kern="100" noProof="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5 Großlandschaften: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  <a:defRPr/>
            </a:pPr>
            <a:r>
              <a:rPr lang="de-DE" sz="1700" b="1" kern="100" noProof="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Ostalpen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  <a:defRPr/>
            </a:pPr>
            <a:r>
              <a:rPr lang="de-DE" sz="1700" b="1" kern="100" noProof="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Alpen- und Karpatenvorland </a:t>
            </a:r>
            <a:r>
              <a:rPr lang="de-DE" sz="1700" kern="100" noProof="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 fontAlgn="auto">
              <a:spcAft>
                <a:spcPts val="800"/>
              </a:spcAft>
              <a:buFont typeface="+mj-lt"/>
              <a:buAutoNum type="arabicPeriod"/>
              <a:defRPr/>
            </a:pPr>
            <a:r>
              <a:rPr lang="de-DE" sz="1700" b="1" kern="100" noProof="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Vorland im Osten und Südosten </a:t>
            </a:r>
          </a:p>
          <a:p>
            <a:pPr marL="457200" indent="-457200" fontAlgn="auto">
              <a:spcAft>
                <a:spcPts val="800"/>
              </a:spcAft>
              <a:buFont typeface="+mj-lt"/>
              <a:buAutoNum type="arabicPeriod"/>
              <a:defRPr/>
            </a:pPr>
            <a:r>
              <a:rPr lang="de-DE" sz="1700" b="1" kern="100" noProof="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Granit- und </a:t>
            </a:r>
            <a:r>
              <a:rPr lang="de-DE" sz="1700" b="1" kern="100" noProof="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Gneisplateau</a:t>
            </a:r>
            <a:r>
              <a:rPr lang="de-DE" sz="1700" b="1" kern="100" noProof="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(böhmische Masse) </a:t>
            </a:r>
          </a:p>
          <a:p>
            <a:pPr marL="457200" indent="-457200" fontAlgn="auto">
              <a:spcAft>
                <a:spcPts val="800"/>
              </a:spcAft>
              <a:buFont typeface="+mj-lt"/>
              <a:buAutoNum type="arabicPeriod"/>
              <a:defRPr/>
            </a:pPr>
            <a:r>
              <a:rPr lang="de-DE" sz="1700" b="1" kern="100" noProof="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Wiener Becken</a:t>
            </a:r>
            <a:endParaRPr lang="de-DE" sz="17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494" name="Group 20493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495" name="Rectangle 20494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 dirty="0"/>
            </a:p>
          </p:txBody>
        </p:sp>
        <p:sp>
          <p:nvSpPr>
            <p:cNvPr id="20496" name="Rectangle 20495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>
            <a:extLst>
              <a:ext uri="{FF2B5EF4-FFF2-40B4-BE49-F238E27FC236}">
                <a16:creationId xmlns:a16="http://schemas.microsoft.com/office/drawing/2014/main" id="{777A140C-DBE0-F041-174F-CD002BD5E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27038"/>
            <a:ext cx="12192000" cy="1477962"/>
          </a:xfrm>
        </p:spPr>
        <p:txBody>
          <a:bodyPr/>
          <a:lstStyle/>
          <a:p>
            <a:pPr algn="ctr"/>
            <a:r>
              <a:rPr lang="de-DE" sz="5400" b="1" noProof="0" dirty="0">
                <a:latin typeface="Berlin Sans FB Demi" panose="020E0802020502020306" pitchFamily="34" charset="0"/>
              </a:rPr>
              <a:t>Politische Einleitungen </a:t>
            </a:r>
          </a:p>
        </p:txBody>
      </p:sp>
      <p:sp>
        <p:nvSpPr>
          <p:cNvPr id="21507" name="Segnaposto contenuto 2">
            <a:extLst>
              <a:ext uri="{FF2B5EF4-FFF2-40B4-BE49-F238E27FC236}">
                <a16:creationId xmlns:a16="http://schemas.microsoft.com/office/drawing/2014/main" id="{B4F0493D-FCD1-134F-E230-29537746FE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4044" y="2062163"/>
            <a:ext cx="8443912" cy="4795837"/>
          </a:xfrm>
        </p:spPr>
        <p:txBody>
          <a:bodyPr/>
          <a:lstStyle/>
          <a:p>
            <a:r>
              <a:rPr lang="de-DE" sz="2800" b="1" noProof="0" dirty="0">
                <a:latin typeface="Aptos" panose="020B0004020202020204" pitchFamily="34" charset="0"/>
              </a:rPr>
              <a:t>Parlamentarische Republik </a:t>
            </a:r>
          </a:p>
          <a:p>
            <a:r>
              <a:rPr lang="de-DE" sz="2800" b="1" noProof="0" dirty="0">
                <a:latin typeface="Aptos" panose="020B0004020202020204" pitchFamily="34" charset="0"/>
              </a:rPr>
              <a:t>Bundespräsident</a:t>
            </a:r>
            <a:r>
              <a:rPr lang="de-DE" sz="2800" noProof="0" dirty="0">
                <a:latin typeface="Aptos" panose="020B0004020202020204" pitchFamily="34" charset="0"/>
              </a:rPr>
              <a:t>: Alexander van der Bellen</a:t>
            </a:r>
          </a:p>
          <a:p>
            <a:r>
              <a:rPr lang="de-DE" sz="2800" b="1" noProof="0" dirty="0">
                <a:latin typeface="Aptos" panose="020B0004020202020204" pitchFamily="34" charset="0"/>
              </a:rPr>
              <a:t>Bundeskanzler</a:t>
            </a:r>
            <a:r>
              <a:rPr lang="de-DE" sz="2800" noProof="0" dirty="0">
                <a:latin typeface="Aptos" panose="020B0004020202020204" pitchFamily="34" charset="0"/>
              </a:rPr>
              <a:t>: Christian Stocker</a:t>
            </a:r>
          </a:p>
          <a:p>
            <a:r>
              <a:rPr lang="de-DE" sz="2800" noProof="0" dirty="0">
                <a:latin typeface="Aptos" panose="020B0004020202020204" pitchFamily="34" charset="0"/>
              </a:rPr>
              <a:t>Erste Kammer: </a:t>
            </a:r>
            <a:r>
              <a:rPr lang="de-DE" sz="2800" b="1" noProof="0" dirty="0">
                <a:latin typeface="Aptos" panose="020B0004020202020204" pitchFamily="34" charset="0"/>
              </a:rPr>
              <a:t>Nationalrat</a:t>
            </a:r>
          </a:p>
          <a:p>
            <a:r>
              <a:rPr lang="de-DE" sz="2800" noProof="0" dirty="0">
                <a:latin typeface="Aptos" panose="020B0004020202020204" pitchFamily="34" charset="0"/>
              </a:rPr>
              <a:t>Zweite Kammer: </a:t>
            </a:r>
            <a:r>
              <a:rPr lang="de-DE" sz="2800" b="1" noProof="0" dirty="0">
                <a:latin typeface="Aptos" panose="020B0004020202020204" pitchFamily="34" charset="0"/>
              </a:rPr>
              <a:t>Bundesrat</a:t>
            </a:r>
          </a:p>
          <a:p>
            <a:r>
              <a:rPr lang="de-DE" sz="2800" noProof="0" dirty="0">
                <a:latin typeface="Aptos" panose="020B0004020202020204" pitchFamily="34" charset="0"/>
              </a:rPr>
              <a:t>Derzeitige Koalition unter NEOS, SPÖ, ÖVP</a:t>
            </a:r>
          </a:p>
          <a:p>
            <a:r>
              <a:rPr lang="de-DE" sz="2800" noProof="0" dirty="0">
                <a:latin typeface="Aptos" panose="020B0004020202020204" pitchFamily="34" charset="0"/>
              </a:rPr>
              <a:t>5 Parteien: </a:t>
            </a:r>
            <a:r>
              <a:rPr lang="de-DE" sz="2800" b="1" noProof="0" dirty="0">
                <a:latin typeface="Aptos" panose="020B0004020202020204" pitchFamily="34" charset="0"/>
              </a:rPr>
              <a:t>NEOS, SPÖ, ÖVP, die Grünen und FPÖ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E33543-210D-A1C5-3507-F71047A93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de-DE" sz="3200" noProof="0">
                <a:latin typeface="Berlin Sans FB Demi" panose="020E0802020502020306" pitchFamily="34" charset="0"/>
              </a:rPr>
              <a:t>Bundesländer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DE4FB5-98E9-5596-F6A1-19B2B0B55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anchor="t">
            <a:normAutofit/>
          </a:bodyPr>
          <a:lstStyle/>
          <a:p>
            <a:r>
              <a:rPr lang="de-DE" sz="1700" noProof="0"/>
              <a:t>Vorarlberg – Bregenz</a:t>
            </a:r>
          </a:p>
          <a:p>
            <a:r>
              <a:rPr lang="de-DE" sz="1700" noProof="0"/>
              <a:t> Tirol – Innsbruck</a:t>
            </a:r>
          </a:p>
          <a:p>
            <a:r>
              <a:rPr lang="de-DE" sz="1700" noProof="0"/>
              <a:t> Salzburg – Salzburg</a:t>
            </a:r>
          </a:p>
          <a:p>
            <a:r>
              <a:rPr lang="de-DE" sz="1700" noProof="0"/>
              <a:t> Kärnten – Klagenfurt</a:t>
            </a:r>
          </a:p>
          <a:p>
            <a:r>
              <a:rPr lang="de-DE" sz="1700" noProof="0"/>
              <a:t> Steiermark – Graz</a:t>
            </a:r>
          </a:p>
          <a:p>
            <a:r>
              <a:rPr lang="de-DE" sz="1700" noProof="0"/>
              <a:t> Oberösterreich – Linz</a:t>
            </a:r>
          </a:p>
          <a:p>
            <a:r>
              <a:rPr lang="de-DE" sz="1700" noProof="0"/>
              <a:t> Niederösterreich – St. Pölten</a:t>
            </a:r>
          </a:p>
          <a:p>
            <a:r>
              <a:rPr lang="de-DE" sz="1700" noProof="0"/>
              <a:t>Burgenland – Eisenstadt</a:t>
            </a:r>
          </a:p>
          <a:p>
            <a:r>
              <a:rPr lang="de-DE" sz="1700" noProof="0"/>
              <a:t>Wien – Wien</a:t>
            </a:r>
            <a:endParaRPr lang="de-DE" sz="1700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eografie und Bevölkerung">
            <a:extLst>
              <a:ext uri="{FF2B5EF4-FFF2-40B4-BE49-F238E27FC236}">
                <a16:creationId xmlns:a16="http://schemas.microsoft.com/office/drawing/2014/main" id="{E6A82DD5-074E-8157-4D9B-24AC015E9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672" y="1828332"/>
            <a:ext cx="6389346" cy="321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9" name="Group 3078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80" name="Rectangle 307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1" name="Rectangle 3080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2385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F59BD9-2C4B-F0AA-D598-353075E4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anchor="b">
            <a:normAutofit/>
          </a:bodyPr>
          <a:lstStyle/>
          <a:p>
            <a:r>
              <a:rPr lang="de-DE" sz="3200" noProof="0" dirty="0">
                <a:latin typeface="Berlin Sans FB Demi" panose="020E0802020502020306" pitchFamily="34" charset="0"/>
              </a:rPr>
              <a:t>Tirol </a:t>
            </a:r>
          </a:p>
        </p:txBody>
      </p:sp>
      <p:pic>
        <p:nvPicPr>
          <p:cNvPr id="4098" name="Picture 2" descr="7 magische Plätze in Tirol - Servus">
            <a:extLst>
              <a:ext uri="{FF2B5EF4-FFF2-40B4-BE49-F238E27FC236}">
                <a16:creationId xmlns:a16="http://schemas.microsoft.com/office/drawing/2014/main" id="{9C199609-62E7-C815-FA0D-8449AC20D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0" r="31006"/>
          <a:stretch>
            <a:fillRect/>
          </a:stretch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4104" name="Rectangle 4103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A4C35D-F33B-3153-F104-EE0386A5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r>
              <a:rPr lang="de-DE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Fläche: 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12.648 km² </a:t>
            </a:r>
          </a:p>
          <a:p>
            <a:r>
              <a:rPr lang="de-DE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Starke alpine Pr</a:t>
            </a:r>
            <a:r>
              <a:rPr lang="it-IT" sz="20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ägung</a:t>
            </a:r>
            <a:endParaRPr lang="it-IT" sz="20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Grenzen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Deutschland, Italien und die Schweiz</a:t>
            </a:r>
          </a:p>
          <a:p>
            <a:r>
              <a:rPr lang="de-DE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Nordtirol In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nsbruck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Osttirol: Salzburg</a:t>
            </a:r>
          </a:p>
        </p:txBody>
      </p:sp>
    </p:spTree>
    <p:extLst>
      <p:ext uri="{BB962C8B-B14F-4D97-AF65-F5344CB8AC3E}">
        <p14:creationId xmlns:p14="http://schemas.microsoft.com/office/powerpoint/2010/main" val="10101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C889DB-BB49-50F5-85AE-B9C9D6241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3549649" cy="1616203"/>
          </a:xfrm>
        </p:spPr>
        <p:txBody>
          <a:bodyPr anchor="b">
            <a:normAutofit/>
          </a:bodyPr>
          <a:lstStyle/>
          <a:p>
            <a:r>
              <a:rPr lang="it-IT" sz="3200" dirty="0" err="1">
                <a:latin typeface="Berlin Sans FB Demi" panose="020E0802020502020306" pitchFamily="34" charset="0"/>
              </a:rPr>
              <a:t>Kärnten</a:t>
            </a:r>
            <a:endParaRPr lang="it-IT" sz="3200" dirty="0">
              <a:latin typeface="Berlin Sans FB Demi" panose="020E0802020502020306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2B50B6-A283-7C15-E9D4-6FC5918F3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346964" cy="3447832"/>
          </a:xfrm>
        </p:spPr>
        <p:txBody>
          <a:bodyPr anchor="t">
            <a:normAutofit/>
          </a:bodyPr>
          <a:lstStyle/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Geprägt vom Großglockner (3.798 m) und Seen</a:t>
            </a:r>
          </a:p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Mildes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Klima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Weinbau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Slowenische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Minderheit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Ausflugsziele in Kärnten">
            <a:extLst>
              <a:ext uri="{FF2B5EF4-FFF2-40B4-BE49-F238E27FC236}">
                <a16:creationId xmlns:a16="http://schemas.microsoft.com/office/drawing/2014/main" id="{AF1FA3DA-C4AD-F4E1-ADC9-0DD160D9A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5" r="8842"/>
          <a:stretch>
            <a:fillRect/>
          </a:stretch>
        </p:blipFill>
        <p:spPr bwMode="auto">
          <a:xfrm>
            <a:off x="5089243" y="877413"/>
            <a:ext cx="6222628" cy="50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8" name="Group 11277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11279" name="Rectangle 11278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0" name="Rectangle 11279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9978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DEA5ED-C1EF-AD34-1E9A-4A57EE16A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de-DE" sz="3200">
                <a:latin typeface="Berlin Sans FB Demi" panose="020E0802020502020306" pitchFamily="34" charset="0"/>
              </a:rPr>
              <a:t>Salzburg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AD67DA-BB5B-196F-FCCC-F5D925B91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anchor="t">
            <a:normAutofit/>
          </a:bodyPr>
          <a:lstStyle/>
          <a:p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Alpine Landschaft</a:t>
            </a:r>
          </a:p>
          <a:p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Salzburg: UNESCO-Weltkulturerbestätte</a:t>
            </a:r>
          </a:p>
          <a:p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Krimmler Wasserfälle</a:t>
            </a:r>
          </a:p>
        </p:txBody>
      </p:sp>
      <p:pic>
        <p:nvPicPr>
          <p:cNvPr id="12290" name="Picture 2" descr="Salzburg: Sehenswürdigkeiten, Salzburger Festspiele &amp; mehr">
            <a:extLst>
              <a:ext uri="{FF2B5EF4-FFF2-40B4-BE49-F238E27FC236}">
                <a16:creationId xmlns:a16="http://schemas.microsoft.com/office/drawing/2014/main" id="{1EE92765-E591-A7E5-FBAF-E18DD1BE5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r="2148" b="1"/>
          <a:stretch>
            <a:fillRect/>
          </a:stretch>
        </p:blipFill>
        <p:spPr bwMode="auto">
          <a:xfrm>
            <a:off x="4987672" y="787806"/>
            <a:ext cx="6389346" cy="529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08" name="Group 12307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309" name="Rectangle 12308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10" name="Rectangle 12309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7501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EAE910-6A97-0434-D3C3-7378827E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de-DE" sz="3200">
                <a:latin typeface="Berlin Sans FB Demi" panose="020E0802020502020306" pitchFamily="34" charset="0"/>
              </a:rPr>
              <a:t>Steiermark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DF4800-6A46-761F-1B67-A9AC2F97E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anchor="t">
            <a:normAutofit/>
          </a:bodyPr>
          <a:lstStyle/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Dachsteinmassiv</a:t>
            </a:r>
          </a:p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Graz: UNESCO-Weltkulturerbestadt</a:t>
            </a:r>
          </a:p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Wirtschaftlich bedeutend</a:t>
            </a:r>
          </a:p>
        </p:txBody>
      </p:sp>
      <p:pic>
        <p:nvPicPr>
          <p:cNvPr id="5122" name="Picture 2" descr="Steiermark - in das grüne Herz Österreichs wandern">
            <a:extLst>
              <a:ext uri="{FF2B5EF4-FFF2-40B4-BE49-F238E27FC236}">
                <a16:creationId xmlns:a16="http://schemas.microsoft.com/office/drawing/2014/main" id="{F9C694CA-B4F6-C6B1-5D5E-0DFE449F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r="14151" b="-1"/>
          <a:stretch>
            <a:fillRect/>
          </a:stretch>
        </p:blipFill>
        <p:spPr bwMode="auto">
          <a:xfrm>
            <a:off x="5086726" y="10"/>
            <a:ext cx="710527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7" name="Group 5126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5128" name="Rectangle 5127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9" name="Rectangle 5128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54653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1070</TotalTime>
  <Words>353</Words>
  <Application>Microsoft Office PowerPoint</Application>
  <PresentationFormat>Widescreen</PresentationFormat>
  <Paragraphs>91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Berlin Sans FB Demi</vt:lpstr>
      <vt:lpstr>Times New Roman</vt:lpstr>
      <vt:lpstr>Wingdings 3</vt:lpstr>
      <vt:lpstr>Tema di Office</vt:lpstr>
      <vt:lpstr>Österreich</vt:lpstr>
      <vt:lpstr>Inhalt</vt:lpstr>
      <vt:lpstr>Großlandschaften </vt:lpstr>
      <vt:lpstr>Politische Einleitungen </vt:lpstr>
      <vt:lpstr>Bundesländer </vt:lpstr>
      <vt:lpstr>Tirol </vt:lpstr>
      <vt:lpstr>Kärnten</vt:lpstr>
      <vt:lpstr>Salzburg </vt:lpstr>
      <vt:lpstr>Steiermark </vt:lpstr>
      <vt:lpstr>Niederösterreich</vt:lpstr>
      <vt:lpstr>Burgenland</vt:lpstr>
      <vt:lpstr>Wien </vt:lpstr>
      <vt:lpstr>Voralberg </vt:lpstr>
      <vt:lpstr>Oberösterreich</vt:lpstr>
      <vt:lpstr>Bevölkerung </vt:lpstr>
      <vt:lpstr>Quellen </vt:lpstr>
      <vt:lpstr>Vielen Dank für Ihre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Österreich</dc:title>
  <dc:creator>Alessandra Barbaro</dc:creator>
  <cp:lastModifiedBy>KOFLER SIEGLINDE</cp:lastModifiedBy>
  <cp:revision>6</cp:revision>
  <dcterms:created xsi:type="dcterms:W3CDTF">2025-10-26T14:49:37Z</dcterms:created>
  <dcterms:modified xsi:type="dcterms:W3CDTF">2025-10-30T18:02:13Z</dcterms:modified>
</cp:coreProperties>
</file>