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"/>
      </a:defRPr>
    </a:lvl1pPr>
    <a:lvl2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"/>
      </a:defRPr>
    </a:lvl2pPr>
    <a:lvl3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"/>
      </a:defRPr>
    </a:lvl3pPr>
    <a:lvl4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"/>
      </a:defRPr>
    </a:lvl4pPr>
    <a:lvl5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"/>
      </a:defRPr>
    </a:lvl5pPr>
    <a:lvl6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"/>
      </a:defRPr>
    </a:lvl6pPr>
    <a:lvl7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"/>
      </a:defRPr>
    </a:lvl7pPr>
    <a:lvl8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"/>
      </a:defRPr>
    </a:lvl8pPr>
    <a:lvl9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CDDF"/>
          </a:solidFill>
        </a:fill>
      </a:tcStyle>
    </a:wholeTbl>
    <a:band2H>
      <a:tcTxStyle b="def" i="def"/>
      <a:tcStyle>
        <a:tcBdr/>
        <a:fill>
          <a:solidFill>
            <a:srgbClr val="FFE8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D1D1"/>
          </a:solidFill>
        </a:fill>
      </a:tcStyle>
    </a:wholeTbl>
    <a:band2H>
      <a:tcTxStyle b="def" i="def"/>
      <a:tcStyle>
        <a:tcBdr/>
        <a:fill>
          <a:solidFill>
            <a:srgbClr val="E9E9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firstCol>
    <a:la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rpo livello uno…"/>
          <p:cNvSpPr txBox="1"/>
          <p:nvPr>
            <p:ph type="body" sz="quarter" idx="1" hasCustomPrompt="1"/>
          </p:nvPr>
        </p:nvSpPr>
        <p:spPr>
          <a:xfrm>
            <a:off x="1201340" y="11859862"/>
            <a:ext cx="21971005" cy="636981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b="1" sz="3600"/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b="1" sz="3600"/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b="1" sz="3600"/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b="1" sz="3600"/>
            </a:lvl5pPr>
          </a:lstStyle>
          <a:p>
            <a:pPr/>
            <a:r>
              <a:t>Autore e data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" name="Titolo presentazione"/>
          <p:cNvSpPr txBox="1"/>
          <p:nvPr>
            <p:ph type="title" hasCustomPrompt="1"/>
          </p:nvPr>
        </p:nvSpPr>
        <p:spPr>
          <a:xfrm>
            <a:off x="1206496" y="2574991"/>
            <a:ext cx="21971005" cy="4648203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Titolo presentazione</a:t>
            </a:r>
          </a:p>
        </p:txBody>
      </p:sp>
      <p:sp>
        <p:nvSpPr>
          <p:cNvPr id="13" name="Corpo livello uno…"/>
          <p:cNvSpPr txBox="1"/>
          <p:nvPr>
            <p:ph type="body" sz="quarter" idx="21" hasCustomPrompt="1"/>
          </p:nvPr>
        </p:nvSpPr>
        <p:spPr>
          <a:xfrm>
            <a:off x="1201342" y="7223190"/>
            <a:ext cx="21971002" cy="1905003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Sottotitolo presentazione</a:t>
            </a:r>
          </a:p>
        </p:txBody>
      </p:sp>
      <p:sp>
        <p:nvSpPr>
          <p:cNvPr id="14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ichiar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Corpo livello uno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numCol="1" spcCol="38100"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Dichiarazione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Informazione importan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Corpo livello uno…"/>
          <p:cNvSpPr txBox="1"/>
          <p:nvPr>
            <p:ph type="body" idx="1" hasCustomPrompt="1"/>
          </p:nvPr>
        </p:nvSpPr>
        <p:spPr>
          <a:xfrm>
            <a:off x="1206500" y="1075925"/>
            <a:ext cx="21971000" cy="7241587"/>
          </a:xfrm>
          <a:prstGeom prst="rect">
            <a:avLst/>
          </a:prstGeom>
        </p:spPr>
        <p:txBody>
          <a:bodyPr numCol="1" spcCol="38100"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Dettagli informazione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Dettagli informazione</a:t>
            </a:r>
          </a:p>
        </p:txBody>
      </p:sp>
      <p:sp>
        <p:nvSpPr>
          <p:cNvPr id="108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Corpo livello uno…"/>
          <p:cNvSpPr txBox="1"/>
          <p:nvPr>
            <p:ph type="body" sz="quarter" idx="1" hasCustomPrompt="1"/>
          </p:nvPr>
        </p:nvSpPr>
        <p:spPr>
          <a:xfrm>
            <a:off x="2430023" y="10675453"/>
            <a:ext cx="20200055" cy="636981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b="1" sz="3600"/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b="1" sz="3600"/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b="1" sz="3600"/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b="1" sz="3600"/>
            </a:lvl5pPr>
          </a:lstStyle>
          <a:p>
            <a:pPr/>
            <a:r>
              <a:t>Attribuzione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6" name="Corpo livello uno…"/>
          <p:cNvSpPr txBox="1"/>
          <p:nvPr>
            <p:ph type="body" sz="half" idx="21" hasCustomPrompt="1"/>
          </p:nvPr>
        </p:nvSpPr>
        <p:spPr>
          <a:xfrm>
            <a:off x="1753923" y="4939860"/>
            <a:ext cx="20876154" cy="3836282"/>
          </a:xfrm>
          <a:prstGeom prst="rect">
            <a:avLst/>
          </a:prstGeom>
        </p:spPr>
        <p:txBody>
          <a:bodyPr numCol="1" spcCol="38100"/>
          <a:lstStyle>
            <a:lvl1pPr marL="300875" indent="-131851">
              <a:spcBef>
                <a:spcPts val="0"/>
              </a:spcBef>
              <a:buSzTx/>
              <a:buNone/>
              <a:defRPr spc="-20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“Citazione degna di nota”</a:t>
            </a:r>
          </a:p>
        </p:txBody>
      </p:sp>
      <p:sp>
        <p:nvSpPr>
          <p:cNvPr id="117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 - 3 per 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Ciotola di insalata con riso saltato, uova sode e bacchette"/>
          <p:cNvSpPr/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25" name="Ciotola con frittelle al salmone, insalata e hummus "/>
          <p:cNvSpPr/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26" name="Pappardelle con burro al prezzemolo, nocciole tostate e scaglie di parmigiano"/>
          <p:cNvSpPr/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27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ciotola di insalata con riso saltato, uova sode e bacchette"/>
          <p:cNvSpPr/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35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olo e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do e lime"/>
          <p:cNvSpPr/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22" name="Titolo presentazione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Titolo presentazione</a:t>
            </a:r>
          </a:p>
        </p:txBody>
      </p:sp>
      <p:sp>
        <p:nvSpPr>
          <p:cNvPr id="23" name="Corpo livello uno…"/>
          <p:cNvSpPr txBox="1"/>
          <p:nvPr>
            <p:ph type="body" sz="quarter" idx="1" hasCustomPrompt="1"/>
          </p:nvPr>
        </p:nvSpPr>
        <p:spPr>
          <a:xfrm>
            <a:off x="1207690" y="1106137"/>
            <a:ext cx="21968621" cy="636981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b="1" sz="3600"/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b="1" sz="3600"/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b="1" sz="3600"/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b="1" sz="3600"/>
            </a:lvl5pPr>
          </a:lstStyle>
          <a:p>
            <a:pPr/>
            <a:r>
              <a:t>Autore e data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Corpo livello uno…"/>
          <p:cNvSpPr txBox="1"/>
          <p:nvPr>
            <p:ph type="body" sz="quarter" idx="22" hasCustomPrompt="1"/>
          </p:nvPr>
        </p:nvSpPr>
        <p:spPr>
          <a:xfrm>
            <a:off x="1206500" y="11609909"/>
            <a:ext cx="21971000" cy="1116954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Sottotitolo presentazione</a:t>
            </a:r>
          </a:p>
        </p:txBody>
      </p:sp>
      <p:sp>
        <p:nvSpPr>
          <p:cNvPr id="25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olo e f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Ciotola con frittelle al salmone, insalata e hummus"/>
          <p:cNvSpPr/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33" name="Titolo"/>
          <p:cNvSpPr txBox="1"/>
          <p:nvPr>
            <p:ph type="title" hasCustomPrompt="1"/>
          </p:nvPr>
        </p:nvSpPr>
        <p:spPr>
          <a:xfrm>
            <a:off x="1206500" y="1270000"/>
            <a:ext cx="9779000" cy="5882274"/>
          </a:xfrm>
          <a:prstGeom prst="rect">
            <a:avLst/>
          </a:prstGeom>
        </p:spPr>
        <p:txBody>
          <a:bodyPr anchor="b"/>
          <a:lstStyle/>
          <a:p>
            <a:pPr/>
            <a:r>
              <a:t>Titolo</a:t>
            </a:r>
          </a:p>
        </p:txBody>
      </p:sp>
      <p:sp>
        <p:nvSpPr>
          <p:cNvPr id="34" name="Corpo livello uno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Sottotitolo diapositiva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Numero diapositiva"/>
          <p:cNvSpPr txBox="1"/>
          <p:nvPr>
            <p:ph type="sldNum" sz="quarter" idx="2"/>
          </p:nvPr>
        </p:nvSpPr>
        <p:spPr>
          <a:xfrm>
            <a:off x="12001500" y="13085233"/>
            <a:ext cx="368504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olo e punti ele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olo"/>
          <p:cNvSpPr txBox="1"/>
          <p:nvPr>
            <p:ph type="title" hasCustomPrompt="1"/>
          </p:nvPr>
        </p:nvSpPr>
        <p:spPr>
          <a:xfrm>
            <a:off x="1206500" y="1079500"/>
            <a:ext cx="21971000" cy="1433164"/>
          </a:xfrm>
          <a:prstGeom prst="rect">
            <a:avLst/>
          </a:prstGeom>
        </p:spPr>
        <p:txBody>
          <a:bodyPr/>
          <a:lstStyle/>
          <a:p>
            <a:pPr/>
            <a:r>
              <a:t>Titolo</a:t>
            </a:r>
          </a:p>
        </p:txBody>
      </p:sp>
      <p:sp>
        <p:nvSpPr>
          <p:cNvPr id="43" name="Corpo livello uno…"/>
          <p:cNvSpPr txBox="1"/>
          <p:nvPr>
            <p:ph type="body" sz="quarter" idx="1" hasCustomPrompt="1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Sottotitolo diapositiva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4" name="Corpo livello uno…"/>
          <p:cNvSpPr txBox="1"/>
          <p:nvPr>
            <p:ph type="body" idx="21" hasCustomPrompt="1"/>
          </p:nvPr>
        </p:nvSpPr>
        <p:spPr>
          <a:prstGeom prst="rect">
            <a:avLst/>
          </a:prstGeom>
        </p:spPr>
        <p:txBody>
          <a:bodyPr numCol="1" spcCol="38100"/>
          <a:lstStyle/>
          <a:p>
            <a:pPr/>
            <a:r>
              <a:t>Testo elenco puntato diapositiva</a:t>
            </a:r>
          </a:p>
        </p:txBody>
      </p:sp>
      <p:sp>
        <p:nvSpPr>
          <p:cNvPr id="45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unti ele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Corpo livello uno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Testo elenco puntato diapositiva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olo, punti elenco e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Corpo livello uno…"/>
          <p:cNvSpPr txBox="1"/>
          <p:nvPr>
            <p:ph type="body" sz="quarter" idx="1" hasCustomPrompt="1"/>
          </p:nvPr>
        </p:nvSpPr>
        <p:spPr>
          <a:xfrm>
            <a:off x="1206500" y="2372960"/>
            <a:ext cx="9779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Sottotitolo diapositiva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1" name="Corpo livello uno…"/>
          <p:cNvSpPr txBox="1"/>
          <p:nvPr>
            <p:ph type="body" sz="half" idx="21" hasCustomPrompt="1"/>
          </p:nvPr>
        </p:nvSpPr>
        <p:spPr>
          <a:xfrm>
            <a:off x="1206500" y="4248503"/>
            <a:ext cx="9779000" cy="8256631"/>
          </a:xfrm>
          <a:prstGeom prst="rect">
            <a:avLst/>
          </a:prstGeom>
        </p:spPr>
        <p:txBody>
          <a:bodyPr numCol="1" spcCol="38100"/>
          <a:lstStyle/>
          <a:p>
            <a:pPr/>
            <a:r>
              <a:t>Testo elenco puntato diapositiva</a:t>
            </a:r>
          </a:p>
        </p:txBody>
      </p:sp>
      <p:sp>
        <p:nvSpPr>
          <p:cNvPr id="62" name="Pappardelle con burro al prezzemolo, nocciole tostate e scaglie di parmigiano"/>
          <p:cNvSpPr/>
          <p:nvPr>
            <p:ph type="pic" idx="22"/>
          </p:nvPr>
        </p:nvSpPr>
        <p:spPr>
          <a:xfrm>
            <a:off x="12192000" y="-407266"/>
            <a:ext cx="10916874" cy="14555833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63" name="Titolo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Titolo</a:t>
            </a:r>
          </a:p>
        </p:txBody>
      </p:sp>
      <p:sp>
        <p:nvSpPr>
          <p:cNvPr id="64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olo sezione"/>
          <p:cNvSpPr txBox="1"/>
          <p:nvPr>
            <p:ph type="title" hasCustomPrompt="1"/>
          </p:nvPr>
        </p:nvSpPr>
        <p:spPr>
          <a:xfrm>
            <a:off x="1206496" y="4533900"/>
            <a:ext cx="21971005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Titolo sezione</a:t>
            </a:r>
          </a:p>
        </p:txBody>
      </p:sp>
      <p:sp>
        <p:nvSpPr>
          <p:cNvPr id="72" name="Numero diapositiva"/>
          <p:cNvSpPr txBox="1"/>
          <p:nvPr>
            <p:ph type="sldNum" sz="quarter" idx="2"/>
          </p:nvPr>
        </p:nvSpPr>
        <p:spPr>
          <a:xfrm>
            <a:off x="12001500" y="13085233"/>
            <a:ext cx="368504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itolo"/>
          <p:cNvSpPr txBox="1"/>
          <p:nvPr>
            <p:ph type="title" hasCustomPrompt="1"/>
          </p:nvPr>
        </p:nvSpPr>
        <p:spPr>
          <a:xfrm>
            <a:off x="1206500" y="1079500"/>
            <a:ext cx="21971000" cy="1434951"/>
          </a:xfrm>
          <a:prstGeom prst="rect">
            <a:avLst/>
          </a:prstGeom>
        </p:spPr>
        <p:txBody>
          <a:bodyPr/>
          <a:lstStyle/>
          <a:p>
            <a:pPr/>
            <a:r>
              <a:t>Titolo</a:t>
            </a:r>
          </a:p>
        </p:txBody>
      </p:sp>
      <p:sp>
        <p:nvSpPr>
          <p:cNvPr id="80" name="Corpo livello uno…"/>
          <p:cNvSpPr txBox="1"/>
          <p:nvPr>
            <p:ph type="body" sz="quarter" idx="1" hasCustomPrompt="1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Sottotitolo diapositiva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1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rogram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itolo programma"/>
          <p:cNvSpPr txBox="1"/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Titolo programma</a:t>
            </a:r>
          </a:p>
        </p:txBody>
      </p:sp>
      <p:sp>
        <p:nvSpPr>
          <p:cNvPr id="89" name="Corpo livello uno…"/>
          <p:cNvSpPr txBox="1"/>
          <p:nvPr>
            <p:ph type="body" sz="quarter" idx="1" hasCustomPrompt="1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Sottotitolo programma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0" name="Corpo livello uno…"/>
          <p:cNvSpPr txBox="1"/>
          <p:nvPr>
            <p:ph type="body" idx="21" hasCustomPrompt="1"/>
          </p:nvPr>
        </p:nvSpPr>
        <p:spPr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99" sz="5500"/>
            </a:lvl1pPr>
          </a:lstStyle>
          <a:p>
            <a:pPr/>
            <a:r>
              <a:t>Argomenti del programma</a:t>
            </a:r>
          </a:p>
        </p:txBody>
      </p:sp>
      <p:sp>
        <p:nvSpPr>
          <p:cNvPr id="91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rpo livello uno…"/>
          <p:cNvSpPr txBox="1"/>
          <p:nvPr>
            <p:ph type="body" idx="1" hasCustomPrompt="1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numCol="2" spcCol="1098550">
            <a:normAutofit fontScale="100000" lnSpcReduction="0"/>
          </a:bodyPr>
          <a:lstStyle/>
          <a:p>
            <a:pPr/>
            <a:r>
              <a:t>Testo elenco puntato diapositiva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" name="Titolo Testo"/>
          <p:cNvSpPr txBox="1"/>
          <p:nvPr>
            <p:ph type="title"/>
          </p:nvPr>
        </p:nvSpPr>
        <p:spPr>
          <a:xfrm>
            <a:off x="3653366" y="2743200"/>
            <a:ext cx="19507201" cy="15053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Titolo Testo</a:t>
            </a:r>
          </a:p>
        </p:txBody>
      </p:sp>
      <p:sp>
        <p:nvSpPr>
          <p:cNvPr id="4" name="Numero diapositiva"/>
          <p:cNvSpPr txBox="1"/>
          <p:nvPr>
            <p:ph type="sldNum" sz="quarter" idx="2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titleStyle>
    <p:bodyStyle>
      <a:lvl1pPr marL="6096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12192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18288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24384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30480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36576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42672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48768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54864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4.png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5.png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6.png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7.png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8.png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9.png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0.png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1.png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2.png"/></Relationships>
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.tif"/></Relationships>
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3.png"/></Relationships>
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4.png"/></Relationships>
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5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2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Conducibilità"/>
          <p:cNvSpPr txBox="1"/>
          <p:nvPr>
            <p:ph type="title"/>
          </p:nvPr>
        </p:nvSpPr>
        <p:spPr>
          <a:xfrm>
            <a:off x="1206494" y="2574989"/>
            <a:ext cx="21971008" cy="4648205"/>
          </a:xfrm>
          <a:prstGeom prst="rect">
            <a:avLst/>
          </a:prstGeom>
          <a:gradFill>
            <a:gsLst>
              <a:gs pos="0">
                <a:schemeClr val="accent1">
                  <a:hueOff val="796897"/>
                  <a:lumOff val="36487"/>
                </a:schemeClr>
              </a:gs>
              <a:gs pos="35000">
                <a:srgbClr val="CFE2FF"/>
              </a:gs>
              <a:gs pos="100000">
                <a:schemeClr val="accent1">
                  <a:hueOff val="922619"/>
                  <a:lumOff val="46439"/>
                </a:schemeClr>
              </a:gs>
            </a:gsLst>
            <a:lin ang="16200000"/>
          </a:gradFill>
          <a:ln w="9525">
            <a:solidFill>
              <a:srgbClr val="009EF9"/>
            </a:solidFill>
          </a:ln>
        </p:spPr>
        <p:txBody>
          <a:bodyPr/>
          <a:lstStyle/>
          <a:p>
            <a:pPr algn="ctr" defTabSz="2292037">
              <a:defRPr b="0" spc="-300" sz="10900">
                <a:solidFill>
                  <a:srgbClr val="5E5E5E"/>
                </a:solidFill>
              </a:defRPr>
            </a:pPr>
            <a:r>
              <a:t>Determinazione della costante di dissociazione di CH</a:t>
            </a:r>
            <a:r>
              <a:rPr baseline="-26212"/>
              <a:t>3</a:t>
            </a:r>
            <a:r>
              <a:t>COOH da misure di conducibilita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i ottengono le differenze tra le conducibilità molari limite delle specie ironiche individuali:…"/>
          <p:cNvSpPr txBox="1"/>
          <p:nvPr/>
        </p:nvSpPr>
        <p:spPr>
          <a:xfrm>
            <a:off x="2072151" y="1277814"/>
            <a:ext cx="21200123" cy="92646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25500">
              <a:lnSpc>
                <a:spcPct val="130000"/>
              </a:lnSpc>
              <a:defRPr sz="48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Si ottengono le differenze tra le conducibilità molari limite delle specie ironiche individuali: </a:t>
            </a:r>
          </a:p>
          <a:p>
            <a:pPr algn="l" defTabSz="825500">
              <a:lnSpc>
                <a:spcPct val="130000"/>
              </a:lnSpc>
              <a:defRPr sz="48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da ΔΛ</a:t>
            </a:r>
            <a:r>
              <a:rPr baseline="-5999"/>
              <a:t>0</a:t>
            </a:r>
            <a:r>
              <a:t>= Λ</a:t>
            </a:r>
            <a:r>
              <a:rPr baseline="-5999"/>
              <a:t>0</a:t>
            </a:r>
            <a:r>
              <a:rPr baseline="31999"/>
              <a:t>NaCl </a:t>
            </a:r>
            <a:r>
              <a:t>-</a:t>
            </a:r>
            <a:r>
              <a:rPr baseline="-5999"/>
              <a:t> </a:t>
            </a:r>
            <a:r>
              <a:t>Λ</a:t>
            </a:r>
            <a:r>
              <a:rPr baseline="-5999"/>
              <a:t>0</a:t>
            </a:r>
            <a:r>
              <a:rPr baseline="31999"/>
              <a:t>KCl </a:t>
            </a:r>
            <a:r>
              <a:rPr baseline="-5999"/>
              <a:t> </a:t>
            </a:r>
            <a:r>
              <a:t>=</a:t>
            </a:r>
            <a:r>
              <a:rPr baseline="-5999"/>
              <a:t> </a:t>
            </a:r>
            <a:r>
              <a:t>Λ</a:t>
            </a:r>
            <a:r>
              <a:rPr baseline="-5999"/>
              <a:t>0</a:t>
            </a:r>
            <a:r>
              <a:rPr baseline="31999"/>
              <a:t>NaNO3 </a:t>
            </a:r>
            <a:r>
              <a:t>-</a:t>
            </a:r>
            <a:r>
              <a:rPr baseline="-5999"/>
              <a:t> </a:t>
            </a:r>
            <a:r>
              <a:t>Λ</a:t>
            </a:r>
            <a:r>
              <a:rPr baseline="-5999"/>
              <a:t>0</a:t>
            </a:r>
            <a:r>
              <a:rPr baseline="31999"/>
              <a:t>KNO3</a:t>
            </a:r>
            <a:r>
              <a:t>=</a:t>
            </a:r>
            <a:r>
              <a:rPr baseline="-5999"/>
              <a:t> </a:t>
            </a:r>
            <a:r>
              <a:rPr b="1"/>
              <a:t>Δλ</a:t>
            </a:r>
            <a:r>
              <a:rPr b="1" baseline="-5999"/>
              <a:t>0</a:t>
            </a:r>
            <a:r>
              <a:rPr baseline="31999"/>
              <a:t>+</a:t>
            </a:r>
            <a:r>
              <a:t> =(λ</a:t>
            </a:r>
            <a:r>
              <a:rPr baseline="-5999"/>
              <a:t>0</a:t>
            </a:r>
            <a:r>
              <a:rPr baseline="31999"/>
              <a:t>Na+ </a:t>
            </a:r>
            <a:r>
              <a:t>- λ</a:t>
            </a:r>
            <a:r>
              <a:rPr baseline="-5999"/>
              <a:t>0</a:t>
            </a:r>
            <a:r>
              <a:rPr baseline="31999"/>
              <a:t>K+</a:t>
            </a:r>
            <a:r>
              <a:t>)</a:t>
            </a:r>
          </a:p>
          <a:p>
            <a:pPr algn="l" defTabSz="825500">
              <a:lnSpc>
                <a:spcPct val="130000"/>
              </a:lnSpc>
              <a:defRPr sz="48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da ΔΛ</a:t>
            </a:r>
            <a:r>
              <a:rPr baseline="-5999"/>
              <a:t>0</a:t>
            </a:r>
            <a:r>
              <a:t>= Λ</a:t>
            </a:r>
            <a:r>
              <a:rPr baseline="-5999"/>
              <a:t>0</a:t>
            </a:r>
            <a:r>
              <a:rPr baseline="31999"/>
              <a:t>NaCl </a:t>
            </a:r>
            <a:r>
              <a:t>-</a:t>
            </a:r>
            <a:r>
              <a:rPr baseline="-5999"/>
              <a:t> </a:t>
            </a:r>
            <a:r>
              <a:t>Λ</a:t>
            </a:r>
            <a:r>
              <a:rPr baseline="-5999"/>
              <a:t>0</a:t>
            </a:r>
            <a:r>
              <a:rPr baseline="31999"/>
              <a:t>NaNO3 </a:t>
            </a:r>
            <a:r>
              <a:t>= Λ</a:t>
            </a:r>
            <a:r>
              <a:rPr baseline="-5999"/>
              <a:t>0</a:t>
            </a:r>
            <a:r>
              <a:rPr baseline="31999"/>
              <a:t>KCl </a:t>
            </a:r>
            <a:r>
              <a:t>- Λ</a:t>
            </a:r>
            <a:r>
              <a:rPr baseline="-5999"/>
              <a:t>0</a:t>
            </a:r>
            <a:r>
              <a:rPr baseline="31999"/>
              <a:t>KNO3 </a:t>
            </a:r>
            <a:r>
              <a:t>= </a:t>
            </a:r>
            <a:r>
              <a:rPr b="1"/>
              <a:t>Δλ</a:t>
            </a:r>
            <a:r>
              <a:rPr b="1" baseline="-5999"/>
              <a:t>0</a:t>
            </a:r>
            <a:r>
              <a:rPr b="1" baseline="31999"/>
              <a:t>-</a:t>
            </a:r>
            <a:r>
              <a:t> =(λ</a:t>
            </a:r>
            <a:r>
              <a:rPr baseline="-5999"/>
              <a:t>0</a:t>
            </a:r>
            <a:r>
              <a:rPr baseline="31999"/>
              <a:t>Cl- </a:t>
            </a:r>
            <a:r>
              <a:t>- λ</a:t>
            </a:r>
            <a:r>
              <a:rPr baseline="-5999"/>
              <a:t>0</a:t>
            </a:r>
            <a:r>
              <a:rPr baseline="31999"/>
              <a:t>NO3-</a:t>
            </a:r>
            <a:r>
              <a:t>)</a:t>
            </a:r>
          </a:p>
          <a:p>
            <a:pPr algn="l" defTabSz="825500">
              <a:lnSpc>
                <a:spcPct val="130000"/>
              </a:lnSpc>
              <a:defRPr sz="48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La legge di additività di Kohlrausch può essere usata per ottenere la Λ</a:t>
            </a:r>
            <a:r>
              <a:rPr baseline="-5999"/>
              <a:t>0 </a:t>
            </a:r>
            <a:r>
              <a:t>di elettroliti </a:t>
            </a:r>
          </a:p>
          <a:p>
            <a:pPr algn="l" defTabSz="825500">
              <a:lnSpc>
                <a:spcPct val="130000"/>
              </a:lnSpc>
              <a:defRPr sz="48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deboli, combinando quelle di elettroliti forti</a:t>
            </a:r>
          </a:p>
          <a:p>
            <a:pPr algn="l" defTabSz="825500">
              <a:lnSpc>
                <a:spcPct val="130000"/>
              </a:lnSpc>
              <a:defRPr sz="48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Λ</a:t>
            </a:r>
            <a:r>
              <a:rPr baseline="-5999"/>
              <a:t>0</a:t>
            </a:r>
            <a:r>
              <a:rPr baseline="31999"/>
              <a:t>CH3COOH </a:t>
            </a:r>
            <a:r>
              <a:t>= λ</a:t>
            </a:r>
            <a:r>
              <a:rPr baseline="-5999"/>
              <a:t>0</a:t>
            </a:r>
            <a:r>
              <a:rPr baseline="31999"/>
              <a:t>H+</a:t>
            </a:r>
            <a:r>
              <a:t> + λ</a:t>
            </a:r>
            <a:r>
              <a:rPr baseline="-5999"/>
              <a:t>0</a:t>
            </a:r>
            <a:r>
              <a:rPr baseline="31999"/>
              <a:t>CH3COO-</a:t>
            </a:r>
            <a:r>
              <a:t> = Λ</a:t>
            </a:r>
            <a:r>
              <a:rPr baseline="-5999"/>
              <a:t>0</a:t>
            </a:r>
            <a:r>
              <a:rPr baseline="31999"/>
              <a:t>HCl</a:t>
            </a:r>
            <a:r>
              <a:t> + Λ</a:t>
            </a:r>
            <a:r>
              <a:rPr baseline="-5999"/>
              <a:t>0</a:t>
            </a:r>
            <a:r>
              <a:rPr baseline="31999"/>
              <a:t>CH3COONa </a:t>
            </a:r>
            <a:r>
              <a:t>- Λ</a:t>
            </a:r>
            <a:r>
              <a:rPr baseline="-5999"/>
              <a:t>0</a:t>
            </a:r>
            <a:r>
              <a:rPr baseline="31999"/>
              <a:t>NaCl</a:t>
            </a:r>
            <a:endParaRPr baseline="31999"/>
          </a:p>
          <a:p>
            <a:pPr algn="l" defTabSz="825500">
              <a:lnSpc>
                <a:spcPct val="130000"/>
              </a:lnSpc>
              <a:defRPr sz="48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Nota la Λ</a:t>
            </a:r>
            <a:r>
              <a:rPr baseline="-5999"/>
              <a:t>0 </a:t>
            </a:r>
            <a:r>
              <a:t>di CH</a:t>
            </a:r>
            <a:r>
              <a:rPr baseline="-5999"/>
              <a:t>3</a:t>
            </a:r>
            <a:r>
              <a:t>COOH si può ottenere il grado di dissociazione di CH</a:t>
            </a:r>
            <a:r>
              <a:rPr baseline="-5999"/>
              <a:t>3</a:t>
            </a:r>
            <a:r>
              <a:t>COOH a differenti concentrazioni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Λ0 per CH3COOH dalla somma delle mobilità ioniche limite…"/>
          <p:cNvSpPr txBox="1"/>
          <p:nvPr/>
        </p:nvSpPr>
        <p:spPr>
          <a:xfrm>
            <a:off x="961084" y="659386"/>
            <a:ext cx="22461831" cy="111176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825500">
              <a:spcBef>
                <a:spcPts val="800"/>
              </a:spcBef>
              <a:defRPr sz="4800">
                <a:solidFill>
                  <a:srgbClr val="FF26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Λ</a:t>
            </a:r>
            <a:r>
              <a:rPr baseline="-5998"/>
              <a:t>0</a:t>
            </a:r>
            <a:r>
              <a:t> per CH</a:t>
            </a:r>
            <a:r>
              <a:rPr baseline="-5998"/>
              <a:t>3</a:t>
            </a:r>
            <a:r>
              <a:t>COOH dalla somma delle mobilità ioniche limite</a:t>
            </a:r>
          </a:p>
          <a:p>
            <a:pPr algn="l" defTabSz="825500">
              <a:spcBef>
                <a:spcPts val="800"/>
              </a:spcBef>
              <a:defRPr sz="48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ν</a:t>
            </a:r>
            <a:r>
              <a:rPr baseline="-5998"/>
              <a:t>+</a:t>
            </a:r>
            <a:r>
              <a:t>=ν</a:t>
            </a:r>
            <a:r>
              <a:rPr baseline="-5998"/>
              <a:t>-</a:t>
            </a:r>
            <a:r>
              <a:t>= 1</a:t>
            </a:r>
          </a:p>
          <a:p>
            <a:pPr algn="l" defTabSz="825500">
              <a:spcBef>
                <a:spcPts val="800"/>
              </a:spcBef>
              <a:defRPr sz="48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λ</a:t>
            </a:r>
            <a:r>
              <a:rPr baseline="-5998"/>
              <a:t>+</a:t>
            </a:r>
            <a:r>
              <a:rPr baseline="31999"/>
              <a:t>0</a:t>
            </a:r>
            <a:r>
              <a:t>=349.6 Scm</a:t>
            </a:r>
            <a:r>
              <a:rPr baseline="31999"/>
              <a:t>2</a:t>
            </a:r>
            <a:r>
              <a:t>/mol per H</a:t>
            </a:r>
            <a:r>
              <a:rPr baseline="31999"/>
              <a:t>+</a:t>
            </a:r>
          </a:p>
          <a:p>
            <a:pPr algn="l" defTabSz="825500">
              <a:spcBef>
                <a:spcPts val="800"/>
              </a:spcBef>
              <a:defRPr sz="48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λ</a:t>
            </a:r>
            <a:r>
              <a:rPr baseline="-5998"/>
              <a:t>-</a:t>
            </a:r>
            <a:r>
              <a:rPr baseline="31999"/>
              <a:t>0</a:t>
            </a:r>
            <a:r>
              <a:t>= 40.9 Scm</a:t>
            </a:r>
            <a:r>
              <a:rPr baseline="31999"/>
              <a:t>2</a:t>
            </a:r>
            <a:r>
              <a:t>/mol per CH</a:t>
            </a:r>
            <a:r>
              <a:rPr baseline="-5998"/>
              <a:t>3</a:t>
            </a:r>
            <a:r>
              <a:t>COO</a:t>
            </a:r>
            <a:r>
              <a:rPr baseline="31999"/>
              <a:t>-</a:t>
            </a:r>
          </a:p>
          <a:p>
            <a:pPr algn="l">
              <a:lnSpc>
                <a:spcPct val="80000"/>
              </a:lnSpc>
              <a:defRPr spc="-96" sz="48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Λ</a:t>
            </a:r>
            <a:r>
              <a:rPr baseline="-5998"/>
              <a:t>0</a:t>
            </a:r>
            <a:r>
              <a:t>= 349.6 + 40.9= 390.5 Scm</a:t>
            </a:r>
            <a:r>
              <a:rPr baseline="31999"/>
              <a:t>2</a:t>
            </a:r>
            <a:r>
              <a:t>/mol </a:t>
            </a:r>
          </a:p>
          <a:p>
            <a:pPr algn="l">
              <a:lnSpc>
                <a:spcPct val="80000"/>
              </a:lnSpc>
              <a:spcBef>
                <a:spcPts val="800"/>
              </a:spcBef>
              <a:defRPr spc="-96" sz="48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già a concentrazioni mM Λ</a:t>
            </a:r>
            <a:r>
              <a:rPr baseline="-5998"/>
              <a:t>m</a:t>
            </a:r>
            <a:r>
              <a:t> è molto più bassa, indicando che è ionizzato solo in parte</a:t>
            </a:r>
          </a:p>
          <a:p>
            <a:pPr algn="l">
              <a:lnSpc>
                <a:spcPct val="80000"/>
              </a:lnSpc>
              <a:spcBef>
                <a:spcPts val="800"/>
              </a:spcBef>
              <a:defRPr spc="-96" sz="48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acido debole </a:t>
            </a:r>
          </a:p>
          <a:p>
            <a:pPr algn="l">
              <a:lnSpc>
                <a:spcPct val="80000"/>
              </a:lnSpc>
              <a:spcBef>
                <a:spcPts val="800"/>
              </a:spcBef>
              <a:defRPr spc="-96" sz="48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</a:p>
          <a:p>
            <a:pPr algn="l" defTabSz="127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aseline="-12764" sz="4700">
                <a:solidFill>
                  <a:srgbClr val="009051"/>
                </a:solidFill>
                <a:latin typeface="Symbol"/>
                <a:ea typeface="Symbol"/>
                <a:cs typeface="Symbol"/>
                <a:sym typeface="Symbol"/>
              </a:defRPr>
            </a:pPr>
            <a:r>
              <a:t>L</a:t>
            </a:r>
            <a:r>
              <a:rPr baseline="-18999"/>
              <a:t>0</a:t>
            </a:r>
            <a:r>
              <a:t> </a:t>
            </a:r>
            <a:r>
              <a:rPr>
                <a:latin typeface="Calibri"/>
                <a:ea typeface="Calibri"/>
                <a:cs typeface="Calibri"/>
                <a:sym typeface="Calibri"/>
              </a:rPr>
              <a:t>per KCl dalla somma delle mobilità ioniche limite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algn="l" defTabSz="825500">
              <a:spcBef>
                <a:spcPts val="800"/>
              </a:spcBef>
              <a:defRPr sz="48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ν</a:t>
            </a:r>
            <a:r>
              <a:rPr baseline="-5998"/>
              <a:t>+</a:t>
            </a:r>
            <a:r>
              <a:t>=ν</a:t>
            </a:r>
            <a:r>
              <a:rPr baseline="-5998"/>
              <a:t>-</a:t>
            </a:r>
            <a:r>
              <a:t>= 1</a:t>
            </a:r>
          </a:p>
          <a:p>
            <a:pPr algn="l" defTabSz="825500">
              <a:spcBef>
                <a:spcPts val="800"/>
              </a:spcBef>
              <a:defRPr sz="48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λ</a:t>
            </a:r>
            <a:r>
              <a:rPr baseline="-5998"/>
              <a:t>+</a:t>
            </a:r>
            <a:r>
              <a:rPr baseline="31999"/>
              <a:t>0</a:t>
            </a:r>
            <a:r>
              <a:t>= 73.50 Scm</a:t>
            </a:r>
            <a:r>
              <a:rPr baseline="31999"/>
              <a:t>2</a:t>
            </a:r>
            <a:r>
              <a:t>/mol per K</a:t>
            </a:r>
            <a:r>
              <a:rPr baseline="31999"/>
              <a:t>+</a:t>
            </a:r>
          </a:p>
          <a:p>
            <a:pPr algn="l" defTabSz="825500">
              <a:spcBef>
                <a:spcPts val="800"/>
              </a:spcBef>
              <a:defRPr sz="48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λ</a:t>
            </a:r>
            <a:r>
              <a:rPr baseline="-5998"/>
              <a:t>-</a:t>
            </a:r>
            <a:r>
              <a:rPr baseline="31999"/>
              <a:t>0</a:t>
            </a:r>
            <a:r>
              <a:t>= 76.35 Scm</a:t>
            </a:r>
            <a:r>
              <a:rPr baseline="31999"/>
              <a:t>2</a:t>
            </a:r>
            <a:r>
              <a:t>/mol per Cl</a:t>
            </a:r>
            <a:r>
              <a:rPr baseline="31999"/>
              <a:t>-</a:t>
            </a:r>
          </a:p>
          <a:p>
            <a:pPr algn="l">
              <a:lnSpc>
                <a:spcPct val="80000"/>
              </a:lnSpc>
              <a:defRPr spc="-96" sz="48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Λ</a:t>
            </a:r>
            <a:r>
              <a:rPr baseline="-5998"/>
              <a:t>0</a:t>
            </a:r>
            <a:r>
              <a:t>= 73.50 + 76.35 =149.85 Scm</a:t>
            </a:r>
            <a:r>
              <a:rPr baseline="31999"/>
              <a:t>2</a:t>
            </a:r>
            <a:r>
              <a:t>/mol</a:t>
            </a:r>
          </a:p>
          <a:p>
            <a:pPr algn="l">
              <a:lnSpc>
                <a:spcPct val="80000"/>
              </a:lnSpc>
              <a:defRPr spc="-96" sz="48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</a:p>
          <a:p>
            <a:pPr algn="l">
              <a:lnSpc>
                <a:spcPct val="80000"/>
              </a:lnSpc>
              <a:defRPr spc="-96" sz="48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la conducibilità di soluzioni diluite di KCl è vicina a questo valore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Conducibilità di soluzioni elettrolitiche"/>
          <p:cNvSpPr txBox="1"/>
          <p:nvPr/>
        </p:nvSpPr>
        <p:spPr>
          <a:xfrm>
            <a:off x="1183103" y="964665"/>
            <a:ext cx="22017794" cy="817957"/>
          </a:xfrm>
          <a:prstGeom prst="rect">
            <a:avLst/>
          </a:prstGeom>
          <a:solidFill>
            <a:srgbClr val="D9D9D9"/>
          </a:solidFill>
          <a:ln>
            <a:solidFill>
              <a:srgbClr val="00CC66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lnSpc>
                <a:spcPct val="90000"/>
              </a:lnSpc>
              <a:spcBef>
                <a:spcPts val="4500"/>
              </a:spcBef>
              <a:defRPr sz="4800">
                <a:solidFill>
                  <a:srgbClr val="00CC66"/>
                </a:solidFill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pPr/>
            <a:r>
              <a:t>Dipendenza dalla temperatura</a:t>
            </a:r>
          </a:p>
        </p:txBody>
      </p:sp>
      <p:sp>
        <p:nvSpPr>
          <p:cNvPr id="218" name="A differenza dei metalli la conducibilità delle soluzioni elettrolitiche aumenta con la T…"/>
          <p:cNvSpPr txBox="1"/>
          <p:nvPr/>
        </p:nvSpPr>
        <p:spPr>
          <a:xfrm>
            <a:off x="1081147" y="2918810"/>
            <a:ext cx="21329422" cy="23578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25500">
              <a:spcBef>
                <a:spcPts val="800"/>
              </a:spcBef>
              <a:defRPr sz="48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A differenza dei metalli la conducibilità delle soluzioni elettrolitiche aumenta con la T</a:t>
            </a:r>
          </a:p>
          <a:p>
            <a:pPr algn="l" defTabSz="825500">
              <a:spcBef>
                <a:spcPts val="800"/>
              </a:spcBef>
              <a:defRPr sz="48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aumenta dal 1% al 9% per grado a seconda dello ione</a:t>
            </a:r>
          </a:p>
        </p:txBody>
      </p:sp>
      <p:pic>
        <p:nvPicPr>
          <p:cNvPr id="219" name="Immagine 1" descr="Immagine 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39650" y="5507590"/>
            <a:ext cx="21812416" cy="5262564"/>
          </a:xfrm>
          <a:prstGeom prst="rect">
            <a:avLst/>
          </a:prstGeom>
          <a:ln w="12700">
            <a:miter lim="400000"/>
          </a:ln>
        </p:spPr>
      </p:pic>
      <p:sp>
        <p:nvSpPr>
          <p:cNvPr id="220" name="E’ importante termostatare le soluzioni…"/>
          <p:cNvSpPr txBox="1"/>
          <p:nvPr/>
        </p:nvSpPr>
        <p:spPr>
          <a:xfrm>
            <a:off x="391030" y="11001102"/>
            <a:ext cx="23601939" cy="22562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25500">
              <a:defRPr sz="48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E’ importante termostatare le soluzioni</a:t>
            </a:r>
          </a:p>
          <a:p>
            <a:pPr algn="l" defTabSz="825500">
              <a:defRPr sz="48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in alternativa, viene calcolato un fattore di correzione dovuto alla variazione di T, es. 2% per °, ma è un valore approssimato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Conducibilità di soluzioni elettrolitiche"/>
          <p:cNvSpPr txBox="1"/>
          <p:nvPr/>
        </p:nvSpPr>
        <p:spPr>
          <a:xfrm>
            <a:off x="1203155" y="1214811"/>
            <a:ext cx="22017794" cy="933781"/>
          </a:xfrm>
          <a:prstGeom prst="rect">
            <a:avLst/>
          </a:prstGeom>
          <a:solidFill>
            <a:srgbClr val="D9D9D9"/>
          </a:solidFill>
          <a:ln>
            <a:solidFill>
              <a:srgbClr val="FF000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lnSpc>
                <a:spcPct val="90000"/>
              </a:lnSpc>
              <a:spcBef>
                <a:spcPts val="4500"/>
              </a:spcBef>
              <a:defRPr sz="4800">
                <a:solidFill>
                  <a:srgbClr val="FF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Dipendenza della conducibilità molare 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L</a:t>
            </a:r>
            <a:r>
              <a:rPr baseline="-25000"/>
              <a:t>m </a:t>
            </a:r>
            <a:r>
              <a:t>dalla concentrazione: elettroliti deboli</a:t>
            </a:r>
          </a:p>
        </p:txBody>
      </p:sp>
      <p:sp>
        <p:nvSpPr>
          <p:cNvPr id="223" name="CasellaDiTesto 3"/>
          <p:cNvSpPr txBox="1"/>
          <p:nvPr/>
        </p:nvSpPr>
        <p:spPr>
          <a:xfrm>
            <a:off x="1636295" y="2878307"/>
            <a:ext cx="12320338" cy="8607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4800">
                <a:solidFill>
                  <a:srgbClr val="FF0000"/>
                </a:solidFill>
                <a:latin typeface="Symbol"/>
                <a:ea typeface="Symbol"/>
                <a:cs typeface="Symbol"/>
                <a:sym typeface="Symbol"/>
              </a:defRPr>
            </a:pPr>
            <a:r>
              <a:t>a</a:t>
            </a:r>
            <a:r>
              <a:rPr>
                <a:solidFill>
                  <a:srgbClr val="5E5E5E"/>
                </a:solidFill>
                <a:latin typeface="+mj-lt"/>
                <a:ea typeface="+mj-ea"/>
                <a:cs typeface="+mj-cs"/>
                <a:sym typeface="Helvetica Neue"/>
              </a:rPr>
              <a:t> grado di dissociazione </a:t>
            </a:r>
          </a:p>
        </p:txBody>
      </p:sp>
      <p:pic>
        <p:nvPicPr>
          <p:cNvPr id="224" name="Immagine 4" descr="Immagin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706728" y="4381400"/>
            <a:ext cx="15375355" cy="884263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Conducibilità di soluzioni elettrolitiche"/>
          <p:cNvSpPr txBox="1"/>
          <p:nvPr/>
        </p:nvSpPr>
        <p:spPr>
          <a:xfrm>
            <a:off x="1203155" y="1272722"/>
            <a:ext cx="22017794" cy="817958"/>
          </a:xfrm>
          <a:prstGeom prst="rect">
            <a:avLst/>
          </a:prstGeom>
          <a:solidFill>
            <a:srgbClr val="D9D9D9"/>
          </a:solidFill>
          <a:ln>
            <a:solidFill>
              <a:srgbClr val="00CC66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lnSpc>
                <a:spcPct val="90000"/>
              </a:lnSpc>
              <a:spcBef>
                <a:spcPts val="4500"/>
              </a:spcBef>
              <a:defRPr sz="4800">
                <a:solidFill>
                  <a:srgbClr val="00CC66"/>
                </a:solidFill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pPr/>
            <a:r>
              <a:t>Mobilità ionica: u</a:t>
            </a:r>
          </a:p>
        </p:txBody>
      </p:sp>
      <p:pic>
        <p:nvPicPr>
          <p:cNvPr id="227" name="Immagine 2" descr="Immagin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978817" y="2528385"/>
            <a:ext cx="18734158" cy="10441658"/>
          </a:xfrm>
          <a:prstGeom prst="rect">
            <a:avLst/>
          </a:prstGeom>
          <a:ln w="12700">
            <a:miter lim="400000"/>
          </a:ln>
        </p:spPr>
      </p:pic>
      <p:sp>
        <p:nvSpPr>
          <p:cNvPr id="228" name="fr: frizione"/>
          <p:cNvSpPr txBox="1"/>
          <p:nvPr/>
        </p:nvSpPr>
        <p:spPr>
          <a:xfrm>
            <a:off x="10756005" y="4573009"/>
            <a:ext cx="1842698" cy="571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100"/>
            </a:lvl1pPr>
          </a:lstStyle>
          <a:p>
            <a:pPr/>
            <a:r>
              <a:t>fr: frizione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Cella di conducibilità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pc="-200"/>
            </a:lvl1pPr>
          </a:lstStyle>
          <a:p>
            <a:pPr/>
            <a:r>
              <a:t>Cella di conducibilità</a:t>
            </a:r>
          </a:p>
        </p:txBody>
      </p:sp>
      <p:sp>
        <p:nvSpPr>
          <p:cNvPr id="231" name="Corpo livello uno…"/>
          <p:cNvSpPr txBox="1"/>
          <p:nvPr>
            <p:ph type="body" sz="half" idx="1"/>
          </p:nvPr>
        </p:nvSpPr>
        <p:spPr>
          <a:xfrm>
            <a:off x="9764705" y="2448791"/>
            <a:ext cx="13974491" cy="6602950"/>
          </a:xfrm>
          <a:prstGeom prst="rect">
            <a:avLst/>
          </a:prstGeom>
        </p:spPr>
        <p:txBody>
          <a:bodyPr lIns="50800" tIns="50800" rIns="50800" bIns="50800"/>
          <a:lstStyle/>
          <a:p>
            <a:pPr defTabSz="742950">
              <a:spcBef>
                <a:spcPts val="1600"/>
              </a:spcBef>
              <a:defRPr b="0" spc="-90" sz="4950"/>
            </a:pPr>
            <a:r>
              <a:t>Nello schema semplificato: due elettrodi di platino con la stessa area superficiale (A), affacciati, ad una distanza l</a:t>
            </a:r>
            <a:endParaRPr spc="-89"/>
          </a:p>
          <a:p>
            <a:pPr defTabSz="742950">
              <a:spcBef>
                <a:spcPts val="1600"/>
              </a:spcBef>
              <a:defRPr b="0" spc="-90" sz="4950"/>
            </a:pPr>
            <a:r>
              <a:t>Immersi nella soluzione e collegati al circuito in cui passa </a:t>
            </a:r>
            <a:r>
              <a:rPr b="1"/>
              <a:t>corrente alternata</a:t>
            </a:r>
            <a:r>
              <a:t>, di frequenza dell’ordine dei kHz: 1-100 kHz</a:t>
            </a:r>
            <a:endParaRPr spc="-89"/>
          </a:p>
          <a:p>
            <a:pPr defTabSz="742950">
              <a:spcBef>
                <a:spcPts val="1600"/>
              </a:spcBef>
              <a:defRPr b="0" spc="-90" sz="4950"/>
            </a:pPr>
            <a:r>
              <a:t>Nel caso di corrente continua sarebbe una cella elettrolitica.</a:t>
            </a:r>
          </a:p>
        </p:txBody>
      </p:sp>
      <p:pic>
        <p:nvPicPr>
          <p:cNvPr id="232" name="Immagine" descr="Immagin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791064" y="2875083"/>
            <a:ext cx="7112002" cy="3949702"/>
          </a:xfrm>
          <a:prstGeom prst="rect">
            <a:avLst/>
          </a:prstGeom>
          <a:ln w="12700">
            <a:miter lim="400000"/>
          </a:ln>
        </p:spPr>
      </p:pic>
      <p:sp>
        <p:nvSpPr>
          <p:cNvPr id="233" name="https://sensorex.com/toroidal-conductivity-sensors/"/>
          <p:cNvSpPr txBox="1"/>
          <p:nvPr/>
        </p:nvSpPr>
        <p:spPr>
          <a:xfrm>
            <a:off x="660574" y="12659354"/>
            <a:ext cx="11617644" cy="6719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825500">
              <a:defRPr sz="39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pPr/>
            <a:r>
              <a:t>https://sensorex.com/toroidal-conductivity-sensors/</a:t>
            </a:r>
          </a:p>
        </p:txBody>
      </p:sp>
      <p:sp>
        <p:nvSpPr>
          <p:cNvPr id="234" name="Più alta la frequenza, meno probabile la polarizzazione degli elettrodi"/>
          <p:cNvSpPr txBox="1"/>
          <p:nvPr/>
        </p:nvSpPr>
        <p:spPr>
          <a:xfrm>
            <a:off x="642774" y="7185267"/>
            <a:ext cx="10055450" cy="2311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4800">
                <a:solidFill>
                  <a:srgbClr val="000000"/>
                </a:solidFill>
              </a:defRPr>
            </a:lvl1pPr>
          </a:lstStyle>
          <a:p>
            <a:pPr/>
            <a:r>
              <a:t>Più alta la frequenza, meno probabile la polarizzazione degli elettrodi</a:t>
            </a:r>
          </a:p>
        </p:txBody>
      </p:sp>
      <p:sp>
        <p:nvSpPr>
          <p:cNvPr id="235" name="Frequenze troppo alte disturbi da effetti capacitivi"/>
          <p:cNvSpPr txBox="1"/>
          <p:nvPr/>
        </p:nvSpPr>
        <p:spPr>
          <a:xfrm>
            <a:off x="642774" y="9857151"/>
            <a:ext cx="8913805" cy="157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4800">
                <a:solidFill>
                  <a:srgbClr val="000000"/>
                </a:solidFill>
              </a:defRPr>
            </a:lvl1pPr>
          </a:lstStyle>
          <a:p>
            <a:pPr/>
            <a:r>
              <a:t>Frequenze troppo alte disturbi da effetti capacitivi</a:t>
            </a:r>
          </a:p>
        </p:txBody>
      </p:sp>
      <p:sp>
        <p:nvSpPr>
          <p:cNvPr id="236" name="La frequenza più adatta dipende dalla concentrazione.…"/>
          <p:cNvSpPr txBox="1"/>
          <p:nvPr/>
        </p:nvSpPr>
        <p:spPr>
          <a:xfrm>
            <a:off x="9798253" y="8880309"/>
            <a:ext cx="14374531" cy="3784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4800">
                <a:solidFill>
                  <a:srgbClr val="000000"/>
                </a:solidFill>
              </a:defRPr>
            </a:pPr>
            <a:r>
              <a:t>La frequenza più adatta dipende dalla concentrazione.</a:t>
            </a:r>
          </a:p>
          <a:p>
            <a:pPr algn="l">
              <a:defRPr sz="4800">
                <a:solidFill>
                  <a:srgbClr val="000000"/>
                </a:solidFill>
              </a:defRPr>
            </a:pPr>
            <a:r>
              <a:t>Per basse concentrazioni, meno  polarizzazione, si usano frequenze più basse (meno disturbi da effetti di capacità)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Titolo 1"/>
          <p:cNvSpPr txBox="1"/>
          <p:nvPr>
            <p:ph type="title"/>
          </p:nvPr>
        </p:nvSpPr>
        <p:spPr>
          <a:xfrm>
            <a:off x="1206500" y="1079499"/>
            <a:ext cx="21971000" cy="1434952"/>
          </a:xfrm>
          <a:prstGeom prst="rect">
            <a:avLst/>
          </a:prstGeom>
        </p:spPr>
        <p:txBody>
          <a:bodyPr/>
          <a:lstStyle>
            <a:lvl1pPr>
              <a:defRPr spc="-200"/>
            </a:lvl1pPr>
          </a:lstStyle>
          <a:p>
            <a:pPr/>
            <a:r>
              <a:t>Ponte di Kohlrausch</a:t>
            </a:r>
          </a:p>
        </p:txBody>
      </p:sp>
      <p:sp>
        <p:nvSpPr>
          <p:cNvPr id="239" name="Segnaposto testo 2"/>
          <p:cNvSpPr txBox="1"/>
          <p:nvPr>
            <p:ph type="body" sz="quarter" idx="1"/>
          </p:nvPr>
        </p:nvSpPr>
        <p:spPr>
          <a:xfrm>
            <a:off x="1206500" y="2372960"/>
            <a:ext cx="21971000" cy="934780"/>
          </a:xfrm>
          <a:prstGeom prst="rect">
            <a:avLst/>
          </a:prstGeom>
        </p:spPr>
        <p:txBody>
          <a:bodyPr/>
          <a:lstStyle/>
          <a:p>
            <a:pPr/>
            <a:r>
              <a:t>Misura della conducibilità di soluzioni elettrolitiche</a:t>
            </a:r>
          </a:p>
        </p:txBody>
      </p:sp>
      <p:pic>
        <p:nvPicPr>
          <p:cNvPr id="240" name="Immagine 3" descr="Immagine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16829" y="3283679"/>
            <a:ext cx="12552947" cy="9578162"/>
          </a:xfrm>
          <a:prstGeom prst="rect">
            <a:avLst/>
          </a:prstGeom>
          <a:ln w="12700">
            <a:miter lim="400000"/>
          </a:ln>
        </p:spPr>
      </p:pic>
      <p:sp>
        <p:nvSpPr>
          <p:cNvPr id="241" name="CasellaDiTesto 4"/>
          <p:cNvSpPr txBox="1"/>
          <p:nvPr/>
        </p:nvSpPr>
        <p:spPr>
          <a:xfrm>
            <a:off x="13658667" y="3618310"/>
            <a:ext cx="9629941" cy="89088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4400">
                <a:solidFill>
                  <a:srgbClr val="2F2F2F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Deriva dal ponte di Wheastone: c’è un </a:t>
            </a:r>
            <a:r>
              <a:rPr>
                <a:solidFill>
                  <a:srgbClr val="FF0000"/>
                </a:solidFill>
              </a:rPr>
              <a:t>generatore di corrente alternata</a:t>
            </a:r>
            <a:endParaRPr>
              <a:solidFill>
                <a:srgbClr val="FF0000"/>
              </a:solidFill>
            </a:endParaRPr>
          </a:p>
          <a:p>
            <a:pPr algn="l">
              <a:defRPr sz="4400">
                <a:solidFill>
                  <a:srgbClr val="151515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Nel circuito: R</a:t>
            </a:r>
            <a:r>
              <a:rPr baseline="-25000"/>
              <a:t>1</a:t>
            </a:r>
            <a:r>
              <a:t> (resitenza nota), in parallelo con capacità variabile C, e resistenza variabili R</a:t>
            </a:r>
            <a:r>
              <a:rPr baseline="-25000"/>
              <a:t>3</a:t>
            </a:r>
            <a:r>
              <a:t> e R</a:t>
            </a:r>
            <a:r>
              <a:rPr baseline="-25000"/>
              <a:t>2</a:t>
            </a:r>
            <a:r>
              <a:t>. Un braccio del ponte corrisponde alla resistenza del campione  cella conduttometrica).</a:t>
            </a:r>
          </a:p>
          <a:p>
            <a:pPr algn="l">
              <a:defRPr sz="4400">
                <a:solidFill>
                  <a:srgbClr val="151515"/>
                </a:solidFill>
                <a:latin typeface="+mj-lt"/>
                <a:ea typeface="+mj-ea"/>
                <a:cs typeface="+mj-cs"/>
                <a:sym typeface="Helvetica Neue"/>
              </a:defRPr>
            </a:pPr>
          </a:p>
          <a:p>
            <a:pPr algn="l">
              <a:defRPr b="1" sz="4400">
                <a:solidFill>
                  <a:srgbClr val="151515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G</a:t>
            </a:r>
            <a:r>
              <a:rPr b="0"/>
              <a:t>: galvanometro non misura passaggio di corrente quando:</a:t>
            </a:r>
          </a:p>
          <a:p>
            <a:pPr algn="l">
              <a:defRPr sz="4400">
                <a:solidFill>
                  <a:srgbClr val="151515"/>
                </a:solidFill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242" name="Ovale 5"/>
          <p:cNvSpPr/>
          <p:nvPr/>
        </p:nvSpPr>
        <p:spPr>
          <a:xfrm>
            <a:off x="5943598" y="8903368"/>
            <a:ext cx="1179099" cy="1251287"/>
          </a:xfrm>
          <a:prstGeom prst="ellipse">
            <a:avLst/>
          </a:prstGeom>
          <a:ln w="76200">
            <a:solidFill>
              <a:srgbClr val="FF0000"/>
            </a:solidFill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243" name="CasellaDiTesto 6"/>
          <p:cNvSpPr txBox="1"/>
          <p:nvPr/>
        </p:nvSpPr>
        <p:spPr>
          <a:xfrm>
            <a:off x="15538961" y="11236785"/>
            <a:ext cx="4766788" cy="1719971"/>
          </a:xfrm>
          <a:prstGeom prst="rect">
            <a:avLst/>
          </a:prstGeom>
          <a:gradFill>
            <a:gsLst>
              <a:gs pos="0">
                <a:schemeClr val="accent4">
                  <a:hueOff val="-310421"/>
                  <a:lumOff val="27139"/>
                </a:schemeClr>
              </a:gs>
              <a:gs pos="35000">
                <a:srgbClr val="FFF2D0"/>
              </a:gs>
              <a:gs pos="100000">
                <a:schemeClr val="accent4">
                  <a:hueOff val="-406766"/>
                  <a:lumOff val="36738"/>
                </a:schemeClr>
              </a:gs>
            </a:gsLst>
            <a:lin ang="16200000"/>
          </a:gradFill>
          <a:ln>
            <a:solidFill>
              <a:srgbClr val="FED72C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5200">
                <a:latin typeface="Cambria Math"/>
                <a:ea typeface="Cambria Math"/>
                <a:cs typeface="Cambria Math"/>
                <a:sym typeface="Cambria Math"/>
              </a:defRPr>
            </a:lvl1pPr>
          </a:lstStyle>
          <a:p>
            <a:pPr/>
            <a14:m>
              <m:oMathPara>
                <m:oMathParaPr>
                  <m:jc m:val="center"/>
                </m:oMathParaPr>
                <m:oMath>
                  <m:f>
                    <m:fPr>
                      <m:ctrlPr>
                        <a:rPr xmlns:a="http://schemas.openxmlformats.org/drawingml/2006/main" sz="565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sSub>
                        <m:e>
                          <m:r>
                            <a:rPr xmlns:a="http://schemas.openxmlformats.org/drawingml/2006/main" sz="5650" i="1">
                              <a:solidFill>
                                <a:srgbClr val="5E5E5E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xmlns:a="http://schemas.openxmlformats.org/drawingml/2006/main" sz="5650" i="1">
                              <a:solidFill>
                                <a:srgbClr val="5E5E5E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</m:num>
                    <m:den>
                      <m:sSub>
                        <m:e>
                          <m:r>
                            <a:rPr xmlns:a="http://schemas.openxmlformats.org/drawingml/2006/main" sz="5650" i="1">
                              <a:solidFill>
                                <a:srgbClr val="5E5E5E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xmlns:a="http://schemas.openxmlformats.org/drawingml/2006/main" sz="5650" i="1">
                              <a:solidFill>
                                <a:srgbClr val="5E5E5E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den>
                  </m:f>
                  <m:r>
                    <a:rPr xmlns:a="http://schemas.openxmlformats.org/drawingml/2006/main" sz="565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xmlns:a="http://schemas.openxmlformats.org/drawingml/2006/main" sz="565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sSub>
                        <m:e>
                          <m:r>
                            <a:rPr xmlns:a="http://schemas.openxmlformats.org/drawingml/2006/main" sz="5650" i="1">
                              <a:solidFill>
                                <a:srgbClr val="5E5E5E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xmlns:a="http://schemas.openxmlformats.org/drawingml/2006/main" sz="5650" i="1">
                              <a:solidFill>
                                <a:srgbClr val="5E5E5E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num>
                    <m:den>
                      <m:sSub>
                        <m:e>
                          <m:r>
                            <a:rPr xmlns:a="http://schemas.openxmlformats.org/drawingml/2006/main" sz="5650" i="1">
                              <a:solidFill>
                                <a:srgbClr val="5E5E5E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xmlns:a="http://schemas.openxmlformats.org/drawingml/2006/main" sz="5650" i="1">
                              <a:solidFill>
                                <a:srgbClr val="5E5E5E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den>
                  </m:f>
                </m:oMath>
              </m:oMathPara>
            </a14:m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Segnaposto testo 2"/>
          <p:cNvSpPr txBox="1"/>
          <p:nvPr>
            <p:ph type="body" sz="quarter" idx="1"/>
          </p:nvPr>
        </p:nvSpPr>
        <p:spPr>
          <a:xfrm>
            <a:off x="1206500" y="1338244"/>
            <a:ext cx="21971000" cy="934782"/>
          </a:xfrm>
          <a:prstGeom prst="rect">
            <a:avLst/>
          </a:prstGeom>
        </p:spPr>
        <p:txBody>
          <a:bodyPr/>
          <a:lstStyle/>
          <a:p>
            <a:pPr/>
            <a:r>
              <a:t>Materiale degli elettrodi</a:t>
            </a:r>
          </a:p>
        </p:txBody>
      </p:sp>
      <p:sp>
        <p:nvSpPr>
          <p:cNvPr id="246" name="CasellaDiTesto 3"/>
          <p:cNvSpPr txBox="1"/>
          <p:nvPr/>
        </p:nvSpPr>
        <p:spPr>
          <a:xfrm>
            <a:off x="1301287" y="2581675"/>
            <a:ext cx="20217733" cy="104559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4800">
                <a:solidFill>
                  <a:srgbClr val="2A2A2A"/>
                </a:solidFill>
              </a:defRPr>
            </a:pPr>
            <a:r>
              <a:t>La polarizzazione agli elettrodi (formazione di un doppio strato di carica all’interfaccia elettrodo-soluzione), rilevante nel caso di soluzioni concentrate, induce errori nella misura, dando valori di conducibilità inferiori a quelli reali</a:t>
            </a:r>
            <a:endParaRPr>
              <a:latin typeface="+mj-lt"/>
              <a:ea typeface="+mj-ea"/>
              <a:cs typeface="+mj-cs"/>
              <a:sym typeface="Helvetica Neue"/>
            </a:endParaRPr>
          </a:p>
          <a:p>
            <a:pPr algn="l">
              <a:defRPr sz="4800">
                <a:solidFill>
                  <a:srgbClr val="2A2A2A"/>
                </a:solidFill>
              </a:defRPr>
            </a:pPr>
            <a:r>
              <a:t>Infatti, la polarizzazione porta ad una resistenza, Rx, aggiuntiva a Rs (resistenza della soluzione), ed una capacità, Cx, in serie (si tien conto delle proprietà di dielettrico del solvente).</a:t>
            </a:r>
          </a:p>
          <a:p>
            <a:pPr algn="l">
              <a:defRPr sz="4800">
                <a:solidFill>
                  <a:srgbClr val="2A2A2A"/>
                </a:solidFill>
              </a:defRPr>
            </a:pPr>
            <a:r>
              <a:t>Dipende dal materiale, è meno importante nel caso di elettrodi di </a:t>
            </a:r>
            <a:r>
              <a:rPr b="1"/>
              <a:t>platino</a:t>
            </a:r>
            <a:r>
              <a:t>, rispetto es. acciaio inox, e viene ridotta anche dalla deposizione di </a:t>
            </a:r>
            <a:r>
              <a:rPr b="1"/>
              <a:t>platinum black</a:t>
            </a:r>
            <a:r>
              <a:t>, che forma uno strato di platino finemente disperso.</a:t>
            </a:r>
            <a:endParaRPr>
              <a:latin typeface="+mj-lt"/>
              <a:ea typeface="+mj-ea"/>
              <a:cs typeface="+mj-cs"/>
              <a:sym typeface="Helvetica Neue"/>
            </a:endParaRPr>
          </a:p>
          <a:p>
            <a:pPr algn="l">
              <a:defRPr sz="4800">
                <a:solidFill>
                  <a:srgbClr val="2A2A2A"/>
                </a:solidFill>
              </a:defRPr>
            </a:pPr>
            <a:r>
              <a:t>Con questo materiale la densità di corrente agli elettrodi è bassa, specialmente lavorando con corrente di frequenza abbastanza alta.</a:t>
            </a:r>
            <a:endParaRPr>
              <a:latin typeface="+mj-lt"/>
              <a:ea typeface="+mj-ea"/>
              <a:cs typeface="+mj-cs"/>
              <a:sym typeface="Helvetica Neue"/>
            </a:endParaRPr>
          </a:p>
          <a:p>
            <a:pPr algn="l">
              <a:defRPr sz="4800">
                <a:solidFill>
                  <a:srgbClr val="2A2A2A"/>
                </a:solidFill>
              </a:defRPr>
            </a:pPr>
            <a:r>
              <a:t>Celle con elettrodi non platinizzati sono adatte sola alla misura di valori di conducibilità molto bassi (&lt; 20 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m</a:t>
            </a:r>
            <a:r>
              <a:t>Scm</a:t>
            </a:r>
            <a:r>
              <a:rPr baseline="30000"/>
              <a:t>-1</a:t>
            </a:r>
            <a:r>
              <a:t>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Titolo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pc="-200"/>
            </a:lvl1pPr>
          </a:lstStyle>
          <a:p>
            <a:pPr/>
            <a:r>
              <a:t>Geometria della cella</a:t>
            </a:r>
          </a:p>
        </p:txBody>
      </p:sp>
      <p:sp>
        <p:nvSpPr>
          <p:cNvPr id="249" name="Rettangolo 4"/>
          <p:cNvSpPr txBox="1"/>
          <p:nvPr/>
        </p:nvSpPr>
        <p:spPr>
          <a:xfrm>
            <a:off x="1252221" y="2514450"/>
            <a:ext cx="19836283" cy="7982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l">
              <a:defRPr sz="4800">
                <a:solidFill>
                  <a:srgbClr val="2A2A2A"/>
                </a:solidFill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pPr/>
            <a:r>
              <a:t>Gli effetti di polarizzazione sono trascurabili in celle con elettrodi multipli </a:t>
            </a:r>
          </a:p>
        </p:txBody>
      </p:sp>
      <p:pic>
        <p:nvPicPr>
          <p:cNvPr id="250" name="Immagine 5" descr="Immagine 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024414" y="4532593"/>
            <a:ext cx="8420667" cy="7254292"/>
          </a:xfrm>
          <a:prstGeom prst="rect">
            <a:avLst/>
          </a:prstGeom>
          <a:ln w="12700">
            <a:miter lim="400000"/>
          </a:ln>
        </p:spPr>
      </p:pic>
      <p:sp>
        <p:nvSpPr>
          <p:cNvPr id="251" name="CasellaDiTesto 6"/>
          <p:cNvSpPr txBox="1"/>
          <p:nvPr/>
        </p:nvSpPr>
        <p:spPr>
          <a:xfrm>
            <a:off x="10445081" y="3646475"/>
            <a:ext cx="12732419" cy="53834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4800">
                <a:solidFill>
                  <a:srgbClr val="2A2A2A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Nel caso più semplice di 4 elettrodi </a:t>
            </a:r>
          </a:p>
          <a:p>
            <a:pPr algn="l">
              <a:defRPr sz="4800">
                <a:solidFill>
                  <a:srgbClr val="2A2A2A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2 sono usati per la generare il campo elettrico </a:t>
            </a:r>
          </a:p>
          <a:p>
            <a:pPr algn="l">
              <a:defRPr sz="4800">
                <a:solidFill>
                  <a:srgbClr val="2A2A2A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2 per la misura</a:t>
            </a:r>
          </a:p>
          <a:p>
            <a:pPr algn="l">
              <a:defRPr sz="4800">
                <a:solidFill>
                  <a:srgbClr val="2A2A2A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La corrente dal generatore è I</a:t>
            </a:r>
            <a:r>
              <a:rPr baseline="-25000"/>
              <a:t>GEN</a:t>
            </a:r>
            <a:r>
              <a:t> </a:t>
            </a:r>
          </a:p>
          <a:p>
            <a:pPr algn="l">
              <a:defRPr sz="4800">
                <a:solidFill>
                  <a:srgbClr val="2A2A2A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La differenza di potenziale misurata dagli elettrodi per la misura è U</a:t>
            </a:r>
            <a:r>
              <a:rPr baseline="-25000"/>
              <a:t>MEA</a:t>
            </a:r>
            <a:r>
              <a:t>S,</a:t>
            </a:r>
          </a:p>
          <a:p>
            <a:pPr algn="l">
              <a:defRPr sz="4800">
                <a:solidFill>
                  <a:srgbClr val="2A2A2A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La conduttanza misurata  G</a:t>
            </a:r>
          </a:p>
        </p:txBody>
      </p:sp>
      <p:sp>
        <p:nvSpPr>
          <p:cNvPr id="252" name="CasellaDiTesto 7"/>
          <p:cNvSpPr txBox="1"/>
          <p:nvPr/>
        </p:nvSpPr>
        <p:spPr>
          <a:xfrm>
            <a:off x="14151114" y="9253798"/>
            <a:ext cx="5320353" cy="2226153"/>
          </a:xfrm>
          <a:prstGeom prst="rect">
            <a:avLst/>
          </a:prstGeom>
          <a:ln w="57150">
            <a:solidFill>
              <a:srgbClr val="7030A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6600">
                <a:latin typeface="Cambria Math"/>
                <a:ea typeface="Cambria Math"/>
                <a:cs typeface="Cambria Math"/>
                <a:sym typeface="Cambria Math"/>
              </a:defRPr>
            </a:lvl1pPr>
          </a:lstStyle>
          <a:p>
            <a:pPr/>
            <a14:m>
              <m:oMathPara>
                <m:oMathParaPr>
                  <m:jc m:val="center"/>
                </m:oMathParaPr>
                <m:oMath>
                  <m:r>
                    <a:rPr xmlns:a="http://schemas.openxmlformats.org/drawingml/2006/main" sz="715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𝐺</m:t>
                  </m:r>
                  <m:r>
                    <a:rPr xmlns:a="http://schemas.openxmlformats.org/drawingml/2006/main" sz="715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xmlns:a="http://schemas.openxmlformats.org/drawingml/2006/main" sz="715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sSub>
                        <m:e>
                          <m:r>
                            <a:rPr xmlns:a="http://schemas.openxmlformats.org/drawingml/2006/main" sz="7150" i="1">
                              <a:solidFill>
                                <a:srgbClr val="5E5E5E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xmlns:a="http://schemas.openxmlformats.org/drawingml/2006/main" sz="7150" i="1">
                              <a:solidFill>
                                <a:srgbClr val="5E5E5E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  <m:r>
                            <a:rPr xmlns:a="http://schemas.openxmlformats.org/drawingml/2006/main" sz="7150" i="1">
                              <a:solidFill>
                                <a:srgbClr val="5E5E5E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xmlns:a="http://schemas.openxmlformats.org/drawingml/2006/main" sz="7150" i="1">
                              <a:solidFill>
                                <a:srgbClr val="5E5E5E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</m:sub>
                      </m:sSub>
                    </m:num>
                    <m:den>
                      <m:sSub>
                        <m:e>
                          <m:r>
                            <a:rPr xmlns:a="http://schemas.openxmlformats.org/drawingml/2006/main" sz="7150" i="1">
                              <a:solidFill>
                                <a:srgbClr val="5E5E5E"/>
                              </a:solidFill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xmlns:a="http://schemas.openxmlformats.org/drawingml/2006/main" sz="7150" i="1">
                              <a:solidFill>
                                <a:srgbClr val="5E5E5E"/>
                              </a:solidFill>
                              <a:latin typeface="Cambria Math" panose="02040503050406030204" pitchFamily="18" charset="0"/>
                            </a:rPr>
                            <m:t>𝑀</m:t>
                          </m:r>
                          <m:r>
                            <a:rPr xmlns:a="http://schemas.openxmlformats.org/drawingml/2006/main" sz="7150" i="1">
                              <a:solidFill>
                                <a:srgbClr val="5E5E5E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xmlns:a="http://schemas.openxmlformats.org/drawingml/2006/main" sz="7150" i="1">
                              <a:solidFill>
                                <a:srgbClr val="5E5E5E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xmlns:a="http://schemas.openxmlformats.org/drawingml/2006/main" sz="7150" i="1">
                              <a:solidFill>
                                <a:srgbClr val="5E5E5E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den>
                  </m:f>
                </m:oMath>
              </m:oMathPara>
            </a14:m>
          </a:p>
        </p:txBody>
      </p:sp>
      <p:sp>
        <p:nvSpPr>
          <p:cNvPr id="253" name="CasellaDiTesto 8"/>
          <p:cNvSpPr txBox="1"/>
          <p:nvPr/>
        </p:nvSpPr>
        <p:spPr>
          <a:xfrm>
            <a:off x="1613902" y="11839956"/>
            <a:ext cx="20745684" cy="1532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4800">
                <a:solidFill>
                  <a:srgbClr val="2A2A2A"/>
                </a:solidFill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pPr/>
            <a:r>
              <a:t>La corrente che passa negli elettrodi di misura è molto bassa, riducendo la possibilità di polarizzazione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Costante di cella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Costante di cella</a:t>
            </a:r>
          </a:p>
        </p:txBody>
      </p:sp>
      <p:sp>
        <p:nvSpPr>
          <p:cNvPr id="256" name="Si possono avere celle con costanti di cella diverse:…"/>
          <p:cNvSpPr txBox="1"/>
          <p:nvPr/>
        </p:nvSpPr>
        <p:spPr>
          <a:xfrm>
            <a:off x="1137361" y="3904176"/>
            <a:ext cx="21917254" cy="52915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825500">
              <a:spcBef>
                <a:spcPts val="1700"/>
              </a:spcBef>
              <a:defRPr b="1" sz="48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rPr b="0"/>
              <a:t>Si possono avere celle con costanti di cella diverse:</a:t>
            </a:r>
            <a:endParaRPr b="0"/>
          </a:p>
          <a:p>
            <a:pPr algn="l" defTabSz="825500">
              <a:spcBef>
                <a:spcPts val="1700"/>
              </a:spcBef>
              <a:defRPr b="1" sz="48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rPr b="0"/>
              <a:t>0.1 cm</a:t>
            </a:r>
            <a:r>
              <a:rPr b="0" baseline="31999"/>
              <a:t>-1 </a:t>
            </a:r>
            <a:r>
              <a:rPr b="0"/>
              <a:t>adatta per soluzioni con bassi valori di conducibilità, acqua pura</a:t>
            </a:r>
            <a:endParaRPr b="0"/>
          </a:p>
          <a:p>
            <a:pPr algn="l" defTabSz="825500">
              <a:spcBef>
                <a:spcPts val="1700"/>
              </a:spcBef>
              <a:defRPr b="1" sz="48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rPr b="0"/>
              <a:t>1 cm</a:t>
            </a:r>
            <a:r>
              <a:rPr b="0" baseline="31999"/>
              <a:t>-1</a:t>
            </a:r>
            <a:r>
              <a:rPr b="0"/>
              <a:t> per soluzioni con valori di conducibilità moderati, acqua di rubinetto</a:t>
            </a:r>
            <a:endParaRPr b="0"/>
          </a:p>
          <a:p>
            <a:pPr algn="l" defTabSz="825500">
              <a:spcBef>
                <a:spcPts val="1700"/>
              </a:spcBef>
              <a:defRPr b="1" sz="48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rPr b="0"/>
              <a:t>10 cm</a:t>
            </a:r>
            <a:r>
              <a:rPr b="0" baseline="31999"/>
              <a:t>-1</a:t>
            </a:r>
            <a:r>
              <a:rPr b="0"/>
              <a:t> per soluzioni con buoni valori di conducibilità: acqua di mare, soluzione fisiologica</a:t>
            </a:r>
            <a:endParaRPr b="0"/>
          </a:p>
          <a:p>
            <a:pPr algn="l" defTabSz="825500">
              <a:spcBef>
                <a:spcPts val="1700"/>
              </a:spcBef>
              <a:defRPr b="1" sz="48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rPr b="0"/>
              <a:t>100 cm</a:t>
            </a:r>
            <a:r>
              <a:rPr b="0" baseline="31999"/>
              <a:t>-1</a:t>
            </a:r>
            <a:r>
              <a:rPr b="0"/>
              <a:t> soluzioni altamente conduttive, es. bagni galvanici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Conducibilità di soluzioni elettrolitiche"/>
          <p:cNvSpPr txBox="1"/>
          <p:nvPr/>
        </p:nvSpPr>
        <p:spPr>
          <a:xfrm>
            <a:off x="1743916" y="794744"/>
            <a:ext cx="19777713" cy="817958"/>
          </a:xfrm>
          <a:prstGeom prst="rect">
            <a:avLst/>
          </a:prstGeom>
          <a:gradFill>
            <a:gsLst>
              <a:gs pos="0">
                <a:schemeClr val="accent1">
                  <a:hueOff val="796897"/>
                  <a:lumOff val="36487"/>
                </a:schemeClr>
              </a:gs>
              <a:gs pos="35000">
                <a:srgbClr val="CFE2FF"/>
              </a:gs>
              <a:gs pos="100000">
                <a:schemeClr val="accent1">
                  <a:hueOff val="922619"/>
                  <a:lumOff val="46439"/>
                </a:schemeClr>
              </a:gs>
            </a:gsLst>
            <a:lin ang="16200000"/>
          </a:gradFill>
          <a:ln>
            <a:solidFill>
              <a:srgbClr val="009EF9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lnSpc>
                <a:spcPct val="90000"/>
              </a:lnSpc>
              <a:spcBef>
                <a:spcPts val="4500"/>
              </a:spcBef>
              <a:defRPr sz="4800">
                <a:solidFill>
                  <a:srgbClr val="0433FF"/>
                </a:solidFill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pPr/>
            <a:r>
              <a:t>Conducibilità di soluzioni elettrolitiche</a:t>
            </a:r>
          </a:p>
        </p:txBody>
      </p:sp>
      <p:sp>
        <p:nvSpPr>
          <p:cNvPr id="154" name="I legge di Ohm  V= I R"/>
          <p:cNvSpPr txBox="1"/>
          <p:nvPr/>
        </p:nvSpPr>
        <p:spPr>
          <a:xfrm>
            <a:off x="1457083" y="2332408"/>
            <a:ext cx="21936740" cy="43405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lnSpc>
                <a:spcPct val="90000"/>
              </a:lnSpc>
              <a:defRPr b="1" sz="4800">
                <a:solidFill>
                  <a:srgbClr val="0433FF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I legge di Ohm</a:t>
            </a:r>
            <a:r>
              <a:rPr>
                <a:solidFill>
                  <a:srgbClr val="000000"/>
                </a:solidFill>
              </a:rPr>
              <a:t>  </a:t>
            </a:r>
            <a:r>
              <a:rPr b="0">
                <a:solidFill>
                  <a:srgbClr val="000000"/>
                </a:solidFill>
              </a:rPr>
              <a:t>V= I</a:t>
            </a:r>
            <a:r>
              <a:rPr b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·</a:t>
            </a:r>
            <a:r>
              <a:rPr b="0">
                <a:solidFill>
                  <a:srgbClr val="000000"/>
                </a:solidFill>
              </a:rPr>
              <a:t>R</a:t>
            </a:r>
            <a:endParaRPr>
              <a:solidFill>
                <a:srgbClr val="000000"/>
              </a:solidFill>
            </a:endParaRPr>
          </a:p>
          <a:p>
            <a:pPr algn="l">
              <a:lnSpc>
                <a:spcPct val="90000"/>
              </a:lnSpc>
              <a:defRPr sz="4800">
                <a:solidFill>
                  <a:srgbClr val="0433FF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V</a:t>
            </a:r>
            <a:r>
              <a:rPr>
                <a:solidFill>
                  <a:srgbClr val="000000"/>
                </a:solidFill>
              </a:rPr>
              <a:t> potenziale in Volt</a:t>
            </a:r>
          </a:p>
          <a:p>
            <a:pPr algn="l">
              <a:lnSpc>
                <a:spcPct val="90000"/>
              </a:lnSpc>
              <a:defRPr sz="4800">
                <a:solidFill>
                  <a:srgbClr val="0433FF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I</a:t>
            </a:r>
            <a:r>
              <a:rPr>
                <a:solidFill>
                  <a:srgbClr val="000000"/>
                </a:solidFill>
              </a:rPr>
              <a:t> intensità di corrente Ampere (A) unità di misura fondamentale del SI</a:t>
            </a:r>
          </a:p>
          <a:p>
            <a:pPr algn="l">
              <a:defRPr sz="48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Unità di misura derivata: quantità di carica Coulomb  C= A</a:t>
            </a:r>
            <a:r>
              <a:rPr>
                <a:solidFill>
                  <a:srgbClr val="2F2F2F"/>
                </a:solidFill>
              </a:rPr>
              <a:t>·s</a:t>
            </a:r>
          </a:p>
          <a:p>
            <a:pPr algn="l">
              <a:defRPr sz="4800">
                <a:solidFill>
                  <a:srgbClr val="2F2F2F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Carica dell’elettrone 1,60210</a:t>
            </a:r>
            <a:r>
              <a:rPr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·10</a:t>
            </a:r>
            <a:r>
              <a:rPr baseline="30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-19</a:t>
            </a:r>
            <a:r>
              <a:rPr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C</a:t>
            </a:r>
            <a:endParaRPr>
              <a:solidFill>
                <a:srgbClr val="000000"/>
              </a:solidFill>
            </a:endParaRPr>
          </a:p>
          <a:p>
            <a:pPr algn="l">
              <a:defRPr sz="4800">
                <a:solidFill>
                  <a:srgbClr val="0433FF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R</a:t>
            </a:r>
            <a:r>
              <a:rPr>
                <a:solidFill>
                  <a:srgbClr val="2F2F2F"/>
                </a:solidFill>
              </a:rPr>
              <a:t> resistenza si misura in Ohm (</a:t>
            </a:r>
            <a:r>
              <a:rPr>
                <a:solidFill>
                  <a:srgbClr val="2F2F2F"/>
                </a:solidFill>
                <a:latin typeface="Calibri"/>
                <a:ea typeface="Calibri"/>
                <a:cs typeface="Calibri"/>
                <a:sym typeface="Calibri"/>
              </a:rPr>
              <a:t>Ω</a:t>
            </a:r>
            <a:r>
              <a:rPr>
                <a:solidFill>
                  <a:srgbClr val="2F2F2F"/>
                </a:solidFill>
              </a:rPr>
              <a:t>)</a:t>
            </a:r>
          </a:p>
        </p:txBody>
      </p:sp>
      <p:sp>
        <p:nvSpPr>
          <p:cNvPr id="155" name="CasellaDiTesto 2"/>
          <p:cNvSpPr txBox="1"/>
          <p:nvPr/>
        </p:nvSpPr>
        <p:spPr>
          <a:xfrm>
            <a:off x="7362955" y="6656174"/>
            <a:ext cx="4829044" cy="2429711"/>
          </a:xfrm>
          <a:prstGeom prst="rect">
            <a:avLst/>
          </a:prstGeom>
          <a:ln w="57150">
            <a:solidFill>
              <a:srgbClr val="0070C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>
              <a:defRPr sz="85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m:rPr>
                    <m:sty m:val="p"/>
                  </m:rPr>
                  <a:rPr xmlns:a="http://schemas.openxmlformats.org/drawingml/2006/main" sz="1005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Ω</m:t>
                </m:r>
              </m:oMath>
            </a14:m>
            <a:r>
              <a:rPr sz="7200">
                <a:latin typeface="+mj-lt"/>
                <a:ea typeface="+mj-ea"/>
                <a:cs typeface="+mj-cs"/>
                <a:sym typeface="Helvetica Neue"/>
              </a:rPr>
              <a:t>=</a:t>
            </a:r>
            <a14:m>
              <m:oMath>
                <m:f>
                  <m:fPr>
                    <m:ctrlPr>
                      <a:rPr xmlns:a="http://schemas.openxmlformats.org/drawingml/2006/main" sz="865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</m:ctrlPr>
                    <m:type m:val="bar"/>
                  </m:fPr>
                  <m:num>
                    <m:r>
                      <a:rPr xmlns:a="http://schemas.openxmlformats.org/drawingml/2006/main" sz="865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𝑉</m:t>
                    </m:r>
                    <m:r>
                      <a:rPr xmlns:a="http://schemas.openxmlformats.org/drawingml/2006/main" sz="865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𝑠</m:t>
                    </m:r>
                  </m:num>
                  <m:den>
                    <m:r>
                      <a:rPr xmlns:a="http://schemas.openxmlformats.org/drawingml/2006/main" sz="865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𝐶</m:t>
                    </m:r>
                  </m:den>
                </m:f>
              </m:oMath>
            </a14:m>
            <a:endParaRPr sz="7200"/>
          </a:p>
        </p:txBody>
      </p:sp>
      <p:sp>
        <p:nvSpPr>
          <p:cNvPr id="156" name="CasellaDiTesto 5"/>
          <p:cNvSpPr txBox="1"/>
          <p:nvPr/>
        </p:nvSpPr>
        <p:spPr>
          <a:xfrm>
            <a:off x="1743915" y="9263382"/>
            <a:ext cx="20896168" cy="33879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4400">
                <a:solidFill>
                  <a:srgbClr val="2F2F2F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Metalli e soluzioni elettrolitiche sono buoni conduttori di elettricità (bassa R)</a:t>
            </a:r>
          </a:p>
          <a:p>
            <a:pPr marL="571500" indent="-571500" algn="l">
              <a:buSzPct val="100000"/>
              <a:buFont typeface="Arial"/>
              <a:buChar char="•"/>
              <a:defRPr sz="4400">
                <a:solidFill>
                  <a:srgbClr val="2F2F2F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I metalli sono conduttori di prima specie: la carica elettrica è trasportata dagli elettroni</a:t>
            </a:r>
          </a:p>
          <a:p>
            <a:pPr marL="571500" indent="-571500" algn="l">
              <a:buSzPct val="100000"/>
              <a:buFont typeface="Arial"/>
              <a:buChar char="•"/>
              <a:defRPr sz="4400">
                <a:solidFill>
                  <a:srgbClr val="2F2F2F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Le soluzioni elettrolitiche sono conduttori di seconda specie: la carica elettrica è trasportata dagli ioni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Conducibilità di H2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Conducibilità di H</a:t>
            </a:r>
            <a:r>
              <a:rPr baseline="-5999"/>
              <a:t>2</a:t>
            </a:r>
            <a:r>
              <a:t>O</a:t>
            </a:r>
          </a:p>
        </p:txBody>
      </p:sp>
      <p:sp>
        <p:nvSpPr>
          <p:cNvPr id="259" name="Autoprotolisi dell’acqua   2H2O  &lt; — &gt; H3O+ + OH-…"/>
          <p:cNvSpPr txBox="1"/>
          <p:nvPr/>
        </p:nvSpPr>
        <p:spPr>
          <a:xfrm>
            <a:off x="1338868" y="3344937"/>
            <a:ext cx="13831927" cy="42299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825500">
              <a:lnSpc>
                <a:spcPct val="120000"/>
              </a:lnSpc>
              <a:defRPr sz="48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Autoprotolisi dell’acqua   2H</a:t>
            </a:r>
            <a:r>
              <a:rPr baseline="-5999"/>
              <a:t>2</a:t>
            </a:r>
            <a:r>
              <a:t>O  &lt; — &gt; H</a:t>
            </a:r>
            <a:r>
              <a:rPr baseline="-5999"/>
              <a:t>3</a:t>
            </a:r>
            <a:r>
              <a:t>O</a:t>
            </a:r>
            <a:r>
              <a:rPr baseline="31999"/>
              <a:t>+</a:t>
            </a:r>
            <a:r>
              <a:t> + OH</a:t>
            </a:r>
            <a:r>
              <a:rPr baseline="31999"/>
              <a:t>-</a:t>
            </a:r>
            <a:endParaRPr baseline="31999"/>
          </a:p>
          <a:p>
            <a:pPr algn="l" defTabSz="825500">
              <a:lnSpc>
                <a:spcPct val="120000"/>
              </a:lnSpc>
              <a:defRPr sz="45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0.055 μS/cm at 25 °C </a:t>
            </a:r>
          </a:p>
          <a:p>
            <a:pPr algn="l" defTabSz="825500">
              <a:lnSpc>
                <a:spcPct val="130000"/>
              </a:lnSpc>
              <a:defRPr sz="45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0.039 μS/cm at 20 °C</a:t>
            </a:r>
          </a:p>
          <a:p>
            <a:pPr algn="l" defTabSz="825500">
              <a:lnSpc>
                <a:spcPct val="130000"/>
              </a:lnSpc>
              <a:defRPr sz="45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Elevato dipendenza dalla T: 5.8% per °C!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Conducibilità dell’acqua"/>
          <p:cNvSpPr txBox="1"/>
          <p:nvPr>
            <p:ph type="title"/>
          </p:nvPr>
        </p:nvSpPr>
        <p:spPr>
          <a:xfrm>
            <a:off x="1206499" y="1084921"/>
            <a:ext cx="21971002" cy="1435104"/>
          </a:xfrm>
          <a:prstGeom prst="rect">
            <a:avLst/>
          </a:prstGeom>
        </p:spPr>
        <p:txBody>
          <a:bodyPr/>
          <a:lstStyle>
            <a:lvl1pPr>
              <a:defRPr spc="-200"/>
            </a:lvl1pPr>
          </a:lstStyle>
          <a:p>
            <a:pPr/>
            <a:r>
              <a:t>Conducibilità dell’acqua</a:t>
            </a:r>
          </a:p>
        </p:txBody>
      </p:sp>
      <p:sp>
        <p:nvSpPr>
          <p:cNvPr id="262" name="https://alpha-measure.com/water-conductivity-range/"/>
          <p:cNvSpPr txBox="1"/>
          <p:nvPr>
            <p:ph type="body" sz="quarter" idx="1"/>
          </p:nvPr>
        </p:nvSpPr>
        <p:spPr>
          <a:xfrm>
            <a:off x="1206500" y="2372960"/>
            <a:ext cx="21971000" cy="934780"/>
          </a:xfrm>
          <a:prstGeom prst="rect">
            <a:avLst/>
          </a:prstGeom>
        </p:spPr>
        <p:txBody>
          <a:bodyPr/>
          <a:lstStyle/>
          <a:p>
            <a:pPr/>
            <a:r>
              <a:t>https://alpha-measure.com/water-conductivity-range/</a:t>
            </a:r>
          </a:p>
        </p:txBody>
      </p:sp>
      <p:sp>
        <p:nvSpPr>
          <p:cNvPr id="263" name="La conducibilità dell’acqua vine riportata in microsiemens per centimetro (µS/cm) o in megaohms per centimetro (MΩ/cm).…"/>
          <p:cNvSpPr txBox="1"/>
          <p:nvPr>
            <p:ph type="body" idx="21"/>
          </p:nvPr>
        </p:nvSpPr>
        <p:spPr>
          <a:xfrm>
            <a:off x="1206499" y="3727174"/>
            <a:ext cx="21971002" cy="825601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La conducibilità dell’acqua vine riportata in microsiemens per centimetro (µS/cm) o in megaohms per centimetro (MΩ/cm).</a:t>
            </a:r>
            <a:endParaRPr spc="-55"/>
          </a:p>
          <a:p>
            <a:pPr/>
            <a:r>
              <a:t>acqua demineralizzata da 0.1 a 1 µS/cm</a:t>
            </a:r>
            <a:endParaRPr spc="-55"/>
          </a:p>
          <a:p>
            <a:pPr/>
            <a:r>
              <a:t>acqua distillata da 1 a 5 µS/cm</a:t>
            </a:r>
            <a:endParaRPr spc="-55"/>
          </a:p>
          <a:p>
            <a:pPr/>
            <a:r>
              <a:t>acqua deionizzata &lt; 5 µS/cm</a:t>
            </a:r>
            <a:endParaRPr spc="-55"/>
          </a:p>
          <a:p>
            <a:pPr>
              <a:defRPr b="1"/>
            </a:pPr>
            <a:r>
              <a:t>osmosi inversa 10 and 100 µS/cm</a:t>
            </a:r>
            <a:endParaRPr spc="-55"/>
          </a:p>
          <a:p>
            <a:pPr/>
            <a:r>
              <a:t>acqua ultrapura Milli Q (Millipore) 0,055 μS/cm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Rettangolo 1"/>
          <p:cNvSpPr txBox="1"/>
          <p:nvPr/>
        </p:nvSpPr>
        <p:spPr>
          <a:xfrm>
            <a:off x="968138" y="12097343"/>
            <a:ext cx="21557386" cy="10452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3200">
                <a:solidFill>
                  <a:srgbClr val="0070C0"/>
                </a:solidFill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pPr/>
            <a:r>
              <a:t>https://www.thermofisher.com/it/en/home/life-science/lab-equipment/ph-electrochemistry/conductivity-measurement-testing.html</a:t>
            </a:r>
          </a:p>
        </p:txBody>
      </p:sp>
      <p:pic>
        <p:nvPicPr>
          <p:cNvPr id="266" name="Immagine 2" descr="Immagin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70627" y="522964"/>
            <a:ext cx="11709414" cy="1157438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Conducibilità di soluzioni elettrolitiche"/>
          <p:cNvSpPr txBox="1"/>
          <p:nvPr/>
        </p:nvSpPr>
        <p:spPr>
          <a:xfrm>
            <a:off x="1203155" y="893995"/>
            <a:ext cx="22017794" cy="1575415"/>
          </a:xfrm>
          <a:prstGeom prst="rect">
            <a:avLst/>
          </a:prstGeom>
          <a:solidFill>
            <a:srgbClr val="D9D9D9"/>
          </a:solidFill>
          <a:ln>
            <a:solidFill>
              <a:srgbClr val="FF000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lnSpc>
                <a:spcPct val="90000"/>
              </a:lnSpc>
              <a:spcBef>
                <a:spcPts val="4500"/>
              </a:spcBef>
              <a:defRPr sz="4800">
                <a:solidFill>
                  <a:srgbClr val="FF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Determinazione della costante di dissociazione di CH</a:t>
            </a:r>
            <a:r>
              <a:rPr baseline="-25000"/>
              <a:t>3</a:t>
            </a:r>
            <a:r>
              <a:t>COOH da misure di conducibilità</a:t>
            </a:r>
          </a:p>
        </p:txBody>
      </p:sp>
      <p:pic>
        <p:nvPicPr>
          <p:cNvPr id="269" name="Immagine 2" descr="Immagin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822817" y="2815389"/>
            <a:ext cx="21417299" cy="834991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1" name="Immagine 3" descr="Immagine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151395" y="3069556"/>
            <a:ext cx="14725737" cy="5063791"/>
          </a:xfrm>
          <a:prstGeom prst="rect">
            <a:avLst/>
          </a:prstGeom>
          <a:ln w="12700">
            <a:miter lim="400000"/>
          </a:ln>
        </p:spPr>
      </p:pic>
      <p:sp>
        <p:nvSpPr>
          <p:cNvPr id="272" name="Conducibilità di soluzioni elettrolitiche"/>
          <p:cNvSpPr txBox="1"/>
          <p:nvPr/>
        </p:nvSpPr>
        <p:spPr>
          <a:xfrm>
            <a:off x="1203155" y="893995"/>
            <a:ext cx="22017794" cy="1575415"/>
          </a:xfrm>
          <a:prstGeom prst="rect">
            <a:avLst/>
          </a:prstGeom>
          <a:solidFill>
            <a:srgbClr val="D9D9D9"/>
          </a:solidFill>
          <a:ln>
            <a:solidFill>
              <a:srgbClr val="FF000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lnSpc>
                <a:spcPct val="90000"/>
              </a:lnSpc>
              <a:spcBef>
                <a:spcPts val="4500"/>
              </a:spcBef>
              <a:defRPr sz="4800">
                <a:solidFill>
                  <a:srgbClr val="FF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Determinazione della costante di dissociazione di CH</a:t>
            </a:r>
            <a:r>
              <a:rPr baseline="-25000"/>
              <a:t>3</a:t>
            </a:r>
            <a:r>
              <a:t>COOH da misure di conducibilità</a:t>
            </a:r>
          </a:p>
        </p:txBody>
      </p:sp>
      <p:sp>
        <p:nvSpPr>
          <p:cNvPr id="273" name="si gorgoglia N2 per allontanare la CO2, che idratata, parzialmente…"/>
          <p:cNvSpPr txBox="1"/>
          <p:nvPr/>
        </p:nvSpPr>
        <p:spPr>
          <a:xfrm>
            <a:off x="1893365" y="9101327"/>
            <a:ext cx="17811192" cy="1532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825500">
              <a:defRPr sz="48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si gorgoglia N</a:t>
            </a:r>
            <a:r>
              <a:rPr baseline="-5999"/>
              <a:t>2</a:t>
            </a:r>
            <a:r>
              <a:t> per allontanare la CO</a:t>
            </a:r>
            <a:r>
              <a:rPr baseline="-5999"/>
              <a:t>2</a:t>
            </a:r>
            <a:r>
              <a:t>, che idratata, parzialmente </a:t>
            </a:r>
          </a:p>
          <a:p>
            <a:pPr algn="l" defTabSz="825500">
              <a:defRPr sz="48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dissocia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5" name="Immagine" descr="Immagin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315700" y="2272917"/>
            <a:ext cx="18322881" cy="9477353"/>
          </a:xfrm>
          <a:prstGeom prst="rect">
            <a:avLst/>
          </a:prstGeom>
          <a:ln w="12700">
            <a:miter lim="400000"/>
          </a:ln>
        </p:spPr>
      </p:pic>
      <p:sp>
        <p:nvSpPr>
          <p:cNvPr id="276" name="Conducibilità di soluzioni elettrolitiche"/>
          <p:cNvSpPr txBox="1"/>
          <p:nvPr/>
        </p:nvSpPr>
        <p:spPr>
          <a:xfrm>
            <a:off x="1203155" y="1272724"/>
            <a:ext cx="22017794" cy="817957"/>
          </a:xfrm>
          <a:prstGeom prst="rect">
            <a:avLst/>
          </a:prstGeom>
          <a:solidFill>
            <a:srgbClr val="D9D9D9"/>
          </a:solidFill>
          <a:ln>
            <a:solidFill>
              <a:srgbClr val="FF000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lnSpc>
                <a:spcPct val="90000"/>
              </a:lnSpc>
              <a:spcBef>
                <a:spcPts val="4500"/>
              </a:spcBef>
              <a:defRPr sz="4800">
                <a:solidFill>
                  <a:srgbClr val="FF0000"/>
                </a:solidFill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pPr/>
            <a:r>
              <a:t>KCl: standard per determinare la costante di cella</a:t>
            </a:r>
          </a:p>
        </p:txBody>
      </p:sp>
      <p:sp>
        <p:nvSpPr>
          <p:cNvPr id="277" name="Le moblità di K+ e Cl- sono confrontabili"/>
          <p:cNvSpPr txBox="1"/>
          <p:nvPr/>
        </p:nvSpPr>
        <p:spPr>
          <a:xfrm>
            <a:off x="1220384" y="11382717"/>
            <a:ext cx="10904425" cy="8084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825500">
              <a:defRPr b="1" sz="48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rPr b="0"/>
              <a:t>Le moblità di K</a:t>
            </a:r>
            <a:r>
              <a:rPr b="0" baseline="31999"/>
              <a:t>+</a:t>
            </a:r>
            <a:r>
              <a:rPr b="0"/>
              <a:t> e Cl</a:t>
            </a:r>
            <a:r>
              <a:rPr b="0" baseline="31999"/>
              <a:t>-</a:t>
            </a:r>
            <a:r>
              <a:rPr b="0"/>
              <a:t> sono confrontabili</a:t>
            </a:r>
          </a:p>
        </p:txBody>
      </p:sp>
      <p:sp>
        <p:nvSpPr>
          <p:cNvPr id="278" name="K. W. Pratt, W. F. Koch, Y. C. Wu, and P. A. Berzansky, Pure Appl. Chem., 73,  1783 (2001)."/>
          <p:cNvSpPr txBox="1"/>
          <p:nvPr/>
        </p:nvSpPr>
        <p:spPr>
          <a:xfrm>
            <a:off x="1301021" y="12333880"/>
            <a:ext cx="22627409" cy="1180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600">
                <a:solidFill>
                  <a:srgbClr val="0433FF"/>
                </a:solidFill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pPr/>
            <a:r>
              <a:t>K. W. Pratt, W. F. Koch, Y. C. Wu, and P. A. Berzansky, Pure Appl. Chem., 73,  1783 (2001).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Immagine 1" descr="Immagine 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671010" y="3971066"/>
            <a:ext cx="19361546" cy="5870767"/>
          </a:xfrm>
          <a:prstGeom prst="rect">
            <a:avLst/>
          </a:prstGeom>
          <a:ln w="12700">
            <a:miter lim="400000"/>
          </a:ln>
        </p:spPr>
      </p:pic>
      <p:sp>
        <p:nvSpPr>
          <p:cNvPr id="281" name="Conducibilità di soluzioni elettrolitiche"/>
          <p:cNvSpPr txBox="1"/>
          <p:nvPr/>
        </p:nvSpPr>
        <p:spPr>
          <a:xfrm>
            <a:off x="1203155" y="893995"/>
            <a:ext cx="22017794" cy="1575415"/>
          </a:xfrm>
          <a:prstGeom prst="rect">
            <a:avLst/>
          </a:prstGeom>
          <a:solidFill>
            <a:srgbClr val="D9D9D9"/>
          </a:solidFill>
          <a:ln>
            <a:solidFill>
              <a:srgbClr val="FF000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lnSpc>
                <a:spcPct val="90000"/>
              </a:lnSpc>
              <a:spcBef>
                <a:spcPts val="4500"/>
              </a:spcBef>
              <a:defRPr sz="4800">
                <a:solidFill>
                  <a:srgbClr val="FF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Determinazione della costante di dissociazione di CH</a:t>
            </a:r>
            <a:r>
              <a:rPr baseline="-25000"/>
              <a:t>3</a:t>
            </a:r>
            <a:r>
              <a:t>COOH da misure di conducibilità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3" name="Immagine 1" descr="Immagine 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499809" y="3425785"/>
            <a:ext cx="14803040" cy="8702047"/>
          </a:xfrm>
          <a:prstGeom prst="rect">
            <a:avLst/>
          </a:prstGeom>
          <a:ln w="12700">
            <a:miter lim="400000"/>
          </a:ln>
        </p:spPr>
      </p:pic>
      <p:sp>
        <p:nvSpPr>
          <p:cNvPr id="284" name="Conducibilità di soluzioni elettrolitiche"/>
          <p:cNvSpPr txBox="1"/>
          <p:nvPr/>
        </p:nvSpPr>
        <p:spPr>
          <a:xfrm>
            <a:off x="1203155" y="893995"/>
            <a:ext cx="22017794" cy="1575415"/>
          </a:xfrm>
          <a:prstGeom prst="rect">
            <a:avLst/>
          </a:prstGeom>
          <a:solidFill>
            <a:srgbClr val="D9D9D9"/>
          </a:solidFill>
          <a:ln>
            <a:solidFill>
              <a:srgbClr val="FF000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lnSpc>
                <a:spcPct val="90000"/>
              </a:lnSpc>
              <a:spcBef>
                <a:spcPts val="4500"/>
              </a:spcBef>
              <a:defRPr sz="4800">
                <a:solidFill>
                  <a:srgbClr val="FF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Determinazione della costante di dissociazione di CH</a:t>
            </a:r>
            <a:r>
              <a:rPr baseline="-25000"/>
              <a:t>3</a:t>
            </a:r>
            <a:r>
              <a:t>COOH da misure di conducibilità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" name="Immagine 1" descr="Immagine 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03156" y="4146129"/>
            <a:ext cx="22213671" cy="6773886"/>
          </a:xfrm>
          <a:prstGeom prst="rect">
            <a:avLst/>
          </a:prstGeom>
          <a:ln w="12700">
            <a:miter lim="400000"/>
          </a:ln>
        </p:spPr>
      </p:pic>
      <p:sp>
        <p:nvSpPr>
          <p:cNvPr id="287" name="Conducibilità di soluzioni elettrolitiche"/>
          <p:cNvSpPr txBox="1"/>
          <p:nvPr/>
        </p:nvSpPr>
        <p:spPr>
          <a:xfrm>
            <a:off x="1203155" y="1272722"/>
            <a:ext cx="22017794" cy="817958"/>
          </a:xfrm>
          <a:prstGeom prst="rect">
            <a:avLst/>
          </a:prstGeom>
          <a:solidFill>
            <a:srgbClr val="D9D9D9"/>
          </a:solidFill>
          <a:ln>
            <a:solidFill>
              <a:srgbClr val="FF000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lnSpc>
                <a:spcPct val="90000"/>
              </a:lnSpc>
              <a:spcBef>
                <a:spcPts val="4500"/>
              </a:spcBef>
              <a:defRPr sz="4800">
                <a:solidFill>
                  <a:srgbClr val="FF0000"/>
                </a:solidFill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pPr/>
            <a:r>
              <a:t>Determinazione della costante termodinamica</a:t>
            </a:r>
          </a:p>
        </p:txBody>
      </p:sp>
      <p:sp>
        <p:nvSpPr>
          <p:cNvPr id="288" name="CasellaDiTesto 3"/>
          <p:cNvSpPr txBox="1"/>
          <p:nvPr/>
        </p:nvSpPr>
        <p:spPr>
          <a:xfrm>
            <a:off x="8951493" y="6033156"/>
            <a:ext cx="9504951" cy="8084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4800">
                <a:solidFill>
                  <a:srgbClr val="FF0000"/>
                </a:solidFill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pPr/>
            <a:r>
              <a:t>coefficiente di attività medio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Conducibilità di soluzioni elettrolitiche"/>
          <p:cNvSpPr txBox="1"/>
          <p:nvPr/>
        </p:nvSpPr>
        <p:spPr>
          <a:xfrm>
            <a:off x="2303143" y="743333"/>
            <a:ext cx="19777714" cy="817957"/>
          </a:xfrm>
          <a:prstGeom prst="rect">
            <a:avLst/>
          </a:prstGeom>
          <a:gradFill>
            <a:gsLst>
              <a:gs pos="0">
                <a:schemeClr val="accent1">
                  <a:hueOff val="796897"/>
                  <a:lumOff val="36487"/>
                </a:schemeClr>
              </a:gs>
              <a:gs pos="35000">
                <a:srgbClr val="CFE2FF"/>
              </a:gs>
              <a:gs pos="100000">
                <a:schemeClr val="accent1">
                  <a:hueOff val="922619"/>
                  <a:lumOff val="46439"/>
                </a:schemeClr>
              </a:gs>
            </a:gsLst>
            <a:lin ang="16200000"/>
          </a:gradFill>
          <a:ln>
            <a:solidFill>
              <a:srgbClr val="009EF9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lnSpc>
                <a:spcPct val="90000"/>
              </a:lnSpc>
              <a:spcBef>
                <a:spcPts val="4500"/>
              </a:spcBef>
              <a:defRPr sz="4800">
                <a:solidFill>
                  <a:srgbClr val="0433FF"/>
                </a:solidFill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pPr/>
            <a:r>
              <a:t>Conducibilità di soluzioni elettrolitiche</a:t>
            </a:r>
          </a:p>
        </p:txBody>
      </p:sp>
      <p:sp>
        <p:nvSpPr>
          <p:cNvPr id="159" name="CasellaDiTesto 3"/>
          <p:cNvSpPr txBox="1"/>
          <p:nvPr/>
        </p:nvSpPr>
        <p:spPr>
          <a:xfrm>
            <a:off x="2611569" y="8706128"/>
            <a:ext cx="2664433" cy="1611802"/>
          </a:xfrm>
          <a:prstGeom prst="rect">
            <a:avLst/>
          </a:prstGeom>
          <a:ln w="76200">
            <a:solidFill>
              <a:srgbClr val="7030A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sz="5200">
                <a:latin typeface="Cambria Math"/>
                <a:ea typeface="Cambria Math"/>
                <a:cs typeface="Cambria Math"/>
                <a:sym typeface="Cambria Math"/>
              </a:defRPr>
            </a:lvl1pPr>
          </a:lstStyle>
          <a:p>
            <a:pPr/>
            <a14:m>
              <m:oMathPara>
                <m:oMathParaPr>
                  <m:jc m:val="center"/>
                </m:oMathParaPr>
                <m:oMath>
                  <m:r>
                    <a:rPr xmlns:a="http://schemas.openxmlformats.org/drawingml/2006/main" sz="565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𝐺</m:t>
                  </m:r>
                  <m:r>
                    <a:rPr xmlns:a="http://schemas.openxmlformats.org/drawingml/2006/main" sz="565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565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𝜅</m:t>
                  </m:r>
                  <m:f>
                    <m:fPr>
                      <m:ctrlPr>
                        <a:rPr xmlns:a="http://schemas.openxmlformats.org/drawingml/2006/main" sz="565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565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num>
                    <m:den>
                      <m:r>
                        <a:rPr xmlns:a="http://schemas.openxmlformats.org/drawingml/2006/main" sz="565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𝑙</m:t>
                      </m:r>
                    </m:den>
                  </m:f>
                </m:oMath>
              </m:oMathPara>
            </a14:m>
          </a:p>
        </p:txBody>
      </p:sp>
      <p:sp>
        <p:nvSpPr>
          <p:cNvPr id="160" name="Rettangolo 4"/>
          <p:cNvSpPr txBox="1"/>
          <p:nvPr/>
        </p:nvSpPr>
        <p:spPr>
          <a:xfrm>
            <a:off x="6574856" y="2825627"/>
            <a:ext cx="14843762" cy="30222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algn="l">
              <a:defRPr sz="4800">
                <a:solidFill>
                  <a:srgbClr val="FF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l</a:t>
            </a:r>
            <a:r>
              <a:rPr>
                <a:solidFill>
                  <a:srgbClr val="5E5E5E"/>
                </a:solidFill>
              </a:rPr>
              <a:t> distanza tra gli elettrodi</a:t>
            </a:r>
          </a:p>
          <a:p>
            <a:pPr algn="l">
              <a:defRPr sz="4800">
                <a:solidFill>
                  <a:srgbClr val="FF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A</a:t>
            </a:r>
            <a:r>
              <a:rPr>
                <a:solidFill>
                  <a:srgbClr val="5E5E5E"/>
                </a:solidFill>
              </a:rPr>
              <a:t> area degli elettrodi</a:t>
            </a:r>
          </a:p>
          <a:p>
            <a:pPr algn="l">
              <a:defRPr sz="4800">
                <a:solidFill>
                  <a:srgbClr val="FF0000"/>
                </a:solidFill>
                <a:latin typeface="Symbol"/>
                <a:ea typeface="Symbol"/>
                <a:cs typeface="Symbol"/>
                <a:sym typeface="Symbol"/>
              </a:defRPr>
            </a:pPr>
            <a:r>
              <a:t>r</a:t>
            </a:r>
            <a:r>
              <a:rPr>
                <a:solidFill>
                  <a:srgbClr val="5E5E5E"/>
                </a:solidFill>
                <a:latin typeface="+mj-lt"/>
                <a:ea typeface="+mj-ea"/>
                <a:cs typeface="+mj-cs"/>
                <a:sym typeface="Helvetica Neue"/>
              </a:rPr>
              <a:t> (cost di proporzionalità specifica del materiale) resistenza specifica</a:t>
            </a:r>
          </a:p>
        </p:txBody>
      </p:sp>
      <p:sp>
        <p:nvSpPr>
          <p:cNvPr id="161" name="CasellaDiTesto 5"/>
          <p:cNvSpPr txBox="1"/>
          <p:nvPr/>
        </p:nvSpPr>
        <p:spPr>
          <a:xfrm>
            <a:off x="2303145" y="2000784"/>
            <a:ext cx="13386036" cy="8084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4800">
                <a:solidFill>
                  <a:srgbClr val="FF0000"/>
                </a:solidFill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pPr/>
            <a:r>
              <a:t>II legge di Ohm</a:t>
            </a:r>
          </a:p>
        </p:txBody>
      </p:sp>
      <p:sp>
        <p:nvSpPr>
          <p:cNvPr id="162" name="CasellaDiTesto 7"/>
          <p:cNvSpPr txBox="1"/>
          <p:nvPr/>
        </p:nvSpPr>
        <p:spPr>
          <a:xfrm>
            <a:off x="16024592" y="5555756"/>
            <a:ext cx="3168133" cy="1592032"/>
          </a:xfrm>
          <a:prstGeom prst="rect">
            <a:avLst/>
          </a:prstGeom>
          <a:ln w="57150">
            <a:solidFill>
              <a:srgbClr val="7030A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sz="5200">
                <a:latin typeface="Cambria Math"/>
                <a:ea typeface="Cambria Math"/>
                <a:cs typeface="Cambria Math"/>
                <a:sym typeface="Cambria Math"/>
              </a:defRPr>
            </a:lvl1pPr>
          </a:lstStyle>
          <a:p>
            <a:pPr/>
            <a14:m>
              <m:oMathPara>
                <m:oMathParaPr>
                  <m:jc m:val="center"/>
                </m:oMathParaPr>
                <m:oMath>
                  <m:r>
                    <a:rPr xmlns:a="http://schemas.openxmlformats.org/drawingml/2006/main" sz="565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𝐺</m:t>
                  </m:r>
                  <m:r>
                    <a:rPr xmlns:a="http://schemas.openxmlformats.org/drawingml/2006/main" sz="565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xmlns:a="http://schemas.openxmlformats.org/drawingml/2006/main" sz="565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565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num>
                    <m:den>
                      <m:r>
                        <a:rPr xmlns:a="http://schemas.openxmlformats.org/drawingml/2006/main" sz="565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𝑅</m:t>
                      </m:r>
                    </m:den>
                  </m:f>
                </m:oMath>
              </m:oMathPara>
            </a14:m>
          </a:p>
        </p:txBody>
      </p:sp>
      <p:sp>
        <p:nvSpPr>
          <p:cNvPr id="163" name="CasellaDiTesto 8"/>
          <p:cNvSpPr txBox="1"/>
          <p:nvPr/>
        </p:nvSpPr>
        <p:spPr>
          <a:xfrm>
            <a:off x="2510774" y="6091833"/>
            <a:ext cx="13996294" cy="15323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4800">
                <a:solidFill>
                  <a:srgbClr val="7030A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G conduttanza   </a:t>
            </a:r>
            <a:r>
              <a:rPr>
                <a:solidFill>
                  <a:srgbClr val="5E5E5E"/>
                </a:solidFill>
              </a:rPr>
              <a:t>è il reciproco della resistenza</a:t>
            </a:r>
          </a:p>
          <a:p>
            <a:pPr algn="l">
              <a:defRPr sz="4800">
                <a:latin typeface="+mj-lt"/>
                <a:ea typeface="+mj-ea"/>
                <a:cs typeface="+mj-cs"/>
                <a:sym typeface="Helvetica Neue"/>
              </a:defRPr>
            </a:pPr>
            <a:r>
              <a:t>si misura in Ohm</a:t>
            </a:r>
            <a:r>
              <a:rPr baseline="30000"/>
              <a:t>-1</a:t>
            </a:r>
            <a:r>
              <a:t> = Siemens (S)</a:t>
            </a:r>
          </a:p>
        </p:txBody>
      </p:sp>
      <p:sp>
        <p:nvSpPr>
          <p:cNvPr id="164" name="CasellaDiTesto 9"/>
          <p:cNvSpPr txBox="1"/>
          <p:nvPr/>
        </p:nvSpPr>
        <p:spPr>
          <a:xfrm>
            <a:off x="2730475" y="3497242"/>
            <a:ext cx="2613294" cy="1605319"/>
          </a:xfrm>
          <a:prstGeom prst="rect">
            <a:avLst/>
          </a:prstGeom>
          <a:ln w="76200">
            <a:solidFill>
              <a:schemeClr val="accent5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sz="5200">
                <a:latin typeface="Cambria Math"/>
                <a:ea typeface="Cambria Math"/>
                <a:cs typeface="Cambria Math"/>
                <a:sym typeface="Cambria Math"/>
              </a:defRPr>
            </a:lvl1pPr>
          </a:lstStyle>
          <a:p>
            <a:pPr/>
            <a14:m>
              <m:oMathPara>
                <m:oMathParaPr>
                  <m:jc m:val="center"/>
                </m:oMathParaPr>
                <m:oMath>
                  <m:r>
                    <a:rPr xmlns:a="http://schemas.openxmlformats.org/drawingml/2006/main" sz="565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𝑅</m:t>
                  </m:r>
                  <m:r>
                    <a:rPr xmlns:a="http://schemas.openxmlformats.org/drawingml/2006/main" sz="565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565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𝜌</m:t>
                  </m:r>
                  <m:f>
                    <m:fPr>
                      <m:ctrlPr>
                        <a:rPr xmlns:a="http://schemas.openxmlformats.org/drawingml/2006/main" sz="565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565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𝑙</m:t>
                      </m:r>
                    </m:num>
                    <m:den>
                      <m:r>
                        <a:rPr xmlns:a="http://schemas.openxmlformats.org/drawingml/2006/main" sz="565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den>
                  </m:f>
                </m:oMath>
              </m:oMathPara>
            </a14:m>
          </a:p>
        </p:txBody>
      </p:sp>
      <p:sp>
        <p:nvSpPr>
          <p:cNvPr id="165" name="Rettangolo 10"/>
          <p:cNvSpPr txBox="1"/>
          <p:nvPr/>
        </p:nvSpPr>
        <p:spPr>
          <a:xfrm>
            <a:off x="6276423" y="7988534"/>
            <a:ext cx="16762320" cy="37588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algn="l">
              <a:defRPr sz="4800">
                <a:solidFill>
                  <a:srgbClr val="7030A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l </a:t>
            </a:r>
            <a:r>
              <a:rPr>
                <a:solidFill>
                  <a:srgbClr val="5E5E5E"/>
                </a:solidFill>
              </a:rPr>
              <a:t>distanza tra gli elettrodi</a:t>
            </a:r>
          </a:p>
          <a:p>
            <a:pPr algn="l">
              <a:defRPr sz="4800">
                <a:solidFill>
                  <a:srgbClr val="7030A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A</a:t>
            </a:r>
            <a:r>
              <a:rPr>
                <a:solidFill>
                  <a:srgbClr val="5E5E5E"/>
                </a:solidFill>
              </a:rPr>
              <a:t> area degli elettrodi: area geometrica per fattore di rugosità</a:t>
            </a:r>
          </a:p>
          <a:p>
            <a:pPr algn="l">
              <a:defRPr sz="4800">
                <a:solidFill>
                  <a:srgbClr val="7030A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κ</a:t>
            </a:r>
            <a:r>
              <a:rPr>
                <a:solidFill>
                  <a:srgbClr val="5E5E5E"/>
                </a:solidFill>
              </a:rPr>
              <a:t> (cost di proporzionalità specifica del materiale) </a:t>
            </a:r>
            <a:r>
              <a:rPr b="1">
                <a:solidFill>
                  <a:srgbClr val="5E5E5E"/>
                </a:solidFill>
              </a:rPr>
              <a:t>conducibilità specifica</a:t>
            </a:r>
          </a:p>
          <a:p>
            <a:pPr algn="l">
              <a:defRPr sz="4800">
                <a:latin typeface="+mj-lt"/>
                <a:ea typeface="+mj-ea"/>
                <a:cs typeface="+mj-cs"/>
                <a:sym typeface="Helvetica Neue"/>
              </a:defRPr>
            </a:pPr>
            <a:r>
              <a:t>unità di misura [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k</a:t>
            </a:r>
            <a:r>
              <a:t>]= Sm</a:t>
            </a:r>
            <a:r>
              <a:rPr baseline="30000"/>
              <a:t>-1</a:t>
            </a:r>
          </a:p>
        </p:txBody>
      </p:sp>
      <p:sp>
        <p:nvSpPr>
          <p:cNvPr id="166" name="CasellaDiTesto 2"/>
          <p:cNvSpPr txBox="1"/>
          <p:nvPr/>
        </p:nvSpPr>
        <p:spPr>
          <a:xfrm>
            <a:off x="6587653" y="11865757"/>
            <a:ext cx="1616389" cy="1294181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r>
                    <a:rPr xmlns:a="http://schemas.openxmlformats.org/drawingml/2006/main" sz="48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𝜃</m:t>
                  </m:r>
                  <m:r>
                    <a:rPr xmlns:a="http://schemas.openxmlformats.org/drawingml/2006/main" sz="48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xmlns:a="http://schemas.openxmlformats.org/drawingml/2006/main" sz="48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48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𝑙</m:t>
                      </m:r>
                    </m:num>
                    <m:den>
                      <m:r>
                        <a:rPr xmlns:a="http://schemas.openxmlformats.org/drawingml/2006/main" sz="48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den>
                  </m:f>
                </m:oMath>
              </m:oMathPara>
            </a14:m>
            <a:endParaRPr sz="4800">
              <a:solidFill>
                <a:srgbClr val="5E5E5E"/>
              </a:solidFill>
            </a:endParaRPr>
          </a:p>
        </p:txBody>
      </p:sp>
      <p:sp>
        <p:nvSpPr>
          <p:cNvPr id="167" name="CasellaDiTesto 12"/>
          <p:cNvSpPr txBox="1"/>
          <p:nvPr/>
        </p:nvSpPr>
        <p:spPr>
          <a:xfrm>
            <a:off x="2649396" y="11665542"/>
            <a:ext cx="2588779" cy="926505"/>
          </a:xfrm>
          <a:prstGeom prst="rect">
            <a:avLst/>
          </a:prstGeom>
          <a:ln w="57150">
            <a:solidFill>
              <a:srgbClr val="7030A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 sz="4800">
                <a:latin typeface="Symbol"/>
                <a:ea typeface="Symbol"/>
                <a:cs typeface="Symbol"/>
                <a:sym typeface="Symbol"/>
              </a:defRPr>
            </a:pPr>
            <a:r>
              <a:t>k</a:t>
            </a:r>
            <a:r>
              <a:rPr>
                <a:latin typeface="+mj-lt"/>
                <a:ea typeface="+mj-ea"/>
                <a:cs typeface="+mj-cs"/>
                <a:sym typeface="Helvetica Neue"/>
              </a:rPr>
              <a:t>=G</a:t>
            </a:r>
            <a:r>
              <a:rPr>
                <a:latin typeface="Calibri"/>
                <a:ea typeface="Calibri"/>
                <a:cs typeface="Calibri"/>
                <a:sym typeface="Calibri"/>
              </a:rPr>
              <a:t>·</a:t>
            </a:r>
            <a:r>
              <a:t>q</a:t>
            </a:r>
          </a:p>
        </p:txBody>
      </p:sp>
      <p:sp>
        <p:nvSpPr>
          <p:cNvPr id="168" name="CasellaDiTesto 13"/>
          <p:cNvSpPr txBox="1"/>
          <p:nvPr/>
        </p:nvSpPr>
        <p:spPr>
          <a:xfrm>
            <a:off x="8997715" y="12410960"/>
            <a:ext cx="14053758" cy="8205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b="1" sz="4800">
                <a:latin typeface="+mj-lt"/>
                <a:ea typeface="+mj-ea"/>
                <a:cs typeface="+mj-cs"/>
                <a:sym typeface="Helvetica Neue"/>
              </a:defRPr>
            </a:pPr>
            <a:r>
              <a:t>costante di cella   </a:t>
            </a:r>
            <a:r>
              <a:rPr b="0"/>
              <a:t>unità di misura cm</a:t>
            </a:r>
            <a:r>
              <a:rPr b="0" baseline="30000"/>
              <a:t>-1</a:t>
            </a:r>
            <a:r>
              <a:rPr b="0"/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CasellaDiTesto 4"/>
          <p:cNvSpPr txBox="1"/>
          <p:nvPr/>
        </p:nvSpPr>
        <p:spPr>
          <a:xfrm>
            <a:off x="1206500" y="2366722"/>
            <a:ext cx="21196300" cy="22689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685800" indent="-685800" algn="l">
              <a:buSzPct val="100000"/>
              <a:buFont typeface="Symbol"/>
              <a:buChar char="k"/>
              <a:defRPr sz="4800">
                <a:latin typeface="+mj-lt"/>
                <a:ea typeface="+mj-ea"/>
                <a:cs typeface="+mj-cs"/>
                <a:sym typeface="Helvetica Neue"/>
              </a:defRPr>
            </a:pPr>
            <a:r>
              <a:t>dipende dalla </a:t>
            </a:r>
            <a:r>
              <a:rPr b="1"/>
              <a:t>concentrazione</a:t>
            </a:r>
            <a:r>
              <a:t> delle particelle cariche, ma è influenzata dalle interazioni tra gli ioni, perciò non c’è proporzionalità diretta con la concentrazione</a:t>
            </a:r>
          </a:p>
        </p:txBody>
      </p:sp>
      <p:sp>
        <p:nvSpPr>
          <p:cNvPr id="171" name="Conducibilità di soluzioni elettrolitiche"/>
          <p:cNvSpPr txBox="1"/>
          <p:nvPr/>
        </p:nvSpPr>
        <p:spPr>
          <a:xfrm>
            <a:off x="1564106" y="685421"/>
            <a:ext cx="20516748" cy="933781"/>
          </a:xfrm>
          <a:prstGeom prst="rect">
            <a:avLst/>
          </a:prstGeom>
          <a:gradFill>
            <a:gsLst>
              <a:gs pos="0">
                <a:schemeClr val="accent1">
                  <a:hueOff val="796897"/>
                  <a:lumOff val="36487"/>
                </a:schemeClr>
              </a:gs>
              <a:gs pos="35000">
                <a:srgbClr val="CFE2FF"/>
              </a:gs>
              <a:gs pos="100000">
                <a:schemeClr val="accent1">
                  <a:hueOff val="922619"/>
                  <a:lumOff val="46439"/>
                </a:schemeClr>
              </a:gs>
            </a:gsLst>
            <a:lin ang="16200000"/>
          </a:gradFill>
          <a:ln>
            <a:solidFill>
              <a:srgbClr val="009EF9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lnSpc>
                <a:spcPct val="90000"/>
              </a:lnSpc>
              <a:spcBef>
                <a:spcPts val="4500"/>
              </a:spcBef>
              <a:defRPr sz="4800">
                <a:solidFill>
                  <a:srgbClr val="0433FF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Conducibilità molare 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L</a:t>
            </a:r>
            <a:r>
              <a:rPr baseline="-25000"/>
              <a:t>m</a:t>
            </a:r>
          </a:p>
        </p:txBody>
      </p:sp>
      <p:sp>
        <p:nvSpPr>
          <p:cNvPr id="172" name="CasellaDiTesto 3"/>
          <p:cNvSpPr txBox="1"/>
          <p:nvPr/>
        </p:nvSpPr>
        <p:spPr>
          <a:xfrm>
            <a:off x="2070237" y="5243071"/>
            <a:ext cx="3680821" cy="1838228"/>
          </a:xfrm>
          <a:prstGeom prst="rect">
            <a:avLst/>
          </a:prstGeom>
          <a:ln w="57150">
            <a:solidFill>
              <a:srgbClr val="7030A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>
              <a:defRPr sz="67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sSub>
                  <m:e>
                    <m:r>
                      <m:rPr>
                        <m:sty m:val="p"/>
                      </m:rPr>
                      <a:rPr xmlns:a="http://schemas.openxmlformats.org/drawingml/2006/main" sz="75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Λ</m:t>
                    </m:r>
                  </m:e>
                  <m:sub>
                    <m:r>
                      <a:rPr xmlns:a="http://schemas.openxmlformats.org/drawingml/2006/main" sz="75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𝑚</m:t>
                    </m:r>
                  </m:sub>
                </m:sSub>
              </m:oMath>
            </a14:m>
            <a:r>
              <a:rPr sz="6000">
                <a:latin typeface="+mj-lt"/>
                <a:ea typeface="+mj-ea"/>
                <a:cs typeface="+mj-cs"/>
                <a:sym typeface="Helvetica Neue"/>
              </a:rPr>
              <a:t>=</a:t>
            </a:r>
            <a14:m>
              <m:oMath>
                <m:f>
                  <m:fPr>
                    <m:ctrlPr>
                      <a:rPr xmlns:a="http://schemas.openxmlformats.org/drawingml/2006/main" sz="72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</m:ctrlPr>
                    <m:type m:val="bar"/>
                  </m:fPr>
                  <m:num>
                    <m:r>
                      <a:rPr xmlns:a="http://schemas.openxmlformats.org/drawingml/2006/main" sz="72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𝜅</m:t>
                    </m:r>
                  </m:num>
                  <m:den>
                    <m:r>
                      <a:rPr xmlns:a="http://schemas.openxmlformats.org/drawingml/2006/main" sz="72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𝑐</m:t>
                    </m:r>
                  </m:den>
                </m:f>
              </m:oMath>
            </a14:m>
            <a:endParaRPr sz="6000"/>
          </a:p>
        </p:txBody>
      </p:sp>
      <p:sp>
        <p:nvSpPr>
          <p:cNvPr id="173" name="CasellaDiTesto 5"/>
          <p:cNvSpPr txBox="1"/>
          <p:nvPr/>
        </p:nvSpPr>
        <p:spPr>
          <a:xfrm>
            <a:off x="4090735" y="5838769"/>
            <a:ext cx="14798845" cy="8084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 sz="4800">
                <a:latin typeface="+mj-lt"/>
                <a:ea typeface="+mj-ea"/>
                <a:cs typeface="+mj-cs"/>
                <a:sym typeface="Helvetica Neue"/>
              </a:defRPr>
            </a:pPr>
            <a:r>
              <a:t>c concentrazione </a:t>
            </a:r>
            <a:r>
              <a:rPr>
                <a:solidFill>
                  <a:srgbClr val="FF0000"/>
                </a:solidFill>
              </a:rPr>
              <a:t>molare</a:t>
            </a:r>
            <a:r>
              <a:t> dell’elettrolita</a:t>
            </a:r>
          </a:p>
        </p:txBody>
      </p:sp>
      <p:sp>
        <p:nvSpPr>
          <p:cNvPr id="174" name="CasellaDiTesto 7"/>
          <p:cNvSpPr txBox="1"/>
          <p:nvPr/>
        </p:nvSpPr>
        <p:spPr>
          <a:xfrm>
            <a:off x="2070237" y="7629772"/>
            <a:ext cx="14798844" cy="16481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4800">
                <a:latin typeface="+mj-lt"/>
                <a:ea typeface="+mj-ea"/>
                <a:cs typeface="+mj-cs"/>
                <a:sym typeface="Helvetica Neue"/>
              </a:defRPr>
            </a:pPr>
            <a:r>
              <a:t>[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L</a:t>
            </a:r>
            <a:r>
              <a:rPr baseline="-25000"/>
              <a:t>m</a:t>
            </a:r>
            <a:r>
              <a:t>]= Sm</a:t>
            </a:r>
            <a:r>
              <a:rPr baseline="30000"/>
              <a:t>2</a:t>
            </a:r>
            <a:r>
              <a:t>mol</a:t>
            </a:r>
            <a:r>
              <a:rPr baseline="30000"/>
              <a:t>-1</a:t>
            </a:r>
          </a:p>
          <a:p>
            <a:pPr algn="l">
              <a:defRPr sz="4800">
                <a:latin typeface="+mj-lt"/>
                <a:ea typeface="+mj-ea"/>
                <a:cs typeface="+mj-cs"/>
                <a:sym typeface="Helvetica Neue"/>
              </a:defRPr>
            </a:pPr>
            <a:r>
              <a:t>valori tipici 10 mS m</a:t>
            </a:r>
            <a:r>
              <a:rPr baseline="30000"/>
              <a:t>2</a:t>
            </a:r>
            <a:r>
              <a:t>mol</a:t>
            </a:r>
            <a:r>
              <a:rPr baseline="30000"/>
              <a:t>-1</a:t>
            </a:r>
          </a:p>
        </p:txBody>
      </p:sp>
      <p:sp>
        <p:nvSpPr>
          <p:cNvPr id="175" name="CasellaDiTesto 8"/>
          <p:cNvSpPr txBox="1"/>
          <p:nvPr/>
        </p:nvSpPr>
        <p:spPr>
          <a:xfrm>
            <a:off x="2165024" y="11083624"/>
            <a:ext cx="5529079" cy="2054534"/>
          </a:xfrm>
          <a:prstGeom prst="rect">
            <a:avLst/>
          </a:prstGeom>
          <a:ln w="57150">
            <a:solidFill>
              <a:srgbClr val="7030A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>
              <a:defRPr sz="67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sSub>
                  <m:e>
                    <m:r>
                      <m:rPr>
                        <m:sty m:val="p"/>
                      </m:rPr>
                      <a:rPr xmlns:a="http://schemas.openxmlformats.org/drawingml/2006/main" sz="75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Λ</m:t>
                    </m:r>
                  </m:e>
                  <m:sub>
                    <m:r>
                      <a:rPr xmlns:a="http://schemas.openxmlformats.org/drawingml/2006/main" sz="75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𝑚</m:t>
                    </m:r>
                  </m:sub>
                </m:sSub>
              </m:oMath>
            </a14:m>
            <a:r>
              <a:rPr sz="6000">
                <a:latin typeface="+mj-lt"/>
                <a:ea typeface="+mj-ea"/>
                <a:cs typeface="+mj-cs"/>
                <a:sym typeface="Helvetica Neue"/>
              </a:rPr>
              <a:t>=</a:t>
            </a:r>
            <a14:m>
              <m:oMath>
                <m:f>
                  <m:fPr>
                    <m:ctrlPr>
                      <a:rPr xmlns:a="http://schemas.openxmlformats.org/drawingml/2006/main" sz="72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</m:ctrlPr>
                    <m:type m:val="bar"/>
                  </m:fPr>
                  <m:num>
                    <m:r>
                      <a:rPr xmlns:a="http://schemas.openxmlformats.org/drawingml/2006/main" sz="72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1000</m:t>
                    </m:r>
                    <m:r>
                      <a:rPr xmlns:a="http://schemas.openxmlformats.org/drawingml/2006/main" sz="72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𝜅</m:t>
                    </m:r>
                  </m:num>
                  <m:den>
                    <m:r>
                      <a:rPr xmlns:a="http://schemas.openxmlformats.org/drawingml/2006/main" sz="72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𝑐</m:t>
                    </m:r>
                  </m:den>
                </m:f>
              </m:oMath>
            </a14:m>
            <a:endParaRPr sz="6000"/>
          </a:p>
        </p:txBody>
      </p:sp>
      <p:sp>
        <p:nvSpPr>
          <p:cNvPr id="176" name="CasellaDiTesto 9"/>
          <p:cNvSpPr txBox="1"/>
          <p:nvPr/>
        </p:nvSpPr>
        <p:spPr>
          <a:xfrm>
            <a:off x="2070237" y="9506395"/>
            <a:ext cx="5894668" cy="8084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4800"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pPr/>
            <a:r>
              <a:t>usualmente</a:t>
            </a:r>
          </a:p>
        </p:txBody>
      </p:sp>
      <p:sp>
        <p:nvSpPr>
          <p:cNvPr id="177" name="CasellaDiTesto 10"/>
          <p:cNvSpPr txBox="1"/>
          <p:nvPr/>
        </p:nvSpPr>
        <p:spPr>
          <a:xfrm>
            <a:off x="9261633" y="10862005"/>
            <a:ext cx="9095876" cy="8607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4800">
                <a:latin typeface="+mj-lt"/>
                <a:ea typeface="+mj-ea"/>
                <a:cs typeface="+mj-cs"/>
                <a:sym typeface="Helvetica Neue"/>
              </a:defRPr>
            </a:pPr>
            <a:r>
              <a:t>perchè [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k</a:t>
            </a:r>
            <a:r>
              <a:t>]= cm</a:t>
            </a:r>
            <a:r>
              <a:rPr baseline="30000"/>
              <a:t>-1</a:t>
            </a:r>
            <a:r>
              <a:t> e [c]= molL</a:t>
            </a:r>
            <a:r>
              <a:rPr baseline="30000"/>
              <a:t>-1</a:t>
            </a:r>
            <a:r>
              <a:rPr sz="2400"/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Conducibilità di soluzioni elettrolitiche"/>
          <p:cNvSpPr txBox="1"/>
          <p:nvPr/>
        </p:nvSpPr>
        <p:spPr>
          <a:xfrm>
            <a:off x="1564106" y="685421"/>
            <a:ext cx="20516748" cy="933781"/>
          </a:xfrm>
          <a:prstGeom prst="rect">
            <a:avLst/>
          </a:prstGeom>
          <a:gradFill>
            <a:gsLst>
              <a:gs pos="0">
                <a:schemeClr val="accent1">
                  <a:hueOff val="796897"/>
                  <a:lumOff val="36487"/>
                </a:schemeClr>
              </a:gs>
              <a:gs pos="35000">
                <a:srgbClr val="CFE2FF"/>
              </a:gs>
              <a:gs pos="100000">
                <a:schemeClr val="accent1">
                  <a:hueOff val="922619"/>
                  <a:lumOff val="46439"/>
                </a:schemeClr>
              </a:gs>
            </a:gsLst>
            <a:lin ang="16200000"/>
          </a:gradFill>
          <a:ln>
            <a:solidFill>
              <a:srgbClr val="009EF9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lnSpc>
                <a:spcPct val="90000"/>
              </a:lnSpc>
              <a:spcBef>
                <a:spcPts val="4500"/>
              </a:spcBef>
              <a:defRPr sz="4800">
                <a:solidFill>
                  <a:srgbClr val="0433FF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Dipendenza della conducibilità molare 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L</a:t>
            </a:r>
            <a:r>
              <a:rPr baseline="-25000"/>
              <a:t>m </a:t>
            </a:r>
            <a:r>
              <a:t>dalla concentrazione</a:t>
            </a:r>
          </a:p>
        </p:txBody>
      </p:sp>
      <p:sp>
        <p:nvSpPr>
          <p:cNvPr id="180" name="CasellaDiTesto 2"/>
          <p:cNvSpPr txBox="1"/>
          <p:nvPr/>
        </p:nvSpPr>
        <p:spPr>
          <a:xfrm>
            <a:off x="1564103" y="2481356"/>
            <a:ext cx="20068676" cy="22562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4800">
                <a:latin typeface="+mj-lt"/>
                <a:ea typeface="+mj-ea"/>
                <a:cs typeface="+mj-cs"/>
                <a:sym typeface="Helvetica Neue"/>
              </a:defRPr>
            </a:pPr>
            <a:r>
              <a:t>differente per</a:t>
            </a:r>
          </a:p>
          <a:p>
            <a:pPr marL="685800" indent="-685800" algn="l">
              <a:buSzPct val="100000"/>
              <a:buFont typeface="Helvetica Neue"/>
              <a:buChar char="❑"/>
              <a:defRPr sz="4800">
                <a:solidFill>
                  <a:srgbClr val="00CC66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elettroliti forti</a:t>
            </a:r>
          </a:p>
          <a:p>
            <a:pPr marL="685800" indent="-685800" algn="l">
              <a:buSzPct val="100000"/>
              <a:buFont typeface="Helvetica Neue"/>
              <a:buChar char="❑"/>
              <a:defRPr sz="4800">
                <a:solidFill>
                  <a:srgbClr val="FF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elettroliti deboli (parzialmente dissociati)</a:t>
            </a:r>
          </a:p>
        </p:txBody>
      </p:sp>
      <p:pic>
        <p:nvPicPr>
          <p:cNvPr id="181" name="Immagine 3" descr="Immagine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330992" y="4761900"/>
            <a:ext cx="5828003" cy="868372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Conducibilità di soluzioni elettrolitiche"/>
          <p:cNvSpPr txBox="1"/>
          <p:nvPr/>
        </p:nvSpPr>
        <p:spPr>
          <a:xfrm>
            <a:off x="1203155" y="1214811"/>
            <a:ext cx="22017794" cy="933781"/>
          </a:xfrm>
          <a:prstGeom prst="rect">
            <a:avLst/>
          </a:prstGeom>
          <a:solidFill>
            <a:srgbClr val="D9D9D9"/>
          </a:solidFill>
          <a:ln>
            <a:solidFill>
              <a:srgbClr val="00CC66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lnSpc>
                <a:spcPct val="90000"/>
              </a:lnSpc>
              <a:spcBef>
                <a:spcPts val="4500"/>
              </a:spcBef>
              <a:defRPr sz="4800">
                <a:solidFill>
                  <a:srgbClr val="00CC66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Dipendenza della conducibilità molare 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L</a:t>
            </a:r>
            <a:r>
              <a:rPr baseline="-25000"/>
              <a:t>m </a:t>
            </a:r>
            <a:r>
              <a:t>dalla concentrazione: elettroliti forti</a:t>
            </a:r>
          </a:p>
        </p:txBody>
      </p:sp>
      <p:pic>
        <p:nvPicPr>
          <p:cNvPr id="184" name="Immagine 2" descr="Immagin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889904" y="3224460"/>
            <a:ext cx="20604191" cy="803709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Conducibilità di soluzioni elettrolitiche"/>
          <p:cNvSpPr txBox="1"/>
          <p:nvPr/>
        </p:nvSpPr>
        <p:spPr>
          <a:xfrm>
            <a:off x="1203155" y="608244"/>
            <a:ext cx="22017794" cy="2146915"/>
          </a:xfrm>
          <a:prstGeom prst="rect">
            <a:avLst/>
          </a:prstGeom>
          <a:solidFill>
            <a:srgbClr val="D9D9D9"/>
          </a:solidFill>
          <a:ln>
            <a:solidFill>
              <a:srgbClr val="00CC66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lnSpc>
                <a:spcPct val="90000"/>
              </a:lnSpc>
              <a:spcBef>
                <a:spcPts val="4500"/>
              </a:spcBef>
              <a:defRPr sz="4800">
                <a:solidFill>
                  <a:srgbClr val="00CC66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Dipendenza della conducibilità molare 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L</a:t>
            </a:r>
            <a:r>
              <a:rPr baseline="-25000"/>
              <a:t>m </a:t>
            </a:r>
            <a:r>
              <a:t>dalla concentrazione: elettroliti forti</a:t>
            </a:r>
          </a:p>
          <a:p>
            <a:pPr algn="l">
              <a:lnSpc>
                <a:spcPct val="90000"/>
              </a:lnSpc>
              <a:spcBef>
                <a:spcPts val="4500"/>
              </a:spcBef>
              <a:defRPr sz="4800">
                <a:solidFill>
                  <a:srgbClr val="00CC66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Teoria di Debye Hückel</a:t>
            </a:r>
          </a:p>
        </p:txBody>
      </p:sp>
      <p:sp>
        <p:nvSpPr>
          <p:cNvPr id="187" name="Elettroliti forti, completamente dissociati…"/>
          <p:cNvSpPr txBox="1"/>
          <p:nvPr/>
        </p:nvSpPr>
        <p:spPr>
          <a:xfrm>
            <a:off x="1339263" y="3291169"/>
            <a:ext cx="22027318" cy="6612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25500">
              <a:defRPr sz="48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Elettroliti forti, completamente dissociati </a:t>
            </a:r>
          </a:p>
          <a:p>
            <a:pPr algn="l" defTabSz="825500">
              <a:defRPr sz="48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valida per soluzioni diluite  &lt;0.01 M</a:t>
            </a:r>
          </a:p>
          <a:p>
            <a:pPr algn="l" defTabSz="825500">
              <a:defRPr sz="48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Il moto indipendente degli ioni viene ostacolato da:</a:t>
            </a:r>
          </a:p>
          <a:p>
            <a:pPr marL="802105" indent="-802105" algn="l" defTabSz="825500">
              <a:buSzPct val="100000"/>
              <a:buAutoNum type="arabicParenR" startAt="1"/>
              <a:defRPr b="1" sz="48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rilassamento dell’atmosfera ionica</a:t>
            </a:r>
          </a:p>
          <a:p>
            <a:pPr algn="l" defTabSz="825500">
              <a:defRPr sz="48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a causa della presenza del campo elettrico la nube di controioni è deformata. La distorsione della nube ionica si oppone al campo applicato e diminuisce la corrente prodotta al campo elettrico E</a:t>
            </a:r>
          </a:p>
          <a:p>
            <a:pPr algn="l" defTabSz="825500">
              <a:defRPr sz="48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188" name="Ovale"/>
          <p:cNvSpPr/>
          <p:nvPr/>
        </p:nvSpPr>
        <p:spPr>
          <a:xfrm>
            <a:off x="3889457" y="9137705"/>
            <a:ext cx="736852" cy="681686"/>
          </a:xfrm>
          <a:prstGeom prst="ellipse">
            <a:avLst/>
          </a:prstGeom>
          <a:gradFill>
            <a:gsLst>
              <a:gs pos="0">
                <a:schemeClr val="accent5"/>
              </a:gs>
              <a:gs pos="100000">
                <a:schemeClr val="accent5">
                  <a:hueOff val="-200295"/>
                  <a:lumOff val="22393"/>
                </a:schemeClr>
              </a:gs>
            </a:gsLst>
            <a:lin ang="16200000"/>
          </a:gradFill>
          <a:ln>
            <a:solidFill>
              <a:srgbClr val="FD5E48"/>
            </a:solidFill>
          </a:ln>
        </p:spPr>
        <p:txBody>
          <a:bodyPr lIns="50800" tIns="50800" rIns="50800" bIns="50800" anchor="ctr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89" name="Ovale"/>
          <p:cNvSpPr/>
          <p:nvPr/>
        </p:nvSpPr>
        <p:spPr>
          <a:xfrm>
            <a:off x="5048898" y="9738641"/>
            <a:ext cx="736852" cy="681686"/>
          </a:xfrm>
          <a:prstGeom prst="ellipse">
            <a:avLst/>
          </a:prstGeom>
          <a:gradFill>
            <a:gsLst>
              <a:gs pos="0">
                <a:srgbClr val="0433FF"/>
              </a:gs>
              <a:gs pos="35000">
                <a:srgbClr val="0433FF"/>
              </a:gs>
              <a:gs pos="100000">
                <a:schemeClr val="accent1">
                  <a:hueOff val="922619"/>
                  <a:lumOff val="46439"/>
                </a:schemeClr>
              </a:gs>
            </a:gsLst>
            <a:lin ang="1745128"/>
          </a:gradFill>
          <a:ln>
            <a:solidFill>
              <a:srgbClr val="0433FF"/>
            </a:solidFill>
          </a:ln>
        </p:spPr>
        <p:txBody>
          <a:bodyPr lIns="50800" tIns="50800" rIns="50800" bIns="50800" anchor="ctr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90" name="Ovale"/>
          <p:cNvSpPr/>
          <p:nvPr/>
        </p:nvSpPr>
        <p:spPr>
          <a:xfrm>
            <a:off x="3889457" y="10259971"/>
            <a:ext cx="736852" cy="681686"/>
          </a:xfrm>
          <a:prstGeom prst="ellipse">
            <a:avLst/>
          </a:prstGeom>
          <a:gradFill>
            <a:gsLst>
              <a:gs pos="0">
                <a:schemeClr val="accent5"/>
              </a:gs>
              <a:gs pos="100000">
                <a:schemeClr val="accent5">
                  <a:hueOff val="-200295"/>
                  <a:lumOff val="22393"/>
                </a:schemeClr>
              </a:gs>
            </a:gsLst>
            <a:lin ang="16200000"/>
          </a:gradFill>
          <a:ln>
            <a:solidFill>
              <a:srgbClr val="FD5E48"/>
            </a:solidFill>
          </a:ln>
        </p:spPr>
        <p:txBody>
          <a:bodyPr lIns="50800" tIns="50800" rIns="50800" bIns="50800" anchor="ctr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91" name="Ovale"/>
          <p:cNvSpPr/>
          <p:nvPr/>
        </p:nvSpPr>
        <p:spPr>
          <a:xfrm>
            <a:off x="4883020" y="8648589"/>
            <a:ext cx="736853" cy="681686"/>
          </a:xfrm>
          <a:prstGeom prst="ellipse">
            <a:avLst/>
          </a:prstGeom>
          <a:gradFill>
            <a:gsLst>
              <a:gs pos="0">
                <a:schemeClr val="accent5"/>
              </a:gs>
              <a:gs pos="100000">
                <a:schemeClr val="accent5">
                  <a:hueOff val="-200295"/>
                  <a:lumOff val="22393"/>
                </a:schemeClr>
              </a:gs>
            </a:gsLst>
            <a:lin ang="16200000"/>
          </a:gradFill>
          <a:ln>
            <a:solidFill>
              <a:srgbClr val="FD5E48"/>
            </a:solidFill>
          </a:ln>
        </p:spPr>
        <p:txBody>
          <a:bodyPr lIns="50800" tIns="50800" rIns="50800" bIns="50800" anchor="ctr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92" name="Ovale"/>
          <p:cNvSpPr/>
          <p:nvPr/>
        </p:nvSpPr>
        <p:spPr>
          <a:xfrm>
            <a:off x="5048898" y="10828694"/>
            <a:ext cx="736852" cy="681685"/>
          </a:xfrm>
          <a:prstGeom prst="ellipse">
            <a:avLst/>
          </a:prstGeom>
          <a:gradFill>
            <a:gsLst>
              <a:gs pos="0">
                <a:schemeClr val="accent5"/>
              </a:gs>
              <a:gs pos="100000">
                <a:schemeClr val="accent5">
                  <a:hueOff val="-200295"/>
                  <a:lumOff val="22393"/>
                </a:schemeClr>
              </a:gs>
            </a:gsLst>
            <a:lin ang="16200000"/>
          </a:gradFill>
          <a:ln>
            <a:solidFill>
              <a:srgbClr val="FD5E48"/>
            </a:solidFill>
          </a:ln>
        </p:spPr>
        <p:txBody>
          <a:bodyPr lIns="50800" tIns="50800" rIns="50800" bIns="50800" anchor="ctr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93" name="Ovale"/>
          <p:cNvSpPr/>
          <p:nvPr/>
        </p:nvSpPr>
        <p:spPr>
          <a:xfrm>
            <a:off x="6210040" y="8948131"/>
            <a:ext cx="736853" cy="681686"/>
          </a:xfrm>
          <a:prstGeom prst="ellipse">
            <a:avLst/>
          </a:prstGeom>
          <a:gradFill>
            <a:gsLst>
              <a:gs pos="0">
                <a:schemeClr val="accent5"/>
              </a:gs>
              <a:gs pos="100000">
                <a:schemeClr val="accent5">
                  <a:hueOff val="-200295"/>
                  <a:lumOff val="22393"/>
                </a:schemeClr>
              </a:gs>
            </a:gsLst>
            <a:lin ang="16200000"/>
          </a:gradFill>
          <a:ln>
            <a:solidFill>
              <a:srgbClr val="FD5E48"/>
            </a:solidFill>
          </a:ln>
        </p:spPr>
        <p:txBody>
          <a:bodyPr lIns="50800" tIns="50800" rIns="50800" bIns="50800" anchor="ctr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94" name="Ovale"/>
          <p:cNvSpPr/>
          <p:nvPr/>
        </p:nvSpPr>
        <p:spPr>
          <a:xfrm>
            <a:off x="6210040" y="10259971"/>
            <a:ext cx="736853" cy="681686"/>
          </a:xfrm>
          <a:prstGeom prst="ellipse">
            <a:avLst/>
          </a:prstGeom>
          <a:gradFill>
            <a:gsLst>
              <a:gs pos="0">
                <a:schemeClr val="accent5"/>
              </a:gs>
              <a:gs pos="100000">
                <a:schemeClr val="accent5">
                  <a:hueOff val="-200295"/>
                  <a:lumOff val="22393"/>
                </a:schemeClr>
              </a:gs>
            </a:gsLst>
            <a:lin ang="16200000"/>
          </a:gradFill>
          <a:ln>
            <a:solidFill>
              <a:srgbClr val="FD5E48"/>
            </a:solidFill>
          </a:ln>
        </p:spPr>
        <p:txBody>
          <a:bodyPr lIns="50800" tIns="50800" rIns="50800" bIns="50800" anchor="ctr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95" name="Ovale"/>
          <p:cNvSpPr/>
          <p:nvPr/>
        </p:nvSpPr>
        <p:spPr>
          <a:xfrm>
            <a:off x="11984496" y="9429824"/>
            <a:ext cx="736853" cy="681686"/>
          </a:xfrm>
          <a:prstGeom prst="ellipse">
            <a:avLst/>
          </a:prstGeom>
          <a:gradFill>
            <a:gsLst>
              <a:gs pos="0">
                <a:schemeClr val="accent5"/>
              </a:gs>
              <a:gs pos="100000">
                <a:schemeClr val="accent5">
                  <a:hueOff val="-200295"/>
                  <a:lumOff val="22393"/>
                </a:schemeClr>
              </a:gs>
            </a:gsLst>
            <a:lin ang="16200000"/>
          </a:gradFill>
          <a:ln>
            <a:solidFill>
              <a:srgbClr val="FD5E48"/>
            </a:solidFill>
          </a:ln>
        </p:spPr>
        <p:txBody>
          <a:bodyPr lIns="50800" tIns="50800" rIns="50800" bIns="50800" anchor="ctr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96" name="Ovale"/>
          <p:cNvSpPr/>
          <p:nvPr/>
        </p:nvSpPr>
        <p:spPr>
          <a:xfrm>
            <a:off x="13837927" y="9429824"/>
            <a:ext cx="736853" cy="681686"/>
          </a:xfrm>
          <a:prstGeom prst="ellipse">
            <a:avLst/>
          </a:prstGeom>
          <a:gradFill>
            <a:gsLst>
              <a:gs pos="0">
                <a:srgbClr val="0433FF"/>
              </a:gs>
              <a:gs pos="35000">
                <a:srgbClr val="0433FF"/>
              </a:gs>
              <a:gs pos="100000">
                <a:schemeClr val="accent1">
                  <a:hueOff val="922619"/>
                  <a:lumOff val="46439"/>
                </a:schemeClr>
              </a:gs>
            </a:gsLst>
            <a:lin ang="1745128"/>
          </a:gradFill>
          <a:ln>
            <a:solidFill>
              <a:srgbClr val="0433FF"/>
            </a:solidFill>
          </a:ln>
        </p:spPr>
        <p:txBody>
          <a:bodyPr lIns="50800" tIns="50800" rIns="50800" bIns="50800" anchor="ctr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97" name="Ovale"/>
          <p:cNvSpPr/>
          <p:nvPr/>
        </p:nvSpPr>
        <p:spPr>
          <a:xfrm>
            <a:off x="12972143" y="9861512"/>
            <a:ext cx="736852" cy="681686"/>
          </a:xfrm>
          <a:prstGeom prst="ellipse">
            <a:avLst/>
          </a:prstGeom>
          <a:gradFill>
            <a:gsLst>
              <a:gs pos="0">
                <a:schemeClr val="accent5"/>
              </a:gs>
              <a:gs pos="100000">
                <a:schemeClr val="accent5">
                  <a:hueOff val="-200295"/>
                  <a:lumOff val="22393"/>
                </a:schemeClr>
              </a:gs>
            </a:gsLst>
            <a:lin ang="16200000"/>
          </a:gradFill>
          <a:ln>
            <a:solidFill>
              <a:srgbClr val="FD5E48"/>
            </a:solidFill>
          </a:ln>
        </p:spPr>
        <p:txBody>
          <a:bodyPr lIns="50800" tIns="50800" rIns="50800" bIns="50800" anchor="ctr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98" name="Ovale"/>
          <p:cNvSpPr/>
          <p:nvPr/>
        </p:nvSpPr>
        <p:spPr>
          <a:xfrm>
            <a:off x="12972143" y="8948131"/>
            <a:ext cx="736852" cy="681686"/>
          </a:xfrm>
          <a:prstGeom prst="ellipse">
            <a:avLst/>
          </a:prstGeom>
          <a:gradFill>
            <a:gsLst>
              <a:gs pos="0">
                <a:schemeClr val="accent5"/>
              </a:gs>
              <a:gs pos="100000">
                <a:schemeClr val="accent5">
                  <a:hueOff val="-200295"/>
                  <a:lumOff val="22393"/>
                </a:schemeClr>
              </a:gs>
            </a:gsLst>
            <a:lin ang="16200000"/>
          </a:gradFill>
          <a:ln>
            <a:solidFill>
              <a:srgbClr val="FD5E48"/>
            </a:solidFill>
          </a:ln>
        </p:spPr>
        <p:txBody>
          <a:bodyPr lIns="50800" tIns="50800" rIns="50800" bIns="50800" anchor="ctr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99" name="Ovale"/>
          <p:cNvSpPr/>
          <p:nvPr/>
        </p:nvSpPr>
        <p:spPr>
          <a:xfrm>
            <a:off x="13837927" y="10259971"/>
            <a:ext cx="736853" cy="681686"/>
          </a:xfrm>
          <a:prstGeom prst="ellipse">
            <a:avLst/>
          </a:prstGeom>
          <a:gradFill>
            <a:gsLst>
              <a:gs pos="0">
                <a:schemeClr val="accent5"/>
              </a:gs>
              <a:gs pos="100000">
                <a:schemeClr val="accent5">
                  <a:hueOff val="-200295"/>
                  <a:lumOff val="22393"/>
                </a:schemeClr>
              </a:gs>
            </a:gsLst>
            <a:lin ang="16200000"/>
          </a:gradFill>
          <a:ln>
            <a:solidFill>
              <a:srgbClr val="FD5E48"/>
            </a:solidFill>
          </a:ln>
        </p:spPr>
        <p:txBody>
          <a:bodyPr lIns="50800" tIns="50800" rIns="50800" bIns="50800" anchor="ctr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00" name="Ovale"/>
          <p:cNvSpPr/>
          <p:nvPr/>
        </p:nvSpPr>
        <p:spPr>
          <a:xfrm>
            <a:off x="13837927" y="8542504"/>
            <a:ext cx="736853" cy="681686"/>
          </a:xfrm>
          <a:prstGeom prst="ellipse">
            <a:avLst/>
          </a:prstGeom>
          <a:gradFill>
            <a:gsLst>
              <a:gs pos="0">
                <a:schemeClr val="accent5"/>
              </a:gs>
              <a:gs pos="100000">
                <a:schemeClr val="accent5">
                  <a:hueOff val="-200295"/>
                  <a:lumOff val="22393"/>
                </a:schemeClr>
              </a:gs>
            </a:gsLst>
            <a:lin ang="16200000"/>
          </a:gradFill>
          <a:ln>
            <a:solidFill>
              <a:srgbClr val="FD5E48"/>
            </a:solidFill>
          </a:ln>
        </p:spPr>
        <p:txBody>
          <a:bodyPr lIns="50800" tIns="50800" rIns="50800" bIns="50800" anchor="ctr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01" name="Ovale"/>
          <p:cNvSpPr/>
          <p:nvPr/>
        </p:nvSpPr>
        <p:spPr>
          <a:xfrm>
            <a:off x="15081156" y="9429824"/>
            <a:ext cx="736853" cy="681686"/>
          </a:xfrm>
          <a:prstGeom prst="ellipse">
            <a:avLst/>
          </a:prstGeom>
          <a:gradFill>
            <a:gsLst>
              <a:gs pos="0">
                <a:schemeClr val="accent5"/>
              </a:gs>
              <a:gs pos="100000">
                <a:schemeClr val="accent5">
                  <a:hueOff val="-200295"/>
                  <a:lumOff val="22393"/>
                </a:schemeClr>
              </a:gs>
            </a:gsLst>
            <a:lin ang="16200000"/>
          </a:gradFill>
          <a:ln>
            <a:solidFill>
              <a:srgbClr val="FD5E48"/>
            </a:solidFill>
          </a:ln>
        </p:spPr>
        <p:txBody>
          <a:bodyPr lIns="50800" tIns="50800" rIns="50800" bIns="50800" anchor="ctr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02" name="Freccia"/>
          <p:cNvSpPr/>
          <p:nvPr/>
        </p:nvSpPr>
        <p:spPr>
          <a:xfrm>
            <a:off x="14473043" y="9745919"/>
            <a:ext cx="1030810" cy="1448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1446" y="7344"/>
                </a:moveTo>
                <a:lnTo>
                  <a:pt x="11446" y="0"/>
                </a:lnTo>
                <a:lnTo>
                  <a:pt x="21600" y="10800"/>
                </a:lnTo>
                <a:lnTo>
                  <a:pt x="11446" y="21600"/>
                </a:lnTo>
                <a:lnTo>
                  <a:pt x="11446" y="14256"/>
                </a:lnTo>
                <a:lnTo>
                  <a:pt x="0" y="14256"/>
                </a:lnTo>
                <a:lnTo>
                  <a:pt x="0" y="7344"/>
                </a:lnTo>
                <a:close/>
              </a:path>
            </a:pathLst>
          </a:custGeom>
          <a:solidFill>
            <a:srgbClr val="A7A7A7"/>
          </a:solidFill>
          <a:ln w="25400">
            <a:solidFill>
              <a:srgbClr val="535353"/>
            </a:solidFill>
          </a:ln>
        </p:spPr>
        <p:txBody>
          <a:bodyPr lIns="50800" tIns="50800" rIns="50800" bIns="50800" anchor="ctr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03" name="E presente"/>
          <p:cNvSpPr txBox="1"/>
          <p:nvPr/>
        </p:nvSpPr>
        <p:spPr>
          <a:xfrm>
            <a:off x="11784476" y="11085355"/>
            <a:ext cx="3553967" cy="952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5600"/>
            </a:lvl1pPr>
          </a:lstStyle>
          <a:p>
            <a:pPr/>
            <a:r>
              <a:t>E presente</a:t>
            </a:r>
          </a:p>
        </p:txBody>
      </p:sp>
      <p:sp>
        <p:nvSpPr>
          <p:cNvPr id="204" name="E assente"/>
          <p:cNvSpPr txBox="1"/>
          <p:nvPr/>
        </p:nvSpPr>
        <p:spPr>
          <a:xfrm>
            <a:off x="3612848" y="11913984"/>
            <a:ext cx="3277196" cy="952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5600"/>
            </a:lvl1pPr>
          </a:lstStyle>
          <a:p>
            <a:pPr/>
            <a:r>
              <a:t>E assente</a:t>
            </a:r>
          </a:p>
        </p:txBody>
      </p:sp>
      <p:sp>
        <p:nvSpPr>
          <p:cNvPr id="205" name="Più alta la concentrazione di ioni, maggiore l’effetto: dipendenza dalla radice quadrata di c"/>
          <p:cNvSpPr txBox="1"/>
          <p:nvPr/>
        </p:nvSpPr>
        <p:spPr>
          <a:xfrm>
            <a:off x="8617039" y="11972675"/>
            <a:ext cx="16285264" cy="1532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48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pPr/>
            <a:r>
              <a:t>Più alta la concentrazione di ioni, maggiore l’effetto: dipendenza dalla radice quadrata di c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2) effetto elettroforetico…"/>
          <p:cNvSpPr txBox="1"/>
          <p:nvPr/>
        </p:nvSpPr>
        <p:spPr>
          <a:xfrm>
            <a:off x="1078204" y="1793921"/>
            <a:ext cx="22627595" cy="51518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25500">
              <a:defRPr sz="48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2) effetto elettroforetico</a:t>
            </a:r>
          </a:p>
          <a:p>
            <a:pPr algn="l" defTabSz="825500">
              <a:defRPr sz="48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deriva dal fatto che gli ioni sono fortemente solvatati. La sfera di solvatazione si muove con lo ione.</a:t>
            </a:r>
          </a:p>
          <a:p>
            <a:pPr algn="l" defTabSz="825500">
              <a:defRPr sz="48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Come ioni di segno differente si muovono in direzioni opposte e gli strati di solvente di idratazione causano una resistenza dovuta a viscosità, che diminuisce la mobilità ionica, anche in questo caso la teoria di Debye-Hückel prevede una dipendenza dalla concentrazione del tipo radice quadrata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onducibilità di soluzioni elettrolitiche"/>
          <p:cNvSpPr txBox="1"/>
          <p:nvPr/>
        </p:nvSpPr>
        <p:spPr>
          <a:xfrm>
            <a:off x="1203155" y="1266680"/>
            <a:ext cx="22017794" cy="830044"/>
          </a:xfrm>
          <a:prstGeom prst="rect">
            <a:avLst/>
          </a:prstGeom>
          <a:solidFill>
            <a:srgbClr val="D9D9D9"/>
          </a:solidFill>
          <a:ln>
            <a:solidFill>
              <a:srgbClr val="00CC66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lnSpc>
                <a:spcPct val="90000"/>
              </a:lnSpc>
              <a:spcBef>
                <a:spcPts val="4500"/>
              </a:spcBef>
              <a:defRPr sz="4800">
                <a:solidFill>
                  <a:srgbClr val="00CC66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t>Legge di Kohlrausch della </a:t>
            </a:r>
            <a:r>
              <a:rPr b="1"/>
              <a:t>migrazione indipendente</a:t>
            </a:r>
            <a:r>
              <a:t> degli ioni</a:t>
            </a:r>
          </a:p>
        </p:txBody>
      </p:sp>
      <p:pic>
        <p:nvPicPr>
          <p:cNvPr id="210" name="Immagine 3" descr="Immagine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917399" y="2363086"/>
            <a:ext cx="20549202" cy="8647699"/>
          </a:xfrm>
          <a:prstGeom prst="rect">
            <a:avLst/>
          </a:prstGeom>
          <a:ln w="12700">
            <a:miter lim="400000"/>
          </a:ln>
        </p:spPr>
      </p:pic>
      <p:sp>
        <p:nvSpPr>
          <p:cNvPr id="211" name="λ0 conducibilità molare ioniche limite"/>
          <p:cNvSpPr txBox="1"/>
          <p:nvPr/>
        </p:nvSpPr>
        <p:spPr>
          <a:xfrm>
            <a:off x="2660377" y="11505240"/>
            <a:ext cx="9489742" cy="8608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lnSpc>
                <a:spcPct val="80000"/>
              </a:lnSpc>
              <a:defRPr spc="-96" sz="4800">
                <a:solidFill>
                  <a:srgbClr val="000000"/>
                </a:solidFill>
                <a:latin typeface="Symbol"/>
                <a:ea typeface="Symbol"/>
                <a:cs typeface="Symbol"/>
                <a:sym typeface="Symbol"/>
              </a:defRPr>
            </a:pPr>
            <a:r>
              <a:t>l</a:t>
            </a:r>
            <a:r>
              <a:rPr baseline="31999"/>
              <a:t>0</a:t>
            </a:r>
            <a:r>
              <a:rPr spc="-94" sz="4700">
                <a:latin typeface="Helvetica Neue Medium"/>
                <a:ea typeface="Helvetica Neue Medium"/>
                <a:cs typeface="Helvetica Neue Medium"/>
                <a:sym typeface="Helvetica Neue Medium"/>
              </a:rPr>
              <a:t> conducibilità molare </a:t>
            </a:r>
            <a:r>
              <a:rPr b="1" spc="-94" sz="4700">
                <a:latin typeface="+mj-lt"/>
                <a:ea typeface="+mj-ea"/>
                <a:cs typeface="+mj-cs"/>
                <a:sym typeface="Helvetica Neue"/>
              </a:rPr>
              <a:t>ionica</a:t>
            </a:r>
            <a:r>
              <a:rPr spc="-94" sz="4700">
                <a:latin typeface="Helvetica Neue Medium"/>
                <a:ea typeface="Helvetica Neue Medium"/>
                <a:cs typeface="Helvetica Neue Medium"/>
                <a:sym typeface="Helvetica Neue Medium"/>
              </a:rPr>
              <a:t> limite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5E5E5E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