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65" r:id="rId5"/>
    <p:sldId id="259" r:id="rId6"/>
    <p:sldId id="268" r:id="rId7"/>
    <p:sldId id="269" r:id="rId8"/>
    <p:sldId id="260" r:id="rId9"/>
    <p:sldId id="261" r:id="rId10"/>
    <p:sldId id="262" r:id="rId11"/>
    <p:sldId id="263" r:id="rId12"/>
    <p:sldId id="264" r:id="rId13"/>
    <p:sldId id="266" r:id="rId14"/>
    <p:sldId id="267" r:id="rId15"/>
    <p:sldId id="270" r:id="rId16"/>
    <p:sldId id="271" r:id="rId17"/>
    <p:sldId id="272" r:id="rId18"/>
    <p:sldId id="273" r:id="rId19"/>
    <p:sldId id="274" r:id="rId20"/>
    <p:sldId id="275" r:id="rId21"/>
    <p:sldId id="276" r:id="rId22"/>
    <p:sldId id="277" r:id="rId23"/>
    <p:sldId id="278" r:id="rId24"/>
    <p:sldId id="279" r:id="rId25"/>
    <p:sldId id="281" r:id="rId26"/>
    <p:sldId id="280" r:id="rId27"/>
    <p:sldId id="282" r:id="rId28"/>
    <p:sldId id="283" r:id="rId29"/>
    <p:sldId id="297" r:id="rId30"/>
    <p:sldId id="284" r:id="rId31"/>
    <p:sldId id="285" r:id="rId32"/>
    <p:sldId id="287" r:id="rId33"/>
    <p:sldId id="288" r:id="rId34"/>
    <p:sldId id="286" r:id="rId35"/>
    <p:sldId id="289" r:id="rId36"/>
    <p:sldId id="292" r:id="rId37"/>
    <p:sldId id="290" r:id="rId38"/>
    <p:sldId id="291" r:id="rId39"/>
    <p:sldId id="294" r:id="rId40"/>
    <p:sldId id="295" r:id="rId41"/>
    <p:sldId id="296" r:id="rId42"/>
    <p:sldId id="293" r:id="rId43"/>
    <p:sldId id="298" r:id="rId44"/>
    <p:sldId id="299"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aro Saco Beiroa" initials="ASB" lastIdx="3" clrIdx="0">
    <p:extLst>
      <p:ext uri="{19B8F6BF-5375-455C-9EA6-DF929625EA0E}">
        <p15:presenceInfo xmlns:p15="http://schemas.microsoft.com/office/powerpoint/2012/main" userId="54b3d1c685947ef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2BFAC"/>
    <a:srgbClr val="4383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51" autoAdjust="0"/>
    <p:restoredTop sz="94660"/>
  </p:normalViewPr>
  <p:slideViewPr>
    <p:cSldViewPr snapToGrid="0" showGuides="1">
      <p:cViewPr>
        <p:scale>
          <a:sx n="75" d="100"/>
          <a:sy n="75" d="100"/>
        </p:scale>
        <p:origin x="1128" y="16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E:\TRIESTE%202024\SEMINARIO\Libro1.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E:\TRIESTE%202024\SEMINARIO\Libro1.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Hoja1!$E$1</c:f>
              <c:strCache>
                <c:ptCount val="1"/>
                <c:pt idx="0">
                  <c:v>% core</c:v>
                </c:pt>
              </c:strCache>
            </c:strRef>
          </c:tx>
          <c:spPr>
            <a:solidFill>
              <a:schemeClr val="accent1"/>
            </a:solidFill>
            <a:ln>
              <a:noFill/>
            </a:ln>
            <a:effectLst/>
          </c:spPr>
          <c:invertIfNegative val="0"/>
          <c:cat>
            <c:strRef>
              <c:f>Hoja1!$A$2:$A$3</c:f>
              <c:strCache>
                <c:ptCount val="2"/>
                <c:pt idx="0">
                  <c:v>Saccharomyces cerevisae</c:v>
                </c:pt>
                <c:pt idx="1">
                  <c:v>Candida glabrata</c:v>
                </c:pt>
              </c:strCache>
            </c:strRef>
          </c:cat>
          <c:val>
            <c:numRef>
              <c:f>Hoja1!$E$2:$E$3</c:f>
              <c:numCache>
                <c:formatCode>General</c:formatCode>
                <c:ptCount val="2"/>
                <c:pt idx="0">
                  <c:v>63.365828630066702</c:v>
                </c:pt>
                <c:pt idx="1">
                  <c:v>26.653351087438971</c:v>
                </c:pt>
              </c:numCache>
            </c:numRef>
          </c:val>
          <c:extLst>
            <c:ext xmlns:c16="http://schemas.microsoft.com/office/drawing/2014/chart" uri="{C3380CC4-5D6E-409C-BE32-E72D297353CC}">
              <c16:uniqueId val="{00000000-C819-4020-90D5-38D877C5797C}"/>
            </c:ext>
          </c:extLst>
        </c:ser>
        <c:ser>
          <c:idx val="1"/>
          <c:order val="1"/>
          <c:tx>
            <c:strRef>
              <c:f>Hoja1!$F$1</c:f>
              <c:strCache>
                <c:ptCount val="1"/>
                <c:pt idx="0">
                  <c:v>% dispensable</c:v>
                </c:pt>
              </c:strCache>
            </c:strRef>
          </c:tx>
          <c:spPr>
            <a:solidFill>
              <a:schemeClr val="accent2"/>
            </a:solidFill>
            <a:ln>
              <a:noFill/>
            </a:ln>
            <a:effectLst/>
          </c:spPr>
          <c:invertIfNegative val="0"/>
          <c:cat>
            <c:strRef>
              <c:f>Hoja1!$A$2:$A$3</c:f>
              <c:strCache>
                <c:ptCount val="2"/>
                <c:pt idx="0">
                  <c:v>Saccharomyces cerevisae</c:v>
                </c:pt>
                <c:pt idx="1">
                  <c:v>Candida glabrata</c:v>
                </c:pt>
              </c:strCache>
            </c:strRef>
          </c:cat>
          <c:val>
            <c:numRef>
              <c:f>Hoja1!$F$2:$F$3</c:f>
              <c:numCache>
                <c:formatCode>General</c:formatCode>
                <c:ptCount val="2"/>
                <c:pt idx="0">
                  <c:v>36.634171369933298</c:v>
                </c:pt>
                <c:pt idx="1">
                  <c:v>73.346648912561037</c:v>
                </c:pt>
              </c:numCache>
            </c:numRef>
          </c:val>
          <c:extLst>
            <c:ext xmlns:c16="http://schemas.microsoft.com/office/drawing/2014/chart" uri="{C3380CC4-5D6E-409C-BE32-E72D297353CC}">
              <c16:uniqueId val="{00000001-C819-4020-90D5-38D877C5797C}"/>
            </c:ext>
          </c:extLst>
        </c:ser>
        <c:dLbls>
          <c:showLegendKey val="0"/>
          <c:showVal val="0"/>
          <c:showCatName val="0"/>
          <c:showSerName val="0"/>
          <c:showPercent val="0"/>
          <c:showBubbleSize val="0"/>
        </c:dLbls>
        <c:gapWidth val="150"/>
        <c:overlap val="100"/>
        <c:axId val="509868704"/>
        <c:axId val="509868288"/>
      </c:barChart>
      <c:catAx>
        <c:axId val="509868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S"/>
          </a:p>
        </c:txPr>
        <c:crossAx val="509868288"/>
        <c:crosses val="autoZero"/>
        <c:auto val="1"/>
        <c:lblAlgn val="ctr"/>
        <c:lblOffset val="100"/>
        <c:noMultiLvlLbl val="0"/>
      </c:catAx>
      <c:valAx>
        <c:axId val="5098682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S"/>
          </a:p>
        </c:txPr>
        <c:crossAx val="5098687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s-E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Hoja1!$E$1</c:f>
              <c:strCache>
                <c:ptCount val="1"/>
                <c:pt idx="0">
                  <c:v>% core</c:v>
                </c:pt>
              </c:strCache>
            </c:strRef>
          </c:tx>
          <c:spPr>
            <a:solidFill>
              <a:schemeClr val="accent1"/>
            </a:solidFill>
            <a:ln>
              <a:noFill/>
            </a:ln>
            <a:effectLst/>
          </c:spPr>
          <c:invertIfNegative val="0"/>
          <c:cat>
            <c:strRef>
              <c:f>Hoja1!$A$2:$A$7</c:f>
              <c:strCache>
                <c:ptCount val="6"/>
                <c:pt idx="0">
                  <c:v>Saccharomyces cerevisae</c:v>
                </c:pt>
                <c:pt idx="1">
                  <c:v>Candida glabrata</c:v>
                </c:pt>
                <c:pt idx="2">
                  <c:v>Rice</c:v>
                </c:pt>
                <c:pt idx="3">
                  <c:v>Soybean</c:v>
                </c:pt>
                <c:pt idx="4">
                  <c:v>Cabbage</c:v>
                </c:pt>
                <c:pt idx="5">
                  <c:v>Poplar</c:v>
                </c:pt>
              </c:strCache>
            </c:strRef>
          </c:cat>
          <c:val>
            <c:numRef>
              <c:f>Hoja1!$E$2:$E$7</c:f>
              <c:numCache>
                <c:formatCode>General</c:formatCode>
                <c:ptCount val="6"/>
                <c:pt idx="0">
                  <c:v>63.365828630066702</c:v>
                </c:pt>
                <c:pt idx="1">
                  <c:v>26.653351087438971</c:v>
                </c:pt>
                <c:pt idx="2">
                  <c:v>61.935180836073279</c:v>
                </c:pt>
                <c:pt idx="3">
                  <c:v>48.605280974949224</c:v>
                </c:pt>
                <c:pt idx="4">
                  <c:v>81.290017758516754</c:v>
                </c:pt>
                <c:pt idx="5">
                  <c:v>73.91304347826086</c:v>
                </c:pt>
              </c:numCache>
            </c:numRef>
          </c:val>
          <c:extLst>
            <c:ext xmlns:c16="http://schemas.microsoft.com/office/drawing/2014/chart" uri="{C3380CC4-5D6E-409C-BE32-E72D297353CC}">
              <c16:uniqueId val="{00000000-3FE8-4F72-8CF0-30D0ABC6F84B}"/>
            </c:ext>
          </c:extLst>
        </c:ser>
        <c:ser>
          <c:idx val="1"/>
          <c:order val="1"/>
          <c:tx>
            <c:strRef>
              <c:f>Hoja1!$F$1</c:f>
              <c:strCache>
                <c:ptCount val="1"/>
                <c:pt idx="0">
                  <c:v>% dispensable</c:v>
                </c:pt>
              </c:strCache>
            </c:strRef>
          </c:tx>
          <c:spPr>
            <a:solidFill>
              <a:schemeClr val="accent2"/>
            </a:solidFill>
            <a:ln>
              <a:noFill/>
            </a:ln>
            <a:effectLst/>
          </c:spPr>
          <c:invertIfNegative val="0"/>
          <c:cat>
            <c:strRef>
              <c:f>Hoja1!$A$2:$A$7</c:f>
              <c:strCache>
                <c:ptCount val="6"/>
                <c:pt idx="0">
                  <c:v>Saccharomyces cerevisae</c:v>
                </c:pt>
                <c:pt idx="1">
                  <c:v>Candida glabrata</c:v>
                </c:pt>
                <c:pt idx="2">
                  <c:v>Rice</c:v>
                </c:pt>
                <c:pt idx="3">
                  <c:v>Soybean</c:v>
                </c:pt>
                <c:pt idx="4">
                  <c:v>Cabbage</c:v>
                </c:pt>
                <c:pt idx="5">
                  <c:v>Poplar</c:v>
                </c:pt>
              </c:strCache>
            </c:strRef>
          </c:cat>
          <c:val>
            <c:numRef>
              <c:f>Hoja1!$F$2:$F$7</c:f>
              <c:numCache>
                <c:formatCode>General</c:formatCode>
                <c:ptCount val="6"/>
                <c:pt idx="0">
                  <c:v>36.634171369933298</c:v>
                </c:pt>
                <c:pt idx="1">
                  <c:v>73.346648912561037</c:v>
                </c:pt>
                <c:pt idx="2">
                  <c:v>38.064819163926728</c:v>
                </c:pt>
                <c:pt idx="3">
                  <c:v>51.394719025050783</c:v>
                </c:pt>
                <c:pt idx="4">
                  <c:v>18.709982241483246</c:v>
                </c:pt>
                <c:pt idx="5">
                  <c:v>26.086956521739129</c:v>
                </c:pt>
              </c:numCache>
            </c:numRef>
          </c:val>
          <c:extLst>
            <c:ext xmlns:c16="http://schemas.microsoft.com/office/drawing/2014/chart" uri="{C3380CC4-5D6E-409C-BE32-E72D297353CC}">
              <c16:uniqueId val="{00000001-3FE8-4F72-8CF0-30D0ABC6F84B}"/>
            </c:ext>
          </c:extLst>
        </c:ser>
        <c:dLbls>
          <c:showLegendKey val="0"/>
          <c:showVal val="0"/>
          <c:showCatName val="0"/>
          <c:showSerName val="0"/>
          <c:showPercent val="0"/>
          <c:showBubbleSize val="0"/>
        </c:dLbls>
        <c:gapWidth val="150"/>
        <c:overlap val="100"/>
        <c:axId val="509868704"/>
        <c:axId val="509868288"/>
      </c:barChart>
      <c:catAx>
        <c:axId val="509868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S"/>
          </a:p>
        </c:txPr>
        <c:crossAx val="509868288"/>
        <c:crosses val="autoZero"/>
        <c:auto val="1"/>
        <c:lblAlgn val="ctr"/>
        <c:lblOffset val="100"/>
        <c:noMultiLvlLbl val="0"/>
      </c:catAx>
      <c:valAx>
        <c:axId val="5098682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S"/>
          </a:p>
        </c:txPr>
        <c:crossAx val="5098687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0.23869</cdr:x>
      <cdr:y>0.07026</cdr:y>
    </cdr:from>
    <cdr:to>
      <cdr:x>0.46228</cdr:x>
      <cdr:y>0.37139</cdr:y>
    </cdr:to>
    <cdr:sp macro="" textlink="">
      <cdr:nvSpPr>
        <cdr:cNvPr id="2" name="CuadroTexto 1">
          <a:extLst xmlns:a="http://schemas.openxmlformats.org/drawingml/2006/main">
            <a:ext uri="{FF2B5EF4-FFF2-40B4-BE49-F238E27FC236}">
              <a16:creationId xmlns:a16="http://schemas.microsoft.com/office/drawing/2014/main" id="{49B5C07D-3EF0-41C0-940D-79246505DACF}"/>
            </a:ext>
          </a:extLst>
        </cdr:cNvPr>
        <cdr:cNvSpPr txBox="1"/>
      </cdr:nvSpPr>
      <cdr:spPr>
        <a:xfrm xmlns:a="http://schemas.openxmlformats.org/drawingml/2006/main">
          <a:off x="843914" y="213360"/>
          <a:ext cx="790575" cy="914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ES" sz="1400" dirty="0"/>
            <a:t>N=1011</a:t>
          </a:r>
        </a:p>
      </cdr:txBody>
    </cdr:sp>
  </cdr:relSizeAnchor>
  <cdr:relSizeAnchor xmlns:cdr="http://schemas.openxmlformats.org/drawingml/2006/chartDrawing">
    <cdr:from>
      <cdr:x>0.68409</cdr:x>
      <cdr:y>0.07445</cdr:y>
    </cdr:from>
    <cdr:to>
      <cdr:x>0.90769</cdr:x>
      <cdr:y>0.37558</cdr:y>
    </cdr:to>
    <cdr:sp macro="" textlink="">
      <cdr:nvSpPr>
        <cdr:cNvPr id="3" name="CuadroTexto 1">
          <a:extLst xmlns:a="http://schemas.openxmlformats.org/drawingml/2006/main">
            <a:ext uri="{FF2B5EF4-FFF2-40B4-BE49-F238E27FC236}">
              <a16:creationId xmlns:a16="http://schemas.microsoft.com/office/drawing/2014/main" id="{12920243-C970-4611-A460-B554D1F87393}"/>
            </a:ext>
          </a:extLst>
        </cdr:cNvPr>
        <cdr:cNvSpPr txBox="1"/>
      </cdr:nvSpPr>
      <cdr:spPr>
        <a:xfrm xmlns:a="http://schemas.openxmlformats.org/drawingml/2006/main">
          <a:off x="2418714" y="226060"/>
          <a:ext cx="790575" cy="9144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S" sz="1400" dirty="0"/>
            <a:t>N=33</a:t>
          </a:r>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09216B31-C607-43EA-A71C-DC75B97458C7}" type="datetimeFigureOut">
              <a:rPr lang="es-ES" smtClean="0"/>
              <a:t>04/11/2025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A54F118-7179-4DC9-BB9D-23689DA3FC51}" type="slidenum">
              <a:rPr lang="es-ES" smtClean="0"/>
              <a:t>‹Nº›</a:t>
            </a:fld>
            <a:endParaRPr lang="es-ES"/>
          </a:p>
        </p:txBody>
      </p:sp>
    </p:spTree>
    <p:extLst>
      <p:ext uri="{BB962C8B-B14F-4D97-AF65-F5344CB8AC3E}">
        <p14:creationId xmlns:p14="http://schemas.microsoft.com/office/powerpoint/2010/main" val="1495062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9216B31-C607-43EA-A71C-DC75B97458C7}" type="datetimeFigureOut">
              <a:rPr lang="es-ES" smtClean="0"/>
              <a:t>04/11/2025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A54F118-7179-4DC9-BB9D-23689DA3FC51}" type="slidenum">
              <a:rPr lang="es-ES" smtClean="0"/>
              <a:t>‹Nº›</a:t>
            </a:fld>
            <a:endParaRPr lang="es-ES"/>
          </a:p>
        </p:txBody>
      </p:sp>
    </p:spTree>
    <p:extLst>
      <p:ext uri="{BB962C8B-B14F-4D97-AF65-F5344CB8AC3E}">
        <p14:creationId xmlns:p14="http://schemas.microsoft.com/office/powerpoint/2010/main" val="721757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9216B31-C607-43EA-A71C-DC75B97458C7}" type="datetimeFigureOut">
              <a:rPr lang="es-ES" smtClean="0"/>
              <a:t>04/11/2025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A54F118-7179-4DC9-BB9D-23689DA3FC51}" type="slidenum">
              <a:rPr lang="es-ES" smtClean="0"/>
              <a:t>‹Nº›</a:t>
            </a:fld>
            <a:endParaRPr lang="es-ES"/>
          </a:p>
        </p:txBody>
      </p:sp>
    </p:spTree>
    <p:extLst>
      <p:ext uri="{BB962C8B-B14F-4D97-AF65-F5344CB8AC3E}">
        <p14:creationId xmlns:p14="http://schemas.microsoft.com/office/powerpoint/2010/main" val="2946144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9216B31-C607-43EA-A71C-DC75B97458C7}" type="datetimeFigureOut">
              <a:rPr lang="es-ES" smtClean="0"/>
              <a:t>04/11/2025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A54F118-7179-4DC9-BB9D-23689DA3FC51}" type="slidenum">
              <a:rPr lang="es-ES" smtClean="0"/>
              <a:t>‹Nº›</a:t>
            </a:fld>
            <a:endParaRPr lang="es-ES"/>
          </a:p>
        </p:txBody>
      </p:sp>
    </p:spTree>
    <p:extLst>
      <p:ext uri="{BB962C8B-B14F-4D97-AF65-F5344CB8AC3E}">
        <p14:creationId xmlns:p14="http://schemas.microsoft.com/office/powerpoint/2010/main" val="52952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09216B31-C607-43EA-A71C-DC75B97458C7}" type="datetimeFigureOut">
              <a:rPr lang="es-ES" smtClean="0"/>
              <a:t>04/11/2025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A54F118-7179-4DC9-BB9D-23689DA3FC51}" type="slidenum">
              <a:rPr lang="es-ES" smtClean="0"/>
              <a:t>‹Nº›</a:t>
            </a:fld>
            <a:endParaRPr lang="es-ES"/>
          </a:p>
        </p:txBody>
      </p:sp>
    </p:spTree>
    <p:extLst>
      <p:ext uri="{BB962C8B-B14F-4D97-AF65-F5344CB8AC3E}">
        <p14:creationId xmlns:p14="http://schemas.microsoft.com/office/powerpoint/2010/main" val="1504989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09216B31-C607-43EA-A71C-DC75B97458C7}" type="datetimeFigureOut">
              <a:rPr lang="es-ES" smtClean="0"/>
              <a:t>04/11/2025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A54F118-7179-4DC9-BB9D-23689DA3FC51}" type="slidenum">
              <a:rPr lang="es-ES" smtClean="0"/>
              <a:t>‹Nº›</a:t>
            </a:fld>
            <a:endParaRPr lang="es-ES"/>
          </a:p>
        </p:txBody>
      </p:sp>
    </p:spTree>
    <p:extLst>
      <p:ext uri="{BB962C8B-B14F-4D97-AF65-F5344CB8AC3E}">
        <p14:creationId xmlns:p14="http://schemas.microsoft.com/office/powerpoint/2010/main" val="3600008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09216B31-C607-43EA-A71C-DC75B97458C7}" type="datetimeFigureOut">
              <a:rPr lang="es-ES" smtClean="0"/>
              <a:t>04/11/2025</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1A54F118-7179-4DC9-BB9D-23689DA3FC51}" type="slidenum">
              <a:rPr lang="es-ES" smtClean="0"/>
              <a:t>‹Nº›</a:t>
            </a:fld>
            <a:endParaRPr lang="es-ES"/>
          </a:p>
        </p:txBody>
      </p:sp>
    </p:spTree>
    <p:extLst>
      <p:ext uri="{BB962C8B-B14F-4D97-AF65-F5344CB8AC3E}">
        <p14:creationId xmlns:p14="http://schemas.microsoft.com/office/powerpoint/2010/main" val="3129008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09216B31-C607-43EA-A71C-DC75B97458C7}" type="datetimeFigureOut">
              <a:rPr lang="es-ES" smtClean="0"/>
              <a:t>04/11/2025</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1A54F118-7179-4DC9-BB9D-23689DA3FC51}" type="slidenum">
              <a:rPr lang="es-ES" smtClean="0"/>
              <a:t>‹Nº›</a:t>
            </a:fld>
            <a:endParaRPr lang="es-ES"/>
          </a:p>
        </p:txBody>
      </p:sp>
    </p:spTree>
    <p:extLst>
      <p:ext uri="{BB962C8B-B14F-4D97-AF65-F5344CB8AC3E}">
        <p14:creationId xmlns:p14="http://schemas.microsoft.com/office/powerpoint/2010/main" val="1030075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216B31-C607-43EA-A71C-DC75B97458C7}" type="datetimeFigureOut">
              <a:rPr lang="es-ES" smtClean="0"/>
              <a:t>04/11/2025</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1A54F118-7179-4DC9-BB9D-23689DA3FC51}" type="slidenum">
              <a:rPr lang="es-ES" smtClean="0"/>
              <a:t>‹Nº›</a:t>
            </a:fld>
            <a:endParaRPr lang="es-ES"/>
          </a:p>
        </p:txBody>
      </p:sp>
    </p:spTree>
    <p:extLst>
      <p:ext uri="{BB962C8B-B14F-4D97-AF65-F5344CB8AC3E}">
        <p14:creationId xmlns:p14="http://schemas.microsoft.com/office/powerpoint/2010/main" val="3088876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09216B31-C607-43EA-A71C-DC75B97458C7}" type="datetimeFigureOut">
              <a:rPr lang="es-ES" smtClean="0"/>
              <a:t>04/11/2025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A54F118-7179-4DC9-BB9D-23689DA3FC51}" type="slidenum">
              <a:rPr lang="es-ES" smtClean="0"/>
              <a:t>‹Nº›</a:t>
            </a:fld>
            <a:endParaRPr lang="es-ES"/>
          </a:p>
        </p:txBody>
      </p:sp>
    </p:spTree>
    <p:extLst>
      <p:ext uri="{BB962C8B-B14F-4D97-AF65-F5344CB8AC3E}">
        <p14:creationId xmlns:p14="http://schemas.microsoft.com/office/powerpoint/2010/main" val="3707172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09216B31-C607-43EA-A71C-DC75B97458C7}" type="datetimeFigureOut">
              <a:rPr lang="es-ES" smtClean="0"/>
              <a:t>04/11/2025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A54F118-7179-4DC9-BB9D-23689DA3FC51}" type="slidenum">
              <a:rPr lang="es-ES" smtClean="0"/>
              <a:t>‹Nº›</a:t>
            </a:fld>
            <a:endParaRPr lang="es-ES"/>
          </a:p>
        </p:txBody>
      </p:sp>
    </p:spTree>
    <p:extLst>
      <p:ext uri="{BB962C8B-B14F-4D97-AF65-F5344CB8AC3E}">
        <p14:creationId xmlns:p14="http://schemas.microsoft.com/office/powerpoint/2010/main" val="3740399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216B31-C607-43EA-A71C-DC75B97458C7}" type="datetimeFigureOut">
              <a:rPr lang="es-ES" smtClean="0"/>
              <a:t>04/11/2025</a:t>
            </a:fld>
            <a:endParaRPr lang="es-E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54F118-7179-4DC9-BB9D-23689DA3FC51}" type="slidenum">
              <a:rPr lang="es-ES" smtClean="0"/>
              <a:t>‹Nº›</a:t>
            </a:fld>
            <a:endParaRPr lang="es-ES"/>
          </a:p>
        </p:txBody>
      </p:sp>
    </p:spTree>
    <p:extLst>
      <p:ext uri="{BB962C8B-B14F-4D97-AF65-F5344CB8AC3E}">
        <p14:creationId xmlns:p14="http://schemas.microsoft.com/office/powerpoint/2010/main" val="64246789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0C8E52A0-B3C1-4E38-8088-A0936BDEA333}"/>
              </a:ext>
            </a:extLst>
          </p:cNvPr>
          <p:cNvSpPr txBox="1"/>
          <p:nvPr/>
        </p:nvSpPr>
        <p:spPr>
          <a:xfrm>
            <a:off x="3048000" y="895581"/>
            <a:ext cx="6096000" cy="1200329"/>
          </a:xfrm>
          <a:prstGeom prst="rect">
            <a:avLst/>
          </a:prstGeom>
          <a:noFill/>
        </p:spPr>
        <p:txBody>
          <a:bodyPr wrap="square">
            <a:spAutoFit/>
          </a:bodyPr>
          <a:lstStyle/>
          <a:p>
            <a:pPr algn="ctr"/>
            <a:r>
              <a:rPr lang="es-ES" sz="3600" dirty="0" err="1"/>
              <a:t>Pangenomics</a:t>
            </a:r>
            <a:r>
              <a:rPr lang="es-ES" sz="3600" dirty="0"/>
              <a:t>: </a:t>
            </a:r>
            <a:r>
              <a:rPr lang="es-ES" sz="3600" dirty="0" err="1"/>
              <a:t>theoretical</a:t>
            </a:r>
            <a:r>
              <a:rPr lang="es-ES" sz="3600" dirty="0"/>
              <a:t> and </a:t>
            </a:r>
            <a:r>
              <a:rPr lang="es-ES" sz="3600" dirty="0" err="1"/>
              <a:t>practical</a:t>
            </a:r>
            <a:r>
              <a:rPr lang="es-ES" sz="3600" dirty="0"/>
              <a:t> </a:t>
            </a:r>
            <a:r>
              <a:rPr lang="es-ES" sz="3600" dirty="0" err="1"/>
              <a:t>takes</a:t>
            </a:r>
            <a:endParaRPr lang="es-ES" sz="3600" dirty="0"/>
          </a:p>
        </p:txBody>
      </p:sp>
      <p:sp>
        <p:nvSpPr>
          <p:cNvPr id="6" name="CuadroTexto 5">
            <a:extLst>
              <a:ext uri="{FF2B5EF4-FFF2-40B4-BE49-F238E27FC236}">
                <a16:creationId xmlns:a16="http://schemas.microsoft.com/office/drawing/2014/main" id="{650B9FC3-D546-4A6E-88CE-6EC8292DEA0A}"/>
              </a:ext>
            </a:extLst>
          </p:cNvPr>
          <p:cNvSpPr txBox="1"/>
          <p:nvPr/>
        </p:nvSpPr>
        <p:spPr>
          <a:xfrm>
            <a:off x="2895600" y="3105834"/>
            <a:ext cx="6167718" cy="1477328"/>
          </a:xfrm>
          <a:prstGeom prst="rect">
            <a:avLst/>
          </a:prstGeom>
          <a:noFill/>
        </p:spPr>
        <p:txBody>
          <a:bodyPr wrap="square" rtlCol="0">
            <a:spAutoFit/>
          </a:bodyPr>
          <a:lstStyle/>
          <a:p>
            <a:pPr algn="ctr"/>
            <a:r>
              <a:rPr lang="es-ES" dirty="0"/>
              <a:t>Amaro Saco – </a:t>
            </a:r>
            <a:r>
              <a:rPr lang="es-ES" dirty="0" err="1"/>
              <a:t>Institute</a:t>
            </a:r>
            <a:r>
              <a:rPr lang="es-ES" dirty="0"/>
              <a:t> </a:t>
            </a:r>
            <a:r>
              <a:rPr lang="es-ES" dirty="0" err="1"/>
              <a:t>of</a:t>
            </a:r>
            <a:r>
              <a:rPr lang="es-ES" dirty="0"/>
              <a:t> Marine </a:t>
            </a:r>
            <a:r>
              <a:rPr lang="es-ES" dirty="0" err="1"/>
              <a:t>Research</a:t>
            </a:r>
            <a:r>
              <a:rPr lang="es-ES" dirty="0"/>
              <a:t>, Vigo, Galicia, </a:t>
            </a:r>
            <a:r>
              <a:rPr lang="es-ES" dirty="0" err="1"/>
              <a:t>Spain</a:t>
            </a:r>
            <a:endParaRPr lang="es-ES" dirty="0"/>
          </a:p>
          <a:p>
            <a:pPr algn="ctr"/>
            <a:r>
              <a:rPr lang="es-ES" dirty="0"/>
              <a:t>Marco </a:t>
            </a:r>
            <a:r>
              <a:rPr lang="es-ES" dirty="0" err="1"/>
              <a:t>Gerdol</a:t>
            </a:r>
            <a:r>
              <a:rPr lang="es-ES" dirty="0"/>
              <a:t> – </a:t>
            </a:r>
            <a:r>
              <a:rPr lang="es-ES" dirty="0" err="1"/>
              <a:t>University</a:t>
            </a:r>
            <a:r>
              <a:rPr lang="es-ES" dirty="0"/>
              <a:t> </a:t>
            </a:r>
            <a:r>
              <a:rPr lang="es-ES" dirty="0" err="1"/>
              <a:t>of</a:t>
            </a:r>
            <a:r>
              <a:rPr lang="es-ES" dirty="0"/>
              <a:t> Trieste, Trieste, </a:t>
            </a:r>
            <a:r>
              <a:rPr lang="es-ES" dirty="0" err="1"/>
              <a:t>Italy</a:t>
            </a:r>
            <a:endParaRPr lang="es-ES" dirty="0"/>
          </a:p>
          <a:p>
            <a:pPr algn="ctr"/>
            <a:endParaRPr lang="es-ES" dirty="0"/>
          </a:p>
          <a:p>
            <a:pPr algn="ctr"/>
            <a:endParaRPr lang="es-ES" dirty="0"/>
          </a:p>
          <a:p>
            <a:pPr algn="ctr"/>
            <a:r>
              <a:rPr lang="es-ES" dirty="0"/>
              <a:t>31/10/2025 and 04/11/2025</a:t>
            </a:r>
          </a:p>
        </p:txBody>
      </p:sp>
    </p:spTree>
    <p:extLst>
      <p:ext uri="{BB962C8B-B14F-4D97-AF65-F5344CB8AC3E}">
        <p14:creationId xmlns:p14="http://schemas.microsoft.com/office/powerpoint/2010/main" val="11328981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824A53F-E5E2-4A32-A0E6-4663BFCD1089}"/>
              </a:ext>
            </a:extLst>
          </p:cNvPr>
          <p:cNvSpPr txBox="1"/>
          <p:nvPr/>
        </p:nvSpPr>
        <p:spPr>
          <a:xfrm>
            <a:off x="141790" y="203085"/>
            <a:ext cx="609407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Prokaryote</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pangenomes</a:t>
            </a:r>
            <a:endPar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CuadroTexto 5">
            <a:extLst>
              <a:ext uri="{FF2B5EF4-FFF2-40B4-BE49-F238E27FC236}">
                <a16:creationId xmlns:a16="http://schemas.microsoft.com/office/drawing/2014/main" id="{CFE35EA8-907A-4148-A922-442856270858}"/>
              </a:ext>
            </a:extLst>
          </p:cNvPr>
          <p:cNvSpPr txBox="1"/>
          <p:nvPr/>
        </p:nvSpPr>
        <p:spPr>
          <a:xfrm>
            <a:off x="141790" y="750550"/>
            <a:ext cx="11732710" cy="954107"/>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err="1">
                <a:ln>
                  <a:noFill/>
                </a:ln>
                <a:solidFill>
                  <a:prstClr val="black"/>
                </a:solidFill>
                <a:effectLst/>
                <a:uLnTx/>
                <a:uFillTx/>
                <a:latin typeface="Calibri" panose="020F0502020204030204"/>
                <a:ea typeface="+mn-ea"/>
                <a:cs typeface="+mn-cs"/>
              </a:rPr>
              <a:t>Genomic</a:t>
            </a:r>
            <a:r>
              <a:rPr kumimoji="0" lang="es-ES"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400" b="1" i="0" u="none" strike="noStrike" kern="1200" cap="none" spc="0" normalizeH="0" baseline="0" noProof="0" dirty="0" err="1">
                <a:ln>
                  <a:noFill/>
                </a:ln>
                <a:solidFill>
                  <a:prstClr val="black"/>
                </a:solidFill>
                <a:effectLst/>
                <a:uLnTx/>
                <a:uFillTx/>
                <a:latin typeface="Calibri" panose="020F0502020204030204"/>
                <a:ea typeface="+mn-ea"/>
                <a:cs typeface="+mn-cs"/>
              </a:rPr>
              <a:t>plasticity</a:t>
            </a:r>
            <a:r>
              <a:rPr kumimoji="0" lang="es-ES"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400" b="1" i="0" u="none" strike="noStrike" kern="1200" cap="none" spc="0" normalizeH="0" baseline="0" noProof="0" dirty="0" err="1">
                <a:ln>
                  <a:noFill/>
                </a:ln>
                <a:solidFill>
                  <a:prstClr val="black"/>
                </a:solidFill>
                <a:effectLst/>
                <a:uLnTx/>
                <a:uFillTx/>
                <a:latin typeface="Calibri" panose="020F0502020204030204"/>
                <a:ea typeface="+mn-ea"/>
                <a:cs typeface="+mn-cs"/>
              </a:rPr>
              <a:t>is</a:t>
            </a:r>
            <a:r>
              <a:rPr kumimoji="0" lang="es-ES"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400" b="1"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es-ES"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400" b="1" i="0" u="none" strike="noStrike" kern="1200" cap="none" spc="0" normalizeH="0" baseline="0" noProof="0" dirty="0" err="1">
                <a:ln>
                  <a:noFill/>
                </a:ln>
                <a:solidFill>
                  <a:prstClr val="black"/>
                </a:solidFill>
                <a:effectLst/>
                <a:uLnTx/>
                <a:uFillTx/>
                <a:latin typeface="Calibri" panose="020F0502020204030204"/>
                <a:ea typeface="+mn-ea"/>
                <a:cs typeface="+mn-cs"/>
              </a:rPr>
              <a:t>key</a:t>
            </a:r>
            <a:r>
              <a:rPr kumimoji="0" lang="es-ES"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400" b="1" i="0" u="none" strike="noStrike" kern="1200" cap="none" spc="0" normalizeH="0" baseline="0" noProof="0" dirty="0" err="1">
                <a:ln>
                  <a:noFill/>
                </a:ln>
                <a:solidFill>
                  <a:prstClr val="black"/>
                </a:solidFill>
                <a:effectLst/>
                <a:uLnTx/>
                <a:uFillTx/>
                <a:latin typeface="Calibri" panose="020F0502020204030204"/>
                <a:ea typeface="+mn-ea"/>
                <a:cs typeface="+mn-cs"/>
              </a:rPr>
              <a:t>for</a:t>
            </a:r>
            <a:r>
              <a:rPr kumimoji="0" lang="es-ES"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400" b="1" i="0" u="none" strike="noStrike" kern="1200" cap="none" spc="0" normalizeH="0" baseline="0" noProof="0" dirty="0" err="1">
                <a:ln>
                  <a:noFill/>
                </a:ln>
                <a:solidFill>
                  <a:prstClr val="black"/>
                </a:solidFill>
                <a:effectLst/>
                <a:uLnTx/>
                <a:uFillTx/>
                <a:latin typeface="Calibri" panose="020F0502020204030204"/>
                <a:ea typeface="+mn-ea"/>
                <a:cs typeface="+mn-cs"/>
              </a:rPr>
              <a:t>prokaryote</a:t>
            </a:r>
            <a:r>
              <a:rPr kumimoji="0" lang="es-ES"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400" b="1" i="0" u="none" strike="noStrike" kern="1200" cap="none" spc="0" normalizeH="0" baseline="0" noProof="0" dirty="0" err="1">
                <a:ln>
                  <a:noFill/>
                </a:ln>
                <a:solidFill>
                  <a:prstClr val="black"/>
                </a:solidFill>
                <a:effectLst/>
                <a:uLnTx/>
                <a:uFillTx/>
                <a:latin typeface="Calibri" panose="020F0502020204030204"/>
                <a:ea typeface="+mn-ea"/>
                <a:cs typeface="+mn-cs"/>
              </a:rPr>
              <a:t>adaptation</a:t>
            </a:r>
            <a:r>
              <a:rPr kumimoji="0" lang="es-ES"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400" b="1" i="0" u="none" strike="noStrike" kern="1200" cap="none" spc="0" normalizeH="0" baseline="0" noProof="0" dirty="0" err="1">
                <a:ln>
                  <a:noFill/>
                </a:ln>
                <a:solidFill>
                  <a:prstClr val="black"/>
                </a:solidFill>
                <a:effectLst/>
                <a:uLnTx/>
                <a:uFillTx/>
                <a:latin typeface="Calibri" panose="020F0502020204030204"/>
                <a:ea typeface="+mn-ea"/>
                <a:cs typeface="+mn-cs"/>
              </a:rPr>
              <a:t>capacity</a:t>
            </a:r>
            <a:endParaRPr kumimoji="0" lang="es-ES"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es-ES" sz="1400" b="1" dirty="0">
              <a:solidFill>
                <a:prstClr val="black"/>
              </a:solidFill>
              <a:latin typeface="Calibri" panose="020F0502020204030204"/>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es-ES" sz="1400" dirty="0" err="1">
                <a:solidFill>
                  <a:prstClr val="black"/>
                </a:solidFill>
                <a:latin typeface="Calibri" panose="020F0502020204030204"/>
              </a:rPr>
              <a:t>The</a:t>
            </a:r>
            <a:r>
              <a:rPr lang="es-ES" sz="1400" dirty="0">
                <a:solidFill>
                  <a:prstClr val="black"/>
                </a:solidFill>
                <a:latin typeface="Calibri" panose="020F0502020204030204"/>
              </a:rPr>
              <a:t> target </a:t>
            </a:r>
            <a:r>
              <a:rPr lang="es-ES" sz="1400" dirty="0" err="1">
                <a:solidFill>
                  <a:prstClr val="black"/>
                </a:solidFill>
                <a:latin typeface="Calibri" panose="020F0502020204030204"/>
              </a:rPr>
              <a:t>now</a:t>
            </a:r>
            <a:r>
              <a:rPr lang="es-ES" sz="1400" dirty="0">
                <a:solidFill>
                  <a:prstClr val="black"/>
                </a:solidFill>
                <a:latin typeface="Calibri" panose="020F0502020204030204"/>
              </a:rPr>
              <a:t> </a:t>
            </a:r>
            <a:r>
              <a:rPr lang="es-ES" sz="1400" dirty="0" err="1">
                <a:solidFill>
                  <a:prstClr val="black"/>
                </a:solidFill>
                <a:latin typeface="Calibri" panose="020F0502020204030204"/>
              </a:rPr>
              <a:t>is</a:t>
            </a:r>
            <a:r>
              <a:rPr lang="es-ES" sz="1400" dirty="0">
                <a:solidFill>
                  <a:prstClr val="black"/>
                </a:solidFill>
                <a:latin typeface="Calibri" panose="020F0502020204030204"/>
              </a:rPr>
              <a:t> in </a:t>
            </a:r>
            <a:r>
              <a:rPr lang="es-ES" sz="1400" dirty="0" err="1">
                <a:solidFill>
                  <a:prstClr val="black"/>
                </a:solidFill>
                <a:latin typeface="Calibri" panose="020F0502020204030204"/>
              </a:rPr>
              <a:t>stablishing</a:t>
            </a:r>
            <a:r>
              <a:rPr lang="es-ES" sz="1400" dirty="0">
                <a:solidFill>
                  <a:prstClr val="black"/>
                </a:solidFill>
                <a:latin typeface="Calibri" panose="020F0502020204030204"/>
              </a:rPr>
              <a:t> </a:t>
            </a:r>
            <a:r>
              <a:rPr lang="es-ES" sz="1400" dirty="0" err="1">
                <a:solidFill>
                  <a:prstClr val="black"/>
                </a:solidFill>
                <a:latin typeface="Calibri" panose="020F0502020204030204"/>
              </a:rPr>
              <a:t>relation</a:t>
            </a:r>
            <a:r>
              <a:rPr lang="es-ES" sz="1400" dirty="0">
                <a:solidFill>
                  <a:prstClr val="black"/>
                </a:solidFill>
                <a:latin typeface="Calibri" panose="020F0502020204030204"/>
              </a:rPr>
              <a:t> </a:t>
            </a:r>
            <a:r>
              <a:rPr lang="es-ES" sz="1400" dirty="0" err="1">
                <a:solidFill>
                  <a:prstClr val="black"/>
                </a:solidFill>
                <a:latin typeface="Calibri" panose="020F0502020204030204"/>
              </a:rPr>
              <a:t>bewteen</a:t>
            </a:r>
            <a:r>
              <a:rPr lang="es-ES" sz="1400" dirty="0">
                <a:solidFill>
                  <a:prstClr val="black"/>
                </a:solidFill>
                <a:latin typeface="Calibri" panose="020F0502020204030204"/>
              </a:rPr>
              <a:t> </a:t>
            </a:r>
            <a:r>
              <a:rPr lang="es-ES" sz="1400" dirty="0" err="1">
                <a:solidFill>
                  <a:prstClr val="black"/>
                </a:solidFill>
                <a:latin typeface="Calibri" panose="020F0502020204030204"/>
              </a:rPr>
              <a:t>specific</a:t>
            </a:r>
            <a:r>
              <a:rPr lang="es-ES" sz="1400" dirty="0">
                <a:solidFill>
                  <a:prstClr val="black"/>
                </a:solidFill>
                <a:latin typeface="Calibri" panose="020F0502020204030204"/>
              </a:rPr>
              <a:t> </a:t>
            </a:r>
            <a:r>
              <a:rPr lang="es-ES" sz="1400" dirty="0" err="1">
                <a:solidFill>
                  <a:prstClr val="black"/>
                </a:solidFill>
                <a:latin typeface="Calibri" panose="020F0502020204030204"/>
              </a:rPr>
              <a:t>accesory</a:t>
            </a:r>
            <a:r>
              <a:rPr lang="es-ES" sz="1400" dirty="0">
                <a:solidFill>
                  <a:prstClr val="black"/>
                </a:solidFill>
                <a:latin typeface="Calibri" panose="020F0502020204030204"/>
              </a:rPr>
              <a:t> genes in </a:t>
            </a:r>
            <a:r>
              <a:rPr lang="es-ES" sz="1400" dirty="0" err="1">
                <a:solidFill>
                  <a:prstClr val="black"/>
                </a:solidFill>
                <a:latin typeface="Calibri" panose="020F0502020204030204"/>
              </a:rPr>
              <a:t>the</a:t>
            </a:r>
            <a:r>
              <a:rPr lang="es-ES" sz="1400" dirty="0">
                <a:solidFill>
                  <a:prstClr val="black"/>
                </a:solidFill>
                <a:latin typeface="Calibri" panose="020F0502020204030204"/>
              </a:rPr>
              <a:t> </a:t>
            </a:r>
            <a:r>
              <a:rPr lang="es-ES" sz="1400" dirty="0" err="1">
                <a:solidFill>
                  <a:prstClr val="black"/>
                </a:solidFill>
                <a:latin typeface="Calibri" panose="020F0502020204030204"/>
              </a:rPr>
              <a:t>pangenomes</a:t>
            </a:r>
            <a:r>
              <a:rPr lang="es-ES" sz="1400" dirty="0">
                <a:solidFill>
                  <a:prstClr val="black"/>
                </a:solidFill>
                <a:latin typeface="Calibri" panose="020F0502020204030204"/>
              </a:rPr>
              <a:t> (</a:t>
            </a:r>
            <a:r>
              <a:rPr lang="es-ES" sz="1400" dirty="0" err="1">
                <a:solidFill>
                  <a:prstClr val="black"/>
                </a:solidFill>
                <a:latin typeface="Calibri" panose="020F0502020204030204"/>
              </a:rPr>
              <a:t>usually</a:t>
            </a:r>
            <a:r>
              <a:rPr lang="es-ES" sz="1400" dirty="0">
                <a:solidFill>
                  <a:prstClr val="black"/>
                </a:solidFill>
                <a:latin typeface="Calibri" panose="020F0502020204030204"/>
              </a:rPr>
              <a:t> </a:t>
            </a:r>
            <a:r>
              <a:rPr lang="es-ES" sz="1400" dirty="0" err="1">
                <a:solidFill>
                  <a:prstClr val="black"/>
                </a:solidFill>
                <a:latin typeface="Calibri" panose="020F0502020204030204"/>
              </a:rPr>
              <a:t>working</a:t>
            </a:r>
            <a:r>
              <a:rPr lang="es-ES" sz="1400" dirty="0">
                <a:solidFill>
                  <a:prstClr val="black"/>
                </a:solidFill>
                <a:latin typeface="Calibri" panose="020F0502020204030204"/>
              </a:rPr>
              <a:t> </a:t>
            </a:r>
            <a:r>
              <a:rPr lang="es-ES" sz="1400" dirty="0" err="1">
                <a:solidFill>
                  <a:prstClr val="black"/>
                </a:solidFill>
                <a:latin typeface="Calibri" panose="020F0502020204030204"/>
              </a:rPr>
              <a:t>with</a:t>
            </a:r>
            <a:r>
              <a:rPr lang="es-ES" sz="1400" dirty="0">
                <a:solidFill>
                  <a:prstClr val="black"/>
                </a:solidFill>
                <a:latin typeface="Calibri" panose="020F0502020204030204"/>
              </a:rPr>
              <a:t> </a:t>
            </a:r>
            <a:r>
              <a:rPr lang="es-ES" sz="1400" dirty="0" err="1">
                <a:solidFill>
                  <a:prstClr val="black"/>
                </a:solidFill>
                <a:latin typeface="Calibri" panose="020F0502020204030204"/>
              </a:rPr>
              <a:t>different</a:t>
            </a:r>
            <a:r>
              <a:rPr lang="es-ES" sz="1400" dirty="0">
                <a:solidFill>
                  <a:prstClr val="black"/>
                </a:solidFill>
                <a:latin typeface="Calibri" panose="020F0502020204030204"/>
              </a:rPr>
              <a:t> </a:t>
            </a:r>
            <a:r>
              <a:rPr lang="es-ES" sz="1400" dirty="0" err="1">
                <a:solidFill>
                  <a:prstClr val="black"/>
                </a:solidFill>
                <a:latin typeface="Calibri" panose="020F0502020204030204"/>
              </a:rPr>
              <a:t>strains</a:t>
            </a:r>
            <a:r>
              <a:rPr lang="es-ES" sz="1400" dirty="0">
                <a:solidFill>
                  <a:prstClr val="black"/>
                </a:solidFill>
                <a:latin typeface="Calibri" panose="020F0502020204030204"/>
              </a:rPr>
              <a:t> </a:t>
            </a:r>
            <a:r>
              <a:rPr lang="es-ES" sz="1400" dirty="0" err="1">
                <a:solidFill>
                  <a:prstClr val="black"/>
                </a:solidFill>
                <a:latin typeface="Calibri" panose="020F0502020204030204"/>
              </a:rPr>
              <a:t>of</a:t>
            </a:r>
            <a:r>
              <a:rPr lang="es-ES" sz="1400" dirty="0">
                <a:solidFill>
                  <a:prstClr val="black"/>
                </a:solidFill>
                <a:latin typeface="Calibri" panose="020F0502020204030204"/>
              </a:rPr>
              <a:t> </a:t>
            </a:r>
            <a:r>
              <a:rPr lang="es-ES" sz="1400" dirty="0" err="1">
                <a:solidFill>
                  <a:prstClr val="black"/>
                </a:solidFill>
                <a:latin typeface="Calibri" panose="020F0502020204030204"/>
              </a:rPr>
              <a:t>the</a:t>
            </a:r>
            <a:r>
              <a:rPr lang="es-ES" sz="1400" dirty="0">
                <a:solidFill>
                  <a:prstClr val="black"/>
                </a:solidFill>
                <a:latin typeface="Calibri" panose="020F0502020204030204"/>
              </a:rPr>
              <a:t> </a:t>
            </a:r>
            <a:r>
              <a:rPr lang="es-ES" sz="1400" dirty="0" err="1">
                <a:solidFill>
                  <a:prstClr val="black"/>
                </a:solidFill>
                <a:latin typeface="Calibri" panose="020F0502020204030204"/>
              </a:rPr>
              <a:t>species</a:t>
            </a:r>
            <a:r>
              <a:rPr lang="es-ES" sz="1400" dirty="0">
                <a:solidFill>
                  <a:prstClr val="black"/>
                </a:solidFill>
                <a:latin typeface="Calibri" panose="020F0502020204030204"/>
              </a:rPr>
              <a:t>) and </a:t>
            </a:r>
            <a:r>
              <a:rPr lang="es-ES" sz="1400" dirty="0" err="1">
                <a:solidFill>
                  <a:prstClr val="black"/>
                </a:solidFill>
                <a:latin typeface="Calibri" panose="020F0502020204030204"/>
              </a:rPr>
              <a:t>the</a:t>
            </a:r>
            <a:r>
              <a:rPr lang="es-ES" sz="1400" dirty="0">
                <a:solidFill>
                  <a:prstClr val="black"/>
                </a:solidFill>
                <a:latin typeface="Calibri" panose="020F0502020204030204"/>
              </a:rPr>
              <a:t> </a:t>
            </a:r>
            <a:r>
              <a:rPr lang="es-ES" sz="1400" dirty="0" err="1">
                <a:solidFill>
                  <a:prstClr val="black"/>
                </a:solidFill>
                <a:latin typeface="Calibri" panose="020F0502020204030204"/>
              </a:rPr>
              <a:t>phenotypic</a:t>
            </a:r>
            <a:r>
              <a:rPr lang="es-ES" sz="1400" dirty="0">
                <a:solidFill>
                  <a:prstClr val="black"/>
                </a:solidFill>
                <a:latin typeface="Calibri" panose="020F0502020204030204"/>
              </a:rPr>
              <a:t> </a:t>
            </a:r>
            <a:r>
              <a:rPr lang="es-ES" sz="1400" dirty="0" err="1">
                <a:solidFill>
                  <a:prstClr val="black"/>
                </a:solidFill>
                <a:latin typeface="Calibri" panose="020F0502020204030204"/>
              </a:rPr>
              <a:t>charactersitic</a:t>
            </a:r>
            <a:r>
              <a:rPr lang="es-ES" sz="1400" dirty="0">
                <a:solidFill>
                  <a:prstClr val="black"/>
                </a:solidFill>
                <a:latin typeface="Calibri" panose="020F0502020204030204"/>
              </a:rPr>
              <a:t> </a:t>
            </a:r>
            <a:r>
              <a:rPr lang="es-ES" sz="1400" dirty="0" err="1">
                <a:solidFill>
                  <a:prstClr val="black"/>
                </a:solidFill>
                <a:latin typeface="Calibri" panose="020F0502020204030204"/>
              </a:rPr>
              <a:t>that</a:t>
            </a:r>
            <a:r>
              <a:rPr lang="es-ES" sz="1400" dirty="0">
                <a:solidFill>
                  <a:prstClr val="black"/>
                </a:solidFill>
                <a:latin typeface="Calibri" panose="020F0502020204030204"/>
              </a:rPr>
              <a:t> </a:t>
            </a:r>
            <a:r>
              <a:rPr lang="es-ES" sz="1400" dirty="0" err="1">
                <a:solidFill>
                  <a:prstClr val="black"/>
                </a:solidFill>
                <a:latin typeface="Calibri" panose="020F0502020204030204"/>
              </a:rPr>
              <a:t>these</a:t>
            </a:r>
            <a:r>
              <a:rPr lang="es-ES" sz="1400" dirty="0">
                <a:solidFill>
                  <a:prstClr val="black"/>
                </a:solidFill>
                <a:latin typeface="Calibri" panose="020F0502020204030204"/>
              </a:rPr>
              <a:t> genes </a:t>
            </a:r>
            <a:r>
              <a:rPr lang="es-ES" sz="1400" dirty="0" err="1">
                <a:solidFill>
                  <a:prstClr val="black"/>
                </a:solidFill>
                <a:latin typeface="Calibri" panose="020F0502020204030204"/>
              </a:rPr>
              <a:t>support</a:t>
            </a:r>
            <a:r>
              <a:rPr lang="es-ES" sz="1400" dirty="0">
                <a:solidFill>
                  <a:prstClr val="black"/>
                </a:solidFill>
                <a:latin typeface="Calibri" panose="020F0502020204030204"/>
              </a:rPr>
              <a:t> in </a:t>
            </a:r>
            <a:r>
              <a:rPr lang="es-ES" sz="1400" dirty="0" err="1">
                <a:solidFill>
                  <a:prstClr val="black"/>
                </a:solidFill>
                <a:latin typeface="Calibri" panose="020F0502020204030204"/>
              </a:rPr>
              <a:t>order</a:t>
            </a:r>
            <a:r>
              <a:rPr lang="es-ES" sz="1400" dirty="0">
                <a:solidFill>
                  <a:prstClr val="black"/>
                </a:solidFill>
                <a:latin typeface="Calibri" panose="020F0502020204030204"/>
              </a:rPr>
              <a:t> </a:t>
            </a:r>
            <a:r>
              <a:rPr lang="es-ES" sz="1400" dirty="0" err="1">
                <a:solidFill>
                  <a:prstClr val="black"/>
                </a:solidFill>
                <a:latin typeface="Calibri" panose="020F0502020204030204"/>
              </a:rPr>
              <a:t>to</a:t>
            </a:r>
            <a:r>
              <a:rPr lang="es-ES" sz="1400" dirty="0">
                <a:solidFill>
                  <a:prstClr val="black"/>
                </a:solidFill>
                <a:latin typeface="Calibri" panose="020F0502020204030204"/>
              </a:rPr>
              <a:t> </a:t>
            </a:r>
            <a:r>
              <a:rPr lang="es-ES" sz="1400" dirty="0" err="1">
                <a:solidFill>
                  <a:prstClr val="black"/>
                </a:solidFill>
                <a:latin typeface="Calibri" panose="020F0502020204030204"/>
              </a:rPr>
              <a:t>achieve</a:t>
            </a:r>
            <a:r>
              <a:rPr lang="es-ES" sz="1400" dirty="0">
                <a:solidFill>
                  <a:prstClr val="black"/>
                </a:solidFill>
                <a:latin typeface="Calibri" panose="020F0502020204030204"/>
              </a:rPr>
              <a:t> </a:t>
            </a:r>
            <a:r>
              <a:rPr lang="es-ES" sz="1400" dirty="0" err="1">
                <a:solidFill>
                  <a:prstClr val="black"/>
                </a:solidFill>
                <a:latin typeface="Calibri" panose="020F0502020204030204"/>
              </a:rPr>
              <a:t>the</a:t>
            </a:r>
            <a:r>
              <a:rPr lang="es-ES" sz="1400" dirty="0">
                <a:solidFill>
                  <a:prstClr val="black"/>
                </a:solidFill>
                <a:latin typeface="Calibri" panose="020F0502020204030204"/>
              </a:rPr>
              <a:t> </a:t>
            </a:r>
            <a:r>
              <a:rPr lang="es-ES" sz="1400" dirty="0" err="1">
                <a:solidFill>
                  <a:prstClr val="black"/>
                </a:solidFill>
                <a:latin typeface="Calibri" panose="020F0502020204030204"/>
              </a:rPr>
              <a:t>adaptation</a:t>
            </a:r>
            <a:r>
              <a:rPr lang="es-ES" sz="1400" dirty="0">
                <a:solidFill>
                  <a:prstClr val="black"/>
                </a:solidFill>
                <a:latin typeface="Calibri" panose="020F0502020204030204"/>
              </a:rPr>
              <a:t> </a:t>
            </a:r>
            <a:endParaRPr kumimoji="0" lang="es-ES" sz="14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Imagen 7">
            <a:extLst>
              <a:ext uri="{FF2B5EF4-FFF2-40B4-BE49-F238E27FC236}">
                <a16:creationId xmlns:a16="http://schemas.microsoft.com/office/drawing/2014/main" id="{DDC5BD12-6A89-4CF3-B60D-1ABDBF7FD020}"/>
              </a:ext>
            </a:extLst>
          </p:cNvPr>
          <p:cNvPicPr>
            <a:picLocks noChangeAspect="1"/>
          </p:cNvPicPr>
          <p:nvPr/>
        </p:nvPicPr>
        <p:blipFill>
          <a:blip r:embed="rId2"/>
          <a:stretch>
            <a:fillRect/>
          </a:stretch>
        </p:blipFill>
        <p:spPr>
          <a:xfrm>
            <a:off x="2028281" y="1882790"/>
            <a:ext cx="7776119" cy="4746973"/>
          </a:xfrm>
          <a:prstGeom prst="rect">
            <a:avLst/>
          </a:prstGeom>
        </p:spPr>
      </p:pic>
    </p:spTree>
    <p:extLst>
      <p:ext uri="{BB962C8B-B14F-4D97-AF65-F5344CB8AC3E}">
        <p14:creationId xmlns:p14="http://schemas.microsoft.com/office/powerpoint/2010/main" val="2923050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291C6CA-3A0A-46DF-B77D-ACF919253CF3}"/>
              </a:ext>
            </a:extLst>
          </p:cNvPr>
          <p:cNvSpPr txBox="1"/>
          <p:nvPr/>
        </p:nvSpPr>
        <p:spPr>
          <a:xfrm>
            <a:off x="141790" y="203085"/>
            <a:ext cx="609407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Eukaryote</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pangenomes</a:t>
            </a:r>
            <a:endPar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CuadroTexto 5">
            <a:extLst>
              <a:ext uri="{FF2B5EF4-FFF2-40B4-BE49-F238E27FC236}">
                <a16:creationId xmlns:a16="http://schemas.microsoft.com/office/drawing/2014/main" id="{45FE39B5-1683-4657-AADA-5C0F52EAC6B9}"/>
              </a:ext>
            </a:extLst>
          </p:cNvPr>
          <p:cNvSpPr txBox="1"/>
          <p:nvPr/>
        </p:nvSpPr>
        <p:spPr>
          <a:xfrm>
            <a:off x="141790" y="770235"/>
            <a:ext cx="11821610" cy="1169551"/>
          </a:xfrm>
          <a:prstGeom prst="rect">
            <a:avLst/>
          </a:prstGeom>
          <a:noFill/>
        </p:spPr>
        <p:txBody>
          <a:bodyPr wrap="square">
            <a:spAutoFit/>
          </a:bodyPr>
          <a:lstStyle/>
          <a:p>
            <a:pPr algn="l"/>
            <a:r>
              <a:rPr lang="en-US" sz="1400" dirty="0"/>
              <a:t>The first eukaryotes emerged from their prokaryotic ancestors more than </a:t>
            </a:r>
            <a:r>
              <a:rPr lang="es-ES" sz="1400" dirty="0"/>
              <a:t>1.5 </a:t>
            </a:r>
            <a:r>
              <a:rPr lang="es-ES" sz="1400" dirty="0" err="1"/>
              <a:t>billion</a:t>
            </a:r>
            <a:r>
              <a:rPr lang="es-ES" sz="1400" dirty="0"/>
              <a:t> </a:t>
            </a:r>
            <a:r>
              <a:rPr lang="es-ES" sz="1400" dirty="0" err="1"/>
              <a:t>years</a:t>
            </a:r>
            <a:r>
              <a:rPr lang="es-ES" sz="1400" dirty="0"/>
              <a:t> </a:t>
            </a:r>
            <a:r>
              <a:rPr lang="es-ES" sz="1400" dirty="0" err="1"/>
              <a:t>ago</a:t>
            </a:r>
            <a:r>
              <a:rPr lang="es-ES" sz="1400" dirty="0"/>
              <a:t> and, </a:t>
            </a:r>
            <a:r>
              <a:rPr lang="es-ES" sz="1400" dirty="0" err="1"/>
              <a:t>same</a:t>
            </a:r>
            <a:r>
              <a:rPr lang="es-ES" sz="1400" dirty="0"/>
              <a:t> as </a:t>
            </a:r>
            <a:r>
              <a:rPr lang="es-ES" sz="1400" dirty="0" err="1"/>
              <a:t>prokaryotes</a:t>
            </a:r>
            <a:r>
              <a:rPr lang="es-ES" sz="1400" dirty="0"/>
              <a:t>, </a:t>
            </a:r>
            <a:r>
              <a:rPr lang="es-ES" sz="1400" dirty="0" err="1"/>
              <a:t>colonized</a:t>
            </a:r>
            <a:r>
              <a:rPr lang="es-ES" sz="1400" dirty="0"/>
              <a:t> </a:t>
            </a:r>
            <a:r>
              <a:rPr lang="es-ES" sz="1400" dirty="0" err="1"/>
              <a:t>all</a:t>
            </a:r>
            <a:r>
              <a:rPr lang="es-ES" sz="1400" dirty="0"/>
              <a:t> </a:t>
            </a:r>
            <a:r>
              <a:rPr lang="es-ES" sz="1400" dirty="0" err="1"/>
              <a:t>environments</a:t>
            </a:r>
            <a:r>
              <a:rPr lang="es-ES" sz="1400" dirty="0"/>
              <a:t>.</a:t>
            </a:r>
          </a:p>
          <a:p>
            <a:pPr algn="l"/>
            <a:endParaRPr lang="es-ES" sz="1400" dirty="0"/>
          </a:p>
          <a:p>
            <a:pPr algn="l"/>
            <a:r>
              <a:rPr lang="en-US" sz="1400" dirty="0"/>
              <a:t>Taking advantage of an expanding genome complexity and flexibility, they adapted their body plan, physiology, and metabolism to new environments. </a:t>
            </a:r>
          </a:p>
          <a:p>
            <a:pPr algn="l"/>
            <a:endParaRPr lang="en-US" sz="1400" dirty="0"/>
          </a:p>
          <a:p>
            <a:pPr algn="l"/>
            <a:endParaRPr lang="es-ES" sz="1400" dirty="0"/>
          </a:p>
        </p:txBody>
      </p:sp>
      <p:pic>
        <p:nvPicPr>
          <p:cNvPr id="8" name="Imagen 7">
            <a:extLst>
              <a:ext uri="{FF2B5EF4-FFF2-40B4-BE49-F238E27FC236}">
                <a16:creationId xmlns:a16="http://schemas.microsoft.com/office/drawing/2014/main" id="{275806C2-BFC9-442E-869E-4A0003D959D6}"/>
              </a:ext>
            </a:extLst>
          </p:cNvPr>
          <p:cNvPicPr>
            <a:picLocks noChangeAspect="1"/>
          </p:cNvPicPr>
          <p:nvPr/>
        </p:nvPicPr>
        <p:blipFill>
          <a:blip r:embed="rId2"/>
          <a:stretch>
            <a:fillRect/>
          </a:stretch>
        </p:blipFill>
        <p:spPr>
          <a:xfrm>
            <a:off x="4529081" y="1511301"/>
            <a:ext cx="7434320" cy="5174098"/>
          </a:xfrm>
          <a:prstGeom prst="rect">
            <a:avLst/>
          </a:prstGeom>
        </p:spPr>
      </p:pic>
      <p:sp>
        <p:nvSpPr>
          <p:cNvPr id="10" name="CuadroTexto 9">
            <a:extLst>
              <a:ext uri="{FF2B5EF4-FFF2-40B4-BE49-F238E27FC236}">
                <a16:creationId xmlns:a16="http://schemas.microsoft.com/office/drawing/2014/main" id="{7441784C-52B0-4318-A789-AE5FDDF8B076}"/>
              </a:ext>
            </a:extLst>
          </p:cNvPr>
          <p:cNvSpPr txBox="1"/>
          <p:nvPr/>
        </p:nvSpPr>
        <p:spPr>
          <a:xfrm>
            <a:off x="141789" y="1712337"/>
            <a:ext cx="4068261" cy="461664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The increase of genome complexity is related with an increase in gene repertoire, mainly from molecular reassortment of existing protein domains, but sometimes from the capture of a piece of viral genome or of a transposon sequence.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Among the mechanisms generating genetic diversity in eukaryotes we find: interspecific hybridization, whole-genome duplications, segmental duplications, horizontal gene transfer, and single-gene duplication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Of course, pangenomes both open and closed are found among eukaryotes as well.</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dirty="0">
              <a:solidFill>
                <a:prstClr val="black"/>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prstClr val="black"/>
                </a:solidFill>
                <a:latin typeface="Calibri" panose="020F0502020204030204"/>
              </a:rPr>
              <a:t>O</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ne genome is not sufficient to describe the whole species: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1,011 Saccharomyces cerevisiae genomes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1,135 Arabidopsis thaliana genomes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10,545 human genomes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1,483 rice genomes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34856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C909E0A5-0E99-45BA-A0A6-1C4D0682CF8B}"/>
              </a:ext>
            </a:extLst>
          </p:cNvPr>
          <p:cNvSpPr txBox="1"/>
          <p:nvPr/>
        </p:nvSpPr>
        <p:spPr>
          <a:xfrm>
            <a:off x="141790" y="95343"/>
            <a:ext cx="609407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Eukaryote</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pangenomes</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Yeast</a:t>
            </a:r>
            <a:endPar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CuadroTexto 4">
            <a:extLst>
              <a:ext uri="{FF2B5EF4-FFF2-40B4-BE49-F238E27FC236}">
                <a16:creationId xmlns:a16="http://schemas.microsoft.com/office/drawing/2014/main" id="{F14207B5-76E4-42FC-A3F1-23731C0DA9AD}"/>
              </a:ext>
            </a:extLst>
          </p:cNvPr>
          <p:cNvSpPr txBox="1"/>
          <p:nvPr/>
        </p:nvSpPr>
        <p:spPr>
          <a:xfrm>
            <a:off x="141790" y="571295"/>
            <a:ext cx="11908420" cy="461664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Yeast pangenomes: </a:t>
            </a:r>
            <a:r>
              <a:rPr kumimoji="0" lang="en-US" sz="1400" b="1" i="1" u="none" strike="noStrike" kern="1200" cap="none" spc="0" normalizeH="0" baseline="0" noProof="0" dirty="0">
                <a:ln>
                  <a:noFill/>
                </a:ln>
                <a:solidFill>
                  <a:prstClr val="black"/>
                </a:solidFill>
                <a:effectLst/>
                <a:uLnTx/>
                <a:uFillTx/>
                <a:latin typeface="Calibri" panose="020F0502020204030204"/>
                <a:ea typeface="+mn-ea"/>
                <a:cs typeface="+mn-cs"/>
              </a:rPr>
              <a:t>Saccharomyces </a:t>
            </a:r>
            <a:r>
              <a:rPr kumimoji="0" lang="en-US" sz="1400" b="1" i="1" u="none" strike="noStrike" kern="1200" cap="none" spc="0" normalizeH="0" baseline="0" noProof="0" dirty="0" err="1">
                <a:ln>
                  <a:noFill/>
                </a:ln>
                <a:solidFill>
                  <a:prstClr val="black"/>
                </a:solidFill>
                <a:effectLst/>
                <a:uLnTx/>
                <a:uFillTx/>
                <a:latin typeface="Calibri" panose="020F0502020204030204"/>
                <a:ea typeface="+mn-ea"/>
                <a:cs typeface="+mn-cs"/>
              </a:rPr>
              <a:t>cerevisae</a:t>
            </a:r>
            <a:endParaRPr kumimoji="0" lang="en-US" sz="1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b="1" i="1" dirty="0">
              <a:solidFill>
                <a:prstClr val="black"/>
              </a:solidFill>
              <a:latin typeface="Calibri" panose="020F0502020204030204"/>
            </a:endParaRPr>
          </a:p>
          <a:p>
            <a:pPr marR="0" lvl="0" algn="l" defTabSz="457200" rtl="0" eaLnBrk="1" fontAlgn="auto" latinLnBrk="0" hangingPunct="1">
              <a:lnSpc>
                <a:spcPct val="100000"/>
              </a:lnSpc>
              <a:spcBef>
                <a:spcPts val="0"/>
              </a:spcBef>
              <a:spcAft>
                <a:spcPts val="0"/>
              </a:spcAft>
              <a:buClrTx/>
              <a:buSzTx/>
              <a:tabLst/>
              <a:defRPr/>
            </a:pPr>
            <a:r>
              <a:rPr kumimoji="0" lang="en-US" sz="1400" u="none" strike="noStrike" kern="1200" cap="none" spc="0" normalizeH="0" baseline="0" noProof="0" dirty="0">
                <a:ln>
                  <a:noFill/>
                </a:ln>
                <a:solidFill>
                  <a:prstClr val="black"/>
                </a:solidFill>
                <a:effectLst/>
                <a:uLnTx/>
                <a:uFillTx/>
                <a:latin typeface="Calibri" panose="020F0502020204030204"/>
                <a:ea typeface="+mn-ea"/>
                <a:cs typeface="+mn-cs"/>
              </a:rPr>
              <a:t>1011 sequenced </a:t>
            </a:r>
            <a:r>
              <a:rPr kumimoji="0" lang="en-US" sz="1400" i="1" u="none" strike="noStrike" kern="1200" cap="none" spc="0" normalizeH="0" baseline="0" noProof="0" dirty="0">
                <a:ln>
                  <a:noFill/>
                </a:ln>
                <a:solidFill>
                  <a:prstClr val="black"/>
                </a:solidFill>
                <a:effectLst/>
                <a:uLnTx/>
                <a:uFillTx/>
                <a:latin typeface="Calibri" panose="020F0502020204030204"/>
                <a:ea typeface="+mn-ea"/>
                <a:cs typeface="+mn-cs"/>
              </a:rPr>
              <a:t>S. cerevisiae </a:t>
            </a:r>
            <a:r>
              <a:rPr kumimoji="0" lang="en-US" sz="1400" u="none" strike="noStrike" kern="1200" cap="none" spc="0" normalizeH="0" baseline="0" noProof="0" dirty="0">
                <a:ln>
                  <a:noFill/>
                </a:ln>
                <a:solidFill>
                  <a:prstClr val="black"/>
                </a:solidFill>
                <a:effectLst/>
                <a:uLnTx/>
                <a:uFillTx/>
                <a:latin typeface="Calibri" panose="020F0502020204030204"/>
                <a:ea typeface="+mn-ea"/>
                <a:cs typeface="+mn-cs"/>
              </a:rPr>
              <a:t>isolates, collected worldwide, from domesticated, wild, or human origin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457200" rtl="0" eaLnBrk="1" fontAlgn="auto" latinLnBrk="0" hangingPunct="1">
              <a:lnSpc>
                <a:spcPct val="100000"/>
              </a:lnSpc>
              <a:spcBef>
                <a:spcPts val="0"/>
              </a:spcBef>
              <a:spcAft>
                <a:spcPts val="0"/>
              </a:spcAft>
              <a:buClrTx/>
              <a:buSzTx/>
              <a:tabLst/>
              <a:defRPr/>
            </a:pPr>
            <a:r>
              <a:rPr lang="en-US" sz="1400" dirty="0">
                <a:solidFill>
                  <a:prstClr val="black"/>
                </a:solidFill>
                <a:latin typeface="Calibri" panose="020F0502020204030204"/>
              </a:rPr>
              <a:t>Chinese </a:t>
            </a:r>
            <a:r>
              <a:rPr kumimoji="0" lang="en-US" sz="1400" u="none" strike="noStrike" kern="1200" cap="none" spc="0" normalizeH="0" baseline="0" noProof="0" dirty="0">
                <a:ln>
                  <a:noFill/>
                </a:ln>
                <a:solidFill>
                  <a:prstClr val="black"/>
                </a:solidFill>
                <a:effectLst/>
                <a:uLnTx/>
                <a:uFillTx/>
                <a:latin typeface="Calibri" panose="020F0502020204030204"/>
                <a:ea typeface="+mn-ea"/>
                <a:cs typeface="+mn-cs"/>
              </a:rPr>
              <a:t>strains were closer to the root of Saccharomyces than strains from any other origin, strongly supporting a single </a:t>
            </a:r>
            <a:r>
              <a:rPr kumimoji="0" lang="en-US" sz="1400" u="none" strike="noStrike" kern="1200" cap="none" spc="0" normalizeH="0" baseline="0" noProof="0" dirty="0" err="1">
                <a:ln>
                  <a:noFill/>
                </a:ln>
                <a:solidFill>
                  <a:prstClr val="black"/>
                </a:solidFill>
                <a:effectLst/>
                <a:uLnTx/>
                <a:uFillTx/>
                <a:latin typeface="Calibri" panose="020F0502020204030204"/>
                <a:ea typeface="+mn-ea"/>
                <a:cs typeface="+mn-cs"/>
              </a:rPr>
              <a:t>outof</a:t>
            </a:r>
            <a:r>
              <a:rPr kumimoji="0" lang="en-US" sz="1400" u="none" strike="noStrike" kern="1200" cap="none" spc="0" normalizeH="0" baseline="0" noProof="0" dirty="0">
                <a:ln>
                  <a:noFill/>
                </a:ln>
                <a:solidFill>
                  <a:prstClr val="black"/>
                </a:solidFill>
                <a:effectLst/>
                <a:uLnTx/>
                <a:uFillTx/>
                <a:latin typeface="Calibri" panose="020F0502020204030204"/>
                <a:ea typeface="+mn-ea"/>
                <a:cs typeface="+mn-cs"/>
              </a:rPr>
              <a:t>-China origin for S. cerevisiae, that subsequently spread all over the planet. It could be determined that the yeast </a:t>
            </a:r>
            <a:r>
              <a:rPr kumimoji="0" lang="en-US" sz="1400" b="1" u="none" strike="noStrike" kern="1200" cap="none" spc="0" normalizeH="0" baseline="0" noProof="0" dirty="0">
                <a:ln>
                  <a:noFill/>
                </a:ln>
                <a:solidFill>
                  <a:prstClr val="black"/>
                </a:solidFill>
                <a:effectLst/>
                <a:uLnTx/>
                <a:uFillTx/>
                <a:latin typeface="Calibri" panose="020F0502020204030204"/>
                <a:ea typeface="+mn-ea"/>
                <a:cs typeface="+mn-cs"/>
              </a:rPr>
              <a:t>core-genome contained 4940 Open Reading Frames</a:t>
            </a:r>
            <a:r>
              <a:rPr kumimoji="0" lang="en-US" sz="1400" u="none" strike="noStrike" kern="1200" cap="none" spc="0" normalizeH="0" baseline="0" noProof="0" dirty="0">
                <a:ln>
                  <a:noFill/>
                </a:ln>
                <a:solidFill>
                  <a:prstClr val="black"/>
                </a:solidFill>
                <a:effectLst/>
                <a:uLnTx/>
                <a:uFillTx/>
                <a:latin typeface="Calibri" panose="020F0502020204030204"/>
                <a:ea typeface="+mn-ea"/>
                <a:cs typeface="+mn-cs"/>
              </a:rPr>
              <a:t> (ORFs) whereas </a:t>
            </a:r>
            <a:r>
              <a:rPr kumimoji="0" lang="en-US" sz="1400" b="1" u="none" strike="noStrike" kern="1200" cap="none" spc="0" normalizeH="0" baseline="0" noProof="0" dirty="0">
                <a:ln>
                  <a:noFill/>
                </a:ln>
                <a:solidFill>
                  <a:prstClr val="black"/>
                </a:solidFill>
                <a:effectLst/>
                <a:uLnTx/>
                <a:uFillTx/>
                <a:latin typeface="Calibri" panose="020F0502020204030204"/>
                <a:ea typeface="+mn-ea"/>
                <a:cs typeface="+mn-cs"/>
              </a:rPr>
              <a:t>2856 ORFs were variable within the population</a:t>
            </a:r>
            <a:r>
              <a:rPr kumimoji="0" lang="en-US" sz="1400" u="none" strike="noStrike" kern="1200" cap="none" spc="0" normalizeH="0" baseline="0" noProof="0" dirty="0">
                <a:ln>
                  <a:noFill/>
                </a:ln>
                <a:solidFill>
                  <a:prstClr val="black"/>
                </a:solidFill>
                <a:effectLst/>
                <a:uLnTx/>
                <a:uFillTx/>
                <a:latin typeface="Calibri" panose="020F0502020204030204"/>
                <a:ea typeface="+mn-ea"/>
                <a:cs typeface="+mn-cs"/>
              </a:rPr>
              <a:t>, for a total of 7796 ORFs constituting the pangenome.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dirty="0">
              <a:solidFill>
                <a:prstClr val="black"/>
              </a:solidFill>
              <a:latin typeface="Calibri" panose="020F0502020204030204"/>
            </a:endParaRPr>
          </a:p>
          <a:p>
            <a:pPr marR="0" lvl="0" algn="l" defTabSz="457200" rtl="0" eaLnBrk="1" fontAlgn="auto" latinLnBrk="0" hangingPunct="1">
              <a:lnSpc>
                <a:spcPct val="100000"/>
              </a:lnSpc>
              <a:spcBef>
                <a:spcPts val="0"/>
              </a:spcBef>
              <a:spcAft>
                <a:spcPts val="0"/>
              </a:spcAft>
              <a:buClrTx/>
              <a:buSzTx/>
              <a:tabLst/>
              <a:defRPr/>
            </a:pPr>
            <a:r>
              <a:rPr kumimoji="0" lang="en-US" sz="1400" b="1" u="none" strike="noStrike" kern="1200" cap="none" spc="0" normalizeH="0" baseline="0" noProof="0" dirty="0">
                <a:ln>
                  <a:noFill/>
                </a:ln>
                <a:solidFill>
                  <a:prstClr val="black"/>
                </a:solidFill>
                <a:effectLst/>
                <a:uLnTx/>
                <a:uFillTx/>
                <a:latin typeface="Calibri" panose="020F0502020204030204"/>
                <a:ea typeface="+mn-ea"/>
                <a:cs typeface="+mn-cs"/>
              </a:rPr>
              <a:t>Core ORFs were mostly found in one copy per haploid genome</a:t>
            </a:r>
            <a:r>
              <a:rPr kumimoji="0" lang="en-US" sz="1400" u="none" strike="noStrike" kern="1200" cap="none" spc="0" normalizeH="0" baseline="0" noProof="0" dirty="0">
                <a:ln>
                  <a:noFill/>
                </a:ln>
                <a:solidFill>
                  <a:prstClr val="black"/>
                </a:solidFill>
                <a:effectLst/>
                <a:uLnTx/>
                <a:uFillTx/>
                <a:latin typeface="Calibri" panose="020F0502020204030204"/>
                <a:ea typeface="+mn-ea"/>
                <a:cs typeface="+mn-cs"/>
              </a:rPr>
              <a:t>, while ca</a:t>
            </a:r>
            <a:r>
              <a:rPr kumimoji="0" lang="en-US" sz="1400" b="1" u="none" strike="noStrike" kern="1200" cap="none" spc="0" normalizeH="0" baseline="0" noProof="0" dirty="0">
                <a:ln>
                  <a:noFill/>
                </a:ln>
                <a:solidFill>
                  <a:prstClr val="black"/>
                </a:solidFill>
                <a:effectLst/>
                <a:uLnTx/>
                <a:uFillTx/>
                <a:latin typeface="Calibri" panose="020F0502020204030204"/>
                <a:ea typeface="+mn-ea"/>
                <a:cs typeface="+mn-cs"/>
              </a:rPr>
              <a:t>. 20% of variable ORFs were absent or present in more than one copy</a:t>
            </a:r>
            <a:r>
              <a:rPr kumimoji="0" lang="en-US" sz="1400" u="none" strike="noStrike" kern="1200" cap="none" spc="0" normalizeH="0" baseline="0" noProof="0" dirty="0">
                <a:ln>
                  <a:noFill/>
                </a:ln>
                <a:solidFill>
                  <a:prstClr val="black"/>
                </a:solidFill>
                <a:effectLst/>
                <a:uLnTx/>
                <a:uFillTx/>
                <a:latin typeface="Calibri" panose="020F0502020204030204"/>
                <a:ea typeface="+mn-ea"/>
                <a:cs typeface="+mn-cs"/>
              </a:rPr>
              <a:t>. The authors subsequently looked at the origin of these </a:t>
            </a:r>
            <a:r>
              <a:rPr kumimoji="0" lang="en-US" sz="1400" b="1" u="none" strike="noStrike" kern="1200" cap="none" spc="0" normalizeH="0" baseline="0" noProof="0" dirty="0">
                <a:ln>
                  <a:noFill/>
                </a:ln>
                <a:solidFill>
                  <a:prstClr val="black"/>
                </a:solidFill>
                <a:effectLst/>
                <a:uLnTx/>
                <a:uFillTx/>
                <a:latin typeface="Calibri" panose="020F0502020204030204"/>
                <a:ea typeface="+mn-ea"/>
                <a:cs typeface="+mn-cs"/>
              </a:rPr>
              <a:t>variable ORFs </a:t>
            </a:r>
            <a:r>
              <a:rPr kumimoji="0" lang="en-US" sz="1400" u="none" strike="noStrike" kern="1200" cap="none" spc="0" normalizeH="0" baseline="0" noProof="0" dirty="0">
                <a:ln>
                  <a:noFill/>
                </a:ln>
                <a:solidFill>
                  <a:prstClr val="black"/>
                </a:solidFill>
                <a:effectLst/>
                <a:uLnTx/>
                <a:uFillTx/>
                <a:latin typeface="Calibri" panose="020F0502020204030204"/>
                <a:ea typeface="+mn-ea"/>
                <a:cs typeface="+mn-cs"/>
              </a:rPr>
              <a:t>and classified them in three different groups, based on their phylogeny: </a:t>
            </a:r>
          </a:p>
          <a:p>
            <a:pPr marR="0" lvl="0" algn="l" defTabSz="457200" rtl="0" eaLnBrk="1" fontAlgn="auto" latinLnBrk="0" hangingPunct="1">
              <a:lnSpc>
                <a:spcPct val="100000"/>
              </a:lnSpc>
              <a:spcBef>
                <a:spcPts val="0"/>
              </a:spcBef>
              <a:spcAft>
                <a:spcPts val="0"/>
              </a:spcAft>
              <a:buClrTx/>
              <a:buSzTx/>
              <a:tabLst/>
              <a:defRPr/>
            </a:pPr>
            <a:endParaRPr lang="en-US" sz="1400" dirty="0">
              <a:solidFill>
                <a:prstClr val="black"/>
              </a:solidFill>
              <a:latin typeface="Calibri" panose="020F0502020204030204"/>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u="none" strike="noStrike" kern="1200" cap="none" spc="0" normalizeH="0" baseline="0" noProof="0" dirty="0">
                <a:ln>
                  <a:noFill/>
                </a:ln>
                <a:solidFill>
                  <a:prstClr val="black"/>
                </a:solidFill>
                <a:effectLst/>
                <a:uLnTx/>
                <a:uFillTx/>
                <a:latin typeface="Calibri" panose="020F0502020204030204"/>
                <a:ea typeface="+mn-ea"/>
                <a:cs typeface="+mn-cs"/>
              </a:rPr>
              <a:t>ORFs with their closest ortholog in another S. cerevisiae strain and consistent with genome phylogeny were considered as being ancestral acquisitions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u="none" strike="noStrike" kern="1200" cap="none" spc="0" normalizeH="0" baseline="0" noProof="0" dirty="0">
                <a:ln>
                  <a:noFill/>
                </a:ln>
                <a:solidFill>
                  <a:prstClr val="black"/>
                </a:solidFill>
                <a:effectLst/>
                <a:uLnTx/>
                <a:uFillTx/>
                <a:latin typeface="Calibri" panose="020F0502020204030204"/>
                <a:ea typeface="+mn-ea"/>
                <a:cs typeface="+mn-cs"/>
              </a:rPr>
              <a:t>ORFs with their best ortholog in another Saccharomyces species were considered to be introgressions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u="none" strike="noStrike" kern="1200" cap="none" spc="0" normalizeH="0" baseline="0" noProof="0" dirty="0">
                <a:ln>
                  <a:noFill/>
                </a:ln>
                <a:solidFill>
                  <a:prstClr val="black"/>
                </a:solidFill>
                <a:effectLst/>
                <a:uLnTx/>
                <a:uFillTx/>
                <a:latin typeface="Calibri" panose="020F0502020204030204"/>
                <a:ea typeface="+mn-ea"/>
                <a:cs typeface="+mn-cs"/>
              </a:rPr>
              <a:t>ORFs more related to another yeast species outside the Saccharomyces complex were treated as horizontal gene transfers (HGT)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dirty="0">
              <a:solidFill>
                <a:prstClr val="black"/>
              </a:solidFill>
              <a:latin typeface="Calibri" panose="020F0502020204030204"/>
            </a:endParaRPr>
          </a:p>
          <a:p>
            <a:pPr algn="l"/>
            <a:r>
              <a:rPr lang="es-ES" sz="1400" dirty="0">
                <a:solidFill>
                  <a:prstClr val="black"/>
                </a:solidFill>
                <a:latin typeface="Calibri" panose="020F0502020204030204"/>
              </a:rPr>
              <a:t>Variable </a:t>
            </a:r>
            <a:r>
              <a:rPr lang="en-US" sz="1400" dirty="0">
                <a:solidFill>
                  <a:prstClr val="black"/>
                </a:solidFill>
                <a:latin typeface="Calibri" panose="020F0502020204030204"/>
              </a:rPr>
              <a:t>ORFs had functions strongly enriched for </a:t>
            </a:r>
            <a:r>
              <a:rPr lang="en-US" sz="1400" b="1" dirty="0">
                <a:solidFill>
                  <a:prstClr val="black"/>
                </a:solidFill>
                <a:latin typeface="Calibri" panose="020F0502020204030204"/>
              </a:rPr>
              <a:t>cell-wall and membrane components, cell–cell</a:t>
            </a:r>
          </a:p>
          <a:p>
            <a:pPr algn="l"/>
            <a:r>
              <a:rPr lang="en-US" sz="1400" b="1" dirty="0">
                <a:solidFill>
                  <a:prstClr val="black"/>
                </a:solidFill>
                <a:latin typeface="Calibri" panose="020F0502020204030204"/>
              </a:rPr>
              <a:t>interactions, and secondary metabolism (adaptation). </a:t>
            </a:r>
            <a:r>
              <a:rPr lang="en-US" sz="1400" dirty="0">
                <a:solidFill>
                  <a:prstClr val="black"/>
                </a:solidFill>
                <a:latin typeface="Calibri" panose="020F0502020204030204"/>
              </a:rPr>
              <a:t>Enriched in </a:t>
            </a:r>
            <a:r>
              <a:rPr lang="en-US" sz="1400" dirty="0" err="1">
                <a:solidFill>
                  <a:prstClr val="black"/>
                </a:solidFill>
                <a:latin typeface="Calibri" panose="020F0502020204030204"/>
              </a:rPr>
              <a:t>subtelomeric</a:t>
            </a:r>
            <a:r>
              <a:rPr lang="en-US" sz="1400" dirty="0">
                <a:solidFill>
                  <a:prstClr val="black"/>
                </a:solidFill>
                <a:latin typeface="Calibri" panose="020F0502020204030204"/>
              </a:rPr>
              <a:t> regions, which have</a:t>
            </a:r>
          </a:p>
          <a:p>
            <a:pPr algn="l"/>
            <a:r>
              <a:rPr lang="en-US" sz="1400" dirty="0">
                <a:solidFill>
                  <a:prstClr val="black"/>
                </a:solidFill>
                <a:latin typeface="Calibri" panose="020F0502020204030204"/>
              </a:rPr>
              <a:t>been known for a long time to be highly polymorphic among yeast strains and species</a:t>
            </a:r>
          </a:p>
          <a:p>
            <a:pPr algn="l"/>
            <a:endParaRPr lang="en-US" sz="1400" dirty="0">
              <a:solidFill>
                <a:prstClr val="black"/>
              </a:solidFill>
              <a:latin typeface="Calibri" panose="020F0502020204030204"/>
            </a:endParaRPr>
          </a:p>
          <a:p>
            <a:pPr algn="l"/>
            <a:r>
              <a:rPr lang="en-US" sz="1400" b="1" dirty="0">
                <a:solidFill>
                  <a:prstClr val="black"/>
                </a:solidFill>
                <a:latin typeface="Calibri" panose="020F0502020204030204"/>
              </a:rPr>
              <a:t>Core-genome ORFs </a:t>
            </a:r>
            <a:r>
              <a:rPr lang="en-US" sz="1400" dirty="0">
                <a:solidFill>
                  <a:prstClr val="black"/>
                </a:solidFill>
                <a:latin typeface="Calibri" panose="020F0502020204030204"/>
              </a:rPr>
              <a:t>were found to exhibit lower levels of loss-of-function mutations and lower ratio </a:t>
            </a:r>
          </a:p>
          <a:p>
            <a:pPr algn="l"/>
            <a:r>
              <a:rPr lang="en-US" sz="1400" dirty="0">
                <a:solidFill>
                  <a:prstClr val="black"/>
                </a:solidFill>
                <a:latin typeface="Calibri" panose="020F0502020204030204"/>
              </a:rPr>
              <a:t>of nonsynonymous over synonymous substitutions, showing that these genes are </a:t>
            </a:r>
            <a:r>
              <a:rPr lang="en-US" sz="1400" b="1" dirty="0">
                <a:solidFill>
                  <a:prstClr val="black"/>
                </a:solidFill>
                <a:latin typeface="Calibri" panose="020F0502020204030204"/>
              </a:rPr>
              <a:t>more conserved</a:t>
            </a:r>
            <a:r>
              <a:rPr lang="en-US" sz="1400" dirty="0">
                <a:solidFill>
                  <a:prstClr val="black"/>
                </a:solidFill>
                <a:latin typeface="Calibri" panose="020F0502020204030204"/>
              </a:rPr>
              <a:t>.</a:t>
            </a:r>
          </a:p>
        </p:txBody>
      </p:sp>
      <p:pic>
        <p:nvPicPr>
          <p:cNvPr id="6" name="Imagen 5">
            <a:extLst>
              <a:ext uri="{FF2B5EF4-FFF2-40B4-BE49-F238E27FC236}">
                <a16:creationId xmlns:a16="http://schemas.microsoft.com/office/drawing/2014/main" id="{867A5B03-314A-4646-890D-89D9531806A1}"/>
              </a:ext>
            </a:extLst>
          </p:cNvPr>
          <p:cNvPicPr>
            <a:picLocks noChangeAspect="1"/>
          </p:cNvPicPr>
          <p:nvPr/>
        </p:nvPicPr>
        <p:blipFill rotWithShape="1">
          <a:blip r:embed="rId2"/>
          <a:srcRect t="5100" b="69015"/>
          <a:stretch/>
        </p:blipFill>
        <p:spPr>
          <a:xfrm>
            <a:off x="2296085" y="5294564"/>
            <a:ext cx="6058425" cy="1574157"/>
          </a:xfrm>
          <a:prstGeom prst="rect">
            <a:avLst/>
          </a:prstGeom>
        </p:spPr>
      </p:pic>
      <p:pic>
        <p:nvPicPr>
          <p:cNvPr id="7" name="Imagen 6">
            <a:extLst>
              <a:ext uri="{FF2B5EF4-FFF2-40B4-BE49-F238E27FC236}">
                <a16:creationId xmlns:a16="http://schemas.microsoft.com/office/drawing/2014/main" id="{12FA12DD-31B6-44F8-ABDB-33BBC996EBE8}"/>
              </a:ext>
            </a:extLst>
          </p:cNvPr>
          <p:cNvPicPr>
            <a:picLocks noChangeAspect="1"/>
          </p:cNvPicPr>
          <p:nvPr/>
        </p:nvPicPr>
        <p:blipFill rotWithShape="1">
          <a:blip r:embed="rId2"/>
          <a:srcRect t="35836"/>
          <a:stretch/>
        </p:blipFill>
        <p:spPr>
          <a:xfrm>
            <a:off x="7776258" y="3985106"/>
            <a:ext cx="4273952" cy="2752684"/>
          </a:xfrm>
          <a:prstGeom prst="rect">
            <a:avLst/>
          </a:prstGeom>
        </p:spPr>
      </p:pic>
    </p:spTree>
    <p:extLst>
      <p:ext uri="{BB962C8B-B14F-4D97-AF65-F5344CB8AC3E}">
        <p14:creationId xmlns:p14="http://schemas.microsoft.com/office/powerpoint/2010/main" val="33333216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C55C0277-2199-4752-AA1C-396F0823BFD0}"/>
              </a:ext>
            </a:extLst>
          </p:cNvPr>
          <p:cNvSpPr txBox="1"/>
          <p:nvPr/>
        </p:nvSpPr>
        <p:spPr>
          <a:xfrm>
            <a:off x="141790" y="95343"/>
            <a:ext cx="609407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Eukaryote</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pangenomes</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Yeast</a:t>
            </a:r>
            <a:endPar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CuadroTexto 4">
            <a:extLst>
              <a:ext uri="{FF2B5EF4-FFF2-40B4-BE49-F238E27FC236}">
                <a16:creationId xmlns:a16="http://schemas.microsoft.com/office/drawing/2014/main" id="{0F7A5230-6A28-4CB3-AFE5-AAA3D5A14F11}"/>
              </a:ext>
            </a:extLst>
          </p:cNvPr>
          <p:cNvSpPr txBox="1"/>
          <p:nvPr/>
        </p:nvSpPr>
        <p:spPr>
          <a:xfrm>
            <a:off x="141790" y="905232"/>
            <a:ext cx="11908420" cy="504753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Yeast pangenomes: </a:t>
            </a:r>
            <a:r>
              <a:rPr kumimoji="0" lang="en-US" sz="1400" b="1" i="1" u="none" strike="noStrike" kern="1200" cap="none" spc="0" normalizeH="0" baseline="0" noProof="0" dirty="0">
                <a:ln>
                  <a:noFill/>
                </a:ln>
                <a:solidFill>
                  <a:prstClr val="black"/>
                </a:solidFill>
                <a:effectLst/>
                <a:uLnTx/>
                <a:uFillTx/>
                <a:latin typeface="Calibri" panose="020F0502020204030204"/>
                <a:ea typeface="+mn-ea"/>
                <a:cs typeface="+mn-cs"/>
              </a:rPr>
              <a:t>Candida glabrata</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b="1" i="1" dirty="0">
              <a:solidFill>
                <a:prstClr val="black"/>
              </a:solidFill>
              <a:latin typeface="Calibri" panose="020F0502020204030204"/>
            </a:endParaRPr>
          </a:p>
          <a:p>
            <a:pPr marR="0" lvl="0" algn="l" defTabSz="457200" rtl="0" eaLnBrk="1" fontAlgn="auto" latinLnBrk="0" hangingPunct="1">
              <a:lnSpc>
                <a:spcPct val="100000"/>
              </a:lnSpc>
              <a:spcBef>
                <a:spcPts val="0"/>
              </a:spcBef>
              <a:spcAft>
                <a:spcPts val="0"/>
              </a:spcAft>
              <a:buClrTx/>
              <a:buSzTx/>
              <a:tabLst/>
              <a:defRPr/>
            </a:pPr>
            <a:r>
              <a:rPr kumimoji="0" lang="en-US" sz="1400" u="none" strike="noStrike" kern="1200" cap="none" spc="0" normalizeH="0" baseline="0" noProof="0" dirty="0">
                <a:ln>
                  <a:noFill/>
                </a:ln>
                <a:solidFill>
                  <a:prstClr val="black"/>
                </a:solidFill>
                <a:effectLst/>
                <a:uLnTx/>
                <a:uFillTx/>
                <a:latin typeface="Calibri" panose="020F0502020204030204"/>
                <a:ea typeface="+mn-ea"/>
                <a:cs typeface="+mn-cs"/>
              </a:rPr>
              <a:t>C. glabrata is an opportunistic pathogen responsible for candidiasis and bloodstream infections in immunocompromised patients. Despite its genus name, its genome is closer to S. cerevisiae than to C. albicans.</a:t>
            </a:r>
          </a:p>
          <a:p>
            <a:pPr marR="0" lvl="0" algn="l" defTabSz="457200" rtl="0" eaLnBrk="1" fontAlgn="auto" latinLnBrk="0" hangingPunct="1">
              <a:lnSpc>
                <a:spcPct val="100000"/>
              </a:lnSpc>
              <a:spcBef>
                <a:spcPts val="0"/>
              </a:spcBef>
              <a:spcAft>
                <a:spcPts val="0"/>
              </a:spcAft>
              <a:buClrTx/>
              <a:buSzTx/>
              <a:tabLst/>
              <a:defRPr/>
            </a:pPr>
            <a:endParaRPr lang="en-US" sz="1400" dirty="0">
              <a:solidFill>
                <a:prstClr val="black"/>
              </a:solidFill>
              <a:latin typeface="Calibri" panose="020F0502020204030204"/>
            </a:endParaRPr>
          </a:p>
          <a:p>
            <a:pPr marR="0" lvl="0" algn="l" defTabSz="457200" rtl="0" eaLnBrk="1" fontAlgn="auto" latinLnBrk="0" hangingPunct="1">
              <a:lnSpc>
                <a:spcPct val="100000"/>
              </a:lnSpc>
              <a:spcBef>
                <a:spcPts val="0"/>
              </a:spcBef>
              <a:spcAft>
                <a:spcPts val="0"/>
              </a:spcAft>
              <a:buClrTx/>
              <a:buSzTx/>
              <a:tabLst/>
              <a:defRPr/>
            </a:pPr>
            <a:r>
              <a:rPr lang="en-US" sz="1400" dirty="0">
                <a:solidFill>
                  <a:prstClr val="black"/>
                </a:solidFill>
                <a:latin typeface="Calibri" panose="020F0502020204030204"/>
              </a:rPr>
              <a:t>C. glabrata exhibits </a:t>
            </a:r>
            <a:r>
              <a:rPr lang="en-US" sz="1400" b="1" dirty="0">
                <a:solidFill>
                  <a:prstClr val="black"/>
                </a:solidFill>
                <a:latin typeface="Calibri" panose="020F0502020204030204"/>
              </a:rPr>
              <a:t>frequent chromosome polymorphisms </a:t>
            </a:r>
            <a:r>
              <a:rPr lang="en-US" sz="1400" dirty="0">
                <a:solidFill>
                  <a:prstClr val="black"/>
                </a:solidFill>
                <a:latin typeface="Calibri" panose="020F0502020204030204"/>
              </a:rPr>
              <a:t>among different isolates, due to </a:t>
            </a:r>
            <a:r>
              <a:rPr lang="en-US" sz="1400" b="1" dirty="0">
                <a:solidFill>
                  <a:prstClr val="black"/>
                </a:solidFill>
                <a:latin typeface="Calibri" panose="020F0502020204030204"/>
              </a:rPr>
              <a:t>translocations, copy number variations (CNV), gene tandem amplifications</a:t>
            </a:r>
            <a:r>
              <a:rPr lang="en-US" sz="1400" dirty="0">
                <a:solidFill>
                  <a:prstClr val="black"/>
                </a:solidFill>
                <a:latin typeface="Calibri" panose="020F0502020204030204"/>
              </a:rPr>
              <a:t>, </a:t>
            </a:r>
            <a:r>
              <a:rPr lang="en-US" sz="1400" b="1" dirty="0">
                <a:solidFill>
                  <a:prstClr val="black"/>
                </a:solidFill>
                <a:latin typeface="Calibri" panose="020F0502020204030204"/>
              </a:rPr>
              <a:t>formation of neo-chromosomes</a:t>
            </a:r>
            <a:r>
              <a:rPr lang="en-US" sz="1400" dirty="0">
                <a:solidFill>
                  <a:prstClr val="black"/>
                </a:solidFill>
                <a:latin typeface="Calibri" panose="020F0502020204030204"/>
              </a:rPr>
              <a:t>, and the presence of many large tandem repeats known as </a:t>
            </a:r>
            <a:r>
              <a:rPr lang="en-US" sz="1400" b="1" dirty="0" err="1">
                <a:solidFill>
                  <a:prstClr val="black"/>
                </a:solidFill>
                <a:latin typeface="Calibri" panose="020F0502020204030204"/>
              </a:rPr>
              <a:t>megasatellites</a:t>
            </a:r>
            <a:r>
              <a:rPr lang="en-US" sz="1400" dirty="0">
                <a:solidFill>
                  <a:prstClr val="black"/>
                </a:solidFill>
                <a:latin typeface="Calibri" panose="020F0502020204030204"/>
              </a:rPr>
              <a:t>.</a:t>
            </a:r>
          </a:p>
          <a:p>
            <a:pPr marR="0" lvl="0" algn="l" defTabSz="457200" rtl="0" eaLnBrk="1" fontAlgn="auto" latinLnBrk="0" hangingPunct="1">
              <a:lnSpc>
                <a:spcPct val="100000"/>
              </a:lnSpc>
              <a:spcBef>
                <a:spcPts val="0"/>
              </a:spcBef>
              <a:spcAft>
                <a:spcPts val="0"/>
              </a:spcAft>
              <a:buClrTx/>
              <a:buSzTx/>
              <a:tabLst/>
              <a:defRPr/>
            </a:pPr>
            <a:endParaRPr lang="en-US" sz="1400" dirty="0">
              <a:solidFill>
                <a:prstClr val="black"/>
              </a:solidFill>
              <a:latin typeface="Calibri" panose="020F0502020204030204"/>
            </a:endParaRPr>
          </a:p>
          <a:p>
            <a:pPr marR="0" lvl="0" algn="l" defTabSz="457200" rtl="0" eaLnBrk="1" fontAlgn="auto" latinLnBrk="0" hangingPunct="1">
              <a:lnSpc>
                <a:spcPct val="100000"/>
              </a:lnSpc>
              <a:spcBef>
                <a:spcPts val="0"/>
              </a:spcBef>
              <a:spcAft>
                <a:spcPts val="0"/>
              </a:spcAft>
              <a:buClrTx/>
              <a:buSzTx/>
              <a:tabLst/>
              <a:defRPr/>
            </a:pPr>
            <a:r>
              <a:rPr lang="en-US" sz="1400" dirty="0">
                <a:solidFill>
                  <a:prstClr val="black"/>
                </a:solidFill>
                <a:latin typeface="Calibri" panose="020F0502020204030204"/>
              </a:rPr>
              <a:t>33 isolates of C. glabrata of different geographical origins were fully sequenced and compared to the reference strain.</a:t>
            </a:r>
          </a:p>
          <a:p>
            <a:pPr marR="0" lvl="0" algn="l" defTabSz="457200" rtl="0" eaLnBrk="1" fontAlgn="auto" latinLnBrk="0" hangingPunct="1">
              <a:lnSpc>
                <a:spcPct val="100000"/>
              </a:lnSpc>
              <a:spcBef>
                <a:spcPts val="0"/>
              </a:spcBef>
              <a:spcAft>
                <a:spcPts val="0"/>
              </a:spcAft>
              <a:buClrTx/>
              <a:buSzTx/>
              <a:tabLst/>
              <a:defRPr/>
            </a:pPr>
            <a:endParaRPr lang="en-US" sz="1400" dirty="0">
              <a:solidFill>
                <a:prstClr val="black"/>
              </a:solidFill>
              <a:latin typeface="Calibri" panose="020F0502020204030204"/>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prstClr val="black"/>
                </a:solidFill>
                <a:latin typeface="Calibri" panose="020F0502020204030204"/>
              </a:rPr>
              <a:t>108 genes were deleted or duplicated in these strains, half of them encoding glycosylphosphatidylinositol-anchored adhesin homologues, showing the extensive variability of this gene family within this clade.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dirty="0">
              <a:solidFill>
                <a:prstClr val="black"/>
              </a:solidFill>
              <a:latin typeface="Calibri" panose="020F0502020204030204"/>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prstClr val="black"/>
                </a:solidFill>
                <a:latin typeface="Calibri" panose="020F0502020204030204"/>
              </a:rPr>
              <a:t>The </a:t>
            </a:r>
            <a:r>
              <a:rPr lang="en-US" sz="1400" b="1" dirty="0">
                <a:solidFill>
                  <a:prstClr val="black"/>
                </a:solidFill>
                <a:latin typeface="Calibri" panose="020F0502020204030204"/>
              </a:rPr>
              <a:t>core-genome contained 3603 proteins</a:t>
            </a:r>
            <a:r>
              <a:rPr lang="en-US" sz="1400" dirty="0">
                <a:solidFill>
                  <a:prstClr val="black"/>
                </a:solidFill>
                <a:latin typeface="Calibri" panose="020F0502020204030204"/>
              </a:rPr>
              <a:t>, significantly less than for S. cerevisiae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dirty="0">
              <a:solidFill>
                <a:prstClr val="black"/>
              </a:solidFill>
              <a:latin typeface="Calibri" panose="020F0502020204030204"/>
            </a:endParaRPr>
          </a:p>
          <a:p>
            <a:pPr marL="285750" indent="-285750" algn="l">
              <a:buFont typeface="Arial" panose="020B0604020202020204" pitchFamily="34" charset="0"/>
              <a:buChar char="•"/>
            </a:pPr>
            <a:r>
              <a:rPr lang="en-US" sz="1400" dirty="0">
                <a:solidFill>
                  <a:prstClr val="black"/>
                </a:solidFill>
                <a:latin typeface="Calibri" panose="020F0502020204030204"/>
              </a:rPr>
              <a:t>The number of variable ORFs was higher than </a:t>
            </a:r>
            <a:r>
              <a:rPr lang="en-US" sz="1400" dirty="0" err="1">
                <a:solidFill>
                  <a:prstClr val="black"/>
                </a:solidFill>
                <a:latin typeface="Calibri" panose="020F0502020204030204"/>
              </a:rPr>
              <a:t>S.cerevisiae</a:t>
            </a:r>
            <a:r>
              <a:rPr lang="en-US" sz="1400" dirty="0">
                <a:solidFill>
                  <a:prstClr val="black"/>
                </a:solidFill>
                <a:latin typeface="Calibri" panose="020F0502020204030204"/>
              </a:rPr>
              <a:t> yeast. 302–580 predicted genes </a:t>
            </a:r>
          </a:p>
          <a:p>
            <a:pPr algn="l"/>
            <a:r>
              <a:rPr lang="en-US" sz="1400" dirty="0">
                <a:solidFill>
                  <a:prstClr val="black"/>
                </a:solidFill>
                <a:latin typeface="Calibri" panose="020F0502020204030204"/>
              </a:rPr>
              <a:t>       </a:t>
            </a:r>
            <a:r>
              <a:rPr lang="en-US" sz="1400" b="1" dirty="0">
                <a:solidFill>
                  <a:prstClr val="black"/>
                </a:solidFill>
                <a:latin typeface="Calibri" panose="020F0502020204030204"/>
              </a:rPr>
              <a:t>(mean: 342) were found to be unique of each isolate</a:t>
            </a:r>
            <a:r>
              <a:rPr lang="en-US" sz="1400" dirty="0">
                <a:solidFill>
                  <a:prstClr val="black"/>
                </a:solidFill>
                <a:latin typeface="Calibri" panose="020F0502020204030204"/>
              </a:rPr>
              <a:t>, for a total of 9915 strain-specific genes.</a:t>
            </a:r>
          </a:p>
          <a:p>
            <a:pPr marL="285750" indent="-285750" algn="l">
              <a:buFont typeface="Arial" panose="020B0604020202020204" pitchFamily="34" charset="0"/>
              <a:buChar char="•"/>
            </a:pPr>
            <a:endParaRPr lang="en-US" sz="1400" dirty="0">
              <a:solidFill>
                <a:prstClr val="black"/>
              </a:solidFill>
              <a:latin typeface="Calibri" panose="020F0502020204030204"/>
            </a:endParaRPr>
          </a:p>
          <a:p>
            <a:pPr algn="l"/>
            <a:r>
              <a:rPr lang="en-US" sz="1400" b="1" dirty="0">
                <a:solidFill>
                  <a:prstClr val="black"/>
                </a:solidFill>
                <a:latin typeface="Calibri" panose="020F0502020204030204"/>
              </a:rPr>
              <a:t>Therefore, the genome of a Candida yeast individual is smaller than </a:t>
            </a:r>
            <a:r>
              <a:rPr lang="en-US" sz="1400" b="1" dirty="0" err="1">
                <a:solidFill>
                  <a:prstClr val="black"/>
                </a:solidFill>
                <a:latin typeface="Calibri" panose="020F0502020204030204"/>
              </a:rPr>
              <a:t>S.cerevisiae</a:t>
            </a:r>
            <a:r>
              <a:rPr lang="en-US" sz="1400" b="1" dirty="0">
                <a:solidFill>
                  <a:prstClr val="black"/>
                </a:solidFill>
                <a:latin typeface="Calibri" panose="020F0502020204030204"/>
              </a:rPr>
              <a:t>, </a:t>
            </a:r>
          </a:p>
          <a:p>
            <a:pPr algn="l"/>
            <a:r>
              <a:rPr lang="en-US" sz="1400" b="1" dirty="0">
                <a:solidFill>
                  <a:prstClr val="black"/>
                </a:solidFill>
                <a:latin typeface="Calibri" panose="020F0502020204030204"/>
              </a:rPr>
              <a:t>but the pangenome is much larger.</a:t>
            </a:r>
          </a:p>
          <a:p>
            <a:pPr algn="l"/>
            <a:endParaRPr lang="en-US" sz="1400" b="1" dirty="0">
              <a:solidFill>
                <a:prstClr val="black"/>
              </a:solidFill>
              <a:latin typeface="Calibri" panose="020F0502020204030204"/>
            </a:endParaRPr>
          </a:p>
          <a:p>
            <a:pPr algn="l"/>
            <a:endParaRPr lang="en-US" sz="1400" b="1" dirty="0">
              <a:solidFill>
                <a:prstClr val="black"/>
              </a:solidFill>
              <a:latin typeface="Calibri" panose="020F0502020204030204"/>
            </a:endParaRPr>
          </a:p>
          <a:p>
            <a:pPr marL="285750" indent="-285750" algn="l">
              <a:buFont typeface="Arial" panose="020B0604020202020204" pitchFamily="34" charset="0"/>
              <a:buChar char="•"/>
            </a:pPr>
            <a:endParaRPr lang="en-US" sz="1400" dirty="0">
              <a:solidFill>
                <a:prstClr val="black"/>
              </a:solidFill>
              <a:latin typeface="Calibri" panose="020F0502020204030204"/>
            </a:endParaRPr>
          </a:p>
        </p:txBody>
      </p:sp>
      <p:pic>
        <p:nvPicPr>
          <p:cNvPr id="3" name="Imagen 2">
            <a:extLst>
              <a:ext uri="{FF2B5EF4-FFF2-40B4-BE49-F238E27FC236}">
                <a16:creationId xmlns:a16="http://schemas.microsoft.com/office/drawing/2014/main" id="{17BA04A1-B8B9-4867-A116-658E2D3F86ED}"/>
              </a:ext>
            </a:extLst>
          </p:cNvPr>
          <p:cNvPicPr>
            <a:picLocks noChangeAspect="1"/>
          </p:cNvPicPr>
          <p:nvPr/>
        </p:nvPicPr>
        <p:blipFill>
          <a:blip r:embed="rId2"/>
          <a:stretch>
            <a:fillRect/>
          </a:stretch>
        </p:blipFill>
        <p:spPr>
          <a:xfrm>
            <a:off x="8524875" y="76293"/>
            <a:ext cx="3398735" cy="943514"/>
          </a:xfrm>
          <a:prstGeom prst="rect">
            <a:avLst/>
          </a:prstGeom>
          <a:ln>
            <a:solidFill>
              <a:schemeClr val="tx1"/>
            </a:solidFill>
          </a:ln>
        </p:spPr>
      </p:pic>
      <p:graphicFrame>
        <p:nvGraphicFramePr>
          <p:cNvPr id="6" name="Gráfico 5">
            <a:extLst>
              <a:ext uri="{FF2B5EF4-FFF2-40B4-BE49-F238E27FC236}">
                <a16:creationId xmlns:a16="http://schemas.microsoft.com/office/drawing/2014/main" id="{0DBB0EE9-B321-433E-8CD1-206AF7428B2B}"/>
              </a:ext>
            </a:extLst>
          </p:cNvPr>
          <p:cNvGraphicFramePr>
            <a:graphicFrameLocks/>
          </p:cNvGraphicFramePr>
          <p:nvPr>
            <p:extLst>
              <p:ext uri="{D42A27DB-BD31-4B8C-83A1-F6EECF244321}">
                <p14:modId xmlns:p14="http://schemas.microsoft.com/office/powerpoint/2010/main" val="3353877358"/>
              </p:ext>
            </p:extLst>
          </p:nvPr>
        </p:nvGraphicFramePr>
        <p:xfrm>
          <a:off x="8281035" y="3672840"/>
          <a:ext cx="3535680" cy="303657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972160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87506A15-C6E2-4F56-89BF-47E3AAA286AC}"/>
              </a:ext>
            </a:extLst>
          </p:cNvPr>
          <p:cNvSpPr txBox="1"/>
          <p:nvPr/>
        </p:nvSpPr>
        <p:spPr>
          <a:xfrm>
            <a:off x="141790" y="95343"/>
            <a:ext cx="609407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Eukaryote</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pangenomes</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Plants</a:t>
            </a:r>
            <a:endPar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CuadroTexto 4">
            <a:extLst>
              <a:ext uri="{FF2B5EF4-FFF2-40B4-BE49-F238E27FC236}">
                <a16:creationId xmlns:a16="http://schemas.microsoft.com/office/drawing/2014/main" id="{8EF9022F-25C4-4A26-9B46-5B82931636BC}"/>
              </a:ext>
            </a:extLst>
          </p:cNvPr>
          <p:cNvSpPr txBox="1"/>
          <p:nvPr/>
        </p:nvSpPr>
        <p:spPr>
          <a:xfrm>
            <a:off x="141790" y="571295"/>
            <a:ext cx="11908420" cy="569386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Plant pangenomes: </a:t>
            </a:r>
            <a:r>
              <a:rPr kumimoji="0" lang="en-US" sz="1400" i="0" u="none" strike="noStrike" kern="1200" cap="none" spc="0" normalizeH="0" baseline="0" noProof="0" dirty="0">
                <a:ln>
                  <a:noFill/>
                </a:ln>
                <a:solidFill>
                  <a:prstClr val="black"/>
                </a:solidFill>
                <a:effectLst/>
                <a:uLnTx/>
                <a:uFillTx/>
                <a:latin typeface="Calibri" panose="020F0502020204030204"/>
                <a:ea typeface="+mn-ea"/>
                <a:cs typeface="+mn-cs"/>
              </a:rPr>
              <a:t>open pangenomes </a:t>
            </a:r>
            <a:r>
              <a:rPr kumimoji="0" lang="en-US" sz="1400" i="0" u="none" strike="noStrike" kern="1200" cap="none" spc="0" normalizeH="0" baseline="0" noProof="0" dirty="0" err="1">
                <a:ln>
                  <a:noFill/>
                </a:ln>
                <a:solidFill>
                  <a:prstClr val="black"/>
                </a:solidFill>
                <a:effectLst/>
                <a:uLnTx/>
                <a:uFillTx/>
                <a:latin typeface="Calibri" panose="020F0502020204030204"/>
                <a:ea typeface="+mn-ea"/>
                <a:cs typeface="+mn-cs"/>
              </a:rPr>
              <a:t>ar</a:t>
            </a:r>
            <a:r>
              <a:rPr lang="en-US" sz="1400" dirty="0">
                <a:solidFill>
                  <a:prstClr val="black"/>
                </a:solidFill>
                <a:latin typeface="Calibri" panose="020F0502020204030204"/>
              </a:rPr>
              <a:t>e quite common in plants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b="1" dirty="0">
              <a:solidFill>
                <a:prstClr val="black"/>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a:solidFill>
                  <a:prstClr val="black"/>
                </a:solidFill>
                <a:latin typeface="Calibri" panose="020F0502020204030204"/>
              </a:rPr>
              <a:t>Soybean: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i="1" dirty="0">
                <a:solidFill>
                  <a:prstClr val="black"/>
                </a:solidFill>
                <a:latin typeface="Calibri" panose="020F0502020204030204"/>
              </a:rPr>
              <a:t>Glycine max </a:t>
            </a:r>
            <a:r>
              <a:rPr lang="en-US" sz="1400" dirty="0">
                <a:solidFill>
                  <a:prstClr val="black"/>
                </a:solidFill>
                <a:latin typeface="Calibri" panose="020F0502020204030204"/>
              </a:rPr>
              <a:t>is the cultivated soybean variety, diverged from the wild variety, </a:t>
            </a:r>
            <a:r>
              <a:rPr lang="en-US" sz="1400" i="1" dirty="0">
                <a:solidFill>
                  <a:prstClr val="black"/>
                </a:solidFill>
                <a:latin typeface="Calibri" panose="020F0502020204030204"/>
              </a:rPr>
              <a:t>Glycine soja</a:t>
            </a:r>
            <a:r>
              <a:rPr lang="en-US" sz="1400" dirty="0">
                <a:solidFill>
                  <a:prstClr val="black"/>
                </a:solidFill>
                <a:latin typeface="Calibri" panose="020F0502020204030204"/>
              </a:rPr>
              <a:t>, 800,000 years ago, by means of natural selection, way before domestication and human selection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dirty="0">
              <a:solidFill>
                <a:prstClr val="black"/>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prstClr val="black"/>
                </a:solidFill>
                <a:latin typeface="Calibri" panose="020F0502020204030204"/>
              </a:rPr>
              <a:t>The </a:t>
            </a:r>
            <a:r>
              <a:rPr lang="en-US" sz="1400" b="1" dirty="0">
                <a:solidFill>
                  <a:prstClr val="black"/>
                </a:solidFill>
                <a:latin typeface="Calibri" panose="020F0502020204030204"/>
              </a:rPr>
              <a:t>genome of 7 strains </a:t>
            </a:r>
            <a:r>
              <a:rPr lang="en-US" sz="1400" dirty="0">
                <a:solidFill>
                  <a:prstClr val="black"/>
                </a:solidFill>
                <a:latin typeface="Calibri" panose="020F0502020204030204"/>
              </a:rPr>
              <a:t>of </a:t>
            </a:r>
            <a:r>
              <a:rPr lang="en-US" sz="1400" i="1" dirty="0">
                <a:solidFill>
                  <a:prstClr val="black"/>
                </a:solidFill>
                <a:latin typeface="Calibri" panose="020F0502020204030204"/>
              </a:rPr>
              <a:t>Glycine soja </a:t>
            </a:r>
            <a:r>
              <a:rPr lang="en-US" sz="1400" dirty="0">
                <a:solidFill>
                  <a:prstClr val="black"/>
                </a:solidFill>
                <a:latin typeface="Calibri" panose="020F0502020204030204"/>
              </a:rPr>
              <a:t>were sequenced.  Gene number ranged from 54,256 to 57,631, depending on the isolate and hundreds of genes were identified as gained or lost as compared to domesticated soybean.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dirty="0">
              <a:solidFill>
                <a:prstClr val="black"/>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prstClr val="black"/>
                </a:solidFill>
                <a:latin typeface="Calibri" panose="020F0502020204030204"/>
              </a:rPr>
              <a:t>The </a:t>
            </a:r>
            <a:r>
              <a:rPr lang="en-US" sz="1400" i="1" dirty="0">
                <a:solidFill>
                  <a:prstClr val="black"/>
                </a:solidFill>
                <a:latin typeface="Calibri" panose="020F0502020204030204"/>
              </a:rPr>
              <a:t>G. soja </a:t>
            </a:r>
            <a:r>
              <a:rPr lang="en-US" sz="1400" b="1" dirty="0">
                <a:solidFill>
                  <a:prstClr val="black"/>
                </a:solidFill>
                <a:latin typeface="Calibri" panose="020F0502020204030204"/>
              </a:rPr>
              <a:t>core-genome contained 28,716 genes, while 30,364 variable genes were identified</a:t>
            </a:r>
            <a:r>
              <a:rPr lang="en-US" sz="1400" dirty="0">
                <a:solidFill>
                  <a:prstClr val="black"/>
                </a:solidFill>
                <a:latin typeface="Calibri" panose="020F0502020204030204"/>
              </a:rPr>
              <a:t>. Most of them (58%) were shared by two to six out of seven samples, whereas </a:t>
            </a:r>
            <a:r>
              <a:rPr lang="en-US" sz="1400" b="1" dirty="0">
                <a:solidFill>
                  <a:prstClr val="black"/>
                </a:solidFill>
                <a:latin typeface="Calibri" panose="020F0502020204030204"/>
              </a:rPr>
              <a:t>12,916 (42%) were uniquely found in one of the seven isolates</a:t>
            </a:r>
            <a:r>
              <a:rPr lang="en-US" sz="1400" dirty="0">
                <a:solidFill>
                  <a:prstClr val="black"/>
                </a:solidFill>
                <a:latin typeface="Calibri" panose="020F0502020204030204"/>
              </a:rPr>
              <a:t>. The pangenome therefore contained 50,080 genes.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dirty="0">
              <a:solidFill>
                <a:prstClr val="black"/>
              </a:solidFill>
              <a:latin typeface="Calibri" panose="020F0502020204030204"/>
            </a:endParaRPr>
          </a:p>
          <a:p>
            <a:pPr algn="l"/>
            <a:endParaRPr lang="en-US" sz="1400" dirty="0">
              <a:solidFill>
                <a:prstClr val="black"/>
              </a:solidFill>
              <a:latin typeface="Calibri" panose="020F0502020204030204"/>
            </a:endParaRPr>
          </a:p>
          <a:p>
            <a:pPr algn="l"/>
            <a:endParaRPr lang="en-US" sz="1400" dirty="0">
              <a:solidFill>
                <a:prstClr val="black"/>
              </a:solidFill>
              <a:latin typeface="Calibri" panose="020F0502020204030204"/>
            </a:endParaRPr>
          </a:p>
          <a:p>
            <a:pPr algn="l"/>
            <a:endParaRPr lang="en-US" sz="1400" dirty="0">
              <a:solidFill>
                <a:prstClr val="black"/>
              </a:solidFill>
              <a:latin typeface="Calibri" panose="020F0502020204030204"/>
            </a:endParaRPr>
          </a:p>
          <a:p>
            <a:pPr algn="l"/>
            <a:endParaRPr lang="en-US" sz="1400" dirty="0">
              <a:solidFill>
                <a:prstClr val="black"/>
              </a:solidFill>
              <a:latin typeface="Calibri" panose="020F0502020204030204"/>
            </a:endParaRPr>
          </a:p>
          <a:p>
            <a:pPr algn="l"/>
            <a:endParaRPr lang="en-US" sz="1400" dirty="0">
              <a:solidFill>
                <a:prstClr val="black"/>
              </a:solidFill>
              <a:latin typeface="Calibri" panose="020F0502020204030204"/>
            </a:endParaRPr>
          </a:p>
          <a:p>
            <a:pPr algn="l"/>
            <a:endParaRPr lang="en-US" sz="1400" dirty="0">
              <a:solidFill>
                <a:prstClr val="black"/>
              </a:solidFill>
              <a:latin typeface="Calibri" panose="020F0502020204030204"/>
            </a:endParaRPr>
          </a:p>
          <a:p>
            <a:pPr algn="l"/>
            <a:endParaRPr lang="en-US" sz="1400" dirty="0">
              <a:solidFill>
                <a:prstClr val="black"/>
              </a:solidFill>
              <a:latin typeface="Calibri" panose="020F0502020204030204"/>
            </a:endParaRPr>
          </a:p>
          <a:p>
            <a:pPr algn="l"/>
            <a:endParaRPr lang="en-US" sz="1400" dirty="0">
              <a:solidFill>
                <a:prstClr val="black"/>
              </a:solidFill>
              <a:latin typeface="Calibri" panose="020F0502020204030204"/>
            </a:endParaRPr>
          </a:p>
          <a:p>
            <a:pPr algn="l"/>
            <a:endParaRPr lang="en-US" sz="1400" dirty="0">
              <a:solidFill>
                <a:prstClr val="black"/>
              </a:solidFill>
              <a:latin typeface="Calibri" panose="020F0502020204030204"/>
            </a:endParaRPr>
          </a:p>
          <a:p>
            <a:pPr algn="l"/>
            <a:endParaRPr lang="en-US" sz="1400" dirty="0">
              <a:solidFill>
                <a:prstClr val="black"/>
              </a:solidFill>
              <a:latin typeface="Calibri" panose="020F0502020204030204"/>
            </a:endParaRPr>
          </a:p>
          <a:p>
            <a:pPr algn="l"/>
            <a:endParaRPr lang="en-US" sz="1400" dirty="0">
              <a:solidFill>
                <a:prstClr val="black"/>
              </a:solidFill>
              <a:latin typeface="Calibri" panose="020F0502020204030204"/>
            </a:endParaRPr>
          </a:p>
          <a:p>
            <a:pPr algn="l"/>
            <a:endParaRPr lang="en-US" sz="1400" dirty="0">
              <a:solidFill>
                <a:prstClr val="black"/>
              </a:solidFill>
              <a:latin typeface="Calibri" panose="020F0502020204030204"/>
            </a:endParaRPr>
          </a:p>
          <a:p>
            <a:pPr algn="l"/>
            <a:endParaRPr lang="en-US" sz="1400" dirty="0">
              <a:solidFill>
                <a:prstClr val="black"/>
              </a:solidFill>
              <a:latin typeface="Calibri" panose="020F0502020204030204"/>
            </a:endParaRPr>
          </a:p>
          <a:p>
            <a:pPr algn="l"/>
            <a:endParaRPr lang="en-US" sz="1400" dirty="0">
              <a:solidFill>
                <a:prstClr val="black"/>
              </a:solidFill>
              <a:latin typeface="Calibri" panose="020F0502020204030204"/>
            </a:endParaRPr>
          </a:p>
        </p:txBody>
      </p:sp>
      <p:pic>
        <p:nvPicPr>
          <p:cNvPr id="3" name="Imagen 2">
            <a:extLst>
              <a:ext uri="{FF2B5EF4-FFF2-40B4-BE49-F238E27FC236}">
                <a16:creationId xmlns:a16="http://schemas.microsoft.com/office/drawing/2014/main" id="{4156ACB8-64AC-4F90-986F-266AF54B7FEC}"/>
              </a:ext>
            </a:extLst>
          </p:cNvPr>
          <p:cNvPicPr>
            <a:picLocks noChangeAspect="1"/>
          </p:cNvPicPr>
          <p:nvPr/>
        </p:nvPicPr>
        <p:blipFill>
          <a:blip r:embed="rId2"/>
          <a:stretch>
            <a:fillRect/>
          </a:stretch>
        </p:blipFill>
        <p:spPr>
          <a:xfrm>
            <a:off x="6735853" y="3205966"/>
            <a:ext cx="5235394" cy="3436918"/>
          </a:xfrm>
          <a:prstGeom prst="rect">
            <a:avLst/>
          </a:prstGeom>
        </p:spPr>
      </p:pic>
      <p:sp>
        <p:nvSpPr>
          <p:cNvPr id="7" name="CuadroTexto 6">
            <a:extLst>
              <a:ext uri="{FF2B5EF4-FFF2-40B4-BE49-F238E27FC236}">
                <a16:creationId xmlns:a16="http://schemas.microsoft.com/office/drawing/2014/main" id="{998E7799-0DC7-4379-84AC-105E0F1483F6}"/>
              </a:ext>
            </a:extLst>
          </p:cNvPr>
          <p:cNvSpPr txBox="1"/>
          <p:nvPr/>
        </p:nvSpPr>
        <p:spPr>
          <a:xfrm>
            <a:off x="220753" y="3140127"/>
            <a:ext cx="5875247" cy="289310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Open pangenome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in which adding new isolates would increase pangenome size.</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1" i="1" u="none" strike="noStrike" kern="1200" cap="none" spc="0" normalizeH="0" baseline="0" noProof="0" dirty="0">
                <a:ln>
                  <a:noFill/>
                </a:ln>
                <a:solidFill>
                  <a:prstClr val="black"/>
                </a:solidFill>
                <a:effectLst/>
                <a:uLnTx/>
                <a:uFillTx/>
                <a:latin typeface="Calibri" panose="020F0502020204030204"/>
                <a:ea typeface="+mn-ea"/>
                <a:cs typeface="+mn-cs"/>
              </a:rPr>
              <a:t>G. soja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pangenome twice as large as its </a:t>
            </a:r>
            <a:r>
              <a:rPr kumimoji="0" lang="en-US" sz="1400" b="1" i="0" u="none" strike="noStrike" kern="1200" cap="none" spc="0" normalizeH="0" baseline="0" noProof="0" dirty="0" err="1">
                <a:ln>
                  <a:noFill/>
                </a:ln>
                <a:solidFill>
                  <a:prstClr val="black"/>
                </a:solidFill>
                <a:effectLst/>
                <a:uLnTx/>
                <a:uFillTx/>
                <a:latin typeface="Calibri" panose="020F0502020204030204"/>
                <a:ea typeface="+mn-ea"/>
                <a:cs typeface="+mn-cs"/>
              </a:rPr>
              <a:t>coregenome</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Dispensable genes exhibited more sequence variability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and were less conserved than core genes (more SNP rate). They were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enriched in biological functions</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including metabolic processes, antioxidant activity, and structural molecule activity. Lineage-specific genes included genes implicated in effector-triggered immunity, acting as pathogen detectors, reflecting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adaptation to various biotic stresses.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domesticated soybean genome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contains 1794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genes involved in acyl lipid metabolism</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illustrating the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effect of its intense selection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for oil and fatty acid production.</a:t>
            </a:r>
          </a:p>
        </p:txBody>
      </p:sp>
      <p:pic>
        <p:nvPicPr>
          <p:cNvPr id="9" name="Imagen 8">
            <a:extLst>
              <a:ext uri="{FF2B5EF4-FFF2-40B4-BE49-F238E27FC236}">
                <a16:creationId xmlns:a16="http://schemas.microsoft.com/office/drawing/2014/main" id="{8CEFB366-20EA-4823-B4BD-0D5341026547}"/>
              </a:ext>
            </a:extLst>
          </p:cNvPr>
          <p:cNvPicPr>
            <a:picLocks noChangeAspect="1"/>
          </p:cNvPicPr>
          <p:nvPr/>
        </p:nvPicPr>
        <p:blipFill>
          <a:blip r:embed="rId3"/>
          <a:stretch>
            <a:fillRect/>
          </a:stretch>
        </p:blipFill>
        <p:spPr>
          <a:xfrm>
            <a:off x="9358832" y="139769"/>
            <a:ext cx="2612416" cy="860356"/>
          </a:xfrm>
          <a:prstGeom prst="rect">
            <a:avLst/>
          </a:prstGeom>
          <a:ln>
            <a:solidFill>
              <a:schemeClr val="tx1"/>
            </a:solidFill>
          </a:ln>
        </p:spPr>
      </p:pic>
    </p:spTree>
    <p:extLst>
      <p:ext uri="{BB962C8B-B14F-4D97-AF65-F5344CB8AC3E}">
        <p14:creationId xmlns:p14="http://schemas.microsoft.com/office/powerpoint/2010/main" val="16513994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442FB07D-F13C-4305-9EA2-A70ABC67F075}"/>
              </a:ext>
            </a:extLst>
          </p:cNvPr>
          <p:cNvSpPr txBox="1"/>
          <p:nvPr/>
        </p:nvSpPr>
        <p:spPr>
          <a:xfrm>
            <a:off x="3048000" y="3244334"/>
            <a:ext cx="6096000" cy="369332"/>
          </a:xfrm>
          <a:prstGeom prst="rect">
            <a:avLst/>
          </a:prstGeom>
          <a:noFill/>
        </p:spPr>
        <p:txBody>
          <a:bodyPr wrap="square">
            <a:spAutoFit/>
          </a:bodyPr>
          <a:lstStyle/>
          <a:p>
            <a:endParaRPr lang="es-ES" dirty="0"/>
          </a:p>
        </p:txBody>
      </p:sp>
      <p:sp>
        <p:nvSpPr>
          <p:cNvPr id="6" name="CuadroTexto 5">
            <a:extLst>
              <a:ext uri="{FF2B5EF4-FFF2-40B4-BE49-F238E27FC236}">
                <a16:creationId xmlns:a16="http://schemas.microsoft.com/office/drawing/2014/main" id="{BEE1DEA4-25AB-487E-9996-1F2C6B4CE7E5}"/>
              </a:ext>
            </a:extLst>
          </p:cNvPr>
          <p:cNvSpPr txBox="1"/>
          <p:nvPr/>
        </p:nvSpPr>
        <p:spPr>
          <a:xfrm>
            <a:off x="141790" y="76293"/>
            <a:ext cx="609407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Eukaryote</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pangenomes</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Plants</a:t>
            </a:r>
            <a:endPar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CuadroTexto 6">
            <a:extLst>
              <a:ext uri="{FF2B5EF4-FFF2-40B4-BE49-F238E27FC236}">
                <a16:creationId xmlns:a16="http://schemas.microsoft.com/office/drawing/2014/main" id="{D4307F39-09C9-48B9-9A10-A7D9A118EEF4}"/>
              </a:ext>
            </a:extLst>
          </p:cNvPr>
          <p:cNvSpPr txBox="1"/>
          <p:nvPr/>
        </p:nvSpPr>
        <p:spPr>
          <a:xfrm>
            <a:off x="141790" y="685595"/>
            <a:ext cx="11908420" cy="1815882"/>
          </a:xfrm>
          <a:prstGeom prst="rect">
            <a:avLst/>
          </a:prstGeom>
          <a:noFill/>
        </p:spPr>
        <p:txBody>
          <a:bodyPr wrap="square">
            <a:spAutoFit/>
          </a:bodyPr>
          <a:lstStyle/>
          <a:p>
            <a:pPr>
              <a:defRPr/>
            </a:pPr>
            <a:r>
              <a:rPr lang="es-ES" sz="1400" b="1" i="0" u="none" strike="noStrike" baseline="0" dirty="0">
                <a:latin typeface="DglrjmNnqrbbAdvOTab62ddd1"/>
              </a:rPr>
              <a:t>Rice (</a:t>
            </a:r>
            <a:r>
              <a:rPr lang="es-ES" sz="1400" b="1" i="1" u="none" strike="noStrike" baseline="0" dirty="0" err="1">
                <a:latin typeface="VlrjmjFxwcwmAdvOTc0286d31.I"/>
              </a:rPr>
              <a:t>Oryza</a:t>
            </a:r>
            <a:r>
              <a:rPr lang="es-ES" sz="1400" b="1" i="1" u="none" strike="noStrike" baseline="0" dirty="0">
                <a:latin typeface="VlrjmjFxwcwmAdvOTc0286d31.I"/>
              </a:rPr>
              <a:t> sativa</a:t>
            </a:r>
            <a:r>
              <a:rPr lang="es-ES" sz="1400" b="1" i="0" u="none" strike="noStrike" baseline="0" dirty="0">
                <a:latin typeface="DglrjmNnqrbbAdvOTab62ddd1"/>
              </a:rPr>
              <a:t>)</a:t>
            </a:r>
            <a:r>
              <a:rPr lang="en-US" sz="1400" b="1" dirty="0">
                <a:solidFill>
                  <a:prstClr val="black"/>
                </a:solidFill>
                <a:latin typeface="Calibri" panose="020F0502020204030204"/>
              </a:rPr>
              <a:t>:</a:t>
            </a:r>
          </a:p>
          <a:p>
            <a:pPr>
              <a:defRPr/>
            </a:pPr>
            <a:endParaRPr lang="en-US" sz="1400" b="1" dirty="0">
              <a:solidFill>
                <a:prstClr val="black"/>
              </a:solidFill>
              <a:latin typeface="Calibri" panose="020F0502020204030204"/>
            </a:endParaRPr>
          </a:p>
          <a:p>
            <a:pPr>
              <a:defRPr/>
            </a:pPr>
            <a:r>
              <a:rPr lang="en-US" sz="1400" dirty="0">
                <a:solidFill>
                  <a:prstClr val="black"/>
                </a:solidFill>
                <a:latin typeface="Calibri" panose="020F0502020204030204"/>
              </a:rPr>
              <a:t>Domesticated rice comprises two subspecies/strains: indica and japonica. The reference genome (</a:t>
            </a:r>
            <a:r>
              <a:rPr lang="en-US" sz="1400" dirty="0" err="1">
                <a:solidFill>
                  <a:prstClr val="black"/>
                </a:solidFill>
                <a:latin typeface="Calibri" panose="020F0502020204030204"/>
              </a:rPr>
              <a:t>Nipponbare</a:t>
            </a:r>
            <a:r>
              <a:rPr lang="en-US" sz="1400" dirty="0">
                <a:solidFill>
                  <a:prstClr val="black"/>
                </a:solidFill>
                <a:latin typeface="Calibri" panose="020F0502020204030204"/>
              </a:rPr>
              <a:t>) is a japonica subspecies and contains 37,544 protein-coding genes, among which 2859 (8%) seemed to be uniquely found in rice.</a:t>
            </a:r>
          </a:p>
          <a:p>
            <a:pPr algn="l"/>
            <a:endParaRPr lang="en-US" sz="1400" b="1" dirty="0">
              <a:solidFill>
                <a:prstClr val="black"/>
              </a:solidFill>
              <a:latin typeface="Calibri" panose="020F0502020204030204"/>
            </a:endParaRPr>
          </a:p>
          <a:p>
            <a:pPr algn="l"/>
            <a:endParaRPr lang="en-US" sz="1400" dirty="0">
              <a:solidFill>
                <a:prstClr val="black"/>
              </a:solidFill>
              <a:latin typeface="Calibri" panose="020F0502020204030204"/>
            </a:endParaRPr>
          </a:p>
          <a:p>
            <a:pPr algn="l"/>
            <a:endParaRPr lang="en-US" sz="1400" dirty="0">
              <a:solidFill>
                <a:prstClr val="black"/>
              </a:solidFill>
              <a:latin typeface="Calibri" panose="020F0502020204030204"/>
            </a:endParaRPr>
          </a:p>
          <a:p>
            <a:pPr algn="l"/>
            <a:endParaRPr lang="en-US" sz="1400" dirty="0">
              <a:solidFill>
                <a:prstClr val="black"/>
              </a:solidFill>
              <a:latin typeface="Calibri" panose="020F0502020204030204"/>
            </a:endParaRPr>
          </a:p>
        </p:txBody>
      </p:sp>
      <p:pic>
        <p:nvPicPr>
          <p:cNvPr id="9" name="Imagen 8">
            <a:extLst>
              <a:ext uri="{FF2B5EF4-FFF2-40B4-BE49-F238E27FC236}">
                <a16:creationId xmlns:a16="http://schemas.microsoft.com/office/drawing/2014/main" id="{2C9A22EE-985B-49B1-9D91-4E42FFA8AA20}"/>
              </a:ext>
            </a:extLst>
          </p:cNvPr>
          <p:cNvPicPr>
            <a:picLocks noChangeAspect="1"/>
          </p:cNvPicPr>
          <p:nvPr/>
        </p:nvPicPr>
        <p:blipFill>
          <a:blip r:embed="rId2"/>
          <a:stretch>
            <a:fillRect/>
          </a:stretch>
        </p:blipFill>
        <p:spPr>
          <a:xfrm>
            <a:off x="6389477" y="1597409"/>
            <a:ext cx="5509045" cy="5019040"/>
          </a:xfrm>
          <a:prstGeom prst="rect">
            <a:avLst/>
          </a:prstGeom>
        </p:spPr>
      </p:pic>
      <p:sp>
        <p:nvSpPr>
          <p:cNvPr id="13" name="CuadroTexto 12">
            <a:extLst>
              <a:ext uri="{FF2B5EF4-FFF2-40B4-BE49-F238E27FC236}">
                <a16:creationId xmlns:a16="http://schemas.microsoft.com/office/drawing/2014/main" id="{97F73F13-F037-4406-8BEA-D55181F0AE13}"/>
              </a:ext>
            </a:extLst>
          </p:cNvPr>
          <p:cNvSpPr txBox="1"/>
          <p:nvPr/>
        </p:nvSpPr>
        <p:spPr>
          <a:xfrm>
            <a:off x="141789" y="1669495"/>
            <a:ext cx="6094071" cy="418576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The sequencing and assembly of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66 cultivated and wild (</a:t>
            </a:r>
            <a:r>
              <a:rPr kumimoji="0" lang="en-US" sz="1400" b="1" i="1" u="none" strike="noStrike" kern="1200" cap="none" spc="0" normalizeH="0" baseline="0" noProof="0" dirty="0" err="1">
                <a:ln>
                  <a:noFill/>
                </a:ln>
                <a:solidFill>
                  <a:prstClr val="black"/>
                </a:solidFill>
                <a:effectLst/>
                <a:uLnTx/>
                <a:uFillTx/>
                <a:latin typeface="Calibri" panose="020F0502020204030204"/>
                <a:ea typeface="+mn-ea"/>
                <a:cs typeface="+mn-cs"/>
              </a:rPr>
              <a:t>Oriza</a:t>
            </a:r>
            <a:r>
              <a:rPr kumimoji="0" lang="en-US" sz="1400" b="1"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1" i="1" u="none" strike="noStrike" kern="1200" cap="none" spc="0" normalizeH="0" baseline="0" noProof="0" dirty="0" err="1">
                <a:ln>
                  <a:noFill/>
                </a:ln>
                <a:solidFill>
                  <a:prstClr val="black"/>
                </a:solidFill>
                <a:effectLst/>
                <a:uLnTx/>
                <a:uFillTx/>
                <a:latin typeface="Calibri" panose="020F0502020204030204"/>
                <a:ea typeface="+mn-ea"/>
                <a:cs typeface="+mn-cs"/>
              </a:rPr>
              <a:t>rufipogon</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 rice isolates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gave a definitive picture of their large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pangenomic</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variations: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Large structural variations were detected</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Chromosomal introgressions from </a:t>
            </a:r>
            <a:r>
              <a:rPr kumimoji="0" lang="en-US" sz="1400" b="1" i="1" u="none" strike="noStrike" kern="1200" cap="none" spc="0" normalizeH="0" baseline="0" noProof="0" dirty="0">
                <a:ln>
                  <a:noFill/>
                </a:ln>
                <a:solidFill>
                  <a:prstClr val="black"/>
                </a:solidFill>
                <a:effectLst/>
                <a:uLnTx/>
                <a:uFillTx/>
                <a:latin typeface="Calibri" panose="020F0502020204030204"/>
                <a:ea typeface="+mn-ea"/>
                <a:cs typeface="+mn-cs"/>
              </a:rPr>
              <a:t>indica</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 were detected in 16% of </a:t>
            </a:r>
            <a:r>
              <a:rPr kumimoji="0" lang="en-US" sz="1400" b="1" i="1" u="none" strike="noStrike" kern="1200" cap="none" spc="0" normalizeH="0" baseline="0" noProof="0" dirty="0">
                <a:ln>
                  <a:noFill/>
                </a:ln>
                <a:solidFill>
                  <a:prstClr val="black"/>
                </a:solidFill>
                <a:effectLst/>
                <a:uLnTx/>
                <a:uFillTx/>
                <a:latin typeface="Calibri" panose="020F0502020204030204"/>
                <a:ea typeface="+mn-ea"/>
                <a:cs typeface="+mn-cs"/>
              </a:rPr>
              <a:t>japonica</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 genomes</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Also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insertions and deletions cause 10k genes to be partially absent from the reference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genome due to large indels.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DglrjmNnqrbbAdvOTab62ddd1"/>
                <a:ea typeface="+mn-ea"/>
                <a:cs typeface="+mn-cs"/>
              </a:rPr>
              <a:t>A total of </a:t>
            </a:r>
            <a:r>
              <a:rPr kumimoji="0" lang="en-US" sz="1400" b="1" i="0" u="none" strike="noStrike" kern="1200" cap="none" spc="0" normalizeH="0" baseline="0" noProof="0" dirty="0">
                <a:ln>
                  <a:noFill/>
                </a:ln>
                <a:solidFill>
                  <a:prstClr val="black"/>
                </a:solidFill>
                <a:effectLst/>
                <a:uLnTx/>
                <a:uFillTx/>
                <a:latin typeface="DglrjmNnqrbbAdvOTab62ddd1"/>
                <a:ea typeface="+mn-ea"/>
                <a:cs typeface="+mn-cs"/>
              </a:rPr>
              <a:t>26,372 genes were found to be common </a:t>
            </a:r>
            <a:r>
              <a:rPr kumimoji="0" lang="en-US" sz="1400" b="0" i="0" u="none" strike="noStrike" kern="1200" cap="none" spc="0" normalizeH="0" baseline="0" noProof="0" dirty="0">
                <a:ln>
                  <a:noFill/>
                </a:ln>
                <a:solidFill>
                  <a:prstClr val="black"/>
                </a:solidFill>
                <a:effectLst/>
                <a:uLnTx/>
                <a:uFillTx/>
                <a:latin typeface="DglrjmNnqrbbAdvOTab62ddd1"/>
                <a:ea typeface="+mn-ea"/>
                <a:cs typeface="+mn-cs"/>
              </a:rPr>
              <a:t>to more than 60 rice isolates and were therefore considered to constitute the </a:t>
            </a:r>
            <a:r>
              <a:rPr kumimoji="0" lang="en-US" sz="1400" b="1" i="0" u="none" strike="noStrike" kern="1200" cap="none" spc="0" normalizeH="0" baseline="0" noProof="0" dirty="0">
                <a:ln>
                  <a:noFill/>
                </a:ln>
                <a:solidFill>
                  <a:prstClr val="black"/>
                </a:solidFill>
                <a:effectLst/>
                <a:uLnTx/>
                <a:uFillTx/>
                <a:latin typeface="DglrjmNnqrbbAdvOTab62ddd1"/>
                <a:ea typeface="+mn-ea"/>
                <a:cs typeface="+mn-cs"/>
              </a:rPr>
              <a:t>rice</a:t>
            </a:r>
            <a:r>
              <a:rPr kumimoji="0" lang="en-US" sz="1400" b="0" i="0" u="none" strike="noStrike" kern="1200" cap="none" spc="0" normalizeH="0" baseline="0" noProof="0" dirty="0">
                <a:ln>
                  <a:noFill/>
                </a:ln>
                <a:solidFill>
                  <a:prstClr val="black"/>
                </a:solidFill>
                <a:effectLst/>
                <a:uLnTx/>
                <a:uFillTx/>
                <a:latin typeface="DglrjmNnqrbbAdvOTab62ddd1"/>
                <a:ea typeface="+mn-ea"/>
                <a:cs typeface="+mn-cs"/>
              </a:rPr>
              <a:t> </a:t>
            </a:r>
            <a:r>
              <a:rPr kumimoji="0" lang="en-US" sz="1400" b="1" i="0" u="none" strike="noStrike" kern="1200" cap="none" spc="0" normalizeH="0" baseline="0" noProof="0" dirty="0">
                <a:ln>
                  <a:noFill/>
                </a:ln>
                <a:solidFill>
                  <a:prstClr val="black"/>
                </a:solidFill>
                <a:effectLst/>
                <a:uLnTx/>
                <a:uFillTx/>
                <a:latin typeface="DglrjmNnqrbbAdvOTab62ddd1"/>
                <a:ea typeface="+mn-ea"/>
                <a:cs typeface="+mn-cs"/>
              </a:rPr>
              <a:t>core genome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prstClr val="black"/>
              </a:solidFill>
              <a:effectLst/>
              <a:uLnTx/>
              <a:uFillTx/>
              <a:latin typeface="DglrjmNnqrbbAdvOTab62ddd1"/>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DglrjmNnqrbbAdvOTab62ddd1"/>
                <a:ea typeface="+mn-ea"/>
                <a:cs typeface="+mn-cs"/>
              </a:rPr>
              <a:t>Dispensable genes </a:t>
            </a:r>
            <a:r>
              <a:rPr kumimoji="0" lang="en-US" sz="1400" b="0" i="0" u="none" strike="noStrike" kern="1200" cap="none" spc="0" normalizeH="0" baseline="0" noProof="0" dirty="0">
                <a:ln>
                  <a:noFill/>
                </a:ln>
                <a:solidFill>
                  <a:prstClr val="black"/>
                </a:solidFill>
                <a:effectLst/>
                <a:uLnTx/>
                <a:uFillTx/>
                <a:latin typeface="DglrjmNnqrbbAdvOTab62ddd1"/>
                <a:ea typeface="+mn-ea"/>
                <a:cs typeface="+mn-cs"/>
              </a:rPr>
              <a:t>found in less than 60 genomes accounted for </a:t>
            </a:r>
            <a:r>
              <a:rPr kumimoji="0" lang="en-US" sz="1400" b="1" i="0" u="none" strike="noStrike" kern="1200" cap="none" spc="0" normalizeH="0" baseline="0" noProof="0" dirty="0">
                <a:ln>
                  <a:noFill/>
                </a:ln>
                <a:solidFill>
                  <a:prstClr val="black"/>
                </a:solidFill>
                <a:effectLst/>
                <a:uLnTx/>
                <a:uFillTx/>
                <a:latin typeface="DglrjmNnqrbbAdvOTab62ddd1"/>
                <a:ea typeface="+mn-ea"/>
                <a:cs typeface="+mn-cs"/>
              </a:rPr>
              <a:t>16,208</a:t>
            </a:r>
            <a:r>
              <a:rPr kumimoji="0" lang="en-US" sz="1400" b="0" i="0" u="none" strike="noStrike" kern="1200" cap="none" spc="0" normalizeH="0" baseline="0" noProof="0" dirty="0">
                <a:ln>
                  <a:noFill/>
                </a:ln>
                <a:solidFill>
                  <a:prstClr val="black"/>
                </a:solidFill>
                <a:effectLst/>
                <a:uLnTx/>
                <a:uFillTx/>
                <a:latin typeface="DglrjmNnqrbbAdvOTab62ddd1"/>
                <a:ea typeface="+mn-ea"/>
                <a:cs typeface="+mn-cs"/>
              </a:rPr>
              <a:t> genes, elevating the total number of genes of the pangenome to 42,580 genes. Dispensable genes were </a:t>
            </a:r>
            <a:r>
              <a:rPr kumimoji="0" lang="en-US" sz="1400" b="1" i="0" u="none" strike="noStrike" kern="1200" cap="none" spc="0" normalizeH="0" baseline="0" noProof="0" dirty="0">
                <a:ln>
                  <a:noFill/>
                </a:ln>
                <a:solidFill>
                  <a:prstClr val="black"/>
                </a:solidFill>
                <a:effectLst/>
                <a:uLnTx/>
                <a:uFillTx/>
                <a:latin typeface="DglrjmNnqrbbAdvOTab62ddd1"/>
                <a:ea typeface="+mn-ea"/>
                <a:cs typeface="+mn-cs"/>
              </a:rPr>
              <a:t>enriched in functions related to abiotic and biotic response </a:t>
            </a:r>
            <a:r>
              <a:rPr kumimoji="0" lang="en-US" sz="1400" b="0" i="0" u="none" strike="noStrike" kern="1200" cap="none" spc="0" normalizeH="0" baseline="0" noProof="0" dirty="0">
                <a:ln>
                  <a:noFill/>
                </a:ln>
                <a:solidFill>
                  <a:prstClr val="black"/>
                </a:solidFill>
                <a:effectLst/>
                <a:uLnTx/>
                <a:uFillTx/>
                <a:latin typeface="DglrjmNnqrbbAdvOTab62ddd1"/>
                <a:ea typeface="+mn-ea"/>
                <a:cs typeface="+mn-cs"/>
              </a:rPr>
              <a:t>genes, controlling disease resistance in rice.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DglrjmNnqrbbAdvOTab62ddd1"/>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DglrjmNnqrbbAdvOTab62ddd1"/>
                <a:ea typeface="+mn-ea"/>
                <a:cs typeface="+mn-cs"/>
              </a:rPr>
              <a:t>Already with 66 individuals a plateau was reached, indicating that the </a:t>
            </a:r>
            <a:r>
              <a:rPr kumimoji="0" lang="en-US" sz="1400" b="1" i="0" u="none" strike="noStrike" kern="1200" cap="none" spc="0" normalizeH="0" baseline="0" noProof="0" dirty="0">
                <a:ln>
                  <a:noFill/>
                </a:ln>
                <a:solidFill>
                  <a:prstClr val="black"/>
                </a:solidFill>
                <a:effectLst/>
                <a:uLnTx/>
                <a:uFillTx/>
                <a:latin typeface="DglrjmNnqrbbAdvOTab62ddd1"/>
                <a:ea typeface="+mn-ea"/>
                <a:cs typeface="+mn-cs"/>
              </a:rPr>
              <a:t>pangenome is almost closed </a:t>
            </a:r>
            <a:r>
              <a:rPr kumimoji="0" lang="en-US" sz="1400" b="0" i="0" u="none" strike="noStrike" kern="1200" cap="none" spc="0" normalizeH="0" baseline="0" noProof="0" dirty="0">
                <a:ln>
                  <a:noFill/>
                </a:ln>
                <a:solidFill>
                  <a:prstClr val="black"/>
                </a:solidFill>
                <a:effectLst/>
                <a:uLnTx/>
                <a:uFillTx/>
                <a:latin typeface="DglrjmNnqrbbAdvOTab62ddd1"/>
                <a:ea typeface="+mn-ea"/>
                <a:cs typeface="+mn-cs"/>
              </a:rPr>
              <a:t>and that further sequencing of rice isolates will not prove to be very useful in identifying new dispensable genes</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Imagen 14">
            <a:extLst>
              <a:ext uri="{FF2B5EF4-FFF2-40B4-BE49-F238E27FC236}">
                <a16:creationId xmlns:a16="http://schemas.microsoft.com/office/drawing/2014/main" id="{9686CF22-36CC-4470-8663-B04599714B85}"/>
              </a:ext>
            </a:extLst>
          </p:cNvPr>
          <p:cNvPicPr>
            <a:picLocks noChangeAspect="1"/>
          </p:cNvPicPr>
          <p:nvPr/>
        </p:nvPicPr>
        <p:blipFill>
          <a:blip r:embed="rId3"/>
          <a:stretch>
            <a:fillRect/>
          </a:stretch>
        </p:blipFill>
        <p:spPr>
          <a:xfrm>
            <a:off x="9724733" y="124289"/>
            <a:ext cx="2325477" cy="787393"/>
          </a:xfrm>
          <a:prstGeom prst="rect">
            <a:avLst/>
          </a:prstGeom>
          <a:ln>
            <a:solidFill>
              <a:schemeClr val="tx1"/>
            </a:solidFill>
          </a:ln>
        </p:spPr>
      </p:pic>
    </p:spTree>
    <p:extLst>
      <p:ext uri="{BB962C8B-B14F-4D97-AF65-F5344CB8AC3E}">
        <p14:creationId xmlns:p14="http://schemas.microsoft.com/office/powerpoint/2010/main" val="11119278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9219209D-CAE9-4CD6-A65A-186B2A0716DB}"/>
              </a:ext>
            </a:extLst>
          </p:cNvPr>
          <p:cNvSpPr txBox="1"/>
          <p:nvPr/>
        </p:nvSpPr>
        <p:spPr>
          <a:xfrm>
            <a:off x="141790" y="95343"/>
            <a:ext cx="609407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Eukaryote</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pangenomes</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Plants</a:t>
            </a:r>
            <a:endPar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CuadroTexto 6">
            <a:extLst>
              <a:ext uri="{FF2B5EF4-FFF2-40B4-BE49-F238E27FC236}">
                <a16:creationId xmlns:a16="http://schemas.microsoft.com/office/drawing/2014/main" id="{5BD11B3B-315D-4A1A-AE43-E3A34832F1F6}"/>
              </a:ext>
            </a:extLst>
          </p:cNvPr>
          <p:cNvSpPr txBox="1"/>
          <p:nvPr/>
        </p:nvSpPr>
        <p:spPr>
          <a:xfrm>
            <a:off x="141790" y="683055"/>
            <a:ext cx="11908420" cy="3539430"/>
          </a:xfrm>
          <a:prstGeom prst="rect">
            <a:avLst/>
          </a:prstGeom>
          <a:noFill/>
        </p:spPr>
        <p:txBody>
          <a:bodyPr wrap="square">
            <a:spAutoFit/>
          </a:bodyPr>
          <a:lstStyle/>
          <a:p>
            <a:pPr>
              <a:defRPr/>
            </a:pPr>
            <a:r>
              <a:rPr lang="es-ES" sz="1400" b="1" i="0" u="none" strike="noStrike" baseline="0" dirty="0" err="1">
                <a:latin typeface="DglrjmNnqrbbAdvOTab62ddd1"/>
              </a:rPr>
              <a:t>Cabbage</a:t>
            </a:r>
            <a:r>
              <a:rPr lang="es-ES" sz="1400" b="1" i="0" u="none" strike="noStrike" baseline="0" dirty="0">
                <a:latin typeface="DglrjmNnqrbbAdvOTab62ddd1"/>
              </a:rPr>
              <a:t> (</a:t>
            </a:r>
            <a:r>
              <a:rPr lang="es-ES" sz="1400" b="1" i="1" u="none" strike="noStrike" baseline="0" dirty="0" err="1">
                <a:latin typeface="VlrjmjFxwcwmAdvOTc0286d31.I"/>
              </a:rPr>
              <a:t>Brassica</a:t>
            </a:r>
            <a:r>
              <a:rPr lang="es-ES" sz="1400" b="1" i="1" u="none" strike="noStrike" baseline="0" dirty="0">
                <a:latin typeface="VlrjmjFxwcwmAdvOTc0286d31.I"/>
              </a:rPr>
              <a:t> </a:t>
            </a:r>
            <a:r>
              <a:rPr lang="es-ES" sz="1400" b="1" i="1" u="none" strike="noStrike" baseline="0" dirty="0" err="1">
                <a:latin typeface="VlrjmjFxwcwmAdvOTc0286d31.I"/>
              </a:rPr>
              <a:t>oleracea</a:t>
            </a:r>
            <a:r>
              <a:rPr lang="es-ES" sz="1400" b="1" i="1" u="none" strike="noStrike" baseline="0" dirty="0">
                <a:latin typeface="VlrjmjFxwcwmAdvOTc0286d31.I"/>
              </a:rPr>
              <a:t>) </a:t>
            </a:r>
            <a:r>
              <a:rPr lang="es-ES" sz="1400" u="none" strike="noStrike" baseline="0" dirty="0" err="1">
                <a:latin typeface="VlrjmjFxwcwmAdvOTc0286d31.I"/>
              </a:rPr>
              <a:t>is</a:t>
            </a:r>
            <a:r>
              <a:rPr lang="es-ES" sz="1400" u="none" strike="noStrike" baseline="0" dirty="0">
                <a:latin typeface="VlrjmjFxwcwmAdvOTc0286d31.I"/>
              </a:rPr>
              <a:t> a </a:t>
            </a:r>
            <a:r>
              <a:rPr lang="es-ES" sz="1400" u="none" strike="noStrike" baseline="0" dirty="0" err="1">
                <a:latin typeface="VlrjmjFxwcwmAdvOTc0286d31.I"/>
              </a:rPr>
              <a:t>diploid</a:t>
            </a:r>
            <a:r>
              <a:rPr lang="es-ES" sz="1400" u="none" strike="noStrike" baseline="0" dirty="0">
                <a:latin typeface="VlrjmjFxwcwmAdvOTc0286d31.I"/>
              </a:rPr>
              <a:t> </a:t>
            </a:r>
            <a:r>
              <a:rPr lang="es-ES" sz="1400" u="none" strike="noStrike" baseline="0" dirty="0" err="1">
                <a:latin typeface="VlrjmjFxwcwmAdvOTc0286d31.I"/>
              </a:rPr>
              <a:t>eudicotyledon</a:t>
            </a:r>
            <a:r>
              <a:rPr lang="es-ES" sz="1400" u="none" strike="noStrike" baseline="0" dirty="0">
                <a:latin typeface="VlrjmjFxwcwmAdvOTc0286d31.I"/>
              </a:rPr>
              <a:t>, </a:t>
            </a:r>
            <a:r>
              <a:rPr lang="es-ES" sz="1400" u="none" strike="noStrike" baseline="0" dirty="0" err="1">
                <a:latin typeface="VlrjmjFxwcwmAdvOTc0286d31.I"/>
              </a:rPr>
              <a:t>comprising</a:t>
            </a:r>
            <a:r>
              <a:rPr lang="es-ES" sz="1400" u="none" strike="noStrike" baseline="0" dirty="0">
                <a:latin typeface="VlrjmjFxwcwmAdvOTc0286d31.I"/>
              </a:rPr>
              <a:t> </a:t>
            </a:r>
            <a:r>
              <a:rPr lang="es-ES" sz="1400" b="1" u="none" strike="noStrike" baseline="0" dirty="0" err="1">
                <a:latin typeface="VlrjmjFxwcwmAdvOTc0286d31.I"/>
              </a:rPr>
              <a:t>remarkably</a:t>
            </a:r>
            <a:r>
              <a:rPr lang="es-ES" sz="1400" b="1" u="none" strike="noStrike" baseline="0" dirty="0">
                <a:latin typeface="VlrjmjFxwcwmAdvOTc0286d31.I"/>
              </a:rPr>
              <a:t> </a:t>
            </a:r>
            <a:r>
              <a:rPr lang="es-ES" sz="1400" b="1" u="none" strike="noStrike" baseline="0" dirty="0" err="1">
                <a:latin typeface="VlrjmjFxwcwmAdvOTc0286d31.I"/>
              </a:rPr>
              <a:t>morphologically</a:t>
            </a:r>
            <a:r>
              <a:rPr lang="es-ES" sz="1400" b="1" u="none" strike="noStrike" baseline="0" dirty="0">
                <a:latin typeface="VlrjmjFxwcwmAdvOTc0286d31.I"/>
              </a:rPr>
              <a:t> diverse </a:t>
            </a:r>
            <a:r>
              <a:rPr lang="es-ES" sz="1400" b="1" u="none" strike="noStrike" baseline="0" dirty="0" err="1">
                <a:latin typeface="VlrjmjFxwcwmAdvOTc0286d31.I"/>
              </a:rPr>
              <a:t>crops</a:t>
            </a:r>
            <a:r>
              <a:rPr lang="es-ES" sz="1400" u="none" strike="noStrike" baseline="0" dirty="0">
                <a:latin typeface="VlrjmjFxwcwmAdvOTc0286d31.I"/>
              </a:rPr>
              <a:t>, </a:t>
            </a:r>
            <a:r>
              <a:rPr lang="es-ES" sz="1400" u="none" strike="noStrike" baseline="0" dirty="0" err="1">
                <a:latin typeface="VlrjmjFxwcwmAdvOTc0286d31.I"/>
              </a:rPr>
              <a:t>including</a:t>
            </a:r>
            <a:r>
              <a:rPr lang="es-ES" sz="1400" u="none" strike="noStrike" baseline="0" dirty="0">
                <a:latin typeface="VlrjmjFxwcwmAdvOTc0286d31.I"/>
              </a:rPr>
              <a:t> </a:t>
            </a:r>
            <a:r>
              <a:rPr lang="es-ES" sz="1400" u="none" strike="noStrike" baseline="0" dirty="0" err="1">
                <a:latin typeface="VlrjmjFxwcwmAdvOTc0286d31.I"/>
              </a:rPr>
              <a:t>cabbage</a:t>
            </a:r>
            <a:r>
              <a:rPr lang="es-ES" sz="1400" u="none" strike="noStrike" baseline="0" dirty="0">
                <a:latin typeface="VlrjmjFxwcwmAdvOTc0286d31.I"/>
              </a:rPr>
              <a:t>, </a:t>
            </a:r>
            <a:r>
              <a:rPr lang="es-ES" sz="1400" u="none" strike="noStrike" baseline="0" dirty="0" err="1">
                <a:latin typeface="VlrjmjFxwcwmAdvOTc0286d31.I"/>
              </a:rPr>
              <a:t>cauliflower</a:t>
            </a:r>
            <a:r>
              <a:rPr lang="es-ES" sz="1400" u="none" strike="noStrike" baseline="0" dirty="0">
                <a:latin typeface="VlrjmjFxwcwmAdvOTc0286d31.I"/>
              </a:rPr>
              <a:t>, broccoli, </a:t>
            </a:r>
            <a:r>
              <a:rPr lang="es-ES" sz="1400" u="none" strike="noStrike" baseline="0" dirty="0" err="1">
                <a:latin typeface="VlrjmjFxwcwmAdvOTc0286d31.I"/>
              </a:rPr>
              <a:t>Brussels</a:t>
            </a:r>
            <a:r>
              <a:rPr lang="es-ES" sz="1400" u="none" strike="noStrike" baseline="0" dirty="0">
                <a:latin typeface="VlrjmjFxwcwmAdvOTc0286d31.I"/>
              </a:rPr>
              <a:t> </a:t>
            </a:r>
            <a:r>
              <a:rPr lang="es-ES" sz="1400" u="none" strike="noStrike" baseline="0" dirty="0" err="1">
                <a:latin typeface="VlrjmjFxwcwmAdvOTc0286d31.I"/>
              </a:rPr>
              <a:t>sprout</a:t>
            </a:r>
            <a:r>
              <a:rPr lang="es-ES" sz="1400" u="none" strike="noStrike" baseline="0" dirty="0">
                <a:latin typeface="VlrjmjFxwcwmAdvOTc0286d31.I"/>
              </a:rPr>
              <a:t>, </a:t>
            </a:r>
            <a:r>
              <a:rPr lang="es-ES" sz="1400" u="none" strike="noStrike" baseline="0" dirty="0" err="1">
                <a:latin typeface="VlrjmjFxwcwmAdvOTc0286d31.I"/>
              </a:rPr>
              <a:t>kohlrabi</a:t>
            </a:r>
            <a:r>
              <a:rPr lang="es-ES" sz="1400" u="none" strike="noStrike" baseline="0" dirty="0">
                <a:latin typeface="VlrjmjFxwcwmAdvOTc0286d31.I"/>
              </a:rPr>
              <a:t>, and kale.</a:t>
            </a:r>
            <a:endParaRPr lang="en-US" sz="1400" dirty="0">
              <a:solidFill>
                <a:prstClr val="black"/>
              </a:solidFill>
              <a:latin typeface="Calibri" panose="020F0502020204030204"/>
            </a:endParaRPr>
          </a:p>
          <a:p>
            <a:pPr>
              <a:defRPr/>
            </a:pPr>
            <a:endParaRPr lang="en-US" sz="1400" b="1" dirty="0">
              <a:solidFill>
                <a:prstClr val="black"/>
              </a:solidFill>
              <a:latin typeface="Calibri" panose="020F0502020204030204"/>
            </a:endParaRPr>
          </a:p>
          <a:p>
            <a:pPr marL="285750" indent="-285750">
              <a:buFont typeface="Arial" panose="020B0604020202020204" pitchFamily="34" charset="0"/>
              <a:buChar char="•"/>
              <a:defRPr/>
            </a:pPr>
            <a:r>
              <a:rPr lang="en-US" sz="1400" dirty="0">
                <a:solidFill>
                  <a:prstClr val="black"/>
                </a:solidFill>
                <a:latin typeface="Calibri" panose="020F0502020204030204"/>
              </a:rPr>
              <a:t>After sequencing </a:t>
            </a:r>
            <a:r>
              <a:rPr lang="en-US" sz="1400" b="1" dirty="0">
                <a:solidFill>
                  <a:prstClr val="black"/>
                </a:solidFill>
                <a:latin typeface="Calibri" panose="020F0502020204030204"/>
              </a:rPr>
              <a:t>9 isolates</a:t>
            </a:r>
            <a:r>
              <a:rPr lang="en-US" sz="1400" dirty="0">
                <a:solidFill>
                  <a:prstClr val="black"/>
                </a:solidFill>
                <a:latin typeface="Calibri" panose="020F0502020204030204"/>
              </a:rPr>
              <a:t>, the assembled pangenome covers 587 Mb and represents 61,379 genes, after removal of transposable elements. The core-genome constitutes the majority of the pangenome, </a:t>
            </a:r>
            <a:r>
              <a:rPr lang="en-US" sz="1400" b="1" dirty="0">
                <a:solidFill>
                  <a:prstClr val="black"/>
                </a:solidFill>
                <a:latin typeface="Calibri" panose="020F0502020204030204"/>
              </a:rPr>
              <a:t>representing 49,895 genes (81%), whereas 11,484 genes (19%) are variable</a:t>
            </a:r>
            <a:r>
              <a:rPr lang="en-US" sz="1400" dirty="0">
                <a:solidFill>
                  <a:prstClr val="black"/>
                </a:solidFill>
                <a:latin typeface="Calibri" panose="020F0502020204030204"/>
              </a:rPr>
              <a:t>.</a:t>
            </a:r>
          </a:p>
          <a:p>
            <a:pPr marL="285750" indent="-285750">
              <a:buFont typeface="Arial" panose="020B0604020202020204" pitchFamily="34" charset="0"/>
              <a:buChar char="•"/>
              <a:defRPr/>
            </a:pPr>
            <a:endParaRPr lang="en-US" sz="1400" b="1" dirty="0">
              <a:solidFill>
                <a:prstClr val="black"/>
              </a:solidFill>
              <a:latin typeface="Calibri" panose="020F0502020204030204"/>
            </a:endParaRPr>
          </a:p>
          <a:p>
            <a:pPr marL="285750" indent="-285750">
              <a:buFont typeface="Arial" panose="020B0604020202020204" pitchFamily="34" charset="0"/>
              <a:buChar char="•"/>
              <a:defRPr/>
            </a:pPr>
            <a:r>
              <a:rPr lang="en-US" sz="1400" b="1" dirty="0">
                <a:solidFill>
                  <a:prstClr val="black"/>
                </a:solidFill>
                <a:latin typeface="Calibri" panose="020F0502020204030204"/>
              </a:rPr>
              <a:t>Dispensable genes </a:t>
            </a:r>
            <a:r>
              <a:rPr lang="en-US" sz="1400" dirty="0">
                <a:solidFill>
                  <a:prstClr val="black"/>
                </a:solidFill>
                <a:latin typeface="Calibri" panose="020F0502020204030204"/>
              </a:rPr>
              <a:t>were enriched for </a:t>
            </a:r>
            <a:r>
              <a:rPr lang="en-US" sz="1400" b="1" dirty="0">
                <a:solidFill>
                  <a:prstClr val="black"/>
                </a:solidFill>
                <a:latin typeface="Calibri" panose="020F0502020204030204"/>
              </a:rPr>
              <a:t>functions predicted to be involved in disease resistance, defense response, water homeostasis, amino acid phosphorylation, and signal transduction</a:t>
            </a:r>
            <a:r>
              <a:rPr lang="en-US" sz="1400" dirty="0">
                <a:solidFill>
                  <a:prstClr val="black"/>
                </a:solidFill>
                <a:latin typeface="Calibri" panose="020F0502020204030204"/>
              </a:rPr>
              <a:t>. Lineage-specific variable genes comprised </a:t>
            </a:r>
            <a:r>
              <a:rPr lang="en-US" sz="1400" b="1" dirty="0">
                <a:solidFill>
                  <a:prstClr val="black"/>
                </a:solidFill>
                <a:latin typeface="Calibri" panose="020F0502020204030204"/>
              </a:rPr>
              <a:t>biotic and abiotic stress response genes</a:t>
            </a:r>
            <a:r>
              <a:rPr lang="en-US" sz="1400" dirty="0">
                <a:solidFill>
                  <a:prstClr val="black"/>
                </a:solidFill>
                <a:latin typeface="Calibri" panose="020F0502020204030204"/>
              </a:rPr>
              <a:t>, similar to what was observed in rice and soybean.</a:t>
            </a:r>
          </a:p>
          <a:p>
            <a:pPr marL="285750" indent="-285750">
              <a:buFont typeface="Arial" panose="020B0604020202020204" pitchFamily="34" charset="0"/>
              <a:buChar char="•"/>
              <a:defRPr/>
            </a:pPr>
            <a:endParaRPr lang="en-US" sz="1400" dirty="0">
              <a:solidFill>
                <a:prstClr val="black"/>
              </a:solidFill>
              <a:latin typeface="Calibri" panose="020F0502020204030204"/>
            </a:endParaRPr>
          </a:p>
          <a:p>
            <a:pPr marL="285750" indent="-285750">
              <a:buFont typeface="Arial" panose="020B0604020202020204" pitchFamily="34" charset="0"/>
              <a:buChar char="•"/>
              <a:defRPr/>
            </a:pPr>
            <a:r>
              <a:rPr lang="en-US" sz="1400" dirty="0">
                <a:solidFill>
                  <a:prstClr val="black"/>
                </a:solidFill>
                <a:latin typeface="Calibri" panose="020F0502020204030204"/>
              </a:rPr>
              <a:t>B. oleracea underwent a </a:t>
            </a:r>
            <a:r>
              <a:rPr lang="en-US" sz="1400" b="1" dirty="0">
                <a:solidFill>
                  <a:prstClr val="black"/>
                </a:solidFill>
                <a:latin typeface="Calibri" panose="020F0502020204030204"/>
              </a:rPr>
              <a:t>whole-genome triplication specific to this lineage</a:t>
            </a:r>
            <a:r>
              <a:rPr lang="en-US" sz="1400" dirty="0">
                <a:solidFill>
                  <a:prstClr val="black"/>
                </a:solidFill>
                <a:latin typeface="Calibri" panose="020F0502020204030204"/>
              </a:rPr>
              <a:t>, in which gene </a:t>
            </a:r>
            <a:r>
              <a:rPr lang="en-US" sz="1400" b="1" dirty="0">
                <a:solidFill>
                  <a:prstClr val="black"/>
                </a:solidFill>
                <a:latin typeface="Calibri" panose="020F0502020204030204"/>
              </a:rPr>
              <a:t>families involved in morphological variations </a:t>
            </a:r>
            <a:r>
              <a:rPr lang="en-US" sz="1400" dirty="0">
                <a:solidFill>
                  <a:prstClr val="black"/>
                </a:solidFill>
                <a:latin typeface="Calibri" panose="020F0502020204030204"/>
              </a:rPr>
              <a:t>were amplified, contributing to the wide morphology diversity observed in this species. Specific gene involved in a flowering loci, FLC were identified, its absence in a rapid cycler strain demonstrated as responsible for the early flowering.</a:t>
            </a:r>
          </a:p>
          <a:p>
            <a:pPr marL="285750" indent="-285750">
              <a:buFont typeface="Arial" panose="020B0604020202020204" pitchFamily="34" charset="0"/>
              <a:buChar char="•"/>
              <a:defRPr/>
            </a:pPr>
            <a:endParaRPr lang="en-US" sz="1400" dirty="0">
              <a:solidFill>
                <a:prstClr val="black"/>
              </a:solidFill>
              <a:latin typeface="Calibri" panose="020F0502020204030204"/>
            </a:endParaRPr>
          </a:p>
          <a:p>
            <a:pPr algn="l"/>
            <a:r>
              <a:rPr lang="es-ES" sz="1400" b="1" i="0" u="none" strike="noStrike" baseline="0" dirty="0">
                <a:latin typeface="DglrjmNnqrbbAdvOTab62ddd1"/>
              </a:rPr>
              <a:t>Poplar (</a:t>
            </a:r>
            <a:r>
              <a:rPr lang="es-ES" sz="1400" b="1" i="1" u="none" strike="noStrike" baseline="0" dirty="0" err="1">
                <a:latin typeface="VlrjmjFxwcwmAdvOTc0286d31.I"/>
              </a:rPr>
              <a:t>Populus</a:t>
            </a:r>
            <a:r>
              <a:rPr lang="es-ES" sz="1400" b="1" i="1" u="none" strike="noStrike" baseline="0" dirty="0">
                <a:latin typeface="VlrjmjFxwcwmAdvOTc0286d31.I"/>
              </a:rPr>
              <a:t> </a:t>
            </a:r>
            <a:r>
              <a:rPr lang="es-ES" sz="1400" b="1" i="1" u="none" strike="noStrike" baseline="0" dirty="0" err="1">
                <a:latin typeface="VlrjmjFxwcwmAdvOTc0286d31.I"/>
              </a:rPr>
              <a:t>trichocarpa</a:t>
            </a:r>
            <a:r>
              <a:rPr lang="es-ES" sz="1400" b="1" i="1" u="none" strike="noStrike" baseline="0" dirty="0">
                <a:latin typeface="VlrjmjFxwcwmAdvOTc0286d31.I"/>
              </a:rPr>
              <a:t>)</a:t>
            </a:r>
          </a:p>
          <a:p>
            <a:pPr algn="l"/>
            <a:endParaRPr lang="es-ES" sz="1400" b="1" i="1" dirty="0">
              <a:solidFill>
                <a:prstClr val="black"/>
              </a:solidFill>
              <a:latin typeface="VlrjmjFxwcwmAdvOTc0286d31.I"/>
            </a:endParaRPr>
          </a:p>
        </p:txBody>
      </p:sp>
      <p:sp>
        <p:nvSpPr>
          <p:cNvPr id="8" name="CuadroTexto 7">
            <a:extLst>
              <a:ext uri="{FF2B5EF4-FFF2-40B4-BE49-F238E27FC236}">
                <a16:creationId xmlns:a16="http://schemas.microsoft.com/office/drawing/2014/main" id="{6F88DC62-6B9E-4A53-BBCF-596E19610709}"/>
              </a:ext>
            </a:extLst>
          </p:cNvPr>
          <p:cNvSpPr txBox="1"/>
          <p:nvPr/>
        </p:nvSpPr>
        <p:spPr>
          <a:xfrm>
            <a:off x="141790" y="4222485"/>
            <a:ext cx="5106485" cy="2246769"/>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After analyzing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6 isolates with respect to the reference genome, 34k core genes (74%) and 12k </a:t>
            </a:r>
            <a:r>
              <a:rPr kumimoji="0" lang="en-US" sz="1400" b="1" i="0" u="none" strike="noStrike" kern="1200" cap="none" spc="0" normalizeH="0" baseline="0" noProof="0" dirty="0" err="1">
                <a:ln>
                  <a:noFill/>
                </a:ln>
                <a:solidFill>
                  <a:prstClr val="black"/>
                </a:solidFill>
                <a:effectLst/>
                <a:uLnTx/>
                <a:uFillTx/>
                <a:latin typeface="Calibri" panose="020F0502020204030204"/>
                <a:ea typeface="+mn-ea"/>
                <a:cs typeface="+mn-cs"/>
              </a:rPr>
              <a:t>accesory</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 ones (26%)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were identified. The pangenome was closed.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Genome comparisons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identified 7,889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deletions</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and 10,586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insertions</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as big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structural variations causing the genetic diversity</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 large majority of these were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due to transposons and </a:t>
            </a:r>
            <a:r>
              <a:rPr kumimoji="0" lang="en-US" sz="1400" b="1" i="0" u="none" strike="noStrike" kern="1200" cap="none" spc="0" normalizeH="0" baseline="0" noProof="0" dirty="0" err="1">
                <a:ln>
                  <a:noFill/>
                </a:ln>
                <a:solidFill>
                  <a:prstClr val="black"/>
                </a:solidFill>
                <a:effectLst/>
                <a:uLnTx/>
                <a:uFillTx/>
                <a:latin typeface="Calibri" panose="020F0502020204030204"/>
                <a:ea typeface="+mn-ea"/>
                <a:cs typeface="+mn-cs"/>
              </a:rPr>
              <a:t>retrotransposable</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 elements (62% of deletions and 84% of insertions)</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feature shared by all plant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pangenomes sequenced so far.</a:t>
            </a:r>
          </a:p>
        </p:txBody>
      </p:sp>
      <p:graphicFrame>
        <p:nvGraphicFramePr>
          <p:cNvPr id="9" name="Gráfico 8">
            <a:extLst>
              <a:ext uri="{FF2B5EF4-FFF2-40B4-BE49-F238E27FC236}">
                <a16:creationId xmlns:a16="http://schemas.microsoft.com/office/drawing/2014/main" id="{0DBB0EE9-B321-433E-8CD1-206AF7428B2B}"/>
              </a:ext>
            </a:extLst>
          </p:cNvPr>
          <p:cNvGraphicFramePr>
            <a:graphicFrameLocks/>
          </p:cNvGraphicFramePr>
          <p:nvPr>
            <p:extLst>
              <p:ext uri="{D42A27DB-BD31-4B8C-83A1-F6EECF244321}">
                <p14:modId xmlns:p14="http://schemas.microsoft.com/office/powerpoint/2010/main" val="2121613751"/>
              </p:ext>
            </p:extLst>
          </p:nvPr>
        </p:nvGraphicFramePr>
        <p:xfrm>
          <a:off x="6235860" y="3726087"/>
          <a:ext cx="5425440" cy="3036570"/>
        </p:xfrm>
        <a:graphic>
          <a:graphicData uri="http://schemas.openxmlformats.org/drawingml/2006/chart">
            <c:chart xmlns:c="http://schemas.openxmlformats.org/drawingml/2006/chart" xmlns:r="http://schemas.openxmlformats.org/officeDocument/2006/relationships" r:id="rId2"/>
          </a:graphicData>
        </a:graphic>
      </p:graphicFrame>
      <p:sp>
        <p:nvSpPr>
          <p:cNvPr id="10" name="CuadroTexto 1">
            <a:extLst>
              <a:ext uri="{FF2B5EF4-FFF2-40B4-BE49-F238E27FC236}">
                <a16:creationId xmlns:a16="http://schemas.microsoft.com/office/drawing/2014/main" id="{638446AE-1B02-4980-B4C2-5E09242774D7}"/>
              </a:ext>
            </a:extLst>
          </p:cNvPr>
          <p:cNvSpPr txBox="1"/>
          <p:nvPr/>
        </p:nvSpPr>
        <p:spPr>
          <a:xfrm>
            <a:off x="6719887" y="3955219"/>
            <a:ext cx="790575" cy="9144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ES" sz="1200" dirty="0"/>
              <a:t>N=1011</a:t>
            </a:r>
          </a:p>
        </p:txBody>
      </p:sp>
      <p:sp>
        <p:nvSpPr>
          <p:cNvPr id="11" name="CuadroTexto 1">
            <a:extLst>
              <a:ext uri="{FF2B5EF4-FFF2-40B4-BE49-F238E27FC236}">
                <a16:creationId xmlns:a16="http://schemas.microsoft.com/office/drawing/2014/main" id="{B28E704C-C96A-4394-928F-0CA9805D6365}"/>
              </a:ext>
            </a:extLst>
          </p:cNvPr>
          <p:cNvSpPr txBox="1"/>
          <p:nvPr/>
        </p:nvSpPr>
        <p:spPr>
          <a:xfrm>
            <a:off x="7599201" y="3955219"/>
            <a:ext cx="4062099" cy="9144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ES" sz="1200" dirty="0"/>
              <a:t>N=33              N=66               N=7                N=9                N=7</a:t>
            </a:r>
          </a:p>
        </p:txBody>
      </p:sp>
    </p:spTree>
    <p:extLst>
      <p:ext uri="{BB962C8B-B14F-4D97-AF65-F5344CB8AC3E}">
        <p14:creationId xmlns:p14="http://schemas.microsoft.com/office/powerpoint/2010/main" val="4244055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F2F4B769-CA63-4727-B9D3-F4FC568D5341}"/>
              </a:ext>
            </a:extLst>
          </p:cNvPr>
          <p:cNvSpPr txBox="1"/>
          <p:nvPr/>
        </p:nvSpPr>
        <p:spPr>
          <a:xfrm>
            <a:off x="141790" y="95343"/>
            <a:ext cx="609407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Eukaryote</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pangenomes</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Animals</a:t>
            </a:r>
            <a:endPar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CuadroTexto 4">
            <a:extLst>
              <a:ext uri="{FF2B5EF4-FFF2-40B4-BE49-F238E27FC236}">
                <a16:creationId xmlns:a16="http://schemas.microsoft.com/office/drawing/2014/main" id="{4D114134-C44C-4521-B687-9DAAF9B5E5F0}"/>
              </a:ext>
            </a:extLst>
          </p:cNvPr>
          <p:cNvSpPr txBox="1"/>
          <p:nvPr/>
        </p:nvSpPr>
        <p:spPr>
          <a:xfrm>
            <a:off x="141790" y="618920"/>
            <a:ext cx="11908420" cy="6340197"/>
          </a:xfrm>
          <a:prstGeom prst="rect">
            <a:avLst/>
          </a:prstGeom>
          <a:noFill/>
        </p:spPr>
        <p:txBody>
          <a:bodyPr wrap="square">
            <a:spAutoFit/>
          </a:bodyPr>
          <a:lstStyle/>
          <a:p>
            <a:pPr>
              <a:defRPr/>
            </a:pPr>
            <a:r>
              <a:rPr lang="es-ES" sz="1400" dirty="0">
                <a:solidFill>
                  <a:prstClr val="black"/>
                </a:solidFill>
                <a:latin typeface="DglrjmNnqrbbAdvOTab62ddd1"/>
              </a:rPr>
              <a:t>In </a:t>
            </a:r>
            <a:r>
              <a:rPr lang="es-ES" sz="1400" b="1" dirty="0" err="1">
                <a:solidFill>
                  <a:prstClr val="black"/>
                </a:solidFill>
                <a:latin typeface="DglrjmNnqrbbAdvOTab62ddd1"/>
              </a:rPr>
              <a:t>animals</a:t>
            </a:r>
            <a:r>
              <a:rPr lang="es-ES" sz="1400" dirty="0">
                <a:solidFill>
                  <a:prstClr val="black"/>
                </a:solidFill>
                <a:latin typeface="DglrjmNnqrbbAdvOTab62ddd1"/>
              </a:rPr>
              <a:t>, </a:t>
            </a:r>
            <a:r>
              <a:rPr lang="es-ES" sz="1400" dirty="0" err="1">
                <a:solidFill>
                  <a:prstClr val="black"/>
                </a:solidFill>
                <a:latin typeface="DglrjmNnqrbbAdvOTab62ddd1"/>
              </a:rPr>
              <a:t>until</a:t>
            </a:r>
            <a:r>
              <a:rPr lang="es-ES" sz="1400" dirty="0">
                <a:solidFill>
                  <a:prstClr val="black"/>
                </a:solidFill>
                <a:latin typeface="DglrjmNnqrbbAdvOTab62ddd1"/>
              </a:rPr>
              <a:t> </a:t>
            </a:r>
            <a:r>
              <a:rPr lang="es-ES" sz="1400" dirty="0" err="1">
                <a:solidFill>
                  <a:prstClr val="black"/>
                </a:solidFill>
                <a:latin typeface="DglrjmNnqrbbAdvOTab62ddd1"/>
              </a:rPr>
              <a:t>recent</a:t>
            </a:r>
            <a:r>
              <a:rPr lang="es-ES" sz="1400" dirty="0">
                <a:solidFill>
                  <a:prstClr val="black"/>
                </a:solidFill>
                <a:latin typeface="DglrjmNnqrbbAdvOTab62ddd1"/>
              </a:rPr>
              <a:t> </a:t>
            </a:r>
            <a:r>
              <a:rPr lang="es-ES" sz="1400" dirty="0" err="1">
                <a:solidFill>
                  <a:prstClr val="black"/>
                </a:solidFill>
                <a:latin typeface="DglrjmNnqrbbAdvOTab62ddd1"/>
              </a:rPr>
              <a:t>years</a:t>
            </a:r>
            <a:r>
              <a:rPr lang="es-ES" sz="1400" dirty="0">
                <a:solidFill>
                  <a:prstClr val="black"/>
                </a:solidFill>
                <a:latin typeface="DglrjmNnqrbbAdvOTab62ddd1"/>
              </a:rPr>
              <a:t>, </a:t>
            </a:r>
            <a:r>
              <a:rPr lang="es-ES" sz="1400" dirty="0" err="1">
                <a:solidFill>
                  <a:prstClr val="black"/>
                </a:solidFill>
                <a:latin typeface="DglrjmNnqrbbAdvOTab62ddd1"/>
              </a:rPr>
              <a:t>it</a:t>
            </a:r>
            <a:r>
              <a:rPr lang="es-ES" sz="1400" dirty="0">
                <a:solidFill>
                  <a:prstClr val="black"/>
                </a:solidFill>
                <a:latin typeface="DglrjmNnqrbbAdvOTab62ddd1"/>
              </a:rPr>
              <a:t> </a:t>
            </a:r>
            <a:r>
              <a:rPr lang="es-ES" sz="1400" dirty="0" err="1">
                <a:solidFill>
                  <a:prstClr val="black"/>
                </a:solidFill>
                <a:latin typeface="DglrjmNnqrbbAdvOTab62ddd1"/>
              </a:rPr>
              <a:t>was</a:t>
            </a:r>
            <a:r>
              <a:rPr lang="es-ES" sz="1400" dirty="0">
                <a:solidFill>
                  <a:prstClr val="black"/>
                </a:solidFill>
                <a:latin typeface="DglrjmNnqrbbAdvOTab62ddd1"/>
              </a:rPr>
              <a:t> </a:t>
            </a:r>
            <a:r>
              <a:rPr lang="es-ES" sz="1400" b="1" dirty="0" err="1">
                <a:solidFill>
                  <a:prstClr val="black"/>
                </a:solidFill>
                <a:latin typeface="DglrjmNnqrbbAdvOTab62ddd1"/>
              </a:rPr>
              <a:t>not</a:t>
            </a:r>
            <a:r>
              <a:rPr lang="es-ES" sz="1400" b="1" dirty="0">
                <a:solidFill>
                  <a:prstClr val="black"/>
                </a:solidFill>
                <a:latin typeface="DglrjmNnqrbbAdvOTab62ddd1"/>
              </a:rPr>
              <a:t> </a:t>
            </a:r>
            <a:r>
              <a:rPr lang="es-ES" sz="1400" b="1" dirty="0" err="1">
                <a:solidFill>
                  <a:prstClr val="black"/>
                </a:solidFill>
                <a:latin typeface="DglrjmNnqrbbAdvOTab62ddd1"/>
              </a:rPr>
              <a:t>expected</a:t>
            </a:r>
            <a:r>
              <a:rPr lang="es-ES" sz="1400" b="1" dirty="0">
                <a:solidFill>
                  <a:prstClr val="black"/>
                </a:solidFill>
                <a:latin typeface="DglrjmNnqrbbAdvOTab62ddd1"/>
              </a:rPr>
              <a:t> </a:t>
            </a:r>
            <a:r>
              <a:rPr lang="es-ES" sz="1400" b="1" dirty="0" err="1">
                <a:solidFill>
                  <a:prstClr val="black"/>
                </a:solidFill>
                <a:latin typeface="DglrjmNnqrbbAdvOTab62ddd1"/>
              </a:rPr>
              <a:t>to</a:t>
            </a:r>
            <a:r>
              <a:rPr lang="es-ES" sz="1400" b="1" dirty="0">
                <a:solidFill>
                  <a:prstClr val="black"/>
                </a:solidFill>
                <a:latin typeface="DglrjmNnqrbbAdvOTab62ddd1"/>
              </a:rPr>
              <a:t> </a:t>
            </a:r>
            <a:r>
              <a:rPr lang="es-ES" sz="1400" b="1" dirty="0" err="1">
                <a:solidFill>
                  <a:prstClr val="black"/>
                </a:solidFill>
                <a:latin typeface="DglrjmNnqrbbAdvOTab62ddd1"/>
              </a:rPr>
              <a:t>find</a:t>
            </a:r>
            <a:r>
              <a:rPr lang="es-ES" sz="1400" b="1" dirty="0">
                <a:solidFill>
                  <a:prstClr val="black"/>
                </a:solidFill>
                <a:latin typeface="DglrjmNnqrbbAdvOTab62ddd1"/>
              </a:rPr>
              <a:t> </a:t>
            </a:r>
            <a:r>
              <a:rPr lang="es-ES" sz="1400" b="1" dirty="0" err="1">
                <a:solidFill>
                  <a:prstClr val="black"/>
                </a:solidFill>
                <a:latin typeface="DglrjmNnqrbbAdvOTab62ddd1"/>
              </a:rPr>
              <a:t>high</a:t>
            </a:r>
            <a:r>
              <a:rPr lang="es-ES" sz="1400" b="1" dirty="0">
                <a:solidFill>
                  <a:prstClr val="black"/>
                </a:solidFill>
                <a:latin typeface="DglrjmNnqrbbAdvOTab62ddd1"/>
              </a:rPr>
              <a:t> </a:t>
            </a:r>
            <a:r>
              <a:rPr lang="es-ES" sz="1400" b="1" dirty="0" err="1">
                <a:solidFill>
                  <a:prstClr val="black"/>
                </a:solidFill>
                <a:latin typeface="DglrjmNnqrbbAdvOTab62ddd1"/>
              </a:rPr>
              <a:t>genetic</a:t>
            </a:r>
            <a:r>
              <a:rPr lang="es-ES" sz="1400" b="1" dirty="0">
                <a:solidFill>
                  <a:prstClr val="black"/>
                </a:solidFill>
                <a:latin typeface="DglrjmNnqrbbAdvOTab62ddd1"/>
              </a:rPr>
              <a:t> </a:t>
            </a:r>
            <a:r>
              <a:rPr lang="es-ES" sz="1400" b="1" dirty="0" err="1">
                <a:solidFill>
                  <a:prstClr val="black"/>
                </a:solidFill>
                <a:latin typeface="DglrjmNnqrbbAdvOTab62ddd1"/>
              </a:rPr>
              <a:t>diversity</a:t>
            </a:r>
            <a:r>
              <a:rPr lang="es-ES" sz="1400" b="1" dirty="0">
                <a:solidFill>
                  <a:prstClr val="black"/>
                </a:solidFill>
                <a:latin typeface="DglrjmNnqrbbAdvOTab62ddd1"/>
              </a:rPr>
              <a:t> </a:t>
            </a:r>
            <a:r>
              <a:rPr lang="es-ES" sz="1400" dirty="0" err="1">
                <a:solidFill>
                  <a:prstClr val="black"/>
                </a:solidFill>
                <a:latin typeface="DglrjmNnqrbbAdvOTab62ddd1"/>
              </a:rPr>
              <a:t>or</a:t>
            </a:r>
            <a:r>
              <a:rPr lang="es-ES" sz="1400" dirty="0">
                <a:solidFill>
                  <a:prstClr val="black"/>
                </a:solidFill>
                <a:latin typeface="DglrjmNnqrbbAdvOTab62ddd1"/>
              </a:rPr>
              <a:t> </a:t>
            </a:r>
            <a:r>
              <a:rPr lang="es-ES" sz="1400" b="1" dirty="0" err="1">
                <a:solidFill>
                  <a:prstClr val="black"/>
                </a:solidFill>
                <a:latin typeface="DglrjmNnqrbbAdvOTab62ddd1"/>
              </a:rPr>
              <a:t>not</a:t>
            </a:r>
            <a:r>
              <a:rPr lang="es-ES" sz="1400" b="1" dirty="0">
                <a:solidFill>
                  <a:prstClr val="black"/>
                </a:solidFill>
                <a:latin typeface="DglrjmNnqrbbAdvOTab62ddd1"/>
              </a:rPr>
              <a:t> </a:t>
            </a:r>
            <a:r>
              <a:rPr lang="es-ES" sz="1400" b="1" dirty="0" err="1">
                <a:solidFill>
                  <a:prstClr val="black"/>
                </a:solidFill>
                <a:latin typeface="DglrjmNnqrbbAdvOTab62ddd1"/>
              </a:rPr>
              <a:t>the</a:t>
            </a:r>
            <a:r>
              <a:rPr lang="es-ES" sz="1400" b="1" dirty="0">
                <a:solidFill>
                  <a:prstClr val="black"/>
                </a:solidFill>
                <a:latin typeface="DglrjmNnqrbbAdvOTab62ddd1"/>
              </a:rPr>
              <a:t> open </a:t>
            </a:r>
            <a:r>
              <a:rPr lang="es-ES" sz="1400" b="1" dirty="0" err="1">
                <a:solidFill>
                  <a:prstClr val="black"/>
                </a:solidFill>
                <a:latin typeface="DglrjmNnqrbbAdvOTab62ddd1"/>
              </a:rPr>
              <a:t>pangenomes</a:t>
            </a:r>
            <a:r>
              <a:rPr lang="es-ES" sz="1400" b="1" dirty="0">
                <a:solidFill>
                  <a:prstClr val="black"/>
                </a:solidFill>
                <a:latin typeface="DglrjmNnqrbbAdvOTab62ddd1"/>
              </a:rPr>
              <a:t> </a:t>
            </a:r>
            <a:r>
              <a:rPr lang="es-ES" sz="1400" dirty="0" err="1">
                <a:solidFill>
                  <a:prstClr val="black"/>
                </a:solidFill>
                <a:latin typeface="DglrjmNnqrbbAdvOTab62ddd1"/>
              </a:rPr>
              <a:t>found</a:t>
            </a:r>
            <a:r>
              <a:rPr lang="es-ES" sz="1400" dirty="0">
                <a:solidFill>
                  <a:prstClr val="black"/>
                </a:solidFill>
                <a:latin typeface="DglrjmNnqrbbAdvOTab62ddd1"/>
              </a:rPr>
              <a:t> in </a:t>
            </a:r>
            <a:r>
              <a:rPr lang="es-ES" sz="1400" dirty="0" err="1">
                <a:solidFill>
                  <a:prstClr val="black"/>
                </a:solidFill>
                <a:latin typeface="DglrjmNnqrbbAdvOTab62ddd1"/>
              </a:rPr>
              <a:t>other</a:t>
            </a:r>
            <a:r>
              <a:rPr lang="es-ES" sz="1400" dirty="0">
                <a:solidFill>
                  <a:prstClr val="black"/>
                </a:solidFill>
                <a:latin typeface="DglrjmNnqrbbAdvOTab62ddd1"/>
              </a:rPr>
              <a:t> </a:t>
            </a:r>
            <a:r>
              <a:rPr lang="es-ES" sz="1400" dirty="0" err="1">
                <a:solidFill>
                  <a:prstClr val="black"/>
                </a:solidFill>
                <a:latin typeface="DglrjmNnqrbbAdvOTab62ddd1"/>
              </a:rPr>
              <a:t>eukaryotes</a:t>
            </a:r>
            <a:r>
              <a:rPr lang="es-ES" sz="1400" dirty="0">
                <a:solidFill>
                  <a:prstClr val="black"/>
                </a:solidFill>
                <a:latin typeface="DglrjmNnqrbbAdvOTab62ddd1"/>
              </a:rPr>
              <a:t>.</a:t>
            </a:r>
          </a:p>
          <a:p>
            <a:pPr>
              <a:defRPr/>
            </a:pPr>
            <a:endParaRPr lang="es-ES" sz="1400" dirty="0">
              <a:solidFill>
                <a:prstClr val="black"/>
              </a:solidFill>
              <a:latin typeface="DglrjmNnqrbbAdvOTab62ddd1"/>
            </a:endParaRPr>
          </a:p>
          <a:p>
            <a:pPr>
              <a:defRPr/>
            </a:pPr>
            <a:r>
              <a:rPr lang="es-ES" sz="1400" dirty="0">
                <a:solidFill>
                  <a:prstClr val="black"/>
                </a:solidFill>
                <a:latin typeface="DglrjmNnqrbbAdvOTab62ddd1"/>
              </a:rPr>
              <a:t>In </a:t>
            </a:r>
            <a:r>
              <a:rPr lang="es-ES" sz="1400" b="1" dirty="0" err="1">
                <a:solidFill>
                  <a:prstClr val="black"/>
                </a:solidFill>
                <a:latin typeface="DglrjmNnqrbbAdvOTab62ddd1"/>
              </a:rPr>
              <a:t>humans</a:t>
            </a:r>
            <a:r>
              <a:rPr lang="es-ES" sz="1400" dirty="0">
                <a:solidFill>
                  <a:prstClr val="black"/>
                </a:solidFill>
                <a:latin typeface="DglrjmNnqrbbAdvOTab62ddd1"/>
              </a:rPr>
              <a:t> </a:t>
            </a:r>
            <a:r>
              <a:rPr lang="es-ES" sz="1400" dirty="0" err="1">
                <a:solidFill>
                  <a:prstClr val="black"/>
                </a:solidFill>
                <a:latin typeface="DglrjmNnqrbbAdvOTab62ddd1"/>
              </a:rPr>
              <a:t>for</a:t>
            </a:r>
            <a:r>
              <a:rPr lang="es-ES" sz="1400" dirty="0">
                <a:solidFill>
                  <a:prstClr val="black"/>
                </a:solidFill>
                <a:latin typeface="DglrjmNnqrbbAdvOTab62ddd1"/>
              </a:rPr>
              <a:t> </a:t>
            </a:r>
            <a:r>
              <a:rPr lang="es-ES" sz="1400" dirty="0" err="1">
                <a:solidFill>
                  <a:prstClr val="black"/>
                </a:solidFill>
                <a:latin typeface="DglrjmNnqrbbAdvOTab62ddd1"/>
              </a:rPr>
              <a:t>example</a:t>
            </a:r>
            <a:r>
              <a:rPr lang="es-ES" sz="1400" dirty="0">
                <a:solidFill>
                  <a:prstClr val="black"/>
                </a:solidFill>
                <a:latin typeface="DglrjmNnqrbbAdvOTab62ddd1"/>
              </a:rPr>
              <a:t>, </a:t>
            </a:r>
            <a:r>
              <a:rPr lang="es-ES" sz="1400" dirty="0" err="1">
                <a:solidFill>
                  <a:prstClr val="black"/>
                </a:solidFill>
                <a:latin typeface="DglrjmNnqrbbAdvOTab62ddd1"/>
              </a:rPr>
              <a:t>the</a:t>
            </a:r>
            <a:r>
              <a:rPr lang="es-ES" sz="1400" dirty="0">
                <a:solidFill>
                  <a:prstClr val="black"/>
                </a:solidFill>
                <a:latin typeface="DglrjmNnqrbbAdvOTab62ddd1"/>
              </a:rPr>
              <a:t> </a:t>
            </a:r>
            <a:r>
              <a:rPr lang="es-ES" sz="1400" dirty="0" err="1">
                <a:solidFill>
                  <a:prstClr val="black"/>
                </a:solidFill>
                <a:latin typeface="DglrjmNnqrbbAdvOTab62ddd1"/>
              </a:rPr>
              <a:t>most</a:t>
            </a:r>
            <a:r>
              <a:rPr lang="es-ES" sz="1400" dirty="0">
                <a:solidFill>
                  <a:prstClr val="black"/>
                </a:solidFill>
                <a:latin typeface="DglrjmNnqrbbAdvOTab62ddd1"/>
              </a:rPr>
              <a:t> </a:t>
            </a:r>
            <a:r>
              <a:rPr lang="es-ES" sz="1400" dirty="0" err="1">
                <a:solidFill>
                  <a:prstClr val="black"/>
                </a:solidFill>
                <a:latin typeface="DglrjmNnqrbbAdvOTab62ddd1"/>
              </a:rPr>
              <a:t>studied</a:t>
            </a:r>
            <a:r>
              <a:rPr lang="es-ES" sz="1400" dirty="0">
                <a:solidFill>
                  <a:prstClr val="black"/>
                </a:solidFill>
                <a:latin typeface="DglrjmNnqrbbAdvOTab62ddd1"/>
              </a:rPr>
              <a:t> and </a:t>
            </a:r>
            <a:r>
              <a:rPr lang="es-ES" sz="1400" dirty="0" err="1">
                <a:solidFill>
                  <a:prstClr val="black"/>
                </a:solidFill>
                <a:latin typeface="DglrjmNnqrbbAdvOTab62ddd1"/>
              </a:rPr>
              <a:t>sequenced</a:t>
            </a:r>
            <a:r>
              <a:rPr lang="es-ES" sz="1400" dirty="0">
                <a:solidFill>
                  <a:prstClr val="black"/>
                </a:solidFill>
                <a:latin typeface="DglrjmNnqrbbAdvOTab62ddd1"/>
              </a:rPr>
              <a:t> </a:t>
            </a:r>
            <a:r>
              <a:rPr lang="es-ES" sz="1400" dirty="0" err="1">
                <a:solidFill>
                  <a:prstClr val="black"/>
                </a:solidFill>
                <a:latin typeface="DglrjmNnqrbbAdvOTab62ddd1"/>
              </a:rPr>
              <a:t>species</a:t>
            </a:r>
            <a:r>
              <a:rPr lang="es-ES" sz="1400" dirty="0">
                <a:solidFill>
                  <a:prstClr val="black"/>
                </a:solidFill>
                <a:latin typeface="DglrjmNnqrbbAdvOTab62ddd1"/>
              </a:rPr>
              <a:t> -&gt; </a:t>
            </a:r>
            <a:r>
              <a:rPr lang="es-ES" sz="1400" b="1" dirty="0"/>
              <a:t>Human </a:t>
            </a:r>
            <a:r>
              <a:rPr lang="es-ES" sz="1400" b="1" dirty="0" err="1"/>
              <a:t>Pangenome</a:t>
            </a:r>
            <a:r>
              <a:rPr lang="es-ES" sz="1400" b="1" dirty="0"/>
              <a:t> Project (HPRC)</a:t>
            </a:r>
          </a:p>
          <a:p>
            <a:pPr>
              <a:defRPr/>
            </a:pPr>
            <a:endParaRPr lang="es-ES" sz="1400" b="1" dirty="0">
              <a:solidFill>
                <a:prstClr val="black"/>
              </a:solidFill>
              <a:latin typeface="Calibri" panose="020F0502020204030204"/>
            </a:endParaRPr>
          </a:p>
          <a:p>
            <a:pPr marL="742950" lvl="1" indent="-285750">
              <a:buFont typeface="Arial" panose="020B0604020202020204" pitchFamily="34" charset="0"/>
              <a:buChar char="•"/>
              <a:defRPr/>
            </a:pPr>
            <a:r>
              <a:rPr lang="en-US" sz="1400" dirty="0">
                <a:solidFill>
                  <a:prstClr val="black"/>
                </a:solidFill>
                <a:latin typeface="Calibri" panose="020F0502020204030204"/>
              </a:rPr>
              <a:t>After </a:t>
            </a:r>
            <a:r>
              <a:rPr lang="en-US" sz="1400" b="1" dirty="0">
                <a:solidFill>
                  <a:prstClr val="black"/>
                </a:solidFill>
                <a:latin typeface="Calibri" panose="020F0502020204030204"/>
              </a:rPr>
              <a:t>several projects </a:t>
            </a:r>
            <a:r>
              <a:rPr lang="en-US" sz="1400" dirty="0">
                <a:solidFill>
                  <a:prstClr val="black"/>
                </a:solidFill>
                <a:latin typeface="Calibri" panose="020F0502020204030204"/>
              </a:rPr>
              <a:t>sequencing very large numbers of human genomes, the </a:t>
            </a:r>
            <a:r>
              <a:rPr lang="en-US" sz="1400" b="1" dirty="0">
                <a:solidFill>
                  <a:prstClr val="black"/>
                </a:solidFill>
                <a:latin typeface="Calibri" panose="020F0502020204030204"/>
              </a:rPr>
              <a:t>variation of human pangenome is around the 1%</a:t>
            </a:r>
          </a:p>
          <a:p>
            <a:pPr marL="742950" lvl="1" indent="-285750">
              <a:buFont typeface="Arial" panose="020B0604020202020204" pitchFamily="34" charset="0"/>
              <a:buChar char="•"/>
              <a:defRPr/>
            </a:pPr>
            <a:endParaRPr lang="en-US" sz="1400" dirty="0">
              <a:solidFill>
                <a:prstClr val="black"/>
              </a:solidFill>
              <a:latin typeface="Calibri" panose="020F0502020204030204"/>
            </a:endParaRPr>
          </a:p>
          <a:p>
            <a:pPr marL="742950" lvl="1" indent="-285750">
              <a:buFont typeface="Arial" panose="020B0604020202020204" pitchFamily="34" charset="0"/>
              <a:buChar char="•"/>
              <a:defRPr/>
            </a:pPr>
            <a:r>
              <a:rPr lang="en-US" sz="1400" dirty="0">
                <a:solidFill>
                  <a:prstClr val="black"/>
                </a:solidFill>
                <a:latin typeface="Calibri" panose="020F0502020204030204"/>
              </a:rPr>
              <a:t>The last release of the </a:t>
            </a:r>
            <a:r>
              <a:rPr lang="en-US" sz="1400" b="1" dirty="0">
                <a:solidFill>
                  <a:prstClr val="black"/>
                </a:solidFill>
                <a:latin typeface="Calibri" panose="020F0502020204030204"/>
              </a:rPr>
              <a:t>Human </a:t>
            </a:r>
            <a:r>
              <a:rPr lang="en-US" sz="1400" b="1" dirty="0" err="1">
                <a:solidFill>
                  <a:prstClr val="black"/>
                </a:solidFill>
                <a:latin typeface="Calibri" panose="020F0502020204030204"/>
              </a:rPr>
              <a:t>Pangenoma</a:t>
            </a:r>
            <a:r>
              <a:rPr lang="en-US" sz="1400" b="1" dirty="0">
                <a:solidFill>
                  <a:prstClr val="black"/>
                </a:solidFill>
                <a:latin typeface="Calibri" panose="020F0502020204030204"/>
              </a:rPr>
              <a:t> Project (HPRC) only added 119 </a:t>
            </a:r>
            <a:r>
              <a:rPr lang="en-US" sz="1400" b="1" dirty="0" err="1">
                <a:solidFill>
                  <a:prstClr val="black"/>
                </a:solidFill>
                <a:latin typeface="Calibri" panose="020F0502020204030204"/>
              </a:rPr>
              <a:t>megabases</a:t>
            </a:r>
            <a:r>
              <a:rPr lang="en-US" sz="1400" b="1" dirty="0">
                <a:solidFill>
                  <a:prstClr val="black"/>
                </a:solidFill>
                <a:latin typeface="Calibri" panose="020F0502020204030204"/>
              </a:rPr>
              <a:t> (Mb) </a:t>
            </a:r>
            <a:r>
              <a:rPr lang="en-US" sz="1400" dirty="0">
                <a:solidFill>
                  <a:prstClr val="black"/>
                </a:solidFill>
                <a:latin typeface="Calibri" panose="020F0502020204030204"/>
              </a:rPr>
              <a:t>of sequence not present in the previous reference, about ~90 Mb of it due to Structural variation (out of the </a:t>
            </a:r>
            <a:r>
              <a:rPr lang="es-ES" sz="1400" b="1" dirty="0"/>
              <a:t>3,000 Mb </a:t>
            </a:r>
            <a:r>
              <a:rPr lang="es-ES" sz="1400" b="1" dirty="0" err="1"/>
              <a:t>size</a:t>
            </a:r>
            <a:r>
              <a:rPr lang="es-ES" sz="1400" b="1" dirty="0"/>
              <a:t> </a:t>
            </a:r>
            <a:r>
              <a:rPr lang="es-ES" sz="1400" b="1" dirty="0" err="1"/>
              <a:t>of</a:t>
            </a:r>
            <a:r>
              <a:rPr lang="es-ES" sz="1400" b="1" dirty="0"/>
              <a:t> </a:t>
            </a:r>
            <a:r>
              <a:rPr lang="es-ES" sz="1400" b="1" dirty="0" err="1"/>
              <a:t>the</a:t>
            </a:r>
            <a:r>
              <a:rPr lang="es-ES" sz="1400" b="1" dirty="0"/>
              <a:t> </a:t>
            </a:r>
            <a:r>
              <a:rPr lang="es-ES" sz="1400" b="1" dirty="0" err="1"/>
              <a:t>genome</a:t>
            </a:r>
            <a:r>
              <a:rPr lang="es-ES" sz="1400" dirty="0"/>
              <a:t>) (</a:t>
            </a:r>
            <a:r>
              <a:rPr lang="es-ES" sz="1400" b="1" dirty="0"/>
              <a:t>3-4% </a:t>
            </a:r>
            <a:r>
              <a:rPr lang="es-ES" sz="1400" b="1" dirty="0" err="1"/>
              <a:t>variation</a:t>
            </a:r>
            <a:r>
              <a:rPr lang="es-ES" sz="1400" dirty="0"/>
              <a:t>).</a:t>
            </a:r>
            <a:endParaRPr lang="en-US" sz="1400" dirty="0">
              <a:solidFill>
                <a:prstClr val="black"/>
              </a:solidFill>
              <a:latin typeface="Calibri" panose="020F0502020204030204"/>
            </a:endParaRPr>
          </a:p>
          <a:p>
            <a:pPr marL="742950" lvl="1" indent="-285750">
              <a:buFont typeface="Arial" panose="020B0604020202020204" pitchFamily="34" charset="0"/>
              <a:buChar char="•"/>
              <a:defRPr/>
            </a:pPr>
            <a:endParaRPr lang="en-US" sz="1400" dirty="0">
              <a:solidFill>
                <a:prstClr val="black"/>
              </a:solidFill>
              <a:latin typeface="Calibri" panose="020F0502020204030204"/>
            </a:endParaRPr>
          </a:p>
          <a:p>
            <a:pPr marL="742950" lvl="1" indent="-285750">
              <a:buFont typeface="Arial" panose="020B0604020202020204" pitchFamily="34" charset="0"/>
              <a:buChar char="•"/>
              <a:defRPr/>
            </a:pPr>
            <a:r>
              <a:rPr lang="en-US" sz="1400" dirty="0">
                <a:solidFill>
                  <a:prstClr val="black"/>
                </a:solidFill>
                <a:latin typeface="Calibri" panose="020F0502020204030204"/>
              </a:rPr>
              <a:t>Around </a:t>
            </a:r>
            <a:r>
              <a:rPr lang="en-US" sz="1400" b="1" dirty="0">
                <a:solidFill>
                  <a:prstClr val="black"/>
                </a:solidFill>
                <a:latin typeface="Calibri" panose="020F0502020204030204"/>
              </a:rPr>
              <a:t>240 genes (~1.17 %) could be “putatively dispensable” </a:t>
            </a:r>
            <a:r>
              <a:rPr lang="en-US" sz="1400" dirty="0">
                <a:solidFill>
                  <a:prstClr val="black"/>
                </a:solidFill>
                <a:latin typeface="Calibri" panose="020F0502020204030204"/>
              </a:rPr>
              <a:t>in human. Most of the structural variation found is intergenic and without clear functional implications.</a:t>
            </a:r>
          </a:p>
          <a:p>
            <a:pPr lvl="1">
              <a:defRPr/>
            </a:pPr>
            <a:endParaRPr lang="en-US" sz="1400" dirty="0">
              <a:solidFill>
                <a:prstClr val="black"/>
              </a:solidFill>
              <a:latin typeface="Calibri" panose="020F0502020204030204"/>
            </a:endParaRPr>
          </a:p>
          <a:p>
            <a:pPr>
              <a:defRPr/>
            </a:pPr>
            <a:endParaRPr lang="en-US" sz="1400" dirty="0">
              <a:solidFill>
                <a:prstClr val="black"/>
              </a:solidFill>
              <a:latin typeface="Calibri" panose="020F0502020204030204"/>
            </a:endParaRPr>
          </a:p>
          <a:p>
            <a:pPr>
              <a:defRPr/>
            </a:pPr>
            <a:r>
              <a:rPr lang="en-US" sz="1400" dirty="0">
                <a:solidFill>
                  <a:prstClr val="black"/>
                </a:solidFill>
                <a:latin typeface="Calibri" panose="020F0502020204030204"/>
              </a:rPr>
              <a:t>In other animals, the metrics were similar:</a:t>
            </a:r>
          </a:p>
          <a:p>
            <a:pPr>
              <a:defRPr/>
            </a:pPr>
            <a:endParaRPr lang="en-US" sz="1400" dirty="0">
              <a:solidFill>
                <a:prstClr val="black"/>
              </a:solidFill>
              <a:latin typeface="Calibri" panose="020F0502020204030204"/>
            </a:endParaRPr>
          </a:p>
          <a:p>
            <a:pPr marL="742950" lvl="1" indent="-285750">
              <a:buFont typeface="Arial" panose="020B0604020202020204" pitchFamily="34" charset="0"/>
              <a:buChar char="•"/>
              <a:defRPr/>
            </a:pPr>
            <a:r>
              <a:rPr lang="en-US" sz="1400" dirty="0"/>
              <a:t>In </a:t>
            </a:r>
            <a:r>
              <a:rPr lang="en-US" sz="1400" b="1" dirty="0"/>
              <a:t>pigs</a:t>
            </a:r>
            <a:r>
              <a:rPr lang="en-US" sz="1400" dirty="0"/>
              <a:t>, after sequencing 12 genomes, </a:t>
            </a:r>
            <a:r>
              <a:rPr lang="en-US" sz="1400" b="1" dirty="0"/>
              <a:t>72.5 Mb of nonredundant sequences (~3% of the genome) </a:t>
            </a:r>
            <a:r>
              <a:rPr lang="en-US" sz="1400" dirty="0"/>
              <a:t>were found to be </a:t>
            </a:r>
            <a:r>
              <a:rPr lang="en-US" sz="1400" b="1" dirty="0"/>
              <a:t>absent from the reference genome</a:t>
            </a:r>
          </a:p>
          <a:p>
            <a:pPr marL="742950" lvl="1" indent="-285750">
              <a:buFont typeface="Arial" panose="020B0604020202020204" pitchFamily="34" charset="0"/>
              <a:buChar char="•"/>
              <a:defRPr/>
            </a:pPr>
            <a:endParaRPr lang="en-US" sz="1400" b="1" dirty="0">
              <a:solidFill>
                <a:prstClr val="black"/>
              </a:solidFill>
              <a:latin typeface="Calibri" panose="020F0502020204030204"/>
            </a:endParaRPr>
          </a:p>
          <a:p>
            <a:pPr marL="742950" lvl="1" indent="-285750">
              <a:buFont typeface="Arial" panose="020B0604020202020204" pitchFamily="34" charset="0"/>
              <a:buChar char="•"/>
              <a:defRPr/>
            </a:pPr>
            <a:r>
              <a:rPr lang="en-US" sz="1400" dirty="0">
                <a:solidFill>
                  <a:prstClr val="black"/>
                </a:solidFill>
                <a:latin typeface="Calibri" panose="020F0502020204030204"/>
              </a:rPr>
              <a:t>In </a:t>
            </a:r>
            <a:r>
              <a:rPr lang="en-US" sz="1400" b="1" dirty="0">
                <a:solidFill>
                  <a:prstClr val="black"/>
                </a:solidFill>
                <a:latin typeface="Calibri" panose="020F0502020204030204"/>
              </a:rPr>
              <a:t>sheep, </a:t>
            </a:r>
            <a:r>
              <a:rPr lang="en-US" sz="1400" dirty="0">
                <a:solidFill>
                  <a:prstClr val="black"/>
                </a:solidFill>
                <a:latin typeface="Calibri" panose="020F0502020204030204"/>
              </a:rPr>
              <a:t>after sequencing 14 genomes, it was found ~</a:t>
            </a:r>
            <a:r>
              <a:rPr lang="en-US" sz="1400" b="1" dirty="0">
                <a:solidFill>
                  <a:prstClr val="black"/>
                </a:solidFill>
                <a:latin typeface="Calibri" panose="020F0502020204030204"/>
              </a:rPr>
              <a:t>130.3 Mb of non‐reference sequences </a:t>
            </a:r>
            <a:r>
              <a:rPr lang="en-US" sz="1400" dirty="0">
                <a:solidFill>
                  <a:prstClr val="black"/>
                </a:solidFill>
                <a:latin typeface="Calibri" panose="020F0502020204030204"/>
              </a:rPr>
              <a:t>and annotated </a:t>
            </a:r>
            <a:r>
              <a:rPr lang="en-US" sz="1400" b="1" dirty="0">
                <a:solidFill>
                  <a:prstClr val="black"/>
                </a:solidFill>
                <a:latin typeface="Calibri" panose="020F0502020204030204"/>
              </a:rPr>
              <a:t>588 genes in the non‐reference portion (3%).</a:t>
            </a:r>
          </a:p>
          <a:p>
            <a:pPr marL="742950" lvl="1" indent="-285750">
              <a:buFont typeface="Arial" panose="020B0604020202020204" pitchFamily="34" charset="0"/>
              <a:buChar char="•"/>
              <a:defRPr/>
            </a:pPr>
            <a:endParaRPr lang="en-US" sz="1400" b="1" dirty="0">
              <a:solidFill>
                <a:prstClr val="black"/>
              </a:solidFill>
              <a:latin typeface="Calibri" panose="020F0502020204030204"/>
            </a:endParaRPr>
          </a:p>
          <a:p>
            <a:pPr marL="742950" lvl="1" indent="-285750">
              <a:buFont typeface="Arial" panose="020B0604020202020204" pitchFamily="34" charset="0"/>
              <a:buChar char="•"/>
              <a:defRPr/>
            </a:pPr>
            <a:r>
              <a:rPr lang="en-US" sz="1400" dirty="0">
                <a:solidFill>
                  <a:prstClr val="black"/>
                </a:solidFill>
                <a:latin typeface="Calibri" panose="020F0502020204030204"/>
              </a:rPr>
              <a:t>In </a:t>
            </a:r>
            <a:r>
              <a:rPr lang="en-US" sz="1400" b="1" dirty="0">
                <a:solidFill>
                  <a:prstClr val="black"/>
                </a:solidFill>
                <a:latin typeface="Calibri" panose="020F0502020204030204"/>
              </a:rPr>
              <a:t>cattle</a:t>
            </a:r>
            <a:r>
              <a:rPr lang="en-US" sz="1400" dirty="0">
                <a:solidFill>
                  <a:prstClr val="black"/>
                </a:solidFill>
                <a:latin typeface="Calibri" panose="020F0502020204030204"/>
              </a:rPr>
              <a:t>, after sequencing 898 cattle representing 57 breeds, the pangenome identified </a:t>
            </a:r>
            <a:r>
              <a:rPr lang="en-US" sz="1400" b="1" dirty="0">
                <a:solidFill>
                  <a:prstClr val="black"/>
                </a:solidFill>
                <a:latin typeface="Calibri" panose="020F0502020204030204"/>
              </a:rPr>
              <a:t>83 Mb of sequence </a:t>
            </a:r>
            <a:r>
              <a:rPr lang="en-US" sz="1400" dirty="0">
                <a:solidFill>
                  <a:prstClr val="black"/>
                </a:solidFill>
                <a:latin typeface="Calibri" panose="020F0502020204030204"/>
              </a:rPr>
              <a:t>not found in the cattle reference genome, representing </a:t>
            </a:r>
            <a:r>
              <a:rPr lang="en-US" sz="1400" b="1" dirty="0">
                <a:solidFill>
                  <a:prstClr val="black"/>
                </a:solidFill>
                <a:latin typeface="Calibri" panose="020F0502020204030204"/>
              </a:rPr>
              <a:t>3.1% novel sequence</a:t>
            </a:r>
            <a:r>
              <a:rPr lang="en-US" sz="1400" dirty="0">
                <a:solidFill>
                  <a:prstClr val="black"/>
                </a:solidFill>
                <a:latin typeface="Calibri" panose="020F0502020204030204"/>
              </a:rPr>
              <a:t>. </a:t>
            </a:r>
          </a:p>
          <a:p>
            <a:pPr lvl="2">
              <a:defRPr/>
            </a:pPr>
            <a:r>
              <a:rPr lang="en-US" sz="1400" dirty="0">
                <a:solidFill>
                  <a:prstClr val="black"/>
                </a:solidFill>
                <a:latin typeface="Calibri" panose="020F0502020204030204"/>
              </a:rPr>
              <a:t>	</a:t>
            </a:r>
          </a:p>
          <a:p>
            <a:pPr marL="1200150" lvl="2" indent="-285750">
              <a:buFont typeface="Wingdings" panose="05000000000000000000" pitchFamily="2" charset="2"/>
              <a:buChar char="§"/>
              <a:defRPr/>
            </a:pPr>
            <a:r>
              <a:rPr lang="en-US" sz="1400" dirty="0">
                <a:solidFill>
                  <a:prstClr val="black"/>
                </a:solidFill>
                <a:latin typeface="Calibri" panose="020F0502020204030204"/>
              </a:rPr>
              <a:t>3.3 million deletions, 0.12 million inversions, and 0.18 million duplications. </a:t>
            </a:r>
            <a:r>
              <a:rPr lang="en-US" sz="1400" b="1" dirty="0">
                <a:solidFill>
                  <a:prstClr val="black"/>
                </a:solidFill>
                <a:latin typeface="Calibri" panose="020F0502020204030204"/>
              </a:rPr>
              <a:t>SVs can affect biological functions even if there are not big differences in terms of large dispensable gene sets.</a:t>
            </a:r>
          </a:p>
          <a:p>
            <a:pPr marL="1200150" lvl="2" indent="-285750">
              <a:buFont typeface="Wingdings" panose="05000000000000000000" pitchFamily="2" charset="2"/>
              <a:buChar char="§"/>
              <a:defRPr/>
            </a:pPr>
            <a:endParaRPr lang="en-US" sz="1400" dirty="0">
              <a:solidFill>
                <a:prstClr val="black"/>
              </a:solidFill>
              <a:latin typeface="Calibri" panose="020F0502020204030204"/>
            </a:endParaRPr>
          </a:p>
          <a:p>
            <a:pPr marL="1200150" lvl="2" indent="-285750">
              <a:buFont typeface="Wingdings" panose="05000000000000000000" pitchFamily="2" charset="2"/>
              <a:buChar char="§"/>
              <a:defRPr/>
            </a:pPr>
            <a:r>
              <a:rPr lang="en-US" sz="1400" dirty="0">
                <a:solidFill>
                  <a:prstClr val="black"/>
                </a:solidFill>
                <a:latin typeface="Calibri" panose="020F0502020204030204"/>
              </a:rPr>
              <a:t>In the cattle example, some </a:t>
            </a:r>
            <a:r>
              <a:rPr lang="en-US" sz="1400" b="1" dirty="0">
                <a:solidFill>
                  <a:prstClr val="black"/>
                </a:solidFill>
                <a:latin typeface="Calibri" panose="020F0502020204030204"/>
              </a:rPr>
              <a:t>insertion falls within a segment overlapping predicted enhancer and promoter regions </a:t>
            </a:r>
            <a:r>
              <a:rPr lang="en-US" sz="1400" dirty="0">
                <a:solidFill>
                  <a:prstClr val="black"/>
                </a:solidFill>
                <a:latin typeface="Calibri" panose="020F0502020204030204"/>
              </a:rPr>
              <a:t>of genes that could affect important traits such as immune response, olfactory functions, cell proliferation, and glucose metabolism in muscle.</a:t>
            </a:r>
          </a:p>
          <a:p>
            <a:pPr algn="l"/>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40969303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9191BE44-07D0-4952-88F5-401C7A0E9EE8}"/>
              </a:ext>
            </a:extLst>
          </p:cNvPr>
          <p:cNvSpPr txBox="1"/>
          <p:nvPr/>
        </p:nvSpPr>
        <p:spPr>
          <a:xfrm>
            <a:off x="141790" y="95343"/>
            <a:ext cx="790493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Eukaryote</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pangenomes</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Mussels</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first</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open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pangenome</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in a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metazoan</a:t>
            </a:r>
            <a:endPar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CuadroTexto 4">
            <a:extLst>
              <a:ext uri="{FF2B5EF4-FFF2-40B4-BE49-F238E27FC236}">
                <a16:creationId xmlns:a16="http://schemas.microsoft.com/office/drawing/2014/main" id="{FE0F6F88-C8D3-4B29-AE6C-A49086B803B1}"/>
              </a:ext>
            </a:extLst>
          </p:cNvPr>
          <p:cNvSpPr txBox="1"/>
          <p:nvPr/>
        </p:nvSpPr>
        <p:spPr>
          <a:xfrm>
            <a:off x="141790" y="832990"/>
            <a:ext cx="11908420" cy="1600438"/>
          </a:xfrm>
          <a:prstGeom prst="rect">
            <a:avLst/>
          </a:prstGeom>
          <a:noFill/>
        </p:spPr>
        <p:txBody>
          <a:bodyPr wrap="square">
            <a:spAutoFit/>
          </a:bodyPr>
          <a:lstStyle/>
          <a:p>
            <a:pPr algn="l"/>
            <a:r>
              <a:rPr lang="en-US" sz="1400" dirty="0">
                <a:solidFill>
                  <a:prstClr val="black"/>
                </a:solidFill>
                <a:latin typeface="Calibri" panose="020F0502020204030204"/>
              </a:rPr>
              <a:t>Revealed in </a:t>
            </a:r>
            <a:r>
              <a:rPr lang="en-US" sz="1400" b="1" dirty="0">
                <a:solidFill>
                  <a:prstClr val="black"/>
                </a:solidFill>
                <a:latin typeface="Calibri" panose="020F0502020204030204"/>
              </a:rPr>
              <a:t>2020 in Trieste </a:t>
            </a:r>
            <a:r>
              <a:rPr lang="en-US" sz="1400" dirty="0">
                <a:solidFill>
                  <a:prstClr val="black"/>
                </a:solidFill>
                <a:latin typeface="Calibri" panose="020F0502020204030204"/>
              </a:rPr>
              <a:t>and Galicia. The first </a:t>
            </a:r>
            <a:r>
              <a:rPr lang="en-US" sz="1400" b="1" dirty="0">
                <a:solidFill>
                  <a:prstClr val="black"/>
                </a:solidFill>
                <a:latin typeface="Calibri" panose="020F0502020204030204"/>
              </a:rPr>
              <a:t>pangenome with high interindividual variation in a metazoan</a:t>
            </a:r>
          </a:p>
          <a:p>
            <a:pPr algn="l"/>
            <a:endParaRPr lang="en-US" sz="1400" dirty="0">
              <a:solidFill>
                <a:prstClr val="black"/>
              </a:solidFill>
              <a:latin typeface="Calibri" panose="020F0502020204030204"/>
            </a:endParaRPr>
          </a:p>
          <a:p>
            <a:pPr algn="l"/>
            <a:r>
              <a:rPr lang="en-US" sz="1400" dirty="0">
                <a:solidFill>
                  <a:prstClr val="black"/>
                </a:solidFill>
                <a:latin typeface="Calibri" panose="020F0502020204030204"/>
              </a:rPr>
              <a:t>The story for its discovery is analogous as in prokaryotes. After sequencing the genome, and compare it with a previous draft assembly, massive genetic differences were evidenced, even by PCRs.</a:t>
            </a:r>
          </a:p>
          <a:p>
            <a:pPr algn="l"/>
            <a:endParaRPr lang="en-US" sz="1400" dirty="0">
              <a:solidFill>
                <a:prstClr val="black"/>
              </a:solidFill>
              <a:latin typeface="Calibri" panose="020F0502020204030204"/>
            </a:endParaRPr>
          </a:p>
          <a:p>
            <a:pPr algn="l"/>
            <a:r>
              <a:rPr lang="en-US" sz="1400" dirty="0">
                <a:solidFill>
                  <a:prstClr val="black"/>
                </a:solidFill>
                <a:latin typeface="Calibri" panose="020F0502020204030204"/>
              </a:rPr>
              <a:t>14 </a:t>
            </a:r>
            <a:r>
              <a:rPr lang="en-US" sz="1400" b="1" dirty="0">
                <a:solidFill>
                  <a:prstClr val="black"/>
                </a:solidFill>
                <a:latin typeface="Calibri" panose="020F0502020204030204"/>
              </a:rPr>
              <a:t>additional </a:t>
            </a:r>
            <a:r>
              <a:rPr lang="en-US" sz="1400" b="1" dirty="0" err="1">
                <a:solidFill>
                  <a:prstClr val="black"/>
                </a:solidFill>
                <a:latin typeface="Calibri" panose="020F0502020204030204"/>
              </a:rPr>
              <a:t>invidiuals</a:t>
            </a:r>
            <a:r>
              <a:rPr lang="en-US" sz="1400" b="1" dirty="0">
                <a:solidFill>
                  <a:prstClr val="black"/>
                </a:solidFill>
                <a:latin typeface="Calibri" panose="020F0502020204030204"/>
              </a:rPr>
              <a:t> were sequenced from Galicia and Italy </a:t>
            </a:r>
            <a:r>
              <a:rPr lang="en-US" sz="1400" dirty="0">
                <a:solidFill>
                  <a:prstClr val="black"/>
                </a:solidFill>
                <a:latin typeface="Calibri" panose="020F0502020204030204"/>
              </a:rPr>
              <a:t>and the </a:t>
            </a:r>
            <a:r>
              <a:rPr lang="en-US" sz="1400" b="1" dirty="0">
                <a:solidFill>
                  <a:prstClr val="black"/>
                </a:solidFill>
                <a:latin typeface="Calibri" panose="020F0502020204030204"/>
              </a:rPr>
              <a:t>short reads mapped to the new reference genome </a:t>
            </a:r>
            <a:r>
              <a:rPr lang="en-US" sz="1400" dirty="0">
                <a:solidFill>
                  <a:prstClr val="black"/>
                </a:solidFill>
                <a:latin typeface="Calibri" panose="020F0502020204030204"/>
              </a:rPr>
              <a:t>to identify dispensable genes and also retrieve additional genes not present in the reference.</a:t>
            </a:r>
          </a:p>
        </p:txBody>
      </p:sp>
      <p:pic>
        <p:nvPicPr>
          <p:cNvPr id="7" name="Imagen 6">
            <a:extLst>
              <a:ext uri="{FF2B5EF4-FFF2-40B4-BE49-F238E27FC236}">
                <a16:creationId xmlns:a16="http://schemas.microsoft.com/office/drawing/2014/main" id="{B9B85A1B-2F49-435F-A6B5-6339DE836F93}"/>
              </a:ext>
            </a:extLst>
          </p:cNvPr>
          <p:cNvPicPr>
            <a:picLocks noChangeAspect="1"/>
          </p:cNvPicPr>
          <p:nvPr/>
        </p:nvPicPr>
        <p:blipFill>
          <a:blip r:embed="rId2"/>
          <a:stretch>
            <a:fillRect/>
          </a:stretch>
        </p:blipFill>
        <p:spPr>
          <a:xfrm>
            <a:off x="664109" y="3308149"/>
            <a:ext cx="3511620" cy="3328568"/>
          </a:xfrm>
          <a:prstGeom prst="rect">
            <a:avLst/>
          </a:prstGeom>
          <a:ln>
            <a:solidFill>
              <a:schemeClr val="tx1"/>
            </a:solidFill>
          </a:ln>
        </p:spPr>
      </p:pic>
      <p:grpSp>
        <p:nvGrpSpPr>
          <p:cNvPr id="8" name="Grupo 7">
            <a:extLst>
              <a:ext uri="{FF2B5EF4-FFF2-40B4-BE49-F238E27FC236}">
                <a16:creationId xmlns:a16="http://schemas.microsoft.com/office/drawing/2014/main" id="{B1573DB4-72E5-4926-850D-5084DE5A81EF}"/>
              </a:ext>
            </a:extLst>
          </p:cNvPr>
          <p:cNvGrpSpPr/>
          <p:nvPr/>
        </p:nvGrpSpPr>
        <p:grpSpPr>
          <a:xfrm>
            <a:off x="4780220" y="3402100"/>
            <a:ext cx="2890081" cy="3455900"/>
            <a:chOff x="6050371" y="174048"/>
            <a:chExt cx="2543257" cy="3208560"/>
          </a:xfrm>
        </p:grpSpPr>
        <p:pic>
          <p:nvPicPr>
            <p:cNvPr id="9" name="Imagen 8">
              <a:extLst>
                <a:ext uri="{FF2B5EF4-FFF2-40B4-BE49-F238E27FC236}">
                  <a16:creationId xmlns:a16="http://schemas.microsoft.com/office/drawing/2014/main" id="{64E43E86-7D13-4252-9AD1-F5FC64ECDA39}"/>
                </a:ext>
              </a:extLst>
            </p:cNvPr>
            <p:cNvPicPr>
              <a:picLocks noChangeAspect="1"/>
            </p:cNvPicPr>
            <p:nvPr/>
          </p:nvPicPr>
          <p:blipFill rotWithShape="1">
            <a:blip r:embed="rId3"/>
            <a:srcRect l="16708"/>
            <a:stretch/>
          </p:blipFill>
          <p:spPr>
            <a:xfrm>
              <a:off x="6282183" y="174048"/>
              <a:ext cx="2311445" cy="3208560"/>
            </a:xfrm>
            <a:prstGeom prst="rect">
              <a:avLst/>
            </a:prstGeom>
          </p:spPr>
        </p:pic>
        <p:sp>
          <p:nvSpPr>
            <p:cNvPr id="10" name="Rectángulo 9">
              <a:extLst>
                <a:ext uri="{FF2B5EF4-FFF2-40B4-BE49-F238E27FC236}">
                  <a16:creationId xmlns:a16="http://schemas.microsoft.com/office/drawing/2014/main" id="{5AF0BAE8-9C8A-447A-824B-91B021925990}"/>
                </a:ext>
              </a:extLst>
            </p:cNvPr>
            <p:cNvSpPr/>
            <p:nvPr/>
          </p:nvSpPr>
          <p:spPr>
            <a:xfrm>
              <a:off x="6050371" y="1984390"/>
              <a:ext cx="346965" cy="4988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10">
              <a:extLst>
                <a:ext uri="{FF2B5EF4-FFF2-40B4-BE49-F238E27FC236}">
                  <a16:creationId xmlns:a16="http://schemas.microsoft.com/office/drawing/2014/main" id="{122617E8-B8FE-4ED7-9020-DEA30D386745}"/>
                </a:ext>
              </a:extLst>
            </p:cNvPr>
            <p:cNvSpPr/>
            <p:nvPr/>
          </p:nvSpPr>
          <p:spPr>
            <a:xfrm>
              <a:off x="6353631" y="511464"/>
              <a:ext cx="565952" cy="4988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12" name="Imagen 11">
            <a:extLst>
              <a:ext uri="{FF2B5EF4-FFF2-40B4-BE49-F238E27FC236}">
                <a16:creationId xmlns:a16="http://schemas.microsoft.com/office/drawing/2014/main" id="{428EAB60-A3E5-4968-953A-D34BD85BC038}"/>
              </a:ext>
            </a:extLst>
          </p:cNvPr>
          <p:cNvPicPr>
            <a:picLocks noChangeAspect="1"/>
          </p:cNvPicPr>
          <p:nvPr/>
        </p:nvPicPr>
        <p:blipFill rotWithShape="1">
          <a:blip r:embed="rId4"/>
          <a:srcRect l="10916" r="14073"/>
          <a:stretch/>
        </p:blipFill>
        <p:spPr>
          <a:xfrm>
            <a:off x="8142712" y="3585386"/>
            <a:ext cx="3653047" cy="3051331"/>
          </a:xfrm>
          <a:prstGeom prst="rect">
            <a:avLst/>
          </a:prstGeom>
        </p:spPr>
      </p:pic>
      <p:sp>
        <p:nvSpPr>
          <p:cNvPr id="14" name="CuadroTexto 13">
            <a:extLst>
              <a:ext uri="{FF2B5EF4-FFF2-40B4-BE49-F238E27FC236}">
                <a16:creationId xmlns:a16="http://schemas.microsoft.com/office/drawing/2014/main" id="{5B165FA4-C549-4419-A5AB-17E8597E43C7}"/>
              </a:ext>
            </a:extLst>
          </p:cNvPr>
          <p:cNvSpPr txBox="1"/>
          <p:nvPr/>
        </p:nvSpPr>
        <p:spPr>
          <a:xfrm>
            <a:off x="141790" y="2520968"/>
            <a:ext cx="11501570" cy="523220"/>
          </a:xfrm>
          <a:prstGeom prst="rect">
            <a:avLst/>
          </a:prstGeom>
          <a:noFill/>
        </p:spPr>
        <p:txBody>
          <a:bodyPr wrap="square">
            <a:spAutoFit/>
          </a:bodyPr>
          <a:lstStyle/>
          <a:p>
            <a:pPr algn="l"/>
            <a:r>
              <a:rPr lang="en-US" sz="1400" dirty="0">
                <a:solidFill>
                  <a:prstClr val="black"/>
                </a:solidFill>
                <a:latin typeface="Calibri" panose="020F0502020204030204"/>
              </a:rPr>
              <a:t>Even if the approach was coding-based, it was </a:t>
            </a:r>
            <a:r>
              <a:rPr lang="en-US" sz="1400" b="1" dirty="0">
                <a:solidFill>
                  <a:prstClr val="black"/>
                </a:solidFill>
                <a:latin typeface="Calibri" panose="020F0502020204030204"/>
              </a:rPr>
              <a:t>evidenced that large structural variations associated with a very high hemizygous fraction of the genome was the responsible for such </a:t>
            </a:r>
            <a:r>
              <a:rPr lang="en-US" sz="1400" b="1" dirty="0" err="1">
                <a:solidFill>
                  <a:prstClr val="black"/>
                </a:solidFill>
                <a:latin typeface="Calibri" panose="020F0502020204030204"/>
              </a:rPr>
              <a:t>pangenomic</a:t>
            </a:r>
            <a:r>
              <a:rPr lang="en-US" sz="1400" b="1" dirty="0">
                <a:solidFill>
                  <a:prstClr val="black"/>
                </a:solidFill>
                <a:latin typeface="Calibri" panose="020F0502020204030204"/>
              </a:rPr>
              <a:t> variation</a:t>
            </a:r>
          </a:p>
        </p:txBody>
      </p:sp>
      <p:pic>
        <p:nvPicPr>
          <p:cNvPr id="16" name="Imagen 15">
            <a:extLst>
              <a:ext uri="{FF2B5EF4-FFF2-40B4-BE49-F238E27FC236}">
                <a16:creationId xmlns:a16="http://schemas.microsoft.com/office/drawing/2014/main" id="{A2CFD547-EB94-4EEE-8E18-2AEB5F7CB46D}"/>
              </a:ext>
            </a:extLst>
          </p:cNvPr>
          <p:cNvPicPr>
            <a:picLocks noChangeAspect="1"/>
          </p:cNvPicPr>
          <p:nvPr/>
        </p:nvPicPr>
        <p:blipFill>
          <a:blip r:embed="rId5"/>
          <a:stretch>
            <a:fillRect/>
          </a:stretch>
        </p:blipFill>
        <p:spPr>
          <a:xfrm>
            <a:off x="8811686" y="95343"/>
            <a:ext cx="2984074" cy="1045377"/>
          </a:xfrm>
          <a:prstGeom prst="rect">
            <a:avLst/>
          </a:prstGeom>
          <a:ln>
            <a:solidFill>
              <a:schemeClr val="tx1"/>
            </a:solidFill>
          </a:ln>
        </p:spPr>
      </p:pic>
    </p:spTree>
    <p:extLst>
      <p:ext uri="{BB962C8B-B14F-4D97-AF65-F5344CB8AC3E}">
        <p14:creationId xmlns:p14="http://schemas.microsoft.com/office/powerpoint/2010/main" val="39733895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FA987B5-7233-466A-B643-A301FEE1BFA2}"/>
              </a:ext>
            </a:extLst>
          </p:cNvPr>
          <p:cNvSpPr txBox="1"/>
          <p:nvPr/>
        </p:nvSpPr>
        <p:spPr>
          <a:xfrm>
            <a:off x="141790" y="95343"/>
            <a:ext cx="879901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Eukaryote</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pangenomes</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Mussels</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first</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open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pangenome</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in a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metazoan</a:t>
            </a:r>
            <a:endPar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Imagen 5">
            <a:extLst>
              <a:ext uri="{FF2B5EF4-FFF2-40B4-BE49-F238E27FC236}">
                <a16:creationId xmlns:a16="http://schemas.microsoft.com/office/drawing/2014/main" id="{7F58046F-D337-4B3A-B102-135B5C0B64FF}"/>
              </a:ext>
            </a:extLst>
          </p:cNvPr>
          <p:cNvPicPr>
            <a:picLocks noChangeAspect="1"/>
          </p:cNvPicPr>
          <p:nvPr/>
        </p:nvPicPr>
        <p:blipFill>
          <a:blip r:embed="rId2"/>
          <a:stretch>
            <a:fillRect/>
          </a:stretch>
        </p:blipFill>
        <p:spPr>
          <a:xfrm>
            <a:off x="774219" y="759166"/>
            <a:ext cx="10643562" cy="5917301"/>
          </a:xfrm>
          <a:prstGeom prst="rect">
            <a:avLst/>
          </a:prstGeom>
          <a:ln>
            <a:solidFill>
              <a:schemeClr val="bg1"/>
            </a:solidFill>
          </a:ln>
        </p:spPr>
      </p:pic>
    </p:spTree>
    <p:extLst>
      <p:ext uri="{BB962C8B-B14F-4D97-AF65-F5344CB8AC3E}">
        <p14:creationId xmlns:p14="http://schemas.microsoft.com/office/powerpoint/2010/main" val="24933412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00DD0EEB-44F6-4397-B173-FE093135CDEB}"/>
              </a:ext>
            </a:extLst>
          </p:cNvPr>
          <p:cNvSpPr txBox="1"/>
          <p:nvPr/>
        </p:nvSpPr>
        <p:spPr>
          <a:xfrm>
            <a:off x="224117" y="143435"/>
            <a:ext cx="11797553" cy="6891567"/>
          </a:xfrm>
          <a:prstGeom prst="rect">
            <a:avLst/>
          </a:prstGeom>
          <a:noFill/>
        </p:spPr>
        <p:txBody>
          <a:bodyPr wrap="square" rtlCol="0">
            <a:spAutoFit/>
          </a:bodyPr>
          <a:lstStyle/>
          <a:p>
            <a:r>
              <a:rPr lang="es-ES" b="1" dirty="0" err="1"/>
              <a:t>The</a:t>
            </a:r>
            <a:r>
              <a:rPr lang="es-ES" b="1" dirty="0"/>
              <a:t> </a:t>
            </a:r>
            <a:r>
              <a:rPr lang="es-ES" b="1" dirty="0" err="1"/>
              <a:t>pangenome</a:t>
            </a:r>
            <a:r>
              <a:rPr lang="es-ES" b="1" dirty="0"/>
              <a:t> concept</a:t>
            </a:r>
          </a:p>
          <a:p>
            <a:pPr>
              <a:lnSpc>
                <a:spcPct val="150000"/>
              </a:lnSpc>
            </a:pPr>
            <a:endParaRPr lang="es-ES" dirty="0"/>
          </a:p>
          <a:p>
            <a:pPr>
              <a:lnSpc>
                <a:spcPct val="150000"/>
              </a:lnSpc>
            </a:pPr>
            <a:r>
              <a:rPr lang="es-ES" sz="1400" dirty="0" err="1"/>
              <a:t>Breaking</a:t>
            </a:r>
            <a:r>
              <a:rPr lang="es-ES" sz="1400" dirty="0"/>
              <a:t> </a:t>
            </a:r>
            <a:r>
              <a:rPr lang="es-ES" sz="1400" dirty="0" err="1"/>
              <a:t>the</a:t>
            </a:r>
            <a:r>
              <a:rPr lang="es-ES" sz="1400" dirty="0"/>
              <a:t> rule </a:t>
            </a:r>
            <a:r>
              <a:rPr lang="es-ES" sz="1400" dirty="0" err="1"/>
              <a:t>of</a:t>
            </a:r>
            <a:r>
              <a:rPr lang="es-ES" sz="1400" dirty="0"/>
              <a:t> </a:t>
            </a:r>
            <a:r>
              <a:rPr lang="es-ES" sz="1400" dirty="0" err="1"/>
              <a:t>one</a:t>
            </a:r>
            <a:r>
              <a:rPr lang="es-ES" sz="1400" dirty="0"/>
              <a:t> </a:t>
            </a:r>
            <a:r>
              <a:rPr lang="es-ES" sz="1400" dirty="0" err="1"/>
              <a:t>species</a:t>
            </a:r>
            <a:r>
              <a:rPr lang="es-ES" sz="1400" dirty="0"/>
              <a:t> = </a:t>
            </a:r>
            <a:r>
              <a:rPr lang="es-ES" sz="1400" dirty="0" err="1"/>
              <a:t>one</a:t>
            </a:r>
            <a:r>
              <a:rPr lang="es-ES" sz="1400" dirty="0"/>
              <a:t> </a:t>
            </a:r>
            <a:r>
              <a:rPr lang="es-ES" sz="1400" dirty="0" err="1"/>
              <a:t>genome</a:t>
            </a:r>
            <a:endParaRPr lang="es-ES" sz="1400" dirty="0"/>
          </a:p>
          <a:p>
            <a:pPr>
              <a:lnSpc>
                <a:spcPct val="150000"/>
              </a:lnSpc>
            </a:pPr>
            <a:r>
              <a:rPr lang="es-ES" sz="1400" dirty="0" err="1"/>
              <a:t>Discovered</a:t>
            </a:r>
            <a:r>
              <a:rPr lang="es-ES" sz="1400" dirty="0"/>
              <a:t> in 2005 </a:t>
            </a:r>
            <a:r>
              <a:rPr lang="es-ES" sz="1400" dirty="0" err="1"/>
              <a:t>when</a:t>
            </a:r>
            <a:r>
              <a:rPr lang="es-ES" sz="1400" dirty="0"/>
              <a:t> </a:t>
            </a:r>
            <a:r>
              <a:rPr lang="es-ES" sz="1400" dirty="0" err="1"/>
              <a:t>sequencing</a:t>
            </a:r>
            <a:r>
              <a:rPr lang="es-ES" sz="1400" dirty="0"/>
              <a:t> 8 </a:t>
            </a:r>
            <a:r>
              <a:rPr lang="es-ES" sz="1400" dirty="0" err="1"/>
              <a:t>strains</a:t>
            </a:r>
            <a:r>
              <a:rPr lang="es-ES" sz="1400" dirty="0"/>
              <a:t> </a:t>
            </a:r>
            <a:r>
              <a:rPr lang="es-ES" sz="1400" dirty="0" err="1"/>
              <a:t>of</a:t>
            </a:r>
            <a:r>
              <a:rPr lang="es-ES" sz="1400" dirty="0"/>
              <a:t> </a:t>
            </a:r>
            <a:r>
              <a:rPr lang="es-ES" sz="1400" i="1" dirty="0" err="1"/>
              <a:t>Streptococcus</a:t>
            </a:r>
            <a:r>
              <a:rPr lang="es-ES" sz="1400" i="1" dirty="0"/>
              <a:t> </a:t>
            </a:r>
            <a:r>
              <a:rPr lang="es-ES" sz="1400" i="1" dirty="0" err="1"/>
              <a:t>agalactiae</a:t>
            </a:r>
            <a:r>
              <a:rPr lang="es-ES" sz="1400" i="1" dirty="0"/>
              <a:t>:</a:t>
            </a:r>
          </a:p>
          <a:p>
            <a:pPr marL="742950" lvl="1" indent="-285750">
              <a:lnSpc>
                <a:spcPct val="150000"/>
              </a:lnSpc>
              <a:buFont typeface="Arial" panose="020B0604020202020204" pitchFamily="34" charset="0"/>
              <a:buChar char="•"/>
            </a:pPr>
            <a:r>
              <a:rPr lang="es-ES" sz="1400" dirty="0" err="1"/>
              <a:t>Only</a:t>
            </a:r>
            <a:r>
              <a:rPr lang="es-ES" sz="1400" dirty="0"/>
              <a:t> 80% </a:t>
            </a:r>
            <a:r>
              <a:rPr lang="es-ES" sz="1400" dirty="0" err="1"/>
              <a:t>of</a:t>
            </a:r>
            <a:r>
              <a:rPr lang="es-ES" sz="1400" dirty="0"/>
              <a:t> genes </a:t>
            </a:r>
            <a:r>
              <a:rPr lang="es-ES" sz="1400" dirty="0" err="1"/>
              <a:t>encoded</a:t>
            </a:r>
            <a:r>
              <a:rPr lang="es-ES" sz="1400" dirty="0"/>
              <a:t> in a single </a:t>
            </a:r>
            <a:r>
              <a:rPr lang="es-ES" sz="1400" dirty="0" err="1"/>
              <a:t>genome</a:t>
            </a:r>
            <a:r>
              <a:rPr lang="es-ES" sz="1400" dirty="0"/>
              <a:t> </a:t>
            </a:r>
            <a:r>
              <a:rPr lang="es-ES" sz="1400" dirty="0" err="1"/>
              <a:t>was</a:t>
            </a:r>
            <a:r>
              <a:rPr lang="es-ES" sz="1400" dirty="0"/>
              <a:t> </a:t>
            </a:r>
            <a:r>
              <a:rPr lang="es-ES" sz="1400" dirty="0" err="1"/>
              <a:t>shared</a:t>
            </a:r>
            <a:r>
              <a:rPr lang="es-ES" sz="1400" dirty="0"/>
              <a:t> </a:t>
            </a:r>
            <a:r>
              <a:rPr lang="es-ES" sz="1400" dirty="0" err="1"/>
              <a:t>by</a:t>
            </a:r>
            <a:r>
              <a:rPr lang="es-ES" sz="1400" dirty="0"/>
              <a:t> </a:t>
            </a:r>
            <a:r>
              <a:rPr lang="es-ES" sz="1400" dirty="0" err="1"/>
              <a:t>the</a:t>
            </a:r>
            <a:r>
              <a:rPr lang="es-ES" sz="1400" dirty="0"/>
              <a:t> </a:t>
            </a:r>
            <a:r>
              <a:rPr lang="es-ES" sz="1400" dirty="0" err="1"/>
              <a:t>others</a:t>
            </a:r>
            <a:r>
              <a:rPr lang="es-ES" sz="1400" dirty="0"/>
              <a:t> -&gt; </a:t>
            </a:r>
            <a:r>
              <a:rPr lang="es-ES" sz="1400" b="1" dirty="0" err="1"/>
              <a:t>core</a:t>
            </a:r>
            <a:r>
              <a:rPr lang="es-ES" sz="1400" b="1" dirty="0"/>
              <a:t> </a:t>
            </a:r>
            <a:r>
              <a:rPr lang="es-ES" sz="1400" b="1" dirty="0" err="1"/>
              <a:t>pangenome</a:t>
            </a:r>
            <a:endParaRPr lang="es-ES" sz="1400" b="1" dirty="0"/>
          </a:p>
          <a:p>
            <a:pPr marL="742950" lvl="1" indent="-285750">
              <a:lnSpc>
                <a:spcPct val="150000"/>
              </a:lnSpc>
              <a:buFont typeface="Arial" panose="020B0604020202020204" pitchFamily="34" charset="0"/>
              <a:buChar char="•"/>
            </a:pPr>
            <a:r>
              <a:rPr lang="en-US" sz="1400" dirty="0"/>
              <a:t>Other genes were dispensable, shared by some but not all of the genomes -&gt; </a:t>
            </a:r>
            <a:r>
              <a:rPr lang="en-US" sz="1400" b="1" dirty="0"/>
              <a:t>shell pangenome</a:t>
            </a:r>
          </a:p>
          <a:p>
            <a:pPr marL="742950" lvl="1" indent="-285750">
              <a:lnSpc>
                <a:spcPct val="150000"/>
              </a:lnSpc>
              <a:buFont typeface="Arial" panose="020B0604020202020204" pitchFamily="34" charset="0"/>
              <a:buChar char="•"/>
            </a:pPr>
            <a:r>
              <a:rPr lang="en-US" sz="1400" dirty="0"/>
              <a:t>Each genome contributed unique dispensable </a:t>
            </a:r>
            <a:r>
              <a:rPr lang="en-US" sz="1400" dirty="0" err="1"/>
              <a:t>strainspecific</a:t>
            </a:r>
            <a:r>
              <a:rPr lang="en-US" sz="1400" dirty="0"/>
              <a:t> genes not present in any of the other genomes sequenced -&gt; </a:t>
            </a:r>
            <a:r>
              <a:rPr lang="en-US" sz="1400" b="1" dirty="0"/>
              <a:t>cloud pangenome</a:t>
            </a:r>
          </a:p>
          <a:p>
            <a:pPr marL="742950" lvl="1" indent="-285750">
              <a:lnSpc>
                <a:spcPct val="150000"/>
              </a:lnSpc>
              <a:buFont typeface="Arial" panose="020B0604020202020204" pitchFamily="34" charset="0"/>
              <a:buChar char="•"/>
            </a:pPr>
            <a:endParaRPr lang="en-US" sz="1400" b="1" dirty="0"/>
          </a:p>
          <a:p>
            <a:pPr marL="742950" lvl="1" indent="-285750">
              <a:lnSpc>
                <a:spcPct val="150000"/>
              </a:lnSpc>
              <a:buFont typeface="Arial" panose="020B0604020202020204" pitchFamily="34" charset="0"/>
              <a:buChar char="•"/>
            </a:pPr>
            <a:endParaRPr lang="en-US" sz="1400" b="1" dirty="0"/>
          </a:p>
          <a:p>
            <a:pPr marL="742950" lvl="1" indent="-285750">
              <a:lnSpc>
                <a:spcPct val="150000"/>
              </a:lnSpc>
              <a:buFont typeface="Arial" panose="020B0604020202020204" pitchFamily="34" charset="0"/>
              <a:buChar char="•"/>
            </a:pPr>
            <a:endParaRPr lang="en-US" sz="1400" b="1" dirty="0"/>
          </a:p>
          <a:p>
            <a:pPr marL="742950" lvl="1" indent="-285750">
              <a:lnSpc>
                <a:spcPct val="150000"/>
              </a:lnSpc>
              <a:buFont typeface="Arial" panose="020B0604020202020204" pitchFamily="34" charset="0"/>
              <a:buChar char="•"/>
            </a:pPr>
            <a:endParaRPr lang="en-US" sz="1400" b="1" dirty="0"/>
          </a:p>
          <a:p>
            <a:pPr marL="742950" lvl="1" indent="-285750">
              <a:lnSpc>
                <a:spcPct val="150000"/>
              </a:lnSpc>
              <a:buFont typeface="Arial" panose="020B0604020202020204" pitchFamily="34" charset="0"/>
              <a:buChar char="•"/>
            </a:pPr>
            <a:endParaRPr lang="en-US" sz="1400" b="1" dirty="0"/>
          </a:p>
          <a:p>
            <a:pPr marL="742950" lvl="1" indent="-285750">
              <a:lnSpc>
                <a:spcPct val="150000"/>
              </a:lnSpc>
              <a:buFont typeface="Arial" panose="020B0604020202020204" pitchFamily="34" charset="0"/>
              <a:buChar char="•"/>
            </a:pPr>
            <a:endParaRPr lang="en-US" sz="1400" b="1" dirty="0"/>
          </a:p>
          <a:p>
            <a:pPr>
              <a:lnSpc>
                <a:spcPct val="150000"/>
              </a:lnSpc>
            </a:pPr>
            <a:endParaRPr lang="en-US" sz="1400" dirty="0"/>
          </a:p>
          <a:p>
            <a:pPr>
              <a:lnSpc>
                <a:spcPct val="150000"/>
              </a:lnSpc>
            </a:pPr>
            <a:r>
              <a:rPr lang="en-US" sz="1400" dirty="0"/>
              <a:t>After this discovery, pangenomes continued to be discovered in all sort of Bacteria and </a:t>
            </a:r>
            <a:r>
              <a:rPr lang="en-US" sz="1400" dirty="0" err="1"/>
              <a:t>Archea</a:t>
            </a:r>
            <a:r>
              <a:rPr lang="en-US" sz="1400" dirty="0"/>
              <a:t> species</a:t>
            </a:r>
          </a:p>
          <a:p>
            <a:pPr>
              <a:lnSpc>
                <a:spcPct val="150000"/>
              </a:lnSpc>
            </a:pPr>
            <a:r>
              <a:rPr lang="en-US" sz="1400" dirty="0"/>
              <a:t>The genetic repertoire of a bacterial species is much larger than the gene content of an individual/strain</a:t>
            </a:r>
            <a:endParaRPr lang="en-US" sz="1400" b="1" dirty="0"/>
          </a:p>
          <a:p>
            <a:pPr>
              <a:lnSpc>
                <a:spcPct val="150000"/>
              </a:lnSpc>
            </a:pPr>
            <a:r>
              <a:rPr lang="en-US" sz="1400" dirty="0"/>
              <a:t>The thresholds defined above are not universal. Usually:</a:t>
            </a:r>
          </a:p>
          <a:p>
            <a:pPr marL="742950" lvl="1" indent="-285750">
              <a:lnSpc>
                <a:spcPct val="150000"/>
              </a:lnSpc>
              <a:buFont typeface="Arial" panose="020B0604020202020204" pitchFamily="34" charset="0"/>
              <a:buChar char="•"/>
            </a:pPr>
            <a:r>
              <a:rPr lang="en-US" sz="1400" dirty="0"/>
              <a:t>Core genes &gt; 95% individuals (in other cases only when 100% individuals)</a:t>
            </a:r>
          </a:p>
          <a:p>
            <a:pPr marL="742950" lvl="1" indent="-285750">
              <a:lnSpc>
                <a:spcPct val="150000"/>
              </a:lnSpc>
              <a:buFont typeface="Arial" panose="020B0604020202020204" pitchFamily="34" charset="0"/>
              <a:buChar char="•"/>
            </a:pPr>
            <a:r>
              <a:rPr lang="en-US" sz="1400" dirty="0"/>
              <a:t>Shell genes &gt; 10% and &lt; 95% individuals</a:t>
            </a:r>
          </a:p>
          <a:p>
            <a:pPr marL="742950" lvl="1" indent="-285750">
              <a:lnSpc>
                <a:spcPct val="150000"/>
              </a:lnSpc>
              <a:buFont typeface="Arial" panose="020B0604020202020204" pitchFamily="34" charset="0"/>
              <a:buChar char="•"/>
            </a:pPr>
            <a:r>
              <a:rPr lang="en-US" sz="1400" dirty="0"/>
              <a:t>Cloud genes &lt; 10% individuals (in other cases only when present in just one individual/strain)</a:t>
            </a:r>
          </a:p>
          <a:p>
            <a:pPr>
              <a:lnSpc>
                <a:spcPct val="150000"/>
              </a:lnSpc>
            </a:pPr>
            <a:endParaRPr lang="en-US" sz="1400" b="1" dirty="0"/>
          </a:p>
        </p:txBody>
      </p:sp>
      <p:pic>
        <p:nvPicPr>
          <p:cNvPr id="1026" name="Picture 2" descr="undefined">
            <a:extLst>
              <a:ext uri="{FF2B5EF4-FFF2-40B4-BE49-F238E27FC236}">
                <a16:creationId xmlns:a16="http://schemas.microsoft.com/office/drawing/2014/main" id="{E7AA9D06-0C10-4FA9-B3A2-921289F818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6248" y="2474827"/>
            <a:ext cx="4352645" cy="2291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4881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719F83D-A3E6-4454-88ED-1FC5ECB2D414}"/>
              </a:ext>
            </a:extLst>
          </p:cNvPr>
          <p:cNvSpPr/>
          <p:nvPr/>
        </p:nvSpPr>
        <p:spPr>
          <a:xfrm>
            <a:off x="0" y="630882"/>
            <a:ext cx="11989837" cy="2215991"/>
          </a:xfrm>
          <a:prstGeom prst="rect">
            <a:avLst/>
          </a:prstGeom>
        </p:spPr>
        <p:txBody>
          <a:bodyPr wrap="square">
            <a:spAutoFit/>
          </a:bodyPr>
          <a:lstStyle/>
          <a:p>
            <a:pPr marL="171450" indent="-171450">
              <a:buFont typeface="Arial" panose="020B0604020202020204" pitchFamily="34" charset="0"/>
              <a:buChar char="•"/>
            </a:pPr>
            <a:r>
              <a:rPr lang="en-US" sz="1400" b="1" dirty="0">
                <a:ea typeface="Calibri" panose="020F0502020204030204" pitchFamily="34" charset="0"/>
                <a:cs typeface="Arial" panose="020B0604020202020204" pitchFamily="34" charset="0"/>
              </a:rPr>
              <a:t>First open pangenome </a:t>
            </a:r>
            <a:r>
              <a:rPr lang="en-US" sz="1400" dirty="0">
                <a:ea typeface="Calibri" panose="020F0502020204030204" pitchFamily="34" charset="0"/>
                <a:cs typeface="Arial" panose="020B0604020202020204" pitchFamily="34" charset="0"/>
              </a:rPr>
              <a:t>in a metazoan</a:t>
            </a:r>
            <a:r>
              <a:rPr lang="en-US" sz="1400" i="1" dirty="0">
                <a:ea typeface="Calibri" panose="020F0502020204030204" pitchFamily="34" charset="0"/>
                <a:cs typeface="Arial" panose="020B0604020202020204" pitchFamily="34" charset="0"/>
              </a:rPr>
              <a:t>: </a:t>
            </a:r>
            <a:r>
              <a:rPr lang="en-US" sz="1400" b="1" dirty="0" err="1">
                <a:ea typeface="Calibri" panose="020F0502020204030204" pitchFamily="34" charset="0"/>
                <a:cs typeface="Arial" panose="020B0604020202020204" pitchFamily="34" charset="0"/>
              </a:rPr>
              <a:t>aprox</a:t>
            </a:r>
            <a:r>
              <a:rPr lang="en-US" sz="1400" b="1" dirty="0">
                <a:ea typeface="Calibri" panose="020F0502020204030204" pitchFamily="34" charset="0"/>
                <a:cs typeface="Arial" panose="020B0604020202020204" pitchFamily="34" charset="0"/>
              </a:rPr>
              <a:t>. 45,000 core genes and 20,000 dispensable</a:t>
            </a:r>
            <a:endParaRPr lang="en-US" sz="1400" dirty="0">
              <a:ea typeface="Calibri" panose="020F0502020204030204" pitchFamily="34" charset="0"/>
              <a:cs typeface="Arial" panose="020B0604020202020204" pitchFamily="34" charset="0"/>
            </a:endParaRPr>
          </a:p>
          <a:p>
            <a:pPr marL="628650" lvl="1" indent="-171450">
              <a:buFont typeface="Arial" panose="020B0604020202020204" pitchFamily="34" charset="0"/>
              <a:buChar char="•"/>
            </a:pPr>
            <a:endParaRPr lang="en-US" sz="1400" b="1" dirty="0">
              <a:ea typeface="Calibri" panose="020F0502020204030204" pitchFamily="34" charset="0"/>
              <a:cs typeface="Arial" panose="020B0604020202020204" pitchFamily="34" charset="0"/>
            </a:endParaRPr>
          </a:p>
          <a:p>
            <a:pPr marL="628650" lvl="1" indent="-171450">
              <a:buFont typeface="Arial" panose="020B0604020202020204" pitchFamily="34" charset="0"/>
              <a:buChar char="•"/>
            </a:pPr>
            <a:r>
              <a:rPr lang="en-US" sz="1400" dirty="0">
                <a:ea typeface="Calibri" panose="020F0502020204030204" pitchFamily="34" charset="0"/>
                <a:cs typeface="Arial" panose="020B0604020202020204" pitchFamily="34" charset="0"/>
              </a:rPr>
              <a:t>Genomic structural variations (SV) are large-scale differences within the genome of a species. </a:t>
            </a:r>
            <a:r>
              <a:rPr lang="en-US" sz="1400" dirty="0">
                <a:cs typeface="Arial" panose="020B0604020202020204" pitchFamily="34" charset="0"/>
              </a:rPr>
              <a:t>SV can affect intergenic and also gene-encoding regions, resulting in </a:t>
            </a:r>
            <a:r>
              <a:rPr lang="en-US" sz="1400" b="1" dirty="0">
                <a:cs typeface="Arial" panose="020B0604020202020204" pitchFamily="34" charset="0"/>
              </a:rPr>
              <a:t>gene presence-absence variation (PAV), </a:t>
            </a:r>
            <a:r>
              <a:rPr lang="en-US" sz="1400" dirty="0">
                <a:cs typeface="Arial" panose="020B0604020202020204" pitchFamily="34" charset="0"/>
              </a:rPr>
              <a:t>basis of </a:t>
            </a:r>
            <a:r>
              <a:rPr lang="en-US" sz="1400" dirty="0" err="1">
                <a:cs typeface="Arial" panose="020B0604020202020204" pitchFamily="34" charset="0"/>
              </a:rPr>
              <a:t>pangenomes</a:t>
            </a:r>
            <a:endParaRPr lang="en-US" sz="1400" dirty="0">
              <a:cs typeface="Arial" panose="020B0604020202020204" pitchFamily="34" charset="0"/>
            </a:endParaRPr>
          </a:p>
          <a:p>
            <a:pPr marL="628650" lvl="1" indent="-171450">
              <a:buFont typeface="Arial" panose="020B0604020202020204" pitchFamily="34" charset="0"/>
              <a:buChar char="•"/>
            </a:pPr>
            <a:endParaRPr lang="en-US" sz="1400" dirty="0">
              <a:cs typeface="Arial" panose="020B0604020202020204" pitchFamily="34" charset="0"/>
            </a:endParaRPr>
          </a:p>
          <a:p>
            <a:pPr marL="628650" lvl="1" indent="-171450">
              <a:buFont typeface="Arial" panose="020B0604020202020204" pitchFamily="34" charset="0"/>
              <a:buChar char="•"/>
            </a:pPr>
            <a:r>
              <a:rPr lang="en-US" sz="1400" b="1" dirty="0">
                <a:solidFill>
                  <a:prstClr val="black"/>
                </a:solidFill>
                <a:cs typeface="Arial" panose="020B0604020202020204" pitchFamily="34" charset="0"/>
              </a:rPr>
              <a:t>Close pangenomes </a:t>
            </a:r>
            <a:r>
              <a:rPr lang="en-US" sz="1400" dirty="0">
                <a:solidFill>
                  <a:prstClr val="black"/>
                </a:solidFill>
                <a:cs typeface="Arial" panose="020B0604020202020204" pitchFamily="34" charset="0"/>
              </a:rPr>
              <a:t>are common in the animal kingdom (humans and pigs with variations in the order of 1-10% in gene content)</a:t>
            </a:r>
          </a:p>
          <a:p>
            <a:pPr marL="628650" lvl="1" indent="-171450">
              <a:buFont typeface="Arial" panose="020B0604020202020204" pitchFamily="34" charset="0"/>
              <a:buChar char="•"/>
            </a:pPr>
            <a:endParaRPr lang="en-US" sz="1400" dirty="0">
              <a:solidFill>
                <a:prstClr val="black"/>
              </a:solidFill>
              <a:cs typeface="Arial" panose="020B0604020202020204" pitchFamily="34" charset="0"/>
            </a:endParaRPr>
          </a:p>
          <a:p>
            <a:pPr marL="628650" lvl="1" indent="-171450">
              <a:buFont typeface="Arial" panose="020B0604020202020204" pitchFamily="34" charset="0"/>
              <a:buChar char="•"/>
            </a:pPr>
            <a:r>
              <a:rPr lang="en-US" sz="1400" b="1" dirty="0">
                <a:solidFill>
                  <a:prstClr val="black"/>
                </a:solidFill>
                <a:cs typeface="Arial" panose="020B0604020202020204" pitchFamily="34" charset="0"/>
              </a:rPr>
              <a:t>Open pangenomes </a:t>
            </a:r>
            <a:r>
              <a:rPr lang="en-US" sz="1400" dirty="0">
                <a:solidFill>
                  <a:prstClr val="black"/>
                </a:solidFill>
                <a:cs typeface="Arial" panose="020B0604020202020204" pitchFamily="34" charset="0"/>
              </a:rPr>
              <a:t>with variation as found in mussel were only common in prokaryotes, plants, microalgae and fungi. Recently they are being reported also in invertebrates as bivalves (</a:t>
            </a:r>
            <a:r>
              <a:rPr lang="en-US" sz="1400" b="1" dirty="0">
                <a:solidFill>
                  <a:prstClr val="black"/>
                </a:solidFill>
                <a:cs typeface="Arial" panose="020B0604020202020204" pitchFamily="34" charset="0"/>
              </a:rPr>
              <a:t>38% gene variation in mussels</a:t>
            </a:r>
            <a:r>
              <a:rPr lang="en-US" sz="1400" dirty="0">
                <a:solidFill>
                  <a:prstClr val="black"/>
                </a:solidFill>
                <a:cs typeface="Arial" panose="020B0604020202020204" pitchFamily="34" charset="0"/>
              </a:rPr>
              <a:t>; 14 individuals) and arthropods (44% gene variation in silkworm; 1078 individuals)</a:t>
            </a:r>
            <a:endParaRPr lang="es-ES" sz="1400" dirty="0">
              <a:solidFill>
                <a:prstClr val="black"/>
              </a:solidFill>
              <a:cs typeface="Arial" panose="020B0604020202020204" pitchFamily="34" charset="0"/>
            </a:endParaRPr>
          </a:p>
          <a:p>
            <a:pPr marL="171450" indent="-171450">
              <a:buFont typeface="Arial" panose="020B0604020202020204" pitchFamily="34" charset="0"/>
              <a:buChar char="•"/>
            </a:pPr>
            <a:endParaRPr lang="en-US" sz="1200" dirty="0">
              <a:cs typeface="Arial" panose="020B0604020202020204" pitchFamily="34" charset="0"/>
            </a:endParaRPr>
          </a:p>
        </p:txBody>
      </p:sp>
      <p:pic>
        <p:nvPicPr>
          <p:cNvPr id="5" name="Imagen 4">
            <a:extLst>
              <a:ext uri="{FF2B5EF4-FFF2-40B4-BE49-F238E27FC236}">
                <a16:creationId xmlns:a16="http://schemas.microsoft.com/office/drawing/2014/main" id="{5CAAB717-DE1E-441F-A79F-F84C2A3703A8}"/>
              </a:ext>
            </a:extLst>
          </p:cNvPr>
          <p:cNvPicPr>
            <a:picLocks noChangeAspect="1"/>
          </p:cNvPicPr>
          <p:nvPr/>
        </p:nvPicPr>
        <p:blipFill>
          <a:blip r:embed="rId2"/>
          <a:stretch>
            <a:fillRect/>
          </a:stretch>
        </p:blipFill>
        <p:spPr>
          <a:xfrm>
            <a:off x="202163" y="3016995"/>
            <a:ext cx="5348515" cy="3564006"/>
          </a:xfrm>
          <a:prstGeom prst="rect">
            <a:avLst/>
          </a:prstGeom>
        </p:spPr>
      </p:pic>
      <p:pic>
        <p:nvPicPr>
          <p:cNvPr id="6" name="Imagen 5">
            <a:extLst>
              <a:ext uri="{FF2B5EF4-FFF2-40B4-BE49-F238E27FC236}">
                <a16:creationId xmlns:a16="http://schemas.microsoft.com/office/drawing/2014/main" id="{6BD955C6-2607-4FE4-AA9B-4AC3A463DFEC}"/>
              </a:ext>
            </a:extLst>
          </p:cNvPr>
          <p:cNvPicPr>
            <a:picLocks noChangeAspect="1"/>
          </p:cNvPicPr>
          <p:nvPr/>
        </p:nvPicPr>
        <p:blipFill>
          <a:blip r:embed="rId3"/>
          <a:stretch>
            <a:fillRect/>
          </a:stretch>
        </p:blipFill>
        <p:spPr>
          <a:xfrm>
            <a:off x="8993710" y="3312351"/>
            <a:ext cx="2878848" cy="3046740"/>
          </a:xfrm>
          <a:prstGeom prst="rect">
            <a:avLst/>
          </a:prstGeom>
        </p:spPr>
      </p:pic>
      <p:pic>
        <p:nvPicPr>
          <p:cNvPr id="7" name="Imagen 6">
            <a:extLst>
              <a:ext uri="{FF2B5EF4-FFF2-40B4-BE49-F238E27FC236}">
                <a16:creationId xmlns:a16="http://schemas.microsoft.com/office/drawing/2014/main" id="{999736A5-43EB-473D-A2B6-744711C9D24A}"/>
              </a:ext>
            </a:extLst>
          </p:cNvPr>
          <p:cNvPicPr>
            <a:picLocks noChangeAspect="1"/>
          </p:cNvPicPr>
          <p:nvPr/>
        </p:nvPicPr>
        <p:blipFill rotWithShape="1">
          <a:blip r:embed="rId4"/>
          <a:srcRect l="4575" b="1734"/>
          <a:stretch/>
        </p:blipFill>
        <p:spPr>
          <a:xfrm>
            <a:off x="5855998" y="3312351"/>
            <a:ext cx="2865680" cy="2956959"/>
          </a:xfrm>
          <a:prstGeom prst="rect">
            <a:avLst/>
          </a:prstGeom>
        </p:spPr>
      </p:pic>
      <p:sp>
        <p:nvSpPr>
          <p:cNvPr id="10" name="CuadroTexto 9">
            <a:extLst>
              <a:ext uri="{FF2B5EF4-FFF2-40B4-BE49-F238E27FC236}">
                <a16:creationId xmlns:a16="http://schemas.microsoft.com/office/drawing/2014/main" id="{734E0D99-17BE-470D-AF9C-8017F616A07D}"/>
              </a:ext>
            </a:extLst>
          </p:cNvPr>
          <p:cNvSpPr txBox="1"/>
          <p:nvPr/>
        </p:nvSpPr>
        <p:spPr>
          <a:xfrm>
            <a:off x="141790" y="95343"/>
            <a:ext cx="825037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Eukaryote</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pangenomes</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Mussels</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first</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open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pangenome</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in a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metazoan</a:t>
            </a:r>
            <a:endPar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42932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A925EA26-CD0D-4A68-8356-8502572E8ADE}"/>
              </a:ext>
            </a:extLst>
          </p:cNvPr>
          <p:cNvSpPr/>
          <p:nvPr/>
        </p:nvSpPr>
        <p:spPr>
          <a:xfrm>
            <a:off x="260488" y="813204"/>
            <a:ext cx="8467631" cy="1538883"/>
          </a:xfrm>
          <a:prstGeom prst="rect">
            <a:avLst/>
          </a:prstGeom>
        </p:spPr>
        <p:txBody>
          <a:bodyPr wrap="square">
            <a:spAutoFit/>
          </a:bodyPr>
          <a:lstStyle/>
          <a:p>
            <a:pPr marL="171450" indent="-171450">
              <a:buFont typeface="Arial" panose="020B0604020202020204" pitchFamily="34" charset="0"/>
              <a:buChar char="•"/>
            </a:pPr>
            <a:r>
              <a:rPr lang="en-US" sz="1400" dirty="0">
                <a:solidFill>
                  <a:prstClr val="black"/>
                </a:solidFill>
                <a:cs typeface="Arial" panose="020B0604020202020204" pitchFamily="34" charset="0"/>
              </a:rPr>
              <a:t>In </a:t>
            </a:r>
            <a:r>
              <a:rPr lang="en-US" sz="1400" b="1" dirty="0">
                <a:solidFill>
                  <a:prstClr val="black"/>
                </a:solidFill>
                <a:cs typeface="Arial" panose="020B0604020202020204" pitchFamily="34" charset="0"/>
              </a:rPr>
              <a:t>diploid organisms</a:t>
            </a:r>
            <a:r>
              <a:rPr lang="en-US" sz="1400" dirty="0">
                <a:solidFill>
                  <a:prstClr val="black"/>
                </a:solidFill>
                <a:cs typeface="Arial" panose="020B0604020202020204" pitchFamily="34" charset="0"/>
              </a:rPr>
              <a:t>, </a:t>
            </a:r>
            <a:r>
              <a:rPr lang="en-US" sz="1400" b="1" dirty="0">
                <a:solidFill>
                  <a:prstClr val="black"/>
                </a:solidFill>
                <a:cs typeface="Arial" panose="020B0604020202020204" pitchFamily="34" charset="0"/>
              </a:rPr>
              <a:t>PAV occurs between homologous chromosomes </a:t>
            </a:r>
            <a:r>
              <a:rPr lang="en-US" sz="1400" dirty="0">
                <a:solidFill>
                  <a:prstClr val="black"/>
                </a:solidFill>
                <a:cs typeface="Arial" panose="020B0604020202020204" pitchFamily="34" charset="0"/>
              </a:rPr>
              <a:t>within an individual, resulting in </a:t>
            </a:r>
            <a:r>
              <a:rPr lang="en-US" sz="1400" b="1" dirty="0" err="1">
                <a:solidFill>
                  <a:prstClr val="black"/>
                </a:solidFill>
                <a:cs typeface="Arial" panose="020B0604020202020204" pitchFamily="34" charset="0"/>
              </a:rPr>
              <a:t>hemizygous</a:t>
            </a:r>
            <a:r>
              <a:rPr lang="en-US" sz="1400" b="1" dirty="0">
                <a:solidFill>
                  <a:prstClr val="black"/>
                </a:solidFill>
                <a:cs typeface="Arial" panose="020B0604020202020204" pitchFamily="34" charset="0"/>
              </a:rPr>
              <a:t> genomic regions </a:t>
            </a:r>
            <a:r>
              <a:rPr lang="en-US" sz="1400" dirty="0">
                <a:solidFill>
                  <a:prstClr val="black"/>
                </a:solidFill>
                <a:cs typeface="Arial" panose="020B0604020202020204" pitchFamily="34" charset="0"/>
              </a:rPr>
              <a:t>(present in only one of the two homologous chromosomes)</a:t>
            </a:r>
          </a:p>
          <a:p>
            <a:pPr marL="171450" indent="-171450">
              <a:buFont typeface="Arial" panose="020B0604020202020204" pitchFamily="34" charset="0"/>
              <a:buChar char="•"/>
            </a:pPr>
            <a:endParaRPr lang="en-US" sz="1400" dirty="0">
              <a:solidFill>
                <a:prstClr val="black"/>
              </a:solidFill>
              <a:cs typeface="Arial" panose="020B0604020202020204" pitchFamily="34" charset="0"/>
            </a:endParaRPr>
          </a:p>
          <a:p>
            <a:pPr marL="171450" indent="-171450">
              <a:buFont typeface="Arial" panose="020B0604020202020204" pitchFamily="34" charset="0"/>
              <a:buChar char="•"/>
            </a:pPr>
            <a:r>
              <a:rPr lang="en-US" sz="1400" dirty="0">
                <a:solidFill>
                  <a:prstClr val="black"/>
                </a:solidFill>
                <a:cs typeface="Arial" panose="020B0604020202020204" pitchFamily="34" charset="0"/>
              </a:rPr>
              <a:t>Due to </a:t>
            </a:r>
            <a:r>
              <a:rPr lang="en-US" sz="1400" dirty="0" err="1">
                <a:solidFill>
                  <a:prstClr val="black"/>
                </a:solidFill>
                <a:cs typeface="Arial" panose="020B0604020202020204" pitchFamily="34" charset="0"/>
              </a:rPr>
              <a:t>mendelian</a:t>
            </a:r>
            <a:r>
              <a:rPr lang="en-US" sz="1400" dirty="0">
                <a:solidFill>
                  <a:prstClr val="black"/>
                </a:solidFill>
                <a:cs typeface="Arial" panose="020B0604020202020204" pitchFamily="34" charset="0"/>
              </a:rPr>
              <a:t> inheritance, </a:t>
            </a:r>
            <a:r>
              <a:rPr lang="en-US" sz="1400" b="1" dirty="0">
                <a:solidFill>
                  <a:prstClr val="black"/>
                </a:solidFill>
                <a:cs typeface="Arial" panose="020B0604020202020204" pitchFamily="34" charset="0"/>
              </a:rPr>
              <a:t>genes encoded in </a:t>
            </a:r>
            <a:r>
              <a:rPr lang="en-US" sz="1400" b="1" dirty="0" err="1">
                <a:solidFill>
                  <a:prstClr val="black"/>
                </a:solidFill>
                <a:cs typeface="Arial" panose="020B0604020202020204" pitchFamily="34" charset="0"/>
              </a:rPr>
              <a:t>hemizygous</a:t>
            </a:r>
            <a:r>
              <a:rPr lang="en-US" sz="1400" b="1" dirty="0">
                <a:solidFill>
                  <a:prstClr val="black"/>
                </a:solidFill>
                <a:cs typeface="Arial" panose="020B0604020202020204" pitchFamily="34" charset="0"/>
              </a:rPr>
              <a:t> regions </a:t>
            </a:r>
            <a:r>
              <a:rPr lang="en-US" sz="1400" dirty="0">
                <a:solidFill>
                  <a:prstClr val="black"/>
                </a:solidFill>
                <a:cs typeface="Arial" panose="020B0604020202020204" pitchFamily="34" charset="0"/>
              </a:rPr>
              <a:t>of a single individual are subjected to </a:t>
            </a:r>
            <a:r>
              <a:rPr lang="en-US" sz="1400" b="1" dirty="0">
                <a:solidFill>
                  <a:prstClr val="black"/>
                </a:solidFill>
                <a:cs typeface="Arial" panose="020B0604020202020204" pitchFamily="34" charset="0"/>
              </a:rPr>
              <a:t>PAV at population level</a:t>
            </a:r>
            <a:r>
              <a:rPr lang="en-US" sz="1400" dirty="0">
                <a:solidFill>
                  <a:prstClr val="black"/>
                </a:solidFill>
                <a:cs typeface="Arial" panose="020B0604020202020204" pitchFamily="34" charset="0"/>
              </a:rPr>
              <a:t>.</a:t>
            </a:r>
          </a:p>
          <a:p>
            <a:pPr marL="171450" indent="-171450">
              <a:buFont typeface="Arial" panose="020B0604020202020204" pitchFamily="34" charset="0"/>
              <a:buChar char="•"/>
            </a:pPr>
            <a:endParaRPr lang="en-US" sz="1200" dirty="0">
              <a:solidFill>
                <a:prstClr val="black"/>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p:txBody>
      </p:sp>
      <p:grpSp>
        <p:nvGrpSpPr>
          <p:cNvPr id="6" name="Grupo 5">
            <a:extLst>
              <a:ext uri="{FF2B5EF4-FFF2-40B4-BE49-F238E27FC236}">
                <a16:creationId xmlns:a16="http://schemas.microsoft.com/office/drawing/2014/main" id="{5B8CE4CD-A557-47E2-9085-4CC0558A011B}"/>
              </a:ext>
            </a:extLst>
          </p:cNvPr>
          <p:cNvGrpSpPr/>
          <p:nvPr/>
        </p:nvGrpSpPr>
        <p:grpSpPr>
          <a:xfrm>
            <a:off x="8552533" y="656434"/>
            <a:ext cx="2585281" cy="2846859"/>
            <a:chOff x="6050371" y="174048"/>
            <a:chExt cx="2543257" cy="3208560"/>
          </a:xfrm>
        </p:grpSpPr>
        <p:pic>
          <p:nvPicPr>
            <p:cNvPr id="7" name="Imagen 6">
              <a:extLst>
                <a:ext uri="{FF2B5EF4-FFF2-40B4-BE49-F238E27FC236}">
                  <a16:creationId xmlns:a16="http://schemas.microsoft.com/office/drawing/2014/main" id="{63DAAB6D-0A36-436D-82F9-D2C8942D238D}"/>
                </a:ext>
              </a:extLst>
            </p:cNvPr>
            <p:cNvPicPr>
              <a:picLocks noChangeAspect="1"/>
            </p:cNvPicPr>
            <p:nvPr/>
          </p:nvPicPr>
          <p:blipFill rotWithShape="1">
            <a:blip r:embed="rId2"/>
            <a:srcRect l="16708"/>
            <a:stretch/>
          </p:blipFill>
          <p:spPr>
            <a:xfrm>
              <a:off x="6282183" y="174048"/>
              <a:ext cx="2311445" cy="3208560"/>
            </a:xfrm>
            <a:prstGeom prst="rect">
              <a:avLst/>
            </a:prstGeom>
          </p:spPr>
        </p:pic>
        <p:sp>
          <p:nvSpPr>
            <p:cNvPr id="8" name="Rectángulo 7">
              <a:extLst>
                <a:ext uri="{FF2B5EF4-FFF2-40B4-BE49-F238E27FC236}">
                  <a16:creationId xmlns:a16="http://schemas.microsoft.com/office/drawing/2014/main" id="{AC6CC549-D255-4250-AB7F-0162B1A22EE6}"/>
                </a:ext>
              </a:extLst>
            </p:cNvPr>
            <p:cNvSpPr/>
            <p:nvPr/>
          </p:nvSpPr>
          <p:spPr>
            <a:xfrm>
              <a:off x="6050371" y="1984390"/>
              <a:ext cx="346965" cy="4988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8">
              <a:extLst>
                <a:ext uri="{FF2B5EF4-FFF2-40B4-BE49-F238E27FC236}">
                  <a16:creationId xmlns:a16="http://schemas.microsoft.com/office/drawing/2014/main" id="{0B254549-2F8A-4922-A3EA-7A8D9167D95C}"/>
                </a:ext>
              </a:extLst>
            </p:cNvPr>
            <p:cNvSpPr/>
            <p:nvPr/>
          </p:nvSpPr>
          <p:spPr>
            <a:xfrm>
              <a:off x="6353631" y="511464"/>
              <a:ext cx="565952" cy="4988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10" name="Imagen 9">
            <a:extLst>
              <a:ext uri="{FF2B5EF4-FFF2-40B4-BE49-F238E27FC236}">
                <a16:creationId xmlns:a16="http://schemas.microsoft.com/office/drawing/2014/main" id="{DEE61986-2320-493B-B5A2-0906541A0901}"/>
              </a:ext>
            </a:extLst>
          </p:cNvPr>
          <p:cNvPicPr>
            <a:picLocks noChangeAspect="1"/>
          </p:cNvPicPr>
          <p:nvPr/>
        </p:nvPicPr>
        <p:blipFill rotWithShape="1">
          <a:blip r:embed="rId3"/>
          <a:srcRect l="10916" r="14073"/>
          <a:stretch/>
        </p:blipFill>
        <p:spPr>
          <a:xfrm>
            <a:off x="8728120" y="3649524"/>
            <a:ext cx="3140198" cy="2622957"/>
          </a:xfrm>
          <a:prstGeom prst="rect">
            <a:avLst/>
          </a:prstGeom>
        </p:spPr>
      </p:pic>
      <p:sp>
        <p:nvSpPr>
          <p:cNvPr id="11" name="CuadroTexto 10">
            <a:extLst>
              <a:ext uri="{FF2B5EF4-FFF2-40B4-BE49-F238E27FC236}">
                <a16:creationId xmlns:a16="http://schemas.microsoft.com/office/drawing/2014/main" id="{2DEDE20C-2A2B-4BBB-B051-A123B2B60237}"/>
              </a:ext>
            </a:extLst>
          </p:cNvPr>
          <p:cNvSpPr txBox="1"/>
          <p:nvPr/>
        </p:nvSpPr>
        <p:spPr>
          <a:xfrm>
            <a:off x="8416597" y="43339"/>
            <a:ext cx="3543300" cy="276999"/>
          </a:xfrm>
          <a:prstGeom prst="rect">
            <a:avLst/>
          </a:prstGeom>
          <a:noFill/>
        </p:spPr>
        <p:txBody>
          <a:bodyPr wrap="square" rtlCol="0">
            <a:spAutoFit/>
          </a:bodyPr>
          <a:lstStyle/>
          <a:p>
            <a:pPr algn="r"/>
            <a:r>
              <a:rPr lang="es-ES" sz="1200" dirty="0" err="1"/>
              <a:t>Gerdol</a:t>
            </a:r>
            <a:r>
              <a:rPr lang="es-ES" sz="1200" dirty="0"/>
              <a:t> et al., 2020. </a:t>
            </a:r>
            <a:r>
              <a:rPr lang="es-ES" sz="1200" dirty="0" err="1"/>
              <a:t>Genome</a:t>
            </a:r>
            <a:r>
              <a:rPr lang="es-ES" sz="1200" dirty="0"/>
              <a:t> </a:t>
            </a:r>
            <a:r>
              <a:rPr lang="es-ES" sz="1200" dirty="0" err="1"/>
              <a:t>Biology</a:t>
            </a:r>
            <a:endParaRPr lang="es-ES" sz="1200" dirty="0"/>
          </a:p>
        </p:txBody>
      </p:sp>
      <p:sp>
        <p:nvSpPr>
          <p:cNvPr id="12" name="Rectángulo 11">
            <a:extLst>
              <a:ext uri="{FF2B5EF4-FFF2-40B4-BE49-F238E27FC236}">
                <a16:creationId xmlns:a16="http://schemas.microsoft.com/office/drawing/2014/main" id="{96146028-0BFA-46F0-995E-6494451A8302}"/>
              </a:ext>
            </a:extLst>
          </p:cNvPr>
          <p:cNvSpPr/>
          <p:nvPr/>
        </p:nvSpPr>
        <p:spPr>
          <a:xfrm>
            <a:off x="274522" y="2079863"/>
            <a:ext cx="8395832" cy="954107"/>
          </a:xfrm>
          <a:prstGeom prst="rect">
            <a:avLst/>
          </a:prstGeom>
        </p:spPr>
        <p:txBody>
          <a:bodyPr wrap="square">
            <a:spAutoFit/>
          </a:bodyPr>
          <a:lstStyle/>
          <a:p>
            <a:pPr marL="171450" lvl="0" indent="-171450">
              <a:buFont typeface="Arial" panose="020B0604020202020204" pitchFamily="34" charset="0"/>
              <a:buChar char="•"/>
            </a:pPr>
            <a:r>
              <a:rPr lang="en-US" sz="1400" b="1" dirty="0">
                <a:solidFill>
                  <a:prstClr val="black"/>
                </a:solidFill>
                <a:cs typeface="Arial" panose="020B0604020202020204" pitchFamily="34" charset="0"/>
              </a:rPr>
              <a:t>Bivalves are characterized by great </a:t>
            </a:r>
            <a:r>
              <a:rPr lang="en-US" sz="1400" b="1" dirty="0" err="1">
                <a:solidFill>
                  <a:prstClr val="black"/>
                </a:solidFill>
                <a:cs typeface="Arial" panose="020B0604020202020204" pitchFamily="34" charset="0"/>
              </a:rPr>
              <a:t>hemizygosity</a:t>
            </a:r>
            <a:r>
              <a:rPr lang="en-US" sz="1400" b="1" dirty="0">
                <a:solidFill>
                  <a:prstClr val="black"/>
                </a:solidFill>
                <a:cs typeface="Arial" panose="020B0604020202020204" pitchFamily="34" charset="0"/>
              </a:rPr>
              <a:t> rates </a:t>
            </a:r>
            <a:r>
              <a:rPr lang="en-US" sz="1400" dirty="0">
                <a:solidFill>
                  <a:prstClr val="black"/>
                </a:solidFill>
                <a:cs typeface="Arial" panose="020B0604020202020204" pitchFamily="34" charset="0"/>
              </a:rPr>
              <a:t>(in other </a:t>
            </a:r>
            <a:r>
              <a:rPr lang="en-US" sz="1400" dirty="0" err="1">
                <a:solidFill>
                  <a:prstClr val="black"/>
                </a:solidFill>
                <a:cs typeface="Arial" panose="020B0604020202020204" pitchFamily="34" charset="0"/>
              </a:rPr>
              <a:t>molluscs</a:t>
            </a:r>
            <a:r>
              <a:rPr lang="en-US" sz="1400" dirty="0">
                <a:solidFill>
                  <a:prstClr val="black"/>
                </a:solidFill>
                <a:cs typeface="Arial" panose="020B0604020202020204" pitchFamily="34" charset="0"/>
              </a:rPr>
              <a:t> is not important)</a:t>
            </a:r>
            <a:endParaRPr lang="en-US" sz="1400" b="1" dirty="0">
              <a:solidFill>
                <a:prstClr val="black"/>
              </a:solidFill>
              <a:cs typeface="Arial" panose="020B0604020202020204" pitchFamily="34" charset="0"/>
            </a:endParaRPr>
          </a:p>
          <a:p>
            <a:pPr marL="171450" lvl="0" indent="-171450">
              <a:buFont typeface="Arial" panose="020B0604020202020204" pitchFamily="34" charset="0"/>
              <a:buChar char="•"/>
            </a:pPr>
            <a:endParaRPr lang="en-US" sz="1400" b="1" dirty="0">
              <a:solidFill>
                <a:prstClr val="black"/>
              </a:solidFill>
              <a:cs typeface="Arial" panose="020B0604020202020204" pitchFamily="34" charset="0"/>
            </a:endParaRPr>
          </a:p>
          <a:p>
            <a:pPr marL="171450" lvl="0" indent="-171450">
              <a:buFont typeface="Arial" panose="020B0604020202020204" pitchFamily="34" charset="0"/>
              <a:buChar char="•"/>
            </a:pPr>
            <a:r>
              <a:rPr lang="en-US" sz="1400" dirty="0">
                <a:solidFill>
                  <a:prstClr val="black"/>
                </a:solidFill>
                <a:cs typeface="Arial" panose="020B0604020202020204" pitchFamily="34" charset="0"/>
              </a:rPr>
              <a:t>Detected when </a:t>
            </a:r>
            <a:r>
              <a:rPr lang="en-US" sz="1400" b="1" dirty="0">
                <a:solidFill>
                  <a:prstClr val="black"/>
                </a:solidFill>
                <a:cs typeface="Arial" panose="020B0604020202020204" pitchFamily="34" charset="0"/>
              </a:rPr>
              <a:t>genes present half the expected genomic coverage </a:t>
            </a:r>
            <a:r>
              <a:rPr lang="en-US" sz="1400" dirty="0">
                <a:solidFill>
                  <a:prstClr val="black"/>
                </a:solidFill>
                <a:cs typeface="Arial" panose="020B0604020202020204" pitchFamily="34" charset="0"/>
              </a:rPr>
              <a:t>(mapping genomic reads to the genomic assembly)</a:t>
            </a:r>
          </a:p>
        </p:txBody>
      </p:sp>
      <p:pic>
        <p:nvPicPr>
          <p:cNvPr id="15" name="Imagen 14">
            <a:extLst>
              <a:ext uri="{FF2B5EF4-FFF2-40B4-BE49-F238E27FC236}">
                <a16:creationId xmlns:a16="http://schemas.microsoft.com/office/drawing/2014/main" id="{0CFF4E15-ADD3-439C-9123-595A7A03AC83}"/>
              </a:ext>
            </a:extLst>
          </p:cNvPr>
          <p:cNvPicPr>
            <a:picLocks noChangeAspect="1"/>
          </p:cNvPicPr>
          <p:nvPr/>
        </p:nvPicPr>
        <p:blipFill rotWithShape="1">
          <a:blip r:embed="rId4"/>
          <a:srcRect t="4776"/>
          <a:stretch/>
        </p:blipFill>
        <p:spPr>
          <a:xfrm>
            <a:off x="260488" y="3649524"/>
            <a:ext cx="7948394" cy="1112463"/>
          </a:xfrm>
          <a:prstGeom prst="rect">
            <a:avLst/>
          </a:prstGeom>
        </p:spPr>
      </p:pic>
      <p:pic>
        <p:nvPicPr>
          <p:cNvPr id="16" name="Imagen 15">
            <a:extLst>
              <a:ext uri="{FF2B5EF4-FFF2-40B4-BE49-F238E27FC236}">
                <a16:creationId xmlns:a16="http://schemas.microsoft.com/office/drawing/2014/main" id="{E52D824F-0946-4E5F-B1D7-552C509705C2}"/>
              </a:ext>
            </a:extLst>
          </p:cNvPr>
          <p:cNvPicPr>
            <a:picLocks noChangeAspect="1"/>
          </p:cNvPicPr>
          <p:nvPr/>
        </p:nvPicPr>
        <p:blipFill>
          <a:blip r:embed="rId5"/>
          <a:stretch>
            <a:fillRect/>
          </a:stretch>
        </p:blipFill>
        <p:spPr>
          <a:xfrm>
            <a:off x="260489" y="4849987"/>
            <a:ext cx="8292044" cy="1206403"/>
          </a:xfrm>
          <a:prstGeom prst="rect">
            <a:avLst/>
          </a:prstGeom>
        </p:spPr>
      </p:pic>
      <p:sp>
        <p:nvSpPr>
          <p:cNvPr id="18" name="CuadroTexto 17">
            <a:extLst>
              <a:ext uri="{FF2B5EF4-FFF2-40B4-BE49-F238E27FC236}">
                <a16:creationId xmlns:a16="http://schemas.microsoft.com/office/drawing/2014/main" id="{EF7FC09C-E463-46CB-A9B3-6CE40D95EA74}"/>
              </a:ext>
            </a:extLst>
          </p:cNvPr>
          <p:cNvSpPr txBox="1"/>
          <p:nvPr/>
        </p:nvSpPr>
        <p:spPr>
          <a:xfrm>
            <a:off x="3866994" y="6488538"/>
            <a:ext cx="4453436" cy="276999"/>
          </a:xfrm>
          <a:prstGeom prst="rect">
            <a:avLst/>
          </a:prstGeom>
          <a:noFill/>
        </p:spPr>
        <p:txBody>
          <a:bodyPr wrap="square" rtlCol="0">
            <a:spAutoFit/>
          </a:bodyPr>
          <a:lstStyle/>
          <a:p>
            <a:pPr algn="r"/>
            <a:r>
              <a:rPr lang="es-ES" sz="1200" dirty="0"/>
              <a:t>Calcino et al., 2021. </a:t>
            </a:r>
            <a:r>
              <a:rPr lang="es-ES" sz="1200" dirty="0" err="1"/>
              <a:t>Philosophical</a:t>
            </a:r>
            <a:r>
              <a:rPr lang="es-ES" sz="1200" dirty="0"/>
              <a:t> </a:t>
            </a:r>
            <a:r>
              <a:rPr lang="es-ES" sz="1200" dirty="0" err="1"/>
              <a:t>Transactions</a:t>
            </a:r>
            <a:endParaRPr lang="es-ES" sz="1200" dirty="0"/>
          </a:p>
        </p:txBody>
      </p:sp>
      <p:sp>
        <p:nvSpPr>
          <p:cNvPr id="19" name="CuadroTexto 18">
            <a:extLst>
              <a:ext uri="{FF2B5EF4-FFF2-40B4-BE49-F238E27FC236}">
                <a16:creationId xmlns:a16="http://schemas.microsoft.com/office/drawing/2014/main" id="{85C95C22-1B52-4EE4-AD7A-99A6020F0436}"/>
              </a:ext>
            </a:extLst>
          </p:cNvPr>
          <p:cNvSpPr txBox="1"/>
          <p:nvPr/>
        </p:nvSpPr>
        <p:spPr>
          <a:xfrm>
            <a:off x="141790" y="95343"/>
            <a:ext cx="825037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Eukaryote</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pangenomes</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Mussels</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first</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open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pangenome</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in a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metazoan</a:t>
            </a:r>
            <a:endPar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48003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9BEEA7A4-02E8-4A11-976A-F033B7E058BF}"/>
              </a:ext>
            </a:extLst>
          </p:cNvPr>
          <p:cNvSpPr/>
          <p:nvPr/>
        </p:nvSpPr>
        <p:spPr>
          <a:xfrm>
            <a:off x="317053" y="988797"/>
            <a:ext cx="6577652" cy="738664"/>
          </a:xfrm>
          <a:prstGeom prst="rect">
            <a:avLst/>
          </a:prstGeom>
        </p:spPr>
        <p:txBody>
          <a:bodyPr wrap="square">
            <a:spAutoFit/>
          </a:bodyPr>
          <a:lstStyle/>
          <a:p>
            <a:pPr marL="171450" indent="-171450">
              <a:buFont typeface="Arial" panose="020B0604020202020204" pitchFamily="34" charset="0"/>
              <a:buChar char="•"/>
            </a:pPr>
            <a:endParaRPr lang="en-US" sz="1400" dirty="0">
              <a:solidFill>
                <a:prstClr val="black"/>
              </a:solidFill>
              <a:cs typeface="Arial" panose="020B0604020202020204" pitchFamily="34" charset="0"/>
            </a:endParaRPr>
          </a:p>
          <a:p>
            <a:pPr marL="171450" indent="-171450">
              <a:buFont typeface="Arial" panose="020B0604020202020204" pitchFamily="34" charset="0"/>
              <a:buChar char="•"/>
            </a:pPr>
            <a:r>
              <a:rPr lang="en-US" sz="1400" dirty="0">
                <a:cs typeface="Arial" panose="020B0604020202020204" pitchFamily="34" charset="0"/>
              </a:rPr>
              <a:t>Some studies started to point towards PAV in other bivalves, focused in the chromosomic distribution of SV.</a:t>
            </a:r>
          </a:p>
        </p:txBody>
      </p:sp>
      <p:pic>
        <p:nvPicPr>
          <p:cNvPr id="5" name="Imagen 4">
            <a:extLst>
              <a:ext uri="{FF2B5EF4-FFF2-40B4-BE49-F238E27FC236}">
                <a16:creationId xmlns:a16="http://schemas.microsoft.com/office/drawing/2014/main" id="{39F535DF-6BF6-4139-BACE-0F4349D31DBE}"/>
              </a:ext>
            </a:extLst>
          </p:cNvPr>
          <p:cNvPicPr>
            <a:picLocks noChangeAspect="1"/>
          </p:cNvPicPr>
          <p:nvPr/>
        </p:nvPicPr>
        <p:blipFill>
          <a:blip r:embed="rId2"/>
          <a:stretch>
            <a:fillRect/>
          </a:stretch>
        </p:blipFill>
        <p:spPr>
          <a:xfrm>
            <a:off x="84998" y="2327629"/>
            <a:ext cx="3652981" cy="3371305"/>
          </a:xfrm>
          <a:prstGeom prst="rect">
            <a:avLst/>
          </a:prstGeom>
        </p:spPr>
      </p:pic>
      <p:pic>
        <p:nvPicPr>
          <p:cNvPr id="6" name="Imagen 5">
            <a:extLst>
              <a:ext uri="{FF2B5EF4-FFF2-40B4-BE49-F238E27FC236}">
                <a16:creationId xmlns:a16="http://schemas.microsoft.com/office/drawing/2014/main" id="{88D65B39-6009-4885-A9C6-FEE7FFBCFBA8}"/>
              </a:ext>
            </a:extLst>
          </p:cNvPr>
          <p:cNvPicPr>
            <a:picLocks noChangeAspect="1"/>
          </p:cNvPicPr>
          <p:nvPr/>
        </p:nvPicPr>
        <p:blipFill>
          <a:blip r:embed="rId3"/>
          <a:stretch>
            <a:fillRect/>
          </a:stretch>
        </p:blipFill>
        <p:spPr>
          <a:xfrm>
            <a:off x="4207493" y="2020465"/>
            <a:ext cx="2630648" cy="3985631"/>
          </a:xfrm>
          <a:prstGeom prst="rect">
            <a:avLst/>
          </a:prstGeom>
        </p:spPr>
      </p:pic>
      <p:sp>
        <p:nvSpPr>
          <p:cNvPr id="7" name="Rectángulo 6">
            <a:extLst>
              <a:ext uri="{FF2B5EF4-FFF2-40B4-BE49-F238E27FC236}">
                <a16:creationId xmlns:a16="http://schemas.microsoft.com/office/drawing/2014/main" id="{DBADB4F8-350F-42EB-B539-F2544AC0C980}"/>
              </a:ext>
            </a:extLst>
          </p:cNvPr>
          <p:cNvSpPr/>
          <p:nvPr/>
        </p:nvSpPr>
        <p:spPr>
          <a:xfrm>
            <a:off x="711970" y="5887692"/>
            <a:ext cx="3121121" cy="646331"/>
          </a:xfrm>
          <a:prstGeom prst="rect">
            <a:avLst/>
          </a:prstGeom>
        </p:spPr>
        <p:txBody>
          <a:bodyPr wrap="square">
            <a:spAutoFit/>
          </a:bodyPr>
          <a:lstStyle/>
          <a:p>
            <a:r>
              <a:rPr lang="en-US" sz="1200" dirty="0">
                <a:latin typeface="Arial" panose="020B0604020202020204" pitchFamily="34" charset="0"/>
                <a:cs typeface="Arial" panose="020B0604020202020204" pitchFamily="34" charset="0"/>
              </a:rPr>
              <a:t>Chromosomic distribution of duplications (gene copy variations between individuals) in </a:t>
            </a:r>
            <a:r>
              <a:rPr lang="en-US" sz="1200" i="1" dirty="0" err="1">
                <a:latin typeface="Arial" panose="020B0604020202020204" pitchFamily="34" charset="0"/>
                <a:cs typeface="Arial" panose="020B0604020202020204" pitchFamily="34" charset="0"/>
              </a:rPr>
              <a:t>Crassostrea</a:t>
            </a:r>
            <a:r>
              <a:rPr lang="en-US" sz="1200" i="1" dirty="0">
                <a:latin typeface="Arial" panose="020B0604020202020204" pitchFamily="34" charset="0"/>
                <a:cs typeface="Arial" panose="020B0604020202020204" pitchFamily="34" charset="0"/>
              </a:rPr>
              <a:t> </a:t>
            </a:r>
            <a:r>
              <a:rPr lang="en-US" sz="1200" i="1" dirty="0" err="1">
                <a:latin typeface="Arial" panose="020B0604020202020204" pitchFamily="34" charset="0"/>
                <a:cs typeface="Arial" panose="020B0604020202020204" pitchFamily="34" charset="0"/>
              </a:rPr>
              <a:t>virginica</a:t>
            </a:r>
            <a:endParaRPr lang="en-US" sz="1200" i="1" dirty="0">
              <a:latin typeface="Arial" panose="020B0604020202020204" pitchFamily="34" charset="0"/>
              <a:cs typeface="Arial" panose="020B0604020202020204" pitchFamily="34" charset="0"/>
            </a:endParaRPr>
          </a:p>
        </p:txBody>
      </p:sp>
      <p:sp>
        <p:nvSpPr>
          <p:cNvPr id="8" name="Rectángulo 7">
            <a:extLst>
              <a:ext uri="{FF2B5EF4-FFF2-40B4-BE49-F238E27FC236}">
                <a16:creationId xmlns:a16="http://schemas.microsoft.com/office/drawing/2014/main" id="{0AEBC672-8AA4-489C-9C0A-7E36D8AF1E16}"/>
              </a:ext>
            </a:extLst>
          </p:cNvPr>
          <p:cNvSpPr/>
          <p:nvPr/>
        </p:nvSpPr>
        <p:spPr>
          <a:xfrm>
            <a:off x="4091706" y="6072358"/>
            <a:ext cx="3398983" cy="461665"/>
          </a:xfrm>
          <a:prstGeom prst="rect">
            <a:avLst/>
          </a:prstGeom>
        </p:spPr>
        <p:txBody>
          <a:bodyPr wrap="square">
            <a:spAutoFit/>
          </a:bodyPr>
          <a:lstStyle/>
          <a:p>
            <a:r>
              <a:rPr lang="en-US" sz="1200" dirty="0">
                <a:latin typeface="Arial" panose="020B0604020202020204" pitchFamily="34" charset="0"/>
                <a:cs typeface="Arial" panose="020B0604020202020204" pitchFamily="34" charset="0"/>
              </a:rPr>
              <a:t>Gene variation between haplotypes (</a:t>
            </a:r>
            <a:r>
              <a:rPr lang="en-US" sz="1200" dirty="0" err="1">
                <a:latin typeface="Arial" panose="020B0604020202020204" pitchFamily="34" charset="0"/>
                <a:cs typeface="Arial" panose="020B0604020202020204" pitchFamily="34" charset="0"/>
              </a:rPr>
              <a:t>hemizygous</a:t>
            </a:r>
            <a:r>
              <a:rPr lang="en-US" sz="1200" dirty="0">
                <a:latin typeface="Arial" panose="020B0604020202020204" pitchFamily="34" charset="0"/>
                <a:cs typeface="Arial" panose="020B0604020202020204" pitchFamily="34" charset="0"/>
              </a:rPr>
              <a:t> regions) in </a:t>
            </a:r>
            <a:r>
              <a:rPr lang="en-US" sz="1200" i="1" dirty="0" err="1">
                <a:latin typeface="Arial" panose="020B0604020202020204" pitchFamily="34" charset="0"/>
                <a:cs typeface="Arial" panose="020B0604020202020204" pitchFamily="34" charset="0"/>
              </a:rPr>
              <a:t>Pinctada</a:t>
            </a:r>
            <a:r>
              <a:rPr lang="en-US" sz="1200" i="1" dirty="0">
                <a:latin typeface="Arial" panose="020B0604020202020204" pitchFamily="34" charset="0"/>
                <a:cs typeface="Arial" panose="020B0604020202020204" pitchFamily="34" charset="0"/>
              </a:rPr>
              <a:t> </a:t>
            </a:r>
            <a:r>
              <a:rPr lang="en-US" sz="1200" i="1" dirty="0" err="1">
                <a:latin typeface="Arial" panose="020B0604020202020204" pitchFamily="34" charset="0"/>
                <a:cs typeface="Arial" panose="020B0604020202020204" pitchFamily="34" charset="0"/>
              </a:rPr>
              <a:t>fucata</a:t>
            </a:r>
            <a:r>
              <a:rPr lang="en-US" sz="1200" i="1" dirty="0">
                <a:latin typeface="Arial" panose="020B0604020202020204" pitchFamily="34" charset="0"/>
                <a:cs typeface="Arial" panose="020B0604020202020204" pitchFamily="34" charset="0"/>
              </a:rPr>
              <a:t> </a:t>
            </a:r>
            <a:endParaRPr lang="es-ES" sz="1200" i="1" dirty="0">
              <a:latin typeface="Arial" panose="020B0604020202020204" pitchFamily="34" charset="0"/>
              <a:cs typeface="Arial" panose="020B0604020202020204" pitchFamily="34" charset="0"/>
            </a:endParaRPr>
          </a:p>
        </p:txBody>
      </p:sp>
      <p:sp>
        <p:nvSpPr>
          <p:cNvPr id="9" name="Rectángulo 8">
            <a:extLst>
              <a:ext uri="{FF2B5EF4-FFF2-40B4-BE49-F238E27FC236}">
                <a16:creationId xmlns:a16="http://schemas.microsoft.com/office/drawing/2014/main" id="{C57CD7C6-B891-48D8-BA9A-8A0FEE98C57E}"/>
              </a:ext>
            </a:extLst>
          </p:cNvPr>
          <p:cNvSpPr/>
          <p:nvPr/>
        </p:nvSpPr>
        <p:spPr>
          <a:xfrm>
            <a:off x="5398950" y="6567027"/>
            <a:ext cx="1394100" cy="276999"/>
          </a:xfrm>
          <a:prstGeom prst="rect">
            <a:avLst/>
          </a:prstGeom>
        </p:spPr>
        <p:txBody>
          <a:bodyPr wrap="none">
            <a:spAutoFit/>
          </a:bodyPr>
          <a:lstStyle/>
          <a:p>
            <a:r>
              <a:rPr lang="es-ES" sz="1200" dirty="0" err="1">
                <a:cs typeface="Arial" panose="020B0604020202020204" pitchFamily="34" charset="0"/>
              </a:rPr>
              <a:t>Modak</a:t>
            </a:r>
            <a:r>
              <a:rPr lang="es-ES" sz="1200" dirty="0">
                <a:cs typeface="Arial" panose="020B0604020202020204" pitchFamily="34" charset="0"/>
              </a:rPr>
              <a:t> et al., 2021.</a:t>
            </a:r>
          </a:p>
        </p:txBody>
      </p:sp>
      <p:sp>
        <p:nvSpPr>
          <p:cNvPr id="10" name="Rectángulo 9">
            <a:extLst>
              <a:ext uri="{FF2B5EF4-FFF2-40B4-BE49-F238E27FC236}">
                <a16:creationId xmlns:a16="http://schemas.microsoft.com/office/drawing/2014/main" id="{482634A5-0B16-4C43-B32B-477BA5450830}"/>
              </a:ext>
            </a:extLst>
          </p:cNvPr>
          <p:cNvSpPr/>
          <p:nvPr/>
        </p:nvSpPr>
        <p:spPr>
          <a:xfrm>
            <a:off x="2145288" y="6567028"/>
            <a:ext cx="1551835" cy="276999"/>
          </a:xfrm>
          <a:prstGeom prst="rect">
            <a:avLst/>
          </a:prstGeom>
        </p:spPr>
        <p:txBody>
          <a:bodyPr wrap="none">
            <a:spAutoFit/>
          </a:bodyPr>
          <a:lstStyle/>
          <a:p>
            <a:r>
              <a:rPr lang="es-ES" sz="1200" dirty="0">
                <a:cs typeface="Arial" panose="020B0604020202020204" pitchFamily="34" charset="0"/>
              </a:rPr>
              <a:t>(</a:t>
            </a:r>
            <a:r>
              <a:rPr lang="es-ES" sz="1200" dirty="0" err="1">
                <a:cs typeface="Arial" panose="020B0604020202020204" pitchFamily="34" charset="0"/>
              </a:rPr>
              <a:t>Takeuchi</a:t>
            </a:r>
            <a:r>
              <a:rPr lang="es-ES" sz="1200" dirty="0">
                <a:cs typeface="Arial" panose="020B0604020202020204" pitchFamily="34" charset="0"/>
              </a:rPr>
              <a:t> et al., 2022)</a:t>
            </a:r>
          </a:p>
        </p:txBody>
      </p:sp>
      <p:pic>
        <p:nvPicPr>
          <p:cNvPr id="11" name="Imagen 10">
            <a:extLst>
              <a:ext uri="{FF2B5EF4-FFF2-40B4-BE49-F238E27FC236}">
                <a16:creationId xmlns:a16="http://schemas.microsoft.com/office/drawing/2014/main" id="{37C07BE5-E52E-47CC-8A3A-9484C3629BB2}"/>
              </a:ext>
            </a:extLst>
          </p:cNvPr>
          <p:cNvPicPr>
            <a:picLocks noChangeAspect="1"/>
          </p:cNvPicPr>
          <p:nvPr/>
        </p:nvPicPr>
        <p:blipFill>
          <a:blip r:embed="rId4"/>
          <a:stretch>
            <a:fillRect/>
          </a:stretch>
        </p:blipFill>
        <p:spPr>
          <a:xfrm>
            <a:off x="7307655" y="1399115"/>
            <a:ext cx="4770942" cy="4747087"/>
          </a:xfrm>
          <a:prstGeom prst="rect">
            <a:avLst/>
          </a:prstGeom>
        </p:spPr>
      </p:pic>
      <p:sp>
        <p:nvSpPr>
          <p:cNvPr id="12" name="Rectángulo 11">
            <a:extLst>
              <a:ext uri="{FF2B5EF4-FFF2-40B4-BE49-F238E27FC236}">
                <a16:creationId xmlns:a16="http://schemas.microsoft.com/office/drawing/2014/main" id="{03327C1E-2969-4B0E-ACE0-E1EE7898381C}"/>
              </a:ext>
            </a:extLst>
          </p:cNvPr>
          <p:cNvSpPr/>
          <p:nvPr/>
        </p:nvSpPr>
        <p:spPr>
          <a:xfrm>
            <a:off x="317053" y="711798"/>
            <a:ext cx="10314002" cy="307777"/>
          </a:xfrm>
          <a:prstGeom prst="rect">
            <a:avLst/>
          </a:prstGeom>
        </p:spPr>
        <p:txBody>
          <a:bodyPr wrap="square">
            <a:spAutoFit/>
          </a:bodyPr>
          <a:lstStyle/>
          <a:p>
            <a:pPr marL="171450" lvl="0" indent="-171450">
              <a:buFont typeface="Arial" panose="020B0604020202020204" pitchFamily="34" charset="0"/>
              <a:buChar char="•"/>
            </a:pPr>
            <a:r>
              <a:rPr lang="en-US" sz="1400" dirty="0">
                <a:solidFill>
                  <a:prstClr val="black"/>
                </a:solidFill>
                <a:cs typeface="Arial" panose="020B0604020202020204" pitchFamily="34" charset="0"/>
              </a:rPr>
              <a:t>The </a:t>
            </a:r>
            <a:r>
              <a:rPr lang="en-US" sz="1400" b="1" dirty="0">
                <a:solidFill>
                  <a:prstClr val="black"/>
                </a:solidFill>
                <a:cs typeface="Arial" panose="020B0604020202020204" pitchFamily="34" charset="0"/>
              </a:rPr>
              <a:t>large </a:t>
            </a:r>
            <a:r>
              <a:rPr lang="en-US" sz="1400" b="1" dirty="0" err="1">
                <a:solidFill>
                  <a:prstClr val="black"/>
                </a:solidFill>
                <a:cs typeface="Arial" panose="020B0604020202020204" pitchFamily="34" charset="0"/>
              </a:rPr>
              <a:t>hemizygous</a:t>
            </a:r>
            <a:r>
              <a:rPr lang="en-US" sz="1400" b="1" dirty="0">
                <a:solidFill>
                  <a:prstClr val="black"/>
                </a:solidFill>
                <a:cs typeface="Arial" panose="020B0604020202020204" pitchFamily="34" charset="0"/>
              </a:rPr>
              <a:t> fractions in other bivalves </a:t>
            </a:r>
            <a:r>
              <a:rPr lang="en-US" sz="1400" dirty="0">
                <a:solidFill>
                  <a:prstClr val="black"/>
                </a:solidFill>
                <a:cs typeface="Arial" panose="020B0604020202020204" pitchFamily="34" charset="0"/>
              </a:rPr>
              <a:t>could be related with a </a:t>
            </a:r>
            <a:r>
              <a:rPr lang="en-US" sz="1400" b="1" dirty="0">
                <a:solidFill>
                  <a:prstClr val="black"/>
                </a:solidFill>
                <a:cs typeface="Arial" panose="020B0604020202020204" pitchFamily="34" charset="0"/>
              </a:rPr>
              <a:t>widespread distribution of </a:t>
            </a:r>
            <a:r>
              <a:rPr lang="en-US" sz="1400" b="1" dirty="0" err="1">
                <a:solidFill>
                  <a:prstClr val="black"/>
                </a:solidFill>
                <a:cs typeface="Arial" panose="020B0604020202020204" pitchFamily="34" charset="0"/>
              </a:rPr>
              <a:t>pangenomes</a:t>
            </a:r>
            <a:r>
              <a:rPr lang="en-US" sz="1400" b="1" dirty="0">
                <a:solidFill>
                  <a:prstClr val="black"/>
                </a:solidFill>
                <a:cs typeface="Arial" panose="020B0604020202020204" pitchFamily="34" charset="0"/>
              </a:rPr>
              <a:t> </a:t>
            </a:r>
            <a:r>
              <a:rPr lang="en-US" sz="1400" dirty="0">
                <a:solidFill>
                  <a:prstClr val="black"/>
                </a:solidFill>
                <a:cs typeface="Arial" panose="020B0604020202020204" pitchFamily="34" charset="0"/>
              </a:rPr>
              <a:t>in these species</a:t>
            </a:r>
          </a:p>
        </p:txBody>
      </p:sp>
      <p:sp>
        <p:nvSpPr>
          <p:cNvPr id="13" name="Rectángulo 12">
            <a:extLst>
              <a:ext uri="{FF2B5EF4-FFF2-40B4-BE49-F238E27FC236}">
                <a16:creationId xmlns:a16="http://schemas.microsoft.com/office/drawing/2014/main" id="{5B1B066E-EB14-4CD8-8ABF-95CA710DCD0E}"/>
              </a:ext>
            </a:extLst>
          </p:cNvPr>
          <p:cNvSpPr/>
          <p:nvPr/>
        </p:nvSpPr>
        <p:spPr>
          <a:xfrm>
            <a:off x="8446216" y="6067036"/>
            <a:ext cx="3398983" cy="461665"/>
          </a:xfrm>
          <a:prstGeom prst="rect">
            <a:avLst/>
          </a:prstGeom>
        </p:spPr>
        <p:txBody>
          <a:bodyPr wrap="square">
            <a:spAutoFit/>
          </a:bodyPr>
          <a:lstStyle/>
          <a:p>
            <a:r>
              <a:rPr lang="en-US" sz="1200" dirty="0">
                <a:latin typeface="Arial" panose="020B0604020202020204" pitchFamily="34" charset="0"/>
                <a:cs typeface="Arial" panose="020B0604020202020204" pitchFamily="34" charset="0"/>
              </a:rPr>
              <a:t>Chromosomic distribution of PAV in </a:t>
            </a:r>
            <a:r>
              <a:rPr lang="en-US" sz="1200" i="1" dirty="0" err="1">
                <a:latin typeface="Arial" panose="020B0604020202020204" pitchFamily="34" charset="0"/>
                <a:cs typeface="Arial" panose="020B0604020202020204" pitchFamily="34" charset="0"/>
              </a:rPr>
              <a:t>Mytilus</a:t>
            </a:r>
            <a:r>
              <a:rPr lang="en-US" sz="1200" i="1" dirty="0">
                <a:latin typeface="Arial" panose="020B0604020202020204" pitchFamily="34" charset="0"/>
                <a:cs typeface="Arial" panose="020B0604020202020204" pitchFamily="34" charset="0"/>
              </a:rPr>
              <a:t> </a:t>
            </a:r>
            <a:r>
              <a:rPr lang="en-US" sz="1200" i="1" dirty="0" err="1">
                <a:latin typeface="Arial" panose="020B0604020202020204" pitchFamily="34" charset="0"/>
                <a:cs typeface="Arial" panose="020B0604020202020204" pitchFamily="34" charset="0"/>
              </a:rPr>
              <a:t>galloprovincialis</a:t>
            </a:r>
            <a:endParaRPr lang="es-ES" sz="1200" i="1" dirty="0">
              <a:latin typeface="Arial" panose="020B0604020202020204" pitchFamily="34" charset="0"/>
              <a:cs typeface="Arial" panose="020B0604020202020204" pitchFamily="34" charset="0"/>
            </a:endParaRPr>
          </a:p>
        </p:txBody>
      </p:sp>
      <p:sp>
        <p:nvSpPr>
          <p:cNvPr id="14" name="CuadroTexto 13">
            <a:extLst>
              <a:ext uri="{FF2B5EF4-FFF2-40B4-BE49-F238E27FC236}">
                <a16:creationId xmlns:a16="http://schemas.microsoft.com/office/drawing/2014/main" id="{2F7E1C70-CCEF-47E8-B082-FDF12E1DE09F}"/>
              </a:ext>
            </a:extLst>
          </p:cNvPr>
          <p:cNvSpPr txBox="1"/>
          <p:nvPr/>
        </p:nvSpPr>
        <p:spPr>
          <a:xfrm>
            <a:off x="9809017" y="6581001"/>
            <a:ext cx="2113053" cy="276999"/>
          </a:xfrm>
          <a:prstGeom prst="rect">
            <a:avLst/>
          </a:prstGeom>
          <a:noFill/>
        </p:spPr>
        <p:txBody>
          <a:bodyPr wrap="square" rtlCol="0">
            <a:spAutoFit/>
          </a:bodyPr>
          <a:lstStyle/>
          <a:p>
            <a:pPr algn="r"/>
            <a:r>
              <a:rPr lang="es-ES" sz="1200" dirty="0"/>
              <a:t>Saco et al., 2023. </a:t>
            </a:r>
            <a:r>
              <a:rPr lang="es-ES" sz="1200" dirty="0" err="1"/>
              <a:t>Iscience</a:t>
            </a:r>
            <a:endParaRPr lang="es-ES" sz="1200" dirty="0"/>
          </a:p>
        </p:txBody>
      </p:sp>
      <p:sp>
        <p:nvSpPr>
          <p:cNvPr id="15" name="CuadroTexto 14">
            <a:extLst>
              <a:ext uri="{FF2B5EF4-FFF2-40B4-BE49-F238E27FC236}">
                <a16:creationId xmlns:a16="http://schemas.microsoft.com/office/drawing/2014/main" id="{83098546-ED48-4E09-81AC-E1F1D828D712}"/>
              </a:ext>
            </a:extLst>
          </p:cNvPr>
          <p:cNvSpPr txBox="1"/>
          <p:nvPr/>
        </p:nvSpPr>
        <p:spPr>
          <a:xfrm>
            <a:off x="195846" y="139311"/>
            <a:ext cx="825037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Eukaryote</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pangenomes</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Mussels</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first</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open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pangenome</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in a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metazoan</a:t>
            </a:r>
            <a:endPar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17432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0068EBE1-9212-4830-8D3A-F46E81A2E591}"/>
              </a:ext>
            </a:extLst>
          </p:cNvPr>
          <p:cNvSpPr/>
          <p:nvPr/>
        </p:nvSpPr>
        <p:spPr>
          <a:xfrm>
            <a:off x="298580" y="741906"/>
            <a:ext cx="6749920" cy="1815882"/>
          </a:xfrm>
          <a:prstGeom prst="rect">
            <a:avLst/>
          </a:prstGeom>
        </p:spPr>
        <p:txBody>
          <a:bodyPr wrap="square">
            <a:spAutoFit/>
          </a:bodyPr>
          <a:lstStyle/>
          <a:p>
            <a:pPr marL="171450" lvl="0" indent="-171450">
              <a:buFont typeface="Arial" panose="020B0604020202020204" pitchFamily="34" charset="0"/>
              <a:buChar char="•"/>
            </a:pPr>
            <a:r>
              <a:rPr lang="en-US" sz="1400" dirty="0">
                <a:solidFill>
                  <a:prstClr val="black"/>
                </a:solidFill>
                <a:cs typeface="Arial" panose="020B0604020202020204" pitchFamily="34" charset="0"/>
              </a:rPr>
              <a:t>The large </a:t>
            </a:r>
            <a:r>
              <a:rPr lang="en-US" sz="1400" b="1" dirty="0">
                <a:solidFill>
                  <a:prstClr val="black"/>
                </a:solidFill>
                <a:cs typeface="Arial" panose="020B0604020202020204" pitchFamily="34" charset="0"/>
              </a:rPr>
              <a:t>dispensable fraction of the mussel genome could be related with adaptation </a:t>
            </a:r>
            <a:r>
              <a:rPr lang="en-US" sz="1400" dirty="0">
                <a:solidFill>
                  <a:prstClr val="black"/>
                </a:solidFill>
                <a:cs typeface="Arial" panose="020B0604020202020204" pitchFamily="34" charset="0"/>
              </a:rPr>
              <a:t>(as usually described for </a:t>
            </a:r>
            <a:r>
              <a:rPr lang="en-US" sz="1400" dirty="0" err="1">
                <a:solidFill>
                  <a:prstClr val="black"/>
                </a:solidFill>
                <a:cs typeface="Arial" panose="020B0604020202020204" pitchFamily="34" charset="0"/>
              </a:rPr>
              <a:t>pangenomes</a:t>
            </a:r>
            <a:r>
              <a:rPr lang="en-US" sz="1400" dirty="0">
                <a:solidFill>
                  <a:prstClr val="black"/>
                </a:solidFill>
                <a:cs typeface="Arial" panose="020B0604020202020204" pitchFamily="34" charset="0"/>
              </a:rPr>
              <a:t> in other species)</a:t>
            </a:r>
          </a:p>
          <a:p>
            <a:pPr marL="171450" lvl="0" indent="-171450">
              <a:buFont typeface="Arial" panose="020B0604020202020204" pitchFamily="34" charset="0"/>
              <a:buChar char="•"/>
            </a:pPr>
            <a:endParaRPr lang="en-US" sz="1400" dirty="0">
              <a:solidFill>
                <a:prstClr val="black"/>
              </a:solidFill>
              <a:cs typeface="Arial" panose="020B0604020202020204" pitchFamily="34" charset="0"/>
            </a:endParaRPr>
          </a:p>
          <a:p>
            <a:pPr marL="171450" lvl="0" indent="-171450">
              <a:buFont typeface="Arial" panose="020B0604020202020204" pitchFamily="34" charset="0"/>
              <a:buChar char="•"/>
            </a:pPr>
            <a:r>
              <a:rPr lang="en-US" sz="1400" dirty="0">
                <a:solidFill>
                  <a:prstClr val="black"/>
                </a:solidFill>
                <a:cs typeface="Arial" panose="020B0604020202020204" pitchFamily="34" charset="0"/>
              </a:rPr>
              <a:t>The </a:t>
            </a:r>
            <a:r>
              <a:rPr lang="en-US" sz="1400" b="1" dirty="0">
                <a:solidFill>
                  <a:prstClr val="black"/>
                </a:solidFill>
                <a:cs typeface="Arial" panose="020B0604020202020204" pitchFamily="34" charset="0"/>
              </a:rPr>
              <a:t>dispensable fraction </a:t>
            </a:r>
            <a:r>
              <a:rPr lang="en-US" sz="1400" dirty="0">
                <a:solidFill>
                  <a:prstClr val="black"/>
                </a:solidFill>
                <a:cs typeface="Arial" panose="020B0604020202020204" pitchFamily="34" charset="0"/>
              </a:rPr>
              <a:t>in mussels is </a:t>
            </a:r>
            <a:r>
              <a:rPr lang="en-US" sz="1400" b="1" dirty="0">
                <a:solidFill>
                  <a:prstClr val="black"/>
                </a:solidFill>
                <a:cs typeface="Arial" panose="020B0604020202020204" pitchFamily="34" charset="0"/>
              </a:rPr>
              <a:t>enriched in gene families with immune functions </a:t>
            </a:r>
            <a:r>
              <a:rPr lang="en-US" sz="1400" dirty="0">
                <a:solidFill>
                  <a:prstClr val="black"/>
                </a:solidFill>
                <a:cs typeface="Arial" panose="020B0604020202020204" pitchFamily="34" charset="0"/>
              </a:rPr>
              <a:t>(same in </a:t>
            </a:r>
            <a:r>
              <a:rPr lang="en-US" sz="1400" dirty="0" err="1">
                <a:solidFill>
                  <a:prstClr val="black"/>
                </a:solidFill>
                <a:cs typeface="Arial" panose="020B0604020202020204" pitchFamily="34" charset="0"/>
              </a:rPr>
              <a:t>hemizigous</a:t>
            </a:r>
            <a:r>
              <a:rPr lang="en-US" sz="1400" dirty="0">
                <a:solidFill>
                  <a:prstClr val="black"/>
                </a:solidFill>
                <a:cs typeface="Arial" panose="020B0604020202020204" pitchFamily="34" charset="0"/>
              </a:rPr>
              <a:t> fractions in other bivalves)</a:t>
            </a:r>
          </a:p>
          <a:p>
            <a:pPr marL="171450" lvl="0" indent="-171450">
              <a:buFont typeface="Arial" panose="020B0604020202020204" pitchFamily="34" charset="0"/>
              <a:buChar char="•"/>
            </a:pPr>
            <a:endParaRPr lang="en-US" sz="1400" dirty="0">
              <a:solidFill>
                <a:prstClr val="black"/>
              </a:solidFill>
              <a:cs typeface="Arial" panose="020B0604020202020204" pitchFamily="34" charset="0"/>
            </a:endParaRPr>
          </a:p>
          <a:p>
            <a:pPr marL="171450" lvl="0" indent="-171450">
              <a:buFont typeface="Arial" panose="020B0604020202020204" pitchFamily="34" charset="0"/>
              <a:buChar char="•"/>
            </a:pPr>
            <a:r>
              <a:rPr lang="en-US" sz="1400" dirty="0">
                <a:solidFill>
                  <a:prstClr val="black"/>
                </a:solidFill>
                <a:cs typeface="Arial" panose="020B0604020202020204" pitchFamily="34" charset="0"/>
              </a:rPr>
              <a:t>In addition, </a:t>
            </a:r>
            <a:r>
              <a:rPr lang="en-US" sz="1400" dirty="0" err="1">
                <a:solidFill>
                  <a:prstClr val="black"/>
                </a:solidFill>
                <a:cs typeface="Arial" panose="020B0604020202020204" pitchFamily="34" charset="0"/>
              </a:rPr>
              <a:t>resequenced</a:t>
            </a:r>
            <a:r>
              <a:rPr lang="en-US" sz="1400" dirty="0">
                <a:solidFill>
                  <a:prstClr val="black"/>
                </a:solidFill>
                <a:cs typeface="Arial" panose="020B0604020202020204" pitchFamily="34" charset="0"/>
              </a:rPr>
              <a:t> mussels from two different populations show differences in their dispensable repertoire</a:t>
            </a:r>
          </a:p>
        </p:txBody>
      </p:sp>
      <p:pic>
        <p:nvPicPr>
          <p:cNvPr id="5" name="Imagen 4">
            <a:extLst>
              <a:ext uri="{FF2B5EF4-FFF2-40B4-BE49-F238E27FC236}">
                <a16:creationId xmlns:a16="http://schemas.microsoft.com/office/drawing/2014/main" id="{36E33C6A-38B1-45A7-A3DA-D8603A4B83D4}"/>
              </a:ext>
            </a:extLst>
          </p:cNvPr>
          <p:cNvPicPr>
            <a:picLocks noChangeAspect="1"/>
          </p:cNvPicPr>
          <p:nvPr/>
        </p:nvPicPr>
        <p:blipFill>
          <a:blip r:embed="rId2"/>
          <a:stretch>
            <a:fillRect/>
          </a:stretch>
        </p:blipFill>
        <p:spPr>
          <a:xfrm>
            <a:off x="466757" y="2857500"/>
            <a:ext cx="5629243" cy="3502217"/>
          </a:xfrm>
          <a:prstGeom prst="rect">
            <a:avLst/>
          </a:prstGeom>
        </p:spPr>
      </p:pic>
      <p:pic>
        <p:nvPicPr>
          <p:cNvPr id="6" name="Imagen 5">
            <a:extLst>
              <a:ext uri="{FF2B5EF4-FFF2-40B4-BE49-F238E27FC236}">
                <a16:creationId xmlns:a16="http://schemas.microsoft.com/office/drawing/2014/main" id="{88F826FF-0D4D-49C1-BD57-F54A15ADEBE5}"/>
              </a:ext>
            </a:extLst>
          </p:cNvPr>
          <p:cNvPicPr>
            <a:picLocks noChangeAspect="1"/>
          </p:cNvPicPr>
          <p:nvPr/>
        </p:nvPicPr>
        <p:blipFill>
          <a:blip r:embed="rId3"/>
          <a:stretch>
            <a:fillRect/>
          </a:stretch>
        </p:blipFill>
        <p:spPr>
          <a:xfrm>
            <a:off x="7178339" y="40822"/>
            <a:ext cx="4541314" cy="6408099"/>
          </a:xfrm>
          <a:prstGeom prst="rect">
            <a:avLst/>
          </a:prstGeom>
        </p:spPr>
      </p:pic>
      <p:sp>
        <p:nvSpPr>
          <p:cNvPr id="7" name="CuadroTexto 6">
            <a:extLst>
              <a:ext uri="{FF2B5EF4-FFF2-40B4-BE49-F238E27FC236}">
                <a16:creationId xmlns:a16="http://schemas.microsoft.com/office/drawing/2014/main" id="{3C3FAF87-03A5-4CD7-AC3F-6D5352C8BB24}"/>
              </a:ext>
            </a:extLst>
          </p:cNvPr>
          <p:cNvSpPr txBox="1"/>
          <p:nvPr/>
        </p:nvSpPr>
        <p:spPr>
          <a:xfrm>
            <a:off x="195846" y="139311"/>
            <a:ext cx="825037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Eukaryote</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pangenomes</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Mussels</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first</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open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pangenome</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in a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metazoan</a:t>
            </a:r>
            <a:endPar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41036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0F14E314-7B5C-498D-A4EC-5DFBD6C722F3}"/>
              </a:ext>
            </a:extLst>
          </p:cNvPr>
          <p:cNvSpPr txBox="1"/>
          <p:nvPr/>
        </p:nvSpPr>
        <p:spPr>
          <a:xfrm>
            <a:off x="195846" y="139311"/>
            <a:ext cx="825037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Eukaryote</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pangenomes</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Mussels</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first</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open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pangenome</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in a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metazoan</a:t>
            </a:r>
            <a:endPar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Imagen 4">
            <a:extLst>
              <a:ext uri="{FF2B5EF4-FFF2-40B4-BE49-F238E27FC236}">
                <a16:creationId xmlns:a16="http://schemas.microsoft.com/office/drawing/2014/main" id="{57E1C709-6051-47AC-B015-6BEBF8A5D8BA}"/>
              </a:ext>
            </a:extLst>
          </p:cNvPr>
          <p:cNvPicPr>
            <a:picLocks noChangeAspect="1"/>
          </p:cNvPicPr>
          <p:nvPr/>
        </p:nvPicPr>
        <p:blipFill>
          <a:blip r:embed="rId2"/>
          <a:stretch>
            <a:fillRect/>
          </a:stretch>
        </p:blipFill>
        <p:spPr>
          <a:xfrm>
            <a:off x="366226" y="1449174"/>
            <a:ext cx="5352920" cy="5262702"/>
          </a:xfrm>
          <a:prstGeom prst="rect">
            <a:avLst/>
          </a:prstGeom>
        </p:spPr>
      </p:pic>
      <p:pic>
        <p:nvPicPr>
          <p:cNvPr id="6" name="Imagen 5">
            <a:extLst>
              <a:ext uri="{FF2B5EF4-FFF2-40B4-BE49-F238E27FC236}">
                <a16:creationId xmlns:a16="http://schemas.microsoft.com/office/drawing/2014/main" id="{03B7B3BE-FCC2-4EA2-AEC5-96797AE306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1495" y="1678034"/>
            <a:ext cx="6198905" cy="5179966"/>
          </a:xfrm>
          <a:prstGeom prst="rect">
            <a:avLst/>
          </a:prstGeom>
        </p:spPr>
      </p:pic>
      <p:sp>
        <p:nvSpPr>
          <p:cNvPr id="10" name="CuadroTexto 9">
            <a:extLst>
              <a:ext uri="{FF2B5EF4-FFF2-40B4-BE49-F238E27FC236}">
                <a16:creationId xmlns:a16="http://schemas.microsoft.com/office/drawing/2014/main" id="{129CB9AC-D806-4E0E-9902-00DFEFC39FBB}"/>
              </a:ext>
            </a:extLst>
          </p:cNvPr>
          <p:cNvSpPr txBox="1"/>
          <p:nvPr/>
        </p:nvSpPr>
        <p:spPr>
          <a:xfrm>
            <a:off x="366226" y="717298"/>
            <a:ext cx="11439694" cy="523220"/>
          </a:xfrm>
          <a:prstGeom prst="rect">
            <a:avLst/>
          </a:prstGeom>
          <a:noFill/>
        </p:spPr>
        <p:txBody>
          <a:bodyPr wrap="square">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The same immune gene families enriched in the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dispensable fraction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in mussels are usually largely expanded </a:t>
            </a:r>
            <a:r>
              <a:rPr lang="en-US" sz="1400" dirty="0">
                <a:solidFill>
                  <a:prstClr val="black"/>
                </a:solidFill>
                <a:latin typeface="Calibri" panose="020F0502020204030204"/>
                <a:cs typeface="Arial" panose="020B0604020202020204" pitchFamily="34" charset="0"/>
              </a:rPr>
              <a:t>and diversified in mussels and other bivalves</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40072397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D31987F7-32C5-4C9C-9999-86AFA5767B2D}"/>
              </a:ext>
            </a:extLst>
          </p:cNvPr>
          <p:cNvSpPr txBox="1"/>
          <p:nvPr/>
        </p:nvSpPr>
        <p:spPr>
          <a:xfrm>
            <a:off x="195846" y="139311"/>
            <a:ext cx="825037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Eukaryote</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pangenomes</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Another</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bivalve</a:t>
            </a:r>
          </a:p>
        </p:txBody>
      </p:sp>
      <p:sp>
        <p:nvSpPr>
          <p:cNvPr id="5" name="CuadroTexto 4">
            <a:extLst>
              <a:ext uri="{FF2B5EF4-FFF2-40B4-BE49-F238E27FC236}">
                <a16:creationId xmlns:a16="http://schemas.microsoft.com/office/drawing/2014/main" id="{2F7708A4-4A8F-4808-946E-E01E362D5895}"/>
              </a:ext>
            </a:extLst>
          </p:cNvPr>
          <p:cNvSpPr txBox="1"/>
          <p:nvPr/>
        </p:nvSpPr>
        <p:spPr>
          <a:xfrm>
            <a:off x="195846" y="721230"/>
            <a:ext cx="11908420" cy="2031325"/>
          </a:xfrm>
          <a:prstGeom prst="rect">
            <a:avLst/>
          </a:prstGeom>
          <a:noFill/>
        </p:spPr>
        <p:txBody>
          <a:bodyPr wrap="square">
            <a:spAutoFit/>
          </a:bodyPr>
          <a:lstStyle/>
          <a:p>
            <a:pPr algn="l"/>
            <a:r>
              <a:rPr lang="es-ES" sz="1400" b="1" dirty="0" err="1"/>
              <a:t>Crassostrea</a:t>
            </a:r>
            <a:r>
              <a:rPr lang="es-ES" sz="1400" b="1" dirty="0"/>
              <a:t> </a:t>
            </a:r>
            <a:r>
              <a:rPr lang="es-ES" sz="1400" b="1" dirty="0" err="1"/>
              <a:t>sikamea</a:t>
            </a:r>
            <a:r>
              <a:rPr lang="es-ES" sz="1400" b="1" dirty="0"/>
              <a:t>: </a:t>
            </a:r>
            <a:r>
              <a:rPr lang="es-ES" sz="1400" b="1" dirty="0" err="1"/>
              <a:t>haplotype</a:t>
            </a:r>
            <a:r>
              <a:rPr lang="es-ES" sz="1400" b="1" dirty="0"/>
              <a:t>-resolved </a:t>
            </a:r>
            <a:r>
              <a:rPr lang="es-ES" sz="1400" b="1" dirty="0" err="1"/>
              <a:t>genome</a:t>
            </a:r>
            <a:endParaRPr lang="es-ES" sz="1400" b="1" dirty="0"/>
          </a:p>
          <a:p>
            <a:pPr algn="l"/>
            <a:endParaRPr lang="es-ES" sz="1400" dirty="0">
              <a:solidFill>
                <a:prstClr val="black"/>
              </a:solidFill>
              <a:latin typeface="Calibri" panose="020F0502020204030204"/>
            </a:endParaRPr>
          </a:p>
          <a:p>
            <a:pPr algn="l"/>
            <a:r>
              <a:rPr lang="en-US" sz="1400" dirty="0"/>
              <a:t>Identification of </a:t>
            </a:r>
            <a:r>
              <a:rPr lang="en-US" sz="1400" b="1" dirty="0"/>
              <a:t>widespread haplotype divergent sequences (HDSs), </a:t>
            </a:r>
            <a:r>
              <a:rPr lang="en-US" sz="1400" dirty="0"/>
              <a:t>representing genomic </a:t>
            </a:r>
            <a:r>
              <a:rPr lang="en-US" sz="1400" b="1" dirty="0"/>
              <a:t>regions unique to each haplotype</a:t>
            </a:r>
            <a:r>
              <a:rPr lang="en-US" sz="1400" dirty="0"/>
              <a:t>. These regions are the </a:t>
            </a:r>
            <a:r>
              <a:rPr lang="en-US" sz="1400" b="1" dirty="0" err="1"/>
              <a:t>hemizgyous</a:t>
            </a:r>
            <a:r>
              <a:rPr lang="en-US" sz="1400" b="1" dirty="0"/>
              <a:t> regions containing genes that will be susceptible to be dispensable.</a:t>
            </a:r>
            <a:r>
              <a:rPr lang="en-US" sz="1400" dirty="0"/>
              <a:t> In the study they are compared with other SVs such as syntenic region alignments (SYNAL) and structural rearrangement alignments (SRAL).</a:t>
            </a:r>
          </a:p>
          <a:p>
            <a:pPr algn="l"/>
            <a:endParaRPr lang="en-US" sz="1400" dirty="0">
              <a:solidFill>
                <a:prstClr val="black"/>
              </a:solidFill>
              <a:latin typeface="Calibri" panose="020F0502020204030204"/>
            </a:endParaRPr>
          </a:p>
          <a:p>
            <a:pPr algn="l"/>
            <a:r>
              <a:rPr lang="en-US" sz="1400" b="1" dirty="0"/>
              <a:t>HDSs are driven by transposable elements </a:t>
            </a:r>
            <a:r>
              <a:rPr lang="en-US" sz="1400" dirty="0"/>
              <a:t>(65-70% of HDS present complete intact TEs</a:t>
            </a:r>
          </a:p>
          <a:p>
            <a:pPr algn="l"/>
            <a:r>
              <a:rPr lang="en-US" sz="1400" dirty="0"/>
              <a:t> inserted into the regions). </a:t>
            </a:r>
            <a:endParaRPr lang="es-ES" sz="1400" dirty="0">
              <a:solidFill>
                <a:prstClr val="black"/>
              </a:solidFill>
              <a:latin typeface="Calibri" panose="020F0502020204030204"/>
            </a:endParaRPr>
          </a:p>
          <a:p>
            <a:pPr algn="l"/>
            <a:endParaRPr lang="en-US" sz="1400" dirty="0">
              <a:solidFill>
                <a:prstClr val="black"/>
              </a:solidFill>
              <a:latin typeface="Calibri" panose="020F0502020204030204"/>
            </a:endParaRPr>
          </a:p>
        </p:txBody>
      </p:sp>
      <p:pic>
        <p:nvPicPr>
          <p:cNvPr id="7" name="Imagen 6">
            <a:extLst>
              <a:ext uri="{FF2B5EF4-FFF2-40B4-BE49-F238E27FC236}">
                <a16:creationId xmlns:a16="http://schemas.microsoft.com/office/drawing/2014/main" id="{A3EF94C3-8819-468D-9CAB-659E4C837A66}"/>
              </a:ext>
            </a:extLst>
          </p:cNvPr>
          <p:cNvPicPr>
            <a:picLocks noChangeAspect="1"/>
          </p:cNvPicPr>
          <p:nvPr/>
        </p:nvPicPr>
        <p:blipFill>
          <a:blip r:embed="rId2"/>
          <a:stretch>
            <a:fillRect/>
          </a:stretch>
        </p:blipFill>
        <p:spPr>
          <a:xfrm>
            <a:off x="195846" y="2675891"/>
            <a:ext cx="3800915" cy="2491047"/>
          </a:xfrm>
          <a:prstGeom prst="rect">
            <a:avLst/>
          </a:prstGeom>
        </p:spPr>
      </p:pic>
      <p:sp>
        <p:nvSpPr>
          <p:cNvPr id="9" name="CuadroTexto 8">
            <a:extLst>
              <a:ext uri="{FF2B5EF4-FFF2-40B4-BE49-F238E27FC236}">
                <a16:creationId xmlns:a16="http://schemas.microsoft.com/office/drawing/2014/main" id="{9216613F-B8B9-4083-8DE6-5BE93F40A8AF}"/>
              </a:ext>
            </a:extLst>
          </p:cNvPr>
          <p:cNvSpPr txBox="1"/>
          <p:nvPr/>
        </p:nvSpPr>
        <p:spPr>
          <a:xfrm>
            <a:off x="396199" y="5127675"/>
            <a:ext cx="4127689" cy="523220"/>
          </a:xfrm>
          <a:prstGeom prst="rect">
            <a:avLst/>
          </a:prstGeom>
          <a:noFill/>
        </p:spPr>
        <p:txBody>
          <a:bodyPr wrap="square">
            <a:spAutoFit/>
          </a:bodyPr>
          <a:lstStyle/>
          <a:p>
            <a:r>
              <a:rPr lang="en-US" sz="1400" dirty="0"/>
              <a:t>Percentage of divergent sequences between individual genomes in representative species</a:t>
            </a:r>
            <a:endParaRPr lang="es-ES" sz="1400" dirty="0"/>
          </a:p>
        </p:txBody>
      </p:sp>
      <p:pic>
        <p:nvPicPr>
          <p:cNvPr id="13" name="Imagen 12">
            <a:extLst>
              <a:ext uri="{FF2B5EF4-FFF2-40B4-BE49-F238E27FC236}">
                <a16:creationId xmlns:a16="http://schemas.microsoft.com/office/drawing/2014/main" id="{AEDE5D2B-E385-4D5D-BE87-EFC55BFA89AA}"/>
              </a:ext>
            </a:extLst>
          </p:cNvPr>
          <p:cNvPicPr>
            <a:picLocks noChangeAspect="1"/>
          </p:cNvPicPr>
          <p:nvPr/>
        </p:nvPicPr>
        <p:blipFill>
          <a:blip r:embed="rId3"/>
          <a:stretch>
            <a:fillRect/>
          </a:stretch>
        </p:blipFill>
        <p:spPr>
          <a:xfrm>
            <a:off x="7284370" y="1752158"/>
            <a:ext cx="4511431" cy="5105842"/>
          </a:xfrm>
          <a:prstGeom prst="rect">
            <a:avLst/>
          </a:prstGeom>
        </p:spPr>
      </p:pic>
      <p:sp>
        <p:nvSpPr>
          <p:cNvPr id="15" name="CuadroTexto 14">
            <a:extLst>
              <a:ext uri="{FF2B5EF4-FFF2-40B4-BE49-F238E27FC236}">
                <a16:creationId xmlns:a16="http://schemas.microsoft.com/office/drawing/2014/main" id="{03893AEE-57D9-4072-9DA8-A16F9B5F9873}"/>
              </a:ext>
            </a:extLst>
          </p:cNvPr>
          <p:cNvSpPr txBox="1"/>
          <p:nvPr/>
        </p:nvSpPr>
        <p:spPr>
          <a:xfrm>
            <a:off x="5276456" y="6390722"/>
            <a:ext cx="4741303" cy="307777"/>
          </a:xfrm>
          <a:prstGeom prst="rect">
            <a:avLst/>
          </a:prstGeom>
          <a:noFill/>
        </p:spPr>
        <p:txBody>
          <a:bodyPr wrap="square">
            <a:spAutoFit/>
          </a:bodyPr>
          <a:lstStyle/>
          <a:p>
            <a:r>
              <a:rPr lang="en-US" sz="1400" dirty="0"/>
              <a:t>Domains enriched in the genes encoded in HDS regions</a:t>
            </a:r>
            <a:endParaRPr lang="es-ES" sz="1400" dirty="0"/>
          </a:p>
        </p:txBody>
      </p:sp>
      <p:pic>
        <p:nvPicPr>
          <p:cNvPr id="17" name="Imagen 16">
            <a:extLst>
              <a:ext uri="{FF2B5EF4-FFF2-40B4-BE49-F238E27FC236}">
                <a16:creationId xmlns:a16="http://schemas.microsoft.com/office/drawing/2014/main" id="{18A8D443-900D-47D5-9A22-28C1AF614585}"/>
              </a:ext>
            </a:extLst>
          </p:cNvPr>
          <p:cNvPicPr>
            <a:picLocks noChangeAspect="1"/>
          </p:cNvPicPr>
          <p:nvPr/>
        </p:nvPicPr>
        <p:blipFill>
          <a:blip r:embed="rId4"/>
          <a:stretch>
            <a:fillRect/>
          </a:stretch>
        </p:blipFill>
        <p:spPr>
          <a:xfrm>
            <a:off x="4050965" y="2674245"/>
            <a:ext cx="3233405" cy="2218475"/>
          </a:xfrm>
          <a:prstGeom prst="rect">
            <a:avLst/>
          </a:prstGeom>
        </p:spPr>
      </p:pic>
      <p:sp>
        <p:nvSpPr>
          <p:cNvPr id="18" name="CuadroTexto 17">
            <a:extLst>
              <a:ext uri="{FF2B5EF4-FFF2-40B4-BE49-F238E27FC236}">
                <a16:creationId xmlns:a16="http://schemas.microsoft.com/office/drawing/2014/main" id="{C5B46C8F-AD9B-436A-90B1-C0BD53521EFA}"/>
              </a:ext>
            </a:extLst>
          </p:cNvPr>
          <p:cNvSpPr txBox="1"/>
          <p:nvPr/>
        </p:nvSpPr>
        <p:spPr>
          <a:xfrm>
            <a:off x="4523888" y="5166938"/>
            <a:ext cx="2588112" cy="523220"/>
          </a:xfrm>
          <a:prstGeom prst="rect">
            <a:avLst/>
          </a:prstGeom>
          <a:noFill/>
        </p:spPr>
        <p:txBody>
          <a:bodyPr wrap="square">
            <a:spAutoFit/>
          </a:bodyPr>
          <a:lstStyle/>
          <a:p>
            <a:r>
              <a:rPr lang="en-US" sz="1400" dirty="0"/>
              <a:t>More duplicated genes in the HDS regions</a:t>
            </a:r>
            <a:endParaRPr lang="es-ES" sz="1400" dirty="0"/>
          </a:p>
        </p:txBody>
      </p:sp>
      <p:pic>
        <p:nvPicPr>
          <p:cNvPr id="20" name="Imagen 19">
            <a:extLst>
              <a:ext uri="{FF2B5EF4-FFF2-40B4-BE49-F238E27FC236}">
                <a16:creationId xmlns:a16="http://schemas.microsoft.com/office/drawing/2014/main" id="{086BBD46-F935-4135-A7E1-9A165B97D402}"/>
              </a:ext>
            </a:extLst>
          </p:cNvPr>
          <p:cNvPicPr>
            <a:picLocks noChangeAspect="1"/>
          </p:cNvPicPr>
          <p:nvPr/>
        </p:nvPicPr>
        <p:blipFill>
          <a:blip r:embed="rId5"/>
          <a:stretch>
            <a:fillRect/>
          </a:stretch>
        </p:blipFill>
        <p:spPr>
          <a:xfrm>
            <a:off x="8446216" y="139311"/>
            <a:ext cx="3231098" cy="892895"/>
          </a:xfrm>
          <a:prstGeom prst="rect">
            <a:avLst/>
          </a:prstGeom>
          <a:ln>
            <a:solidFill>
              <a:schemeClr val="tx1"/>
            </a:solidFill>
          </a:ln>
        </p:spPr>
      </p:pic>
    </p:spTree>
    <p:extLst>
      <p:ext uri="{BB962C8B-B14F-4D97-AF65-F5344CB8AC3E}">
        <p14:creationId xmlns:p14="http://schemas.microsoft.com/office/powerpoint/2010/main" val="7054394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7FF7919E-6721-4A5A-8168-9F7B2BD53E9D}"/>
              </a:ext>
            </a:extLst>
          </p:cNvPr>
          <p:cNvSpPr txBox="1"/>
          <p:nvPr/>
        </p:nvSpPr>
        <p:spPr>
          <a:xfrm>
            <a:off x="195846" y="139311"/>
            <a:ext cx="825037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Eukaryote</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pangenomes</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Report</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arthropod</a:t>
            </a:r>
            <a:endPar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CuadroTexto 4">
            <a:extLst>
              <a:ext uri="{FF2B5EF4-FFF2-40B4-BE49-F238E27FC236}">
                <a16:creationId xmlns:a16="http://schemas.microsoft.com/office/drawing/2014/main" id="{6BAC2096-EA7C-462F-91E5-4A7DD65576C1}"/>
              </a:ext>
            </a:extLst>
          </p:cNvPr>
          <p:cNvSpPr txBox="1"/>
          <p:nvPr/>
        </p:nvSpPr>
        <p:spPr>
          <a:xfrm>
            <a:off x="195846" y="721230"/>
            <a:ext cx="11908420" cy="2893100"/>
          </a:xfrm>
          <a:prstGeom prst="rect">
            <a:avLst/>
          </a:prstGeom>
          <a:noFill/>
        </p:spPr>
        <p:txBody>
          <a:bodyPr wrap="square">
            <a:spAutoFit/>
          </a:bodyPr>
          <a:lstStyle/>
          <a:p>
            <a:pPr algn="l"/>
            <a:r>
              <a:rPr lang="en-US" sz="1400" dirty="0">
                <a:solidFill>
                  <a:prstClr val="black"/>
                </a:solidFill>
                <a:latin typeface="Calibri" panose="020F0502020204030204"/>
              </a:rPr>
              <a:t>The </a:t>
            </a:r>
            <a:r>
              <a:rPr lang="en-US" sz="1400" b="1" dirty="0">
                <a:solidFill>
                  <a:prstClr val="black"/>
                </a:solidFill>
                <a:latin typeface="Calibri" panose="020F0502020204030204"/>
              </a:rPr>
              <a:t>silkworm </a:t>
            </a:r>
            <a:r>
              <a:rPr lang="en-US" sz="1400" b="1" i="1" dirty="0">
                <a:solidFill>
                  <a:prstClr val="black"/>
                </a:solidFill>
                <a:latin typeface="Calibri" panose="020F0502020204030204"/>
              </a:rPr>
              <a:t>Bombyx mori</a:t>
            </a:r>
            <a:r>
              <a:rPr lang="en-US" sz="1400" b="1" dirty="0">
                <a:solidFill>
                  <a:prstClr val="black"/>
                </a:solidFill>
                <a:latin typeface="Calibri" panose="020F0502020204030204"/>
              </a:rPr>
              <a:t> was another </a:t>
            </a:r>
            <a:r>
              <a:rPr lang="en-US" sz="1400" b="1" dirty="0" err="1">
                <a:solidFill>
                  <a:prstClr val="black"/>
                </a:solidFill>
                <a:latin typeface="Calibri" panose="020F0502020204030204"/>
              </a:rPr>
              <a:t>stricking</a:t>
            </a:r>
            <a:r>
              <a:rPr lang="en-US" sz="1400" b="1" dirty="0">
                <a:solidFill>
                  <a:prstClr val="black"/>
                </a:solidFill>
                <a:latin typeface="Calibri" panose="020F0502020204030204"/>
              </a:rPr>
              <a:t> report of a quite open pangenome in an invertebrate</a:t>
            </a:r>
            <a:r>
              <a:rPr lang="en-US" sz="1400" dirty="0">
                <a:solidFill>
                  <a:prstClr val="black"/>
                </a:solidFill>
                <a:latin typeface="Calibri" panose="020F0502020204030204"/>
              </a:rPr>
              <a:t>,</a:t>
            </a:r>
          </a:p>
          <a:p>
            <a:pPr algn="l"/>
            <a:r>
              <a:rPr lang="en-US" sz="1400" dirty="0">
                <a:solidFill>
                  <a:prstClr val="black"/>
                </a:solidFill>
                <a:latin typeface="Calibri" panose="020F0502020204030204"/>
              </a:rPr>
              <a:t>in this case an arthropod</a:t>
            </a:r>
          </a:p>
          <a:p>
            <a:pPr algn="l"/>
            <a:endParaRPr lang="en-US" sz="1400" dirty="0">
              <a:solidFill>
                <a:prstClr val="black"/>
              </a:solidFill>
              <a:latin typeface="Calibri" panose="020F0502020204030204"/>
            </a:endParaRPr>
          </a:p>
          <a:p>
            <a:pPr algn="l"/>
            <a:r>
              <a:rPr lang="en-US" sz="1400" b="0" i="0" dirty="0">
                <a:solidFill>
                  <a:srgbClr val="222222"/>
                </a:solidFill>
                <a:effectLst/>
                <a:latin typeface="Harding"/>
              </a:rPr>
              <a:t>After re-sequencing of </a:t>
            </a:r>
            <a:r>
              <a:rPr lang="en-US" sz="1400" b="1" i="0" dirty="0">
                <a:solidFill>
                  <a:srgbClr val="222222"/>
                </a:solidFill>
                <a:effectLst/>
                <a:latin typeface="Harding"/>
              </a:rPr>
              <a:t>1,078 silkworms </a:t>
            </a:r>
            <a:r>
              <a:rPr lang="en-US" sz="1400" b="0" i="0" dirty="0">
                <a:solidFill>
                  <a:srgbClr val="222222"/>
                </a:solidFill>
                <a:effectLst/>
                <a:latin typeface="Harding"/>
              </a:rPr>
              <a:t>and assemble long-read genomes for 545 representatives, </a:t>
            </a:r>
            <a:r>
              <a:rPr lang="es-ES" sz="1400" b="1" i="0" dirty="0">
                <a:solidFill>
                  <a:srgbClr val="222222"/>
                </a:solidFill>
                <a:effectLst/>
                <a:latin typeface="Harding"/>
              </a:rPr>
              <a:t>7308 new genes </a:t>
            </a:r>
          </a:p>
          <a:p>
            <a:pPr algn="l"/>
            <a:r>
              <a:rPr lang="es-ES" sz="1400" b="0" i="0" dirty="0" err="1">
                <a:solidFill>
                  <a:srgbClr val="222222"/>
                </a:solidFill>
                <a:effectLst/>
                <a:latin typeface="Harding"/>
              </a:rPr>
              <a:t>were</a:t>
            </a:r>
            <a:r>
              <a:rPr lang="es-ES" sz="1400" b="0" i="0" dirty="0">
                <a:solidFill>
                  <a:srgbClr val="222222"/>
                </a:solidFill>
                <a:effectLst/>
                <a:latin typeface="Harding"/>
              </a:rPr>
              <a:t> </a:t>
            </a:r>
            <a:r>
              <a:rPr lang="es-ES" sz="1400" b="0" i="0" dirty="0" err="1">
                <a:solidFill>
                  <a:srgbClr val="222222"/>
                </a:solidFill>
                <a:effectLst/>
                <a:latin typeface="Harding"/>
              </a:rPr>
              <a:t>identified</a:t>
            </a:r>
            <a:r>
              <a:rPr lang="es-ES" sz="1400" b="0" i="0" dirty="0">
                <a:solidFill>
                  <a:srgbClr val="222222"/>
                </a:solidFill>
                <a:effectLst/>
                <a:latin typeface="Harding"/>
              </a:rPr>
              <a:t> , </a:t>
            </a:r>
            <a:r>
              <a:rPr lang="es-ES" sz="1400" b="1" i="0" dirty="0">
                <a:solidFill>
                  <a:srgbClr val="222222"/>
                </a:solidFill>
                <a:effectLst/>
                <a:latin typeface="Harding"/>
              </a:rPr>
              <a:t>4260 (22%) </a:t>
            </a:r>
            <a:r>
              <a:rPr lang="es-ES" sz="1400" b="1" i="0" dirty="0" err="1">
                <a:solidFill>
                  <a:srgbClr val="222222"/>
                </a:solidFill>
                <a:effectLst/>
                <a:latin typeface="Harding"/>
              </a:rPr>
              <a:t>core</a:t>
            </a:r>
            <a:r>
              <a:rPr lang="es-ES" sz="1400" b="1" i="0" dirty="0">
                <a:solidFill>
                  <a:srgbClr val="222222"/>
                </a:solidFill>
                <a:effectLst/>
                <a:latin typeface="Harding"/>
              </a:rPr>
              <a:t> genes</a:t>
            </a:r>
            <a:r>
              <a:rPr lang="es-ES" sz="1400" b="0" i="0" dirty="0">
                <a:solidFill>
                  <a:srgbClr val="222222"/>
                </a:solidFill>
                <a:effectLst/>
                <a:latin typeface="Harding"/>
              </a:rPr>
              <a:t>, and 3,432,266 non-</a:t>
            </a:r>
            <a:r>
              <a:rPr lang="es-ES" sz="1400" b="0" i="0" dirty="0" err="1">
                <a:solidFill>
                  <a:srgbClr val="222222"/>
                </a:solidFill>
                <a:effectLst/>
                <a:latin typeface="Harding"/>
              </a:rPr>
              <a:t>redundant</a:t>
            </a:r>
            <a:r>
              <a:rPr lang="es-ES" sz="1400" b="0" i="0" dirty="0">
                <a:solidFill>
                  <a:srgbClr val="222222"/>
                </a:solidFill>
                <a:effectLst/>
                <a:latin typeface="Harding"/>
              </a:rPr>
              <a:t> </a:t>
            </a:r>
            <a:r>
              <a:rPr lang="es-ES" sz="1400" b="0" i="0" dirty="0" err="1">
                <a:solidFill>
                  <a:srgbClr val="222222"/>
                </a:solidFill>
                <a:effectLst/>
                <a:latin typeface="Harding"/>
              </a:rPr>
              <a:t>structure</a:t>
            </a:r>
            <a:r>
              <a:rPr lang="es-ES" sz="1400" b="0" i="0" dirty="0">
                <a:solidFill>
                  <a:srgbClr val="222222"/>
                </a:solidFill>
                <a:effectLst/>
                <a:latin typeface="Harding"/>
              </a:rPr>
              <a:t> </a:t>
            </a:r>
            <a:r>
              <a:rPr lang="es-ES" sz="1400" b="0" i="0" dirty="0" err="1">
                <a:solidFill>
                  <a:srgbClr val="222222"/>
                </a:solidFill>
                <a:effectLst/>
                <a:latin typeface="Harding"/>
              </a:rPr>
              <a:t>variations</a:t>
            </a:r>
            <a:r>
              <a:rPr lang="es-ES" sz="1400" b="0" i="0" dirty="0">
                <a:solidFill>
                  <a:srgbClr val="222222"/>
                </a:solidFill>
                <a:effectLst/>
                <a:latin typeface="Harding"/>
              </a:rPr>
              <a:t> (</a:t>
            </a:r>
            <a:r>
              <a:rPr lang="es-ES" sz="1400" b="0" i="0" dirty="0" err="1">
                <a:solidFill>
                  <a:srgbClr val="222222"/>
                </a:solidFill>
                <a:effectLst/>
                <a:latin typeface="Harding"/>
              </a:rPr>
              <a:t>SVs</a:t>
            </a:r>
            <a:r>
              <a:rPr lang="es-ES" sz="1400" b="0" i="0" dirty="0">
                <a:solidFill>
                  <a:srgbClr val="222222"/>
                </a:solidFill>
                <a:effectLst/>
                <a:latin typeface="Harding"/>
              </a:rPr>
              <a:t>).</a:t>
            </a:r>
          </a:p>
          <a:p>
            <a:pPr algn="l"/>
            <a:endParaRPr lang="es-ES" sz="1400" dirty="0">
              <a:solidFill>
                <a:srgbClr val="222222"/>
              </a:solidFill>
              <a:latin typeface="Harding"/>
            </a:endParaRPr>
          </a:p>
          <a:p>
            <a:pPr algn="l"/>
            <a:r>
              <a:rPr lang="en-US" sz="1400" b="1" dirty="0">
                <a:solidFill>
                  <a:srgbClr val="222222"/>
                </a:solidFill>
                <a:latin typeface="Harding"/>
              </a:rPr>
              <a:t>H</a:t>
            </a:r>
            <a:r>
              <a:rPr lang="en-US" sz="1400" b="1" i="0" dirty="0">
                <a:solidFill>
                  <a:srgbClr val="222222"/>
                </a:solidFill>
                <a:effectLst/>
                <a:latin typeface="Harding"/>
              </a:rPr>
              <a:t>undreds of genes and SVs</a:t>
            </a:r>
            <a:r>
              <a:rPr lang="en-US" sz="1400" b="0" i="0" dirty="0">
                <a:solidFill>
                  <a:srgbClr val="222222"/>
                </a:solidFill>
                <a:effectLst/>
                <a:latin typeface="Harding"/>
              </a:rPr>
              <a:t> could contribute to the </a:t>
            </a:r>
            <a:r>
              <a:rPr lang="en-US" sz="1400" b="1" i="0" dirty="0">
                <a:solidFill>
                  <a:srgbClr val="222222"/>
                </a:solidFill>
                <a:effectLst/>
                <a:latin typeface="Harding"/>
              </a:rPr>
              <a:t>artificial selection (domestication and breeding) of silkworm</a:t>
            </a:r>
            <a:r>
              <a:rPr lang="en-US" sz="1400" dirty="0">
                <a:solidFill>
                  <a:srgbClr val="222222"/>
                </a:solidFill>
                <a:latin typeface="Harding"/>
              </a:rPr>
              <a:t>, including g</a:t>
            </a:r>
            <a:r>
              <a:rPr lang="en-US" sz="1400" b="0" i="0" dirty="0">
                <a:solidFill>
                  <a:srgbClr val="222222"/>
                </a:solidFill>
                <a:effectLst/>
                <a:latin typeface="Harding"/>
              </a:rPr>
              <a:t>enes responsibl</a:t>
            </a:r>
            <a:r>
              <a:rPr lang="en-US" sz="1400" dirty="0">
                <a:solidFill>
                  <a:srgbClr val="222222"/>
                </a:solidFill>
                <a:latin typeface="Harding"/>
              </a:rPr>
              <a:t>y </a:t>
            </a:r>
            <a:r>
              <a:rPr lang="en-US" sz="1400" b="0" i="0" dirty="0">
                <a:solidFill>
                  <a:srgbClr val="222222"/>
                </a:solidFill>
                <a:effectLst/>
                <a:latin typeface="Harding"/>
              </a:rPr>
              <a:t>for economic (silk yield and silk fineness) and </a:t>
            </a:r>
            <a:r>
              <a:rPr lang="en-US" sz="1400" b="1" i="0" dirty="0">
                <a:solidFill>
                  <a:srgbClr val="222222"/>
                </a:solidFill>
                <a:effectLst/>
                <a:latin typeface="Harding"/>
              </a:rPr>
              <a:t>ecologically adaptive traits </a:t>
            </a:r>
            <a:r>
              <a:rPr lang="en-US" sz="1400" b="0" i="0" dirty="0">
                <a:solidFill>
                  <a:srgbClr val="222222"/>
                </a:solidFill>
                <a:effectLst/>
                <a:latin typeface="Harding"/>
              </a:rPr>
              <a:t>(egg diapause and aposematic coloration). </a:t>
            </a:r>
          </a:p>
          <a:p>
            <a:pPr algn="l"/>
            <a:endParaRPr lang="en-US" sz="1400" dirty="0">
              <a:solidFill>
                <a:srgbClr val="222222"/>
              </a:solidFill>
              <a:latin typeface="Harding"/>
            </a:endParaRPr>
          </a:p>
          <a:p>
            <a:pPr algn="l"/>
            <a:r>
              <a:rPr lang="en-US" sz="1400" b="1" dirty="0">
                <a:solidFill>
                  <a:prstClr val="black"/>
                </a:solidFill>
                <a:latin typeface="Calibri" panose="020F0502020204030204"/>
              </a:rPr>
              <a:t>Transposable elements constituted the largest component (67%) of SV</a:t>
            </a:r>
            <a:r>
              <a:rPr lang="en-US" sz="1400" dirty="0">
                <a:solidFill>
                  <a:prstClr val="black"/>
                </a:solidFill>
                <a:latin typeface="Calibri" panose="020F0502020204030204"/>
              </a:rPr>
              <a:t> sequences in silkworm genomes. Also particularly high number of TEs </a:t>
            </a:r>
          </a:p>
          <a:p>
            <a:pPr algn="l"/>
            <a:endParaRPr lang="en-US" sz="1400" dirty="0">
              <a:solidFill>
                <a:prstClr val="black"/>
              </a:solidFill>
              <a:latin typeface="Calibri" panose="020F0502020204030204"/>
            </a:endParaRPr>
          </a:p>
          <a:p>
            <a:pPr algn="l"/>
            <a:r>
              <a:rPr lang="en-US" sz="1400" dirty="0">
                <a:solidFill>
                  <a:prstClr val="black"/>
                </a:solidFill>
                <a:latin typeface="Calibri" panose="020F0502020204030204"/>
              </a:rPr>
              <a:t>Out of the massive number of SVs identified, </a:t>
            </a:r>
            <a:r>
              <a:rPr lang="en-US" sz="1400" b="1" dirty="0">
                <a:solidFill>
                  <a:prstClr val="black"/>
                </a:solidFill>
                <a:latin typeface="Calibri" panose="020F0502020204030204"/>
              </a:rPr>
              <a:t>~7% of SVs affect coding sequences (CDSs) directly</a:t>
            </a:r>
            <a:r>
              <a:rPr lang="en-US" sz="1400" dirty="0">
                <a:solidFill>
                  <a:prstClr val="black"/>
                </a:solidFill>
                <a:latin typeface="Calibri" panose="020F0502020204030204"/>
              </a:rPr>
              <a:t>. 48% in regulatory + intron/flanking regions of genes. The rest an majority, in intergenic regions far away from the encoded genes.</a:t>
            </a:r>
          </a:p>
        </p:txBody>
      </p:sp>
      <p:pic>
        <p:nvPicPr>
          <p:cNvPr id="7" name="Imagen 6">
            <a:extLst>
              <a:ext uri="{FF2B5EF4-FFF2-40B4-BE49-F238E27FC236}">
                <a16:creationId xmlns:a16="http://schemas.microsoft.com/office/drawing/2014/main" id="{5341958C-C001-4ACA-8F67-4E175174FD37}"/>
              </a:ext>
            </a:extLst>
          </p:cNvPr>
          <p:cNvPicPr>
            <a:picLocks noChangeAspect="1"/>
          </p:cNvPicPr>
          <p:nvPr/>
        </p:nvPicPr>
        <p:blipFill rotWithShape="1">
          <a:blip r:embed="rId2"/>
          <a:srcRect l="982" r="55055"/>
          <a:stretch/>
        </p:blipFill>
        <p:spPr>
          <a:xfrm>
            <a:off x="3111346" y="4736457"/>
            <a:ext cx="2712720" cy="1982232"/>
          </a:xfrm>
          <a:prstGeom prst="rect">
            <a:avLst/>
          </a:prstGeom>
        </p:spPr>
      </p:pic>
      <p:pic>
        <p:nvPicPr>
          <p:cNvPr id="8" name="Imagen 7">
            <a:extLst>
              <a:ext uri="{FF2B5EF4-FFF2-40B4-BE49-F238E27FC236}">
                <a16:creationId xmlns:a16="http://schemas.microsoft.com/office/drawing/2014/main" id="{4D8B5E79-0F3F-406B-B5B9-D4ACDB164320}"/>
              </a:ext>
            </a:extLst>
          </p:cNvPr>
          <p:cNvPicPr>
            <a:picLocks noChangeAspect="1"/>
          </p:cNvPicPr>
          <p:nvPr/>
        </p:nvPicPr>
        <p:blipFill rotWithShape="1">
          <a:blip r:embed="rId2"/>
          <a:srcRect l="51926"/>
          <a:stretch/>
        </p:blipFill>
        <p:spPr>
          <a:xfrm>
            <a:off x="111760" y="4736457"/>
            <a:ext cx="2905760" cy="1941707"/>
          </a:xfrm>
          <a:prstGeom prst="rect">
            <a:avLst/>
          </a:prstGeom>
        </p:spPr>
      </p:pic>
      <p:pic>
        <p:nvPicPr>
          <p:cNvPr id="10" name="Imagen 9">
            <a:extLst>
              <a:ext uri="{FF2B5EF4-FFF2-40B4-BE49-F238E27FC236}">
                <a16:creationId xmlns:a16="http://schemas.microsoft.com/office/drawing/2014/main" id="{72E57F49-DC49-45AE-86FE-5AF74E1F70B0}"/>
              </a:ext>
            </a:extLst>
          </p:cNvPr>
          <p:cNvPicPr>
            <a:picLocks noChangeAspect="1"/>
          </p:cNvPicPr>
          <p:nvPr/>
        </p:nvPicPr>
        <p:blipFill>
          <a:blip r:embed="rId3"/>
          <a:stretch>
            <a:fillRect/>
          </a:stretch>
        </p:blipFill>
        <p:spPr>
          <a:xfrm>
            <a:off x="6127984" y="4316122"/>
            <a:ext cx="5600544" cy="2541878"/>
          </a:xfrm>
          <a:prstGeom prst="rect">
            <a:avLst/>
          </a:prstGeom>
        </p:spPr>
      </p:pic>
      <p:pic>
        <p:nvPicPr>
          <p:cNvPr id="14" name="Imagen 13">
            <a:extLst>
              <a:ext uri="{FF2B5EF4-FFF2-40B4-BE49-F238E27FC236}">
                <a16:creationId xmlns:a16="http://schemas.microsoft.com/office/drawing/2014/main" id="{496A3B7D-89DB-4D8C-9071-D67352163228}"/>
              </a:ext>
            </a:extLst>
          </p:cNvPr>
          <p:cNvPicPr>
            <a:picLocks noChangeAspect="1"/>
          </p:cNvPicPr>
          <p:nvPr/>
        </p:nvPicPr>
        <p:blipFill>
          <a:blip r:embed="rId4"/>
          <a:stretch>
            <a:fillRect/>
          </a:stretch>
        </p:blipFill>
        <p:spPr>
          <a:xfrm>
            <a:off x="9160355" y="147775"/>
            <a:ext cx="2690093" cy="1146910"/>
          </a:xfrm>
          <a:prstGeom prst="rect">
            <a:avLst/>
          </a:prstGeom>
          <a:ln>
            <a:solidFill>
              <a:schemeClr val="tx1"/>
            </a:solidFill>
          </a:ln>
        </p:spPr>
      </p:pic>
    </p:spTree>
    <p:extLst>
      <p:ext uri="{BB962C8B-B14F-4D97-AF65-F5344CB8AC3E}">
        <p14:creationId xmlns:p14="http://schemas.microsoft.com/office/powerpoint/2010/main" val="13151591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7FF7919E-6721-4A5A-8168-9F7B2BD53E9D}"/>
              </a:ext>
            </a:extLst>
          </p:cNvPr>
          <p:cNvSpPr txBox="1"/>
          <p:nvPr/>
        </p:nvSpPr>
        <p:spPr>
          <a:xfrm>
            <a:off x="195846" y="186936"/>
            <a:ext cx="8250370" cy="147732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Next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session</a:t>
            </a:r>
            <a:r>
              <a:rPr kumimoji="0" lang="es-ES" sz="1800" b="1" i="0" u="none" strike="noStrike" kern="1200" cap="none" spc="0" normalizeH="0" baseline="0" noProof="0">
                <a:ln>
                  <a:noFill/>
                </a:ln>
                <a:solidFill>
                  <a:prstClr val="black"/>
                </a:solidFill>
                <a:effectLst/>
                <a:uLnTx/>
                <a:uFillTx/>
                <a:latin typeface="Calibri" panose="020F0502020204030204"/>
                <a:ea typeface="+mn-ea"/>
                <a:cs typeface="+mn-cs"/>
              </a:rPr>
              <a:t>: 04/11/2025</a:t>
            </a:r>
            <a:endPar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s-ES" b="1" dirty="0">
              <a:solidFill>
                <a:prstClr val="black"/>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i="0" u="none" strike="noStrike" kern="1200" cap="none" spc="0" normalizeH="0" baseline="0" noProof="0" dirty="0" err="1">
                <a:ln>
                  <a:noFill/>
                </a:ln>
                <a:solidFill>
                  <a:prstClr val="black"/>
                </a:solidFill>
                <a:effectLst/>
                <a:uLnTx/>
                <a:uFillTx/>
                <a:latin typeface="Calibri" panose="020F0502020204030204"/>
                <a:ea typeface="+mn-ea"/>
                <a:cs typeface="+mn-cs"/>
              </a:rPr>
              <a:t>Methodological</a:t>
            </a:r>
            <a:r>
              <a:rPr kumimoji="0" lang="es-ES" sz="180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i="0" u="none" strike="noStrike" kern="1200" cap="none" spc="0" normalizeH="0" baseline="0" noProof="0" dirty="0" err="1">
                <a:ln>
                  <a:noFill/>
                </a:ln>
                <a:solidFill>
                  <a:prstClr val="black"/>
                </a:solidFill>
                <a:effectLst/>
                <a:uLnTx/>
                <a:uFillTx/>
                <a:latin typeface="Calibri" panose="020F0502020204030204"/>
                <a:ea typeface="+mn-ea"/>
                <a:cs typeface="+mn-cs"/>
              </a:rPr>
              <a:t>insights</a:t>
            </a:r>
            <a:endParaRPr kumimoji="0" lang="es-ES" sz="18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s-ES" dirty="0">
              <a:solidFill>
                <a:prstClr val="black"/>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i="0" u="none" strike="noStrike" kern="1200" cap="none" spc="0" normalizeH="0" baseline="0" noProof="0" dirty="0" err="1">
                <a:ln>
                  <a:noFill/>
                </a:ln>
                <a:solidFill>
                  <a:prstClr val="black"/>
                </a:solidFill>
                <a:effectLst/>
                <a:uLnTx/>
                <a:uFillTx/>
                <a:latin typeface="Calibri" panose="020F0502020204030204"/>
                <a:ea typeface="+mn-ea"/>
                <a:cs typeface="+mn-cs"/>
              </a:rPr>
              <a:t>Practical</a:t>
            </a:r>
            <a:r>
              <a:rPr kumimoji="0" lang="es-ES" sz="1800" i="0" u="none" strike="noStrike" kern="1200" cap="none" spc="0" normalizeH="0" baseline="0" noProof="0" dirty="0">
                <a:ln>
                  <a:noFill/>
                </a:ln>
                <a:solidFill>
                  <a:prstClr val="black"/>
                </a:solidFill>
                <a:effectLst/>
                <a:uLnTx/>
                <a:uFillTx/>
                <a:latin typeface="Calibri" panose="020F0502020204030204"/>
                <a:ea typeface="+mn-ea"/>
                <a:cs typeface="+mn-cs"/>
              </a:rPr>
              <a:t> case</a:t>
            </a:r>
          </a:p>
        </p:txBody>
      </p:sp>
    </p:spTree>
    <p:extLst>
      <p:ext uri="{BB962C8B-B14F-4D97-AF65-F5344CB8AC3E}">
        <p14:creationId xmlns:p14="http://schemas.microsoft.com/office/powerpoint/2010/main" val="35242084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88CE8208-BAF3-4359-AC63-43042D69DD53}"/>
              </a:ext>
            </a:extLst>
          </p:cNvPr>
          <p:cNvSpPr txBox="1"/>
          <p:nvPr/>
        </p:nvSpPr>
        <p:spPr>
          <a:xfrm>
            <a:off x="3076575" y="2692539"/>
            <a:ext cx="6038850" cy="707886"/>
          </a:xfrm>
          <a:prstGeom prst="rect">
            <a:avLst/>
          </a:prstGeom>
          <a:noFill/>
        </p:spPr>
        <p:txBody>
          <a:bodyPr wrap="square" rtlCol="0">
            <a:spAutoFit/>
          </a:bodyPr>
          <a:lstStyle/>
          <a:p>
            <a:pPr algn="ctr"/>
            <a:r>
              <a:rPr lang="es-ES" sz="4000" b="1" dirty="0" err="1"/>
              <a:t>Practical</a:t>
            </a:r>
            <a:r>
              <a:rPr lang="es-ES" sz="4000" b="1" dirty="0"/>
              <a:t> case</a:t>
            </a:r>
          </a:p>
        </p:txBody>
      </p:sp>
      <p:sp>
        <p:nvSpPr>
          <p:cNvPr id="3" name="CuadroTexto 2">
            <a:extLst>
              <a:ext uri="{FF2B5EF4-FFF2-40B4-BE49-F238E27FC236}">
                <a16:creationId xmlns:a16="http://schemas.microsoft.com/office/drawing/2014/main" id="{27F8BDD4-6AC1-41FC-967F-8592A1B8224E}"/>
              </a:ext>
            </a:extLst>
          </p:cNvPr>
          <p:cNvSpPr txBox="1"/>
          <p:nvPr/>
        </p:nvSpPr>
        <p:spPr>
          <a:xfrm>
            <a:off x="255085" y="4597011"/>
            <a:ext cx="11681829" cy="193899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problem</a:t>
            </a:r>
            <a:endPar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s-ES" b="1" dirty="0">
              <a:solidFill>
                <a:prstClr val="black"/>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prstClr val="black"/>
                </a:solidFill>
                <a:effectLst/>
                <a:uLnTx/>
                <a:uFillTx/>
                <a:latin typeface="Calibri" panose="020F0502020204030204"/>
                <a:ea typeface="+mn-ea"/>
                <a:cs typeface="+mn-cs"/>
              </a:rPr>
              <a:t>Imagine a </a:t>
            </a:r>
            <a:r>
              <a:rPr kumimoji="0" lang="es-ES" sz="1400" b="1" i="0" u="none" strike="noStrike" kern="1200" cap="none" spc="0" normalizeH="0" baseline="0" noProof="0" dirty="0" err="1">
                <a:ln>
                  <a:noFill/>
                </a:ln>
                <a:solidFill>
                  <a:prstClr val="black"/>
                </a:solidFill>
                <a:effectLst/>
                <a:uLnTx/>
                <a:uFillTx/>
                <a:latin typeface="Calibri" panose="020F0502020204030204"/>
                <a:ea typeface="+mn-ea"/>
                <a:cs typeface="+mn-cs"/>
              </a:rPr>
              <a:t>sunflower</a:t>
            </a:r>
            <a:r>
              <a:rPr kumimoji="0" lang="es-ES"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400" b="1" i="0" u="none" strike="noStrike" kern="1200" cap="none" spc="0" normalizeH="0" baseline="0" noProof="0" dirty="0" err="1">
                <a:ln>
                  <a:noFill/>
                </a:ln>
                <a:solidFill>
                  <a:prstClr val="black"/>
                </a:solidFill>
                <a:effectLst/>
                <a:uLnTx/>
                <a:uFillTx/>
                <a:latin typeface="Calibri" panose="020F0502020204030204"/>
                <a:ea typeface="+mn-ea"/>
                <a:cs typeface="+mn-cs"/>
              </a:rPr>
              <a:t>population</a:t>
            </a:r>
            <a:r>
              <a:rPr kumimoji="0" lang="es-ES"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400" b="1" i="0" u="none" strike="noStrike" kern="1200" cap="none" spc="0" normalizeH="0" baseline="0" noProof="0" dirty="0" err="1">
                <a:ln>
                  <a:noFill/>
                </a:ln>
                <a:solidFill>
                  <a:prstClr val="black"/>
                </a:solidFill>
                <a:effectLst/>
                <a:uLnTx/>
                <a:uFillTx/>
                <a:latin typeface="Calibri" panose="020F0502020204030204"/>
                <a:ea typeface="+mn-ea"/>
                <a:cs typeface="+mn-cs"/>
              </a:rPr>
              <a:t>highly</a:t>
            </a:r>
            <a:r>
              <a:rPr kumimoji="0" lang="es-ES"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400" b="1" i="0" u="none" strike="noStrike" kern="1200" cap="none" spc="0" normalizeH="0" baseline="0" noProof="0" dirty="0" err="1">
                <a:ln>
                  <a:noFill/>
                </a:ln>
                <a:solidFill>
                  <a:prstClr val="black"/>
                </a:solidFill>
                <a:effectLst/>
                <a:uLnTx/>
                <a:uFillTx/>
                <a:latin typeface="Calibri" panose="020F0502020204030204"/>
                <a:ea typeface="+mn-ea"/>
                <a:cs typeface="+mn-cs"/>
              </a:rPr>
              <a:t>resistant</a:t>
            </a:r>
            <a:r>
              <a:rPr kumimoji="0" lang="es-ES"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400" b="1" i="0" u="none" strike="noStrike" kern="1200" cap="none" spc="0" normalizeH="0" baseline="0" noProof="0" dirty="0" err="1">
                <a:ln>
                  <a:noFill/>
                </a:ln>
                <a:solidFill>
                  <a:prstClr val="black"/>
                </a:solidFill>
                <a:effectLst/>
                <a:uLnTx/>
                <a:uFillTx/>
                <a:latin typeface="Calibri" panose="020F0502020204030204"/>
                <a:ea typeface="+mn-ea"/>
                <a:cs typeface="+mn-cs"/>
              </a:rPr>
              <a:t>to</a:t>
            </a:r>
            <a:r>
              <a:rPr kumimoji="0" lang="es-ES"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400" b="1" i="0" u="none" strike="noStrike" kern="1200" cap="none" spc="0" normalizeH="0" baseline="0" noProof="0" dirty="0" err="1">
                <a:ln>
                  <a:noFill/>
                </a:ln>
                <a:solidFill>
                  <a:prstClr val="black"/>
                </a:solidFill>
                <a:effectLst/>
                <a:uLnTx/>
                <a:uFillTx/>
                <a:latin typeface="Calibri" panose="020F0502020204030204"/>
                <a:ea typeface="+mn-ea"/>
                <a:cs typeface="+mn-cs"/>
              </a:rPr>
              <a:t>ionizing</a:t>
            </a:r>
            <a:r>
              <a:rPr kumimoji="0" lang="es-ES"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400" b="1" i="0" u="none" strike="noStrike" kern="1200" cap="none" spc="0" normalizeH="0" baseline="0" noProof="0" dirty="0" err="1">
                <a:ln>
                  <a:noFill/>
                </a:ln>
                <a:solidFill>
                  <a:prstClr val="black"/>
                </a:solidFill>
                <a:effectLst/>
                <a:uLnTx/>
                <a:uFillTx/>
                <a:latin typeface="Calibri" panose="020F0502020204030204"/>
                <a:ea typeface="+mn-ea"/>
                <a:cs typeface="+mn-cs"/>
              </a:rPr>
              <a:t>radiation</a:t>
            </a:r>
            <a:r>
              <a:rPr kumimoji="0" lang="es-ES" sz="1400" b="1"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es-ES" sz="1400" b="1" i="0" u="none" strike="noStrike" kern="1200" cap="none" spc="0" normalizeH="0" baseline="0" noProof="0" dirty="0" err="1">
                <a:ln>
                  <a:noFill/>
                </a:ln>
                <a:solidFill>
                  <a:prstClr val="black"/>
                </a:solidFill>
                <a:effectLst/>
                <a:uLnTx/>
                <a:uFillTx/>
                <a:latin typeface="Calibri" panose="020F0502020204030204"/>
                <a:ea typeface="+mn-ea"/>
                <a:cs typeface="+mn-cs"/>
              </a:rPr>
              <a:t>comparisson</a:t>
            </a:r>
            <a:r>
              <a:rPr kumimoji="0" lang="es-ES"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400" b="1" i="0" u="none" strike="noStrike" kern="1200" cap="none" spc="0" normalizeH="0" baseline="0" noProof="0" dirty="0" err="1">
                <a:ln>
                  <a:noFill/>
                </a:ln>
                <a:solidFill>
                  <a:prstClr val="black"/>
                </a:solidFill>
                <a:effectLst/>
                <a:uLnTx/>
                <a:uFillTx/>
                <a:latin typeface="Calibri" panose="020F0502020204030204"/>
                <a:ea typeface="+mn-ea"/>
                <a:cs typeface="+mn-cs"/>
              </a:rPr>
              <a:t>with</a:t>
            </a:r>
            <a:r>
              <a:rPr kumimoji="0" lang="es-ES"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400" b="1" i="0" u="none" strike="noStrike" kern="1200" cap="none" spc="0" normalizeH="0" baseline="0" noProof="0" dirty="0" err="1">
                <a:ln>
                  <a:noFill/>
                </a:ln>
                <a:solidFill>
                  <a:prstClr val="black"/>
                </a:solidFill>
                <a:effectLst/>
                <a:uLnTx/>
                <a:uFillTx/>
                <a:latin typeface="Calibri" panose="020F0502020204030204"/>
                <a:ea typeface="+mn-ea"/>
                <a:cs typeface="+mn-cs"/>
              </a:rPr>
              <a:t>other</a:t>
            </a:r>
            <a:r>
              <a:rPr kumimoji="0" lang="es-ES"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400" b="1" i="0" u="none" strike="noStrike" kern="1200" cap="none" spc="0" normalizeH="0" baseline="0" noProof="0" dirty="0" err="1">
                <a:ln>
                  <a:noFill/>
                </a:ln>
                <a:solidFill>
                  <a:prstClr val="black"/>
                </a:solidFill>
                <a:effectLst/>
                <a:uLnTx/>
                <a:uFillTx/>
                <a:latin typeface="Calibri" panose="020F0502020204030204"/>
                <a:ea typeface="+mn-ea"/>
                <a:cs typeface="+mn-cs"/>
              </a:rPr>
              <a:t>sunflowers</a:t>
            </a:r>
            <a:r>
              <a:rPr kumimoji="0" lang="es-ES"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400" b="1" i="0" u="none" strike="noStrike" kern="1200" cap="none" spc="0" normalizeH="0" baseline="0" noProof="0" dirty="0" err="1">
                <a:ln>
                  <a:noFill/>
                </a:ln>
                <a:solidFill>
                  <a:prstClr val="black"/>
                </a:solidFill>
                <a:effectLst/>
                <a:uLnTx/>
                <a:uFillTx/>
                <a:latin typeface="Calibri" panose="020F0502020204030204"/>
                <a:ea typeface="+mn-ea"/>
                <a:cs typeface="+mn-cs"/>
              </a:rPr>
              <a:t>that</a:t>
            </a:r>
            <a:r>
              <a:rPr kumimoji="0" lang="es-ES" sz="1400" b="1" i="0" u="none" strike="noStrike" kern="1200" cap="none" spc="0" normalizeH="0" baseline="0" noProof="0" dirty="0">
                <a:ln>
                  <a:noFill/>
                </a:ln>
                <a:solidFill>
                  <a:prstClr val="black"/>
                </a:solidFill>
                <a:effectLst/>
                <a:uLnTx/>
                <a:uFillTx/>
                <a:latin typeface="Calibri" panose="020F0502020204030204"/>
                <a:ea typeface="+mn-ea"/>
                <a:cs typeface="+mn-cs"/>
              </a:rPr>
              <a:t> die </a:t>
            </a:r>
            <a:r>
              <a:rPr kumimoji="0" lang="es-ES" sz="1400" b="1" i="0" u="none" strike="noStrike" kern="1200" cap="none" spc="0" normalizeH="0" baseline="0" noProof="0" dirty="0" err="1">
                <a:ln>
                  <a:noFill/>
                </a:ln>
                <a:solidFill>
                  <a:prstClr val="black"/>
                </a:solidFill>
                <a:effectLst/>
                <a:uLnTx/>
                <a:uFillTx/>
                <a:latin typeface="Calibri" panose="020F0502020204030204"/>
                <a:ea typeface="+mn-ea"/>
                <a:cs typeface="+mn-cs"/>
              </a:rPr>
              <a:t>under</a:t>
            </a:r>
            <a:r>
              <a:rPr kumimoji="0" lang="es-ES"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400" b="1"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es-ES"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400" b="1" i="0" u="none" strike="noStrike" kern="1200" cap="none" spc="0" normalizeH="0" baseline="0" noProof="0" dirty="0" err="1">
                <a:ln>
                  <a:noFill/>
                </a:ln>
                <a:solidFill>
                  <a:prstClr val="black"/>
                </a:solidFill>
                <a:effectLst/>
                <a:uLnTx/>
                <a:uFillTx/>
                <a:latin typeface="Calibri" panose="020F0502020204030204"/>
                <a:ea typeface="+mn-ea"/>
                <a:cs typeface="+mn-cs"/>
              </a:rPr>
              <a:t>same</a:t>
            </a:r>
            <a:r>
              <a:rPr kumimoji="0" lang="es-ES"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400" b="1" i="0" u="none" strike="noStrike" kern="1200" cap="none" spc="0" normalizeH="0" baseline="0" noProof="0" dirty="0" err="1">
                <a:ln>
                  <a:noFill/>
                </a:ln>
                <a:solidFill>
                  <a:prstClr val="black"/>
                </a:solidFill>
                <a:effectLst/>
                <a:uLnTx/>
                <a:uFillTx/>
                <a:latin typeface="Calibri" panose="020F0502020204030204"/>
                <a:ea typeface="+mn-ea"/>
                <a:cs typeface="+mn-cs"/>
              </a:rPr>
              <a:t>conditions</a:t>
            </a:r>
            <a:endParaRPr kumimoji="0" lang="es-ES"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s-ES" sz="1400" b="1" dirty="0">
              <a:solidFill>
                <a:prstClr val="black"/>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s-ES" sz="1400" b="1" dirty="0" err="1">
                <a:solidFill>
                  <a:prstClr val="black"/>
                </a:solidFill>
                <a:latin typeface="Calibri" panose="020F0502020204030204"/>
              </a:rPr>
              <a:t>The</a:t>
            </a:r>
            <a:r>
              <a:rPr lang="es-ES" sz="1400" b="1" dirty="0">
                <a:solidFill>
                  <a:prstClr val="black"/>
                </a:solidFill>
                <a:latin typeface="Calibri" panose="020F0502020204030204"/>
              </a:rPr>
              <a:t> </a:t>
            </a:r>
            <a:r>
              <a:rPr lang="es-ES" sz="1400" b="1" dirty="0" err="1">
                <a:solidFill>
                  <a:prstClr val="black"/>
                </a:solidFill>
                <a:latin typeface="Calibri" panose="020F0502020204030204"/>
              </a:rPr>
              <a:t>goal</a:t>
            </a:r>
            <a:r>
              <a:rPr lang="es-ES" sz="1400" b="1" dirty="0">
                <a:solidFill>
                  <a:prstClr val="black"/>
                </a:solidFill>
                <a:latin typeface="Calibri" panose="020F0502020204030204"/>
              </a:rPr>
              <a:t> </a:t>
            </a:r>
            <a:r>
              <a:rPr lang="es-ES" sz="1400" b="1" dirty="0" err="1">
                <a:solidFill>
                  <a:prstClr val="black"/>
                </a:solidFill>
                <a:latin typeface="Calibri" panose="020F0502020204030204"/>
              </a:rPr>
              <a:t>is</a:t>
            </a:r>
            <a:r>
              <a:rPr lang="es-ES" sz="1400" b="1" dirty="0">
                <a:solidFill>
                  <a:prstClr val="black"/>
                </a:solidFill>
                <a:latin typeface="Calibri" panose="020F0502020204030204"/>
              </a:rPr>
              <a:t> </a:t>
            </a:r>
            <a:r>
              <a:rPr lang="es-ES" sz="1400" b="1" dirty="0" err="1">
                <a:solidFill>
                  <a:prstClr val="black"/>
                </a:solidFill>
                <a:latin typeface="Calibri" panose="020F0502020204030204"/>
              </a:rPr>
              <a:t>to</a:t>
            </a:r>
            <a:r>
              <a:rPr lang="es-ES" sz="1400" b="1" dirty="0">
                <a:solidFill>
                  <a:prstClr val="black"/>
                </a:solidFill>
                <a:latin typeface="Calibri" panose="020F0502020204030204"/>
              </a:rPr>
              <a:t> </a:t>
            </a:r>
            <a:r>
              <a:rPr lang="es-ES" sz="1400" b="1" dirty="0" err="1">
                <a:solidFill>
                  <a:prstClr val="black"/>
                </a:solidFill>
                <a:latin typeface="Calibri" panose="020F0502020204030204"/>
              </a:rPr>
              <a:t>identify</a:t>
            </a:r>
            <a:r>
              <a:rPr lang="es-ES" sz="1400" b="1" dirty="0">
                <a:solidFill>
                  <a:prstClr val="black"/>
                </a:solidFill>
                <a:latin typeface="Calibri" panose="020F0502020204030204"/>
              </a:rPr>
              <a:t> </a:t>
            </a:r>
            <a:r>
              <a:rPr lang="es-ES" sz="1400" b="1" dirty="0" err="1">
                <a:solidFill>
                  <a:prstClr val="black"/>
                </a:solidFill>
                <a:latin typeface="Calibri" panose="020F0502020204030204"/>
              </a:rPr>
              <a:t>if</a:t>
            </a:r>
            <a:r>
              <a:rPr lang="es-ES" sz="1400" b="1" dirty="0">
                <a:solidFill>
                  <a:prstClr val="black"/>
                </a:solidFill>
                <a:latin typeface="Calibri" panose="020F0502020204030204"/>
              </a:rPr>
              <a:t> </a:t>
            </a:r>
            <a:r>
              <a:rPr lang="es-ES" sz="1400" b="1" dirty="0" err="1">
                <a:solidFill>
                  <a:prstClr val="black"/>
                </a:solidFill>
                <a:latin typeface="Calibri" panose="020F0502020204030204"/>
              </a:rPr>
              <a:t>there</a:t>
            </a:r>
            <a:r>
              <a:rPr lang="es-ES" sz="1400" b="1" dirty="0">
                <a:solidFill>
                  <a:prstClr val="black"/>
                </a:solidFill>
                <a:latin typeface="Calibri" panose="020F0502020204030204"/>
              </a:rPr>
              <a:t> are dispensable genes </a:t>
            </a:r>
            <a:r>
              <a:rPr lang="es-ES" sz="1400" b="1" dirty="0" err="1">
                <a:solidFill>
                  <a:prstClr val="black"/>
                </a:solidFill>
                <a:latin typeface="Calibri" panose="020F0502020204030204"/>
              </a:rPr>
              <a:t>or</a:t>
            </a:r>
            <a:r>
              <a:rPr lang="es-ES" sz="1400" b="1" dirty="0">
                <a:solidFill>
                  <a:prstClr val="black"/>
                </a:solidFill>
                <a:latin typeface="Calibri" panose="020F0502020204030204"/>
              </a:rPr>
              <a:t> </a:t>
            </a:r>
            <a:r>
              <a:rPr lang="es-ES" sz="1400" b="1" dirty="0" err="1">
                <a:solidFill>
                  <a:prstClr val="black"/>
                </a:solidFill>
                <a:latin typeface="Calibri" panose="020F0502020204030204"/>
              </a:rPr>
              <a:t>structural</a:t>
            </a:r>
            <a:r>
              <a:rPr lang="es-ES" sz="1400" b="1" dirty="0">
                <a:solidFill>
                  <a:prstClr val="black"/>
                </a:solidFill>
                <a:latin typeface="Calibri" panose="020F0502020204030204"/>
              </a:rPr>
              <a:t> </a:t>
            </a:r>
            <a:r>
              <a:rPr lang="es-ES" sz="1400" b="1" dirty="0" err="1">
                <a:solidFill>
                  <a:prstClr val="black"/>
                </a:solidFill>
                <a:latin typeface="Calibri" panose="020F0502020204030204"/>
              </a:rPr>
              <a:t>variants</a:t>
            </a:r>
            <a:r>
              <a:rPr lang="es-ES" sz="1400" b="1" dirty="0">
                <a:solidFill>
                  <a:prstClr val="black"/>
                </a:solidFill>
                <a:latin typeface="Calibri" panose="020F0502020204030204"/>
              </a:rPr>
              <a:t> </a:t>
            </a:r>
            <a:r>
              <a:rPr lang="es-ES" sz="1400" b="1" dirty="0" err="1">
                <a:solidFill>
                  <a:prstClr val="black"/>
                </a:solidFill>
                <a:latin typeface="Calibri" panose="020F0502020204030204"/>
              </a:rPr>
              <a:t>associated</a:t>
            </a:r>
            <a:r>
              <a:rPr lang="es-ES" sz="1400" b="1" dirty="0">
                <a:solidFill>
                  <a:prstClr val="black"/>
                </a:solidFill>
                <a:latin typeface="Calibri" panose="020F0502020204030204"/>
              </a:rPr>
              <a:t> </a:t>
            </a:r>
            <a:r>
              <a:rPr lang="es-ES" sz="1400" b="1" dirty="0" err="1">
                <a:solidFill>
                  <a:prstClr val="black"/>
                </a:solidFill>
                <a:latin typeface="Calibri" panose="020F0502020204030204"/>
              </a:rPr>
              <a:t>with</a:t>
            </a:r>
            <a:r>
              <a:rPr lang="es-ES" sz="1400" b="1" dirty="0">
                <a:solidFill>
                  <a:prstClr val="black"/>
                </a:solidFill>
                <a:latin typeface="Calibri" panose="020F0502020204030204"/>
              </a:rPr>
              <a:t> </a:t>
            </a:r>
            <a:r>
              <a:rPr lang="es-ES" sz="1400" b="1" dirty="0" err="1">
                <a:solidFill>
                  <a:prstClr val="black"/>
                </a:solidFill>
                <a:latin typeface="Calibri" panose="020F0502020204030204"/>
              </a:rPr>
              <a:t>this</a:t>
            </a:r>
            <a:r>
              <a:rPr lang="es-ES" sz="1400" b="1" dirty="0">
                <a:solidFill>
                  <a:prstClr val="black"/>
                </a:solidFill>
                <a:latin typeface="Calibri" panose="020F0502020204030204"/>
              </a:rPr>
              <a:t> </a:t>
            </a:r>
            <a:r>
              <a:rPr lang="es-ES" sz="1400" b="1" dirty="0" err="1">
                <a:solidFill>
                  <a:prstClr val="black"/>
                </a:solidFill>
                <a:latin typeface="Calibri" panose="020F0502020204030204"/>
              </a:rPr>
              <a:t>biological</a:t>
            </a:r>
            <a:r>
              <a:rPr lang="es-ES" sz="1400" b="1" dirty="0">
                <a:solidFill>
                  <a:prstClr val="black"/>
                </a:solidFill>
                <a:latin typeface="Calibri" panose="020F0502020204030204"/>
              </a:rPr>
              <a:t> </a:t>
            </a:r>
            <a:r>
              <a:rPr lang="es-ES" sz="1400" b="1" dirty="0" err="1">
                <a:solidFill>
                  <a:prstClr val="black"/>
                </a:solidFill>
                <a:latin typeface="Calibri" panose="020F0502020204030204"/>
              </a:rPr>
              <a:t>property</a:t>
            </a:r>
            <a:r>
              <a:rPr lang="es-ES" sz="1400" b="1" dirty="0">
                <a:solidFill>
                  <a:prstClr val="black"/>
                </a:solidFill>
                <a:latin typeface="Calibri" panose="020F0502020204030204"/>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4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4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4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8700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87090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undefined">
            <a:extLst>
              <a:ext uri="{FF2B5EF4-FFF2-40B4-BE49-F238E27FC236}">
                <a16:creationId xmlns:a16="http://schemas.microsoft.com/office/drawing/2014/main" id="{31A20EA5-5883-454B-BB16-2BF872FBCA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2872"/>
          <a:stretch/>
        </p:blipFill>
        <p:spPr bwMode="auto">
          <a:xfrm>
            <a:off x="5790462" y="2323456"/>
            <a:ext cx="4315564" cy="2211088"/>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1AEF4E7D-E01A-4879-A736-26C0783FCF2F}"/>
              </a:ext>
            </a:extLst>
          </p:cNvPr>
          <p:cNvSpPr txBox="1"/>
          <p:nvPr/>
        </p:nvSpPr>
        <p:spPr>
          <a:xfrm>
            <a:off x="224117" y="143435"/>
            <a:ext cx="11887201" cy="6568401"/>
          </a:xfrm>
          <a:prstGeom prst="rect">
            <a:avLst/>
          </a:prstGeom>
          <a:noFill/>
        </p:spPr>
        <p:txBody>
          <a:bodyPr wrap="square" rtlCol="0">
            <a:spAutoFit/>
          </a:bodyPr>
          <a:lstStyle/>
          <a:p>
            <a:r>
              <a:rPr lang="es-ES" b="1" dirty="0" err="1"/>
              <a:t>The</a:t>
            </a:r>
            <a:r>
              <a:rPr lang="es-ES" b="1" dirty="0"/>
              <a:t> </a:t>
            </a:r>
            <a:r>
              <a:rPr lang="es-ES" b="1" dirty="0" err="1"/>
              <a:t>pangenome</a:t>
            </a:r>
            <a:r>
              <a:rPr lang="es-ES" b="1" dirty="0"/>
              <a:t> concept</a:t>
            </a:r>
          </a:p>
          <a:p>
            <a:pPr>
              <a:lnSpc>
                <a:spcPct val="150000"/>
              </a:lnSpc>
            </a:pPr>
            <a:endParaRPr lang="es-ES" dirty="0"/>
          </a:p>
          <a:p>
            <a:pPr>
              <a:lnSpc>
                <a:spcPct val="150000"/>
              </a:lnSpc>
            </a:pPr>
            <a:r>
              <a:rPr lang="en-US" sz="1400" dirty="0"/>
              <a:t>A specific species can present two different types of pangenomes:</a:t>
            </a:r>
          </a:p>
          <a:p>
            <a:pPr marL="742950" lvl="1" indent="-285750">
              <a:lnSpc>
                <a:spcPct val="150000"/>
              </a:lnSpc>
              <a:buFont typeface="Arial" panose="020B0604020202020204" pitchFamily="34" charset="0"/>
              <a:buChar char="•"/>
            </a:pPr>
            <a:r>
              <a:rPr lang="en-US" sz="1400" b="1" dirty="0"/>
              <a:t>Closed pangenome</a:t>
            </a:r>
            <a:r>
              <a:rPr lang="en-US" sz="1400" dirty="0"/>
              <a:t>: very few genes are added per sequenced genome and the size of the full pangenome can be theoretically predicted.</a:t>
            </a:r>
          </a:p>
          <a:p>
            <a:pPr marL="742950" lvl="1" indent="-285750">
              <a:lnSpc>
                <a:spcPct val="150000"/>
              </a:lnSpc>
              <a:buFont typeface="Arial" panose="020B0604020202020204" pitchFamily="34" charset="0"/>
              <a:buChar char="•"/>
            </a:pPr>
            <a:r>
              <a:rPr lang="en-US" sz="1400" b="1" dirty="0"/>
              <a:t>Open pangenome</a:t>
            </a:r>
            <a:r>
              <a:rPr lang="en-US" sz="1400" dirty="0"/>
              <a:t>:  new genes are constantly added per each additional sequenced genome. The pangenome size keeps increasing regardless how many new genomes are added.</a:t>
            </a:r>
            <a:endParaRPr lang="en-US" sz="1400" b="1" dirty="0"/>
          </a:p>
          <a:p>
            <a:pPr>
              <a:lnSpc>
                <a:spcPct val="150000"/>
              </a:lnSpc>
            </a:pPr>
            <a:endParaRPr lang="en-US" sz="1400" dirty="0"/>
          </a:p>
          <a:p>
            <a:pPr>
              <a:lnSpc>
                <a:spcPct val="150000"/>
              </a:lnSpc>
            </a:pPr>
            <a:endParaRPr lang="en-US" sz="1400" dirty="0"/>
          </a:p>
          <a:p>
            <a:pPr>
              <a:lnSpc>
                <a:spcPct val="150000"/>
              </a:lnSpc>
            </a:pPr>
            <a:endParaRPr lang="en-US" sz="1400" dirty="0"/>
          </a:p>
          <a:p>
            <a:pPr>
              <a:lnSpc>
                <a:spcPct val="150000"/>
              </a:lnSpc>
            </a:pPr>
            <a:endParaRPr lang="en-US" sz="1400" dirty="0"/>
          </a:p>
          <a:p>
            <a:pPr>
              <a:lnSpc>
                <a:spcPct val="150000"/>
              </a:lnSpc>
            </a:pPr>
            <a:endParaRPr lang="en-US" sz="1400" dirty="0"/>
          </a:p>
          <a:p>
            <a:pPr>
              <a:lnSpc>
                <a:spcPct val="150000"/>
              </a:lnSpc>
            </a:pPr>
            <a:endParaRPr lang="en-US" sz="1400" dirty="0"/>
          </a:p>
          <a:p>
            <a:pPr>
              <a:lnSpc>
                <a:spcPct val="150000"/>
              </a:lnSpc>
            </a:pPr>
            <a:endParaRPr lang="en-US" sz="1400" dirty="0"/>
          </a:p>
          <a:p>
            <a:pPr>
              <a:lnSpc>
                <a:spcPct val="150000"/>
              </a:lnSpc>
            </a:pPr>
            <a:endParaRPr lang="en-US" sz="1400" dirty="0"/>
          </a:p>
          <a:p>
            <a:pPr>
              <a:lnSpc>
                <a:spcPct val="150000"/>
              </a:lnSpc>
            </a:pPr>
            <a:r>
              <a:rPr lang="en-US" sz="1400" dirty="0"/>
              <a:t>This usually depends of population size and niche versatility. Parasitism and species that are specialists in some ecological niche tend to have closed pangenomes.</a:t>
            </a:r>
          </a:p>
          <a:p>
            <a:pPr marL="742950" lvl="1" indent="-285750">
              <a:lnSpc>
                <a:spcPct val="150000"/>
              </a:lnSpc>
              <a:buFont typeface="Arial" panose="020B0604020202020204" pitchFamily="34" charset="0"/>
              <a:buChar char="•"/>
            </a:pPr>
            <a:r>
              <a:rPr lang="en-US" sz="1400" dirty="0"/>
              <a:t>Any</a:t>
            </a:r>
            <a:r>
              <a:rPr lang="en-US" sz="1400" i="1" dirty="0"/>
              <a:t> E. coli </a:t>
            </a:r>
            <a:r>
              <a:rPr lang="en-US" sz="1400" dirty="0"/>
              <a:t>genome size is in the range of 4000–5000 genes and the pangenome size estimated for this species with approximately 2000 genomes is composed by 89,000 different gene families (open pangenome)</a:t>
            </a:r>
          </a:p>
          <a:p>
            <a:pPr marL="742950" lvl="1" indent="-285750">
              <a:lnSpc>
                <a:spcPct val="150000"/>
              </a:lnSpc>
              <a:buFont typeface="Arial" panose="020B0604020202020204" pitchFamily="34" charset="0"/>
              <a:buChar char="•"/>
            </a:pPr>
            <a:r>
              <a:rPr lang="en-US" sz="1400" i="1" dirty="0"/>
              <a:t>Streptococcus pneumoniae </a:t>
            </a:r>
            <a:r>
              <a:rPr lang="en-US" sz="1400" dirty="0"/>
              <a:t>bacteria showed few new genes discovered with each new genome sequenced. In fact, the predicted number of new genes dropped to zero when the number of genomes exceeds 50 (close pangenome)</a:t>
            </a:r>
          </a:p>
          <a:p>
            <a:pPr>
              <a:lnSpc>
                <a:spcPct val="150000"/>
              </a:lnSpc>
            </a:pPr>
            <a:endParaRPr lang="en-US" sz="1400" b="1" dirty="0"/>
          </a:p>
        </p:txBody>
      </p:sp>
      <p:pic>
        <p:nvPicPr>
          <p:cNvPr id="2050" name="Picture 2" descr="undefined">
            <a:extLst>
              <a:ext uri="{FF2B5EF4-FFF2-40B4-BE49-F238E27FC236}">
                <a16:creationId xmlns:a16="http://schemas.microsoft.com/office/drawing/2014/main" id="{FEF169DA-BF4F-4FB0-8C1E-9EC6E2FDFB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0286"/>
          <a:stretch/>
        </p:blipFill>
        <p:spPr bwMode="auto">
          <a:xfrm>
            <a:off x="1932375" y="2269677"/>
            <a:ext cx="4190518" cy="2264867"/>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displaystyle N=kn^{-\alpha }}">
            <a:extLst>
              <a:ext uri="{FF2B5EF4-FFF2-40B4-BE49-F238E27FC236}">
                <a16:creationId xmlns:a16="http://schemas.microsoft.com/office/drawing/2014/main" id="{C2C313D1-BF06-4355-9F00-168D3F69499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Tree>
    <p:extLst>
      <p:ext uri="{BB962C8B-B14F-4D97-AF65-F5344CB8AC3E}">
        <p14:creationId xmlns:p14="http://schemas.microsoft.com/office/powerpoint/2010/main" val="32322803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0EEBBD91-4C39-480C-BAB5-44E21FBA73EA}"/>
              </a:ext>
            </a:extLst>
          </p:cNvPr>
          <p:cNvSpPr txBox="1"/>
          <p:nvPr/>
        </p:nvSpPr>
        <p:spPr>
          <a:xfrm>
            <a:off x="195845" y="139311"/>
            <a:ext cx="11681829" cy="193899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problem</a:t>
            </a:r>
            <a:endPar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s-ES" b="1" dirty="0">
              <a:solidFill>
                <a:prstClr val="black"/>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prstClr val="black"/>
                </a:solidFill>
                <a:effectLst/>
                <a:uLnTx/>
                <a:uFillTx/>
                <a:latin typeface="Calibri" panose="020F0502020204030204"/>
                <a:ea typeface="+mn-ea"/>
                <a:cs typeface="+mn-cs"/>
              </a:rPr>
              <a:t>Imagine a </a:t>
            </a:r>
            <a:r>
              <a:rPr kumimoji="0" lang="es-ES" sz="1400" b="1" i="0" u="none" strike="noStrike" kern="1200" cap="none" spc="0" normalizeH="0" baseline="0" noProof="0" dirty="0" err="1">
                <a:ln>
                  <a:noFill/>
                </a:ln>
                <a:solidFill>
                  <a:prstClr val="black"/>
                </a:solidFill>
                <a:effectLst/>
                <a:uLnTx/>
                <a:uFillTx/>
                <a:latin typeface="Calibri" panose="020F0502020204030204"/>
                <a:ea typeface="+mn-ea"/>
                <a:cs typeface="+mn-cs"/>
              </a:rPr>
              <a:t>sunflower</a:t>
            </a:r>
            <a:r>
              <a:rPr kumimoji="0" lang="es-ES"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400" b="1" i="0" u="none" strike="noStrike" kern="1200" cap="none" spc="0" normalizeH="0" baseline="0" noProof="0" dirty="0" err="1">
                <a:ln>
                  <a:noFill/>
                </a:ln>
                <a:solidFill>
                  <a:prstClr val="black"/>
                </a:solidFill>
                <a:effectLst/>
                <a:uLnTx/>
                <a:uFillTx/>
                <a:latin typeface="Calibri" panose="020F0502020204030204"/>
                <a:ea typeface="+mn-ea"/>
                <a:cs typeface="+mn-cs"/>
              </a:rPr>
              <a:t>population</a:t>
            </a:r>
            <a:r>
              <a:rPr kumimoji="0" lang="es-ES"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400" b="1" i="0" u="none" strike="noStrike" kern="1200" cap="none" spc="0" normalizeH="0" baseline="0" noProof="0" dirty="0" err="1">
                <a:ln>
                  <a:noFill/>
                </a:ln>
                <a:solidFill>
                  <a:prstClr val="black"/>
                </a:solidFill>
                <a:effectLst/>
                <a:uLnTx/>
                <a:uFillTx/>
                <a:latin typeface="Calibri" panose="020F0502020204030204"/>
                <a:ea typeface="+mn-ea"/>
                <a:cs typeface="+mn-cs"/>
              </a:rPr>
              <a:t>highly</a:t>
            </a:r>
            <a:r>
              <a:rPr kumimoji="0" lang="es-ES"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400" b="1" i="0" u="none" strike="noStrike" kern="1200" cap="none" spc="0" normalizeH="0" baseline="0" noProof="0" dirty="0" err="1">
                <a:ln>
                  <a:noFill/>
                </a:ln>
                <a:solidFill>
                  <a:prstClr val="black"/>
                </a:solidFill>
                <a:effectLst/>
                <a:uLnTx/>
                <a:uFillTx/>
                <a:latin typeface="Calibri" panose="020F0502020204030204"/>
                <a:ea typeface="+mn-ea"/>
                <a:cs typeface="+mn-cs"/>
              </a:rPr>
              <a:t>resistant</a:t>
            </a:r>
            <a:r>
              <a:rPr kumimoji="0" lang="es-ES"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400" b="1" i="0" u="none" strike="noStrike" kern="1200" cap="none" spc="0" normalizeH="0" baseline="0" noProof="0" dirty="0" err="1">
                <a:ln>
                  <a:noFill/>
                </a:ln>
                <a:solidFill>
                  <a:prstClr val="black"/>
                </a:solidFill>
                <a:effectLst/>
                <a:uLnTx/>
                <a:uFillTx/>
                <a:latin typeface="Calibri" panose="020F0502020204030204"/>
                <a:ea typeface="+mn-ea"/>
                <a:cs typeface="+mn-cs"/>
              </a:rPr>
              <a:t>to</a:t>
            </a:r>
            <a:r>
              <a:rPr kumimoji="0" lang="es-ES"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400" b="1" i="0" u="none" strike="noStrike" kern="1200" cap="none" spc="0" normalizeH="0" baseline="0" noProof="0" dirty="0" err="1">
                <a:ln>
                  <a:noFill/>
                </a:ln>
                <a:solidFill>
                  <a:prstClr val="black"/>
                </a:solidFill>
                <a:effectLst/>
                <a:uLnTx/>
                <a:uFillTx/>
                <a:latin typeface="Calibri" panose="020F0502020204030204"/>
                <a:ea typeface="+mn-ea"/>
                <a:cs typeface="+mn-cs"/>
              </a:rPr>
              <a:t>ionizing</a:t>
            </a:r>
            <a:r>
              <a:rPr kumimoji="0" lang="es-ES"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400" b="1" i="0" u="none" strike="noStrike" kern="1200" cap="none" spc="0" normalizeH="0" baseline="0" noProof="0" dirty="0" err="1">
                <a:ln>
                  <a:noFill/>
                </a:ln>
                <a:solidFill>
                  <a:prstClr val="black"/>
                </a:solidFill>
                <a:effectLst/>
                <a:uLnTx/>
                <a:uFillTx/>
                <a:latin typeface="Calibri" panose="020F0502020204030204"/>
                <a:ea typeface="+mn-ea"/>
                <a:cs typeface="+mn-cs"/>
              </a:rPr>
              <a:t>radiation</a:t>
            </a:r>
            <a:r>
              <a:rPr kumimoji="0" lang="es-ES" sz="1400" b="1"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es-ES" sz="1400" b="1" i="0" u="none" strike="noStrike" kern="1200" cap="none" spc="0" normalizeH="0" baseline="0" noProof="0" dirty="0" err="1">
                <a:ln>
                  <a:noFill/>
                </a:ln>
                <a:solidFill>
                  <a:prstClr val="black"/>
                </a:solidFill>
                <a:effectLst/>
                <a:uLnTx/>
                <a:uFillTx/>
                <a:latin typeface="Calibri" panose="020F0502020204030204"/>
                <a:ea typeface="+mn-ea"/>
                <a:cs typeface="+mn-cs"/>
              </a:rPr>
              <a:t>comparisson</a:t>
            </a:r>
            <a:r>
              <a:rPr kumimoji="0" lang="es-ES"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400" b="1" i="0" u="none" strike="noStrike" kern="1200" cap="none" spc="0" normalizeH="0" baseline="0" noProof="0" dirty="0" err="1">
                <a:ln>
                  <a:noFill/>
                </a:ln>
                <a:solidFill>
                  <a:prstClr val="black"/>
                </a:solidFill>
                <a:effectLst/>
                <a:uLnTx/>
                <a:uFillTx/>
                <a:latin typeface="Calibri" panose="020F0502020204030204"/>
                <a:ea typeface="+mn-ea"/>
                <a:cs typeface="+mn-cs"/>
              </a:rPr>
              <a:t>with</a:t>
            </a:r>
            <a:r>
              <a:rPr kumimoji="0" lang="es-ES"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400" b="1" i="0" u="none" strike="noStrike" kern="1200" cap="none" spc="0" normalizeH="0" baseline="0" noProof="0" dirty="0" err="1">
                <a:ln>
                  <a:noFill/>
                </a:ln>
                <a:solidFill>
                  <a:prstClr val="black"/>
                </a:solidFill>
                <a:effectLst/>
                <a:uLnTx/>
                <a:uFillTx/>
                <a:latin typeface="Calibri" panose="020F0502020204030204"/>
                <a:ea typeface="+mn-ea"/>
                <a:cs typeface="+mn-cs"/>
              </a:rPr>
              <a:t>other</a:t>
            </a:r>
            <a:r>
              <a:rPr kumimoji="0" lang="es-ES"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400" b="1" i="0" u="none" strike="noStrike" kern="1200" cap="none" spc="0" normalizeH="0" baseline="0" noProof="0" dirty="0" err="1">
                <a:ln>
                  <a:noFill/>
                </a:ln>
                <a:solidFill>
                  <a:prstClr val="black"/>
                </a:solidFill>
                <a:effectLst/>
                <a:uLnTx/>
                <a:uFillTx/>
                <a:latin typeface="Calibri" panose="020F0502020204030204"/>
                <a:ea typeface="+mn-ea"/>
                <a:cs typeface="+mn-cs"/>
              </a:rPr>
              <a:t>sunflowers</a:t>
            </a:r>
            <a:r>
              <a:rPr kumimoji="0" lang="es-ES"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400" b="1" i="0" u="none" strike="noStrike" kern="1200" cap="none" spc="0" normalizeH="0" baseline="0" noProof="0" dirty="0" err="1">
                <a:ln>
                  <a:noFill/>
                </a:ln>
                <a:solidFill>
                  <a:prstClr val="black"/>
                </a:solidFill>
                <a:effectLst/>
                <a:uLnTx/>
                <a:uFillTx/>
                <a:latin typeface="Calibri" panose="020F0502020204030204"/>
                <a:ea typeface="+mn-ea"/>
                <a:cs typeface="+mn-cs"/>
              </a:rPr>
              <a:t>that</a:t>
            </a:r>
            <a:r>
              <a:rPr kumimoji="0" lang="es-ES" sz="1400" b="1" i="0" u="none" strike="noStrike" kern="1200" cap="none" spc="0" normalizeH="0" baseline="0" noProof="0" dirty="0">
                <a:ln>
                  <a:noFill/>
                </a:ln>
                <a:solidFill>
                  <a:prstClr val="black"/>
                </a:solidFill>
                <a:effectLst/>
                <a:uLnTx/>
                <a:uFillTx/>
                <a:latin typeface="Calibri" panose="020F0502020204030204"/>
                <a:ea typeface="+mn-ea"/>
                <a:cs typeface="+mn-cs"/>
              </a:rPr>
              <a:t> die </a:t>
            </a:r>
            <a:r>
              <a:rPr kumimoji="0" lang="es-ES" sz="1400" b="1" i="0" u="none" strike="noStrike" kern="1200" cap="none" spc="0" normalizeH="0" baseline="0" noProof="0" dirty="0" err="1">
                <a:ln>
                  <a:noFill/>
                </a:ln>
                <a:solidFill>
                  <a:prstClr val="black"/>
                </a:solidFill>
                <a:effectLst/>
                <a:uLnTx/>
                <a:uFillTx/>
                <a:latin typeface="Calibri" panose="020F0502020204030204"/>
                <a:ea typeface="+mn-ea"/>
                <a:cs typeface="+mn-cs"/>
              </a:rPr>
              <a:t>under</a:t>
            </a:r>
            <a:r>
              <a:rPr kumimoji="0" lang="es-ES"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400" b="1"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es-ES"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400" b="1" i="0" u="none" strike="noStrike" kern="1200" cap="none" spc="0" normalizeH="0" baseline="0" noProof="0" dirty="0" err="1">
                <a:ln>
                  <a:noFill/>
                </a:ln>
                <a:solidFill>
                  <a:prstClr val="black"/>
                </a:solidFill>
                <a:effectLst/>
                <a:uLnTx/>
                <a:uFillTx/>
                <a:latin typeface="Calibri" panose="020F0502020204030204"/>
                <a:ea typeface="+mn-ea"/>
                <a:cs typeface="+mn-cs"/>
              </a:rPr>
              <a:t>same</a:t>
            </a:r>
            <a:r>
              <a:rPr kumimoji="0" lang="es-ES"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400" b="1" i="0" u="none" strike="noStrike" kern="1200" cap="none" spc="0" normalizeH="0" baseline="0" noProof="0" dirty="0" err="1">
                <a:ln>
                  <a:noFill/>
                </a:ln>
                <a:solidFill>
                  <a:prstClr val="black"/>
                </a:solidFill>
                <a:effectLst/>
                <a:uLnTx/>
                <a:uFillTx/>
                <a:latin typeface="Calibri" panose="020F0502020204030204"/>
                <a:ea typeface="+mn-ea"/>
                <a:cs typeface="+mn-cs"/>
              </a:rPr>
              <a:t>conditions</a:t>
            </a:r>
            <a:endParaRPr kumimoji="0" lang="es-ES"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s-ES" sz="1400" b="1" dirty="0">
              <a:solidFill>
                <a:prstClr val="black"/>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s-ES" sz="1400" b="1" dirty="0" err="1">
                <a:solidFill>
                  <a:prstClr val="black"/>
                </a:solidFill>
                <a:latin typeface="Calibri" panose="020F0502020204030204"/>
              </a:rPr>
              <a:t>The</a:t>
            </a:r>
            <a:r>
              <a:rPr lang="es-ES" sz="1400" b="1" dirty="0">
                <a:solidFill>
                  <a:prstClr val="black"/>
                </a:solidFill>
                <a:latin typeface="Calibri" panose="020F0502020204030204"/>
              </a:rPr>
              <a:t> </a:t>
            </a:r>
            <a:r>
              <a:rPr lang="es-ES" sz="1400" b="1" dirty="0" err="1">
                <a:solidFill>
                  <a:prstClr val="black"/>
                </a:solidFill>
                <a:latin typeface="Calibri" panose="020F0502020204030204"/>
              </a:rPr>
              <a:t>goal</a:t>
            </a:r>
            <a:r>
              <a:rPr lang="es-ES" sz="1400" b="1" dirty="0">
                <a:solidFill>
                  <a:prstClr val="black"/>
                </a:solidFill>
                <a:latin typeface="Calibri" panose="020F0502020204030204"/>
              </a:rPr>
              <a:t> </a:t>
            </a:r>
            <a:r>
              <a:rPr lang="es-ES" sz="1400" b="1" dirty="0" err="1">
                <a:solidFill>
                  <a:prstClr val="black"/>
                </a:solidFill>
                <a:latin typeface="Calibri" panose="020F0502020204030204"/>
              </a:rPr>
              <a:t>is</a:t>
            </a:r>
            <a:r>
              <a:rPr lang="es-ES" sz="1400" b="1" dirty="0">
                <a:solidFill>
                  <a:prstClr val="black"/>
                </a:solidFill>
                <a:latin typeface="Calibri" panose="020F0502020204030204"/>
              </a:rPr>
              <a:t> </a:t>
            </a:r>
            <a:r>
              <a:rPr lang="es-ES" sz="1400" b="1" dirty="0" err="1">
                <a:solidFill>
                  <a:prstClr val="black"/>
                </a:solidFill>
                <a:latin typeface="Calibri" panose="020F0502020204030204"/>
              </a:rPr>
              <a:t>to</a:t>
            </a:r>
            <a:r>
              <a:rPr lang="es-ES" sz="1400" b="1" dirty="0">
                <a:solidFill>
                  <a:prstClr val="black"/>
                </a:solidFill>
                <a:latin typeface="Calibri" panose="020F0502020204030204"/>
              </a:rPr>
              <a:t> </a:t>
            </a:r>
            <a:r>
              <a:rPr lang="es-ES" sz="1400" b="1" dirty="0" err="1">
                <a:solidFill>
                  <a:prstClr val="black"/>
                </a:solidFill>
                <a:latin typeface="Calibri" panose="020F0502020204030204"/>
              </a:rPr>
              <a:t>identify</a:t>
            </a:r>
            <a:r>
              <a:rPr lang="es-ES" sz="1400" b="1" dirty="0">
                <a:solidFill>
                  <a:prstClr val="black"/>
                </a:solidFill>
                <a:latin typeface="Calibri" panose="020F0502020204030204"/>
              </a:rPr>
              <a:t> </a:t>
            </a:r>
            <a:r>
              <a:rPr lang="es-ES" sz="1400" b="1" dirty="0" err="1">
                <a:solidFill>
                  <a:prstClr val="black"/>
                </a:solidFill>
                <a:latin typeface="Calibri" panose="020F0502020204030204"/>
              </a:rPr>
              <a:t>if</a:t>
            </a:r>
            <a:r>
              <a:rPr lang="es-ES" sz="1400" b="1" dirty="0">
                <a:solidFill>
                  <a:prstClr val="black"/>
                </a:solidFill>
                <a:latin typeface="Calibri" panose="020F0502020204030204"/>
              </a:rPr>
              <a:t> </a:t>
            </a:r>
            <a:r>
              <a:rPr lang="es-ES" sz="1400" b="1" dirty="0" err="1">
                <a:solidFill>
                  <a:prstClr val="black"/>
                </a:solidFill>
                <a:latin typeface="Calibri" panose="020F0502020204030204"/>
              </a:rPr>
              <a:t>there</a:t>
            </a:r>
            <a:r>
              <a:rPr lang="es-ES" sz="1400" b="1" dirty="0">
                <a:solidFill>
                  <a:prstClr val="black"/>
                </a:solidFill>
                <a:latin typeface="Calibri" panose="020F0502020204030204"/>
              </a:rPr>
              <a:t> are dispensable genes </a:t>
            </a:r>
            <a:r>
              <a:rPr lang="es-ES" sz="1400" b="1" dirty="0" err="1">
                <a:solidFill>
                  <a:prstClr val="black"/>
                </a:solidFill>
                <a:latin typeface="Calibri" panose="020F0502020204030204"/>
              </a:rPr>
              <a:t>or</a:t>
            </a:r>
            <a:r>
              <a:rPr lang="es-ES" sz="1400" b="1" dirty="0">
                <a:solidFill>
                  <a:prstClr val="black"/>
                </a:solidFill>
                <a:latin typeface="Calibri" panose="020F0502020204030204"/>
              </a:rPr>
              <a:t> </a:t>
            </a:r>
            <a:r>
              <a:rPr lang="es-ES" sz="1400" b="1" dirty="0" err="1">
                <a:solidFill>
                  <a:prstClr val="black"/>
                </a:solidFill>
                <a:latin typeface="Calibri" panose="020F0502020204030204"/>
              </a:rPr>
              <a:t>structural</a:t>
            </a:r>
            <a:r>
              <a:rPr lang="es-ES" sz="1400" b="1" dirty="0">
                <a:solidFill>
                  <a:prstClr val="black"/>
                </a:solidFill>
                <a:latin typeface="Calibri" panose="020F0502020204030204"/>
              </a:rPr>
              <a:t> </a:t>
            </a:r>
            <a:r>
              <a:rPr lang="es-ES" sz="1400" b="1" dirty="0" err="1">
                <a:solidFill>
                  <a:prstClr val="black"/>
                </a:solidFill>
                <a:latin typeface="Calibri" panose="020F0502020204030204"/>
              </a:rPr>
              <a:t>variants</a:t>
            </a:r>
            <a:r>
              <a:rPr lang="es-ES" sz="1400" b="1" dirty="0">
                <a:solidFill>
                  <a:prstClr val="black"/>
                </a:solidFill>
                <a:latin typeface="Calibri" panose="020F0502020204030204"/>
              </a:rPr>
              <a:t> </a:t>
            </a:r>
            <a:r>
              <a:rPr lang="es-ES" sz="1400" b="1" dirty="0" err="1">
                <a:solidFill>
                  <a:prstClr val="black"/>
                </a:solidFill>
                <a:latin typeface="Calibri" panose="020F0502020204030204"/>
              </a:rPr>
              <a:t>associated</a:t>
            </a:r>
            <a:r>
              <a:rPr lang="es-ES" sz="1400" b="1" dirty="0">
                <a:solidFill>
                  <a:prstClr val="black"/>
                </a:solidFill>
                <a:latin typeface="Calibri" panose="020F0502020204030204"/>
              </a:rPr>
              <a:t> </a:t>
            </a:r>
            <a:r>
              <a:rPr lang="es-ES" sz="1400" b="1" dirty="0" err="1">
                <a:solidFill>
                  <a:prstClr val="black"/>
                </a:solidFill>
                <a:latin typeface="Calibri" panose="020F0502020204030204"/>
              </a:rPr>
              <a:t>with</a:t>
            </a:r>
            <a:r>
              <a:rPr lang="es-ES" sz="1400" b="1" dirty="0">
                <a:solidFill>
                  <a:prstClr val="black"/>
                </a:solidFill>
                <a:latin typeface="Calibri" panose="020F0502020204030204"/>
              </a:rPr>
              <a:t> </a:t>
            </a:r>
            <a:r>
              <a:rPr lang="es-ES" sz="1400" b="1" dirty="0" err="1">
                <a:solidFill>
                  <a:prstClr val="black"/>
                </a:solidFill>
                <a:latin typeface="Calibri" panose="020F0502020204030204"/>
              </a:rPr>
              <a:t>this</a:t>
            </a:r>
            <a:r>
              <a:rPr lang="es-ES" sz="1400" b="1" dirty="0">
                <a:solidFill>
                  <a:prstClr val="black"/>
                </a:solidFill>
                <a:latin typeface="Calibri" panose="020F0502020204030204"/>
              </a:rPr>
              <a:t> </a:t>
            </a:r>
            <a:r>
              <a:rPr lang="es-ES" sz="1400" b="1" dirty="0" err="1">
                <a:solidFill>
                  <a:prstClr val="black"/>
                </a:solidFill>
                <a:latin typeface="Calibri" panose="020F0502020204030204"/>
              </a:rPr>
              <a:t>biological</a:t>
            </a:r>
            <a:r>
              <a:rPr lang="es-ES" sz="1400" b="1" dirty="0">
                <a:solidFill>
                  <a:prstClr val="black"/>
                </a:solidFill>
                <a:latin typeface="Calibri" panose="020F0502020204030204"/>
              </a:rPr>
              <a:t> </a:t>
            </a:r>
            <a:r>
              <a:rPr lang="es-ES" sz="1400" b="1" dirty="0" err="1">
                <a:solidFill>
                  <a:prstClr val="black"/>
                </a:solidFill>
                <a:latin typeface="Calibri" panose="020F0502020204030204"/>
              </a:rPr>
              <a:t>property</a:t>
            </a:r>
            <a:r>
              <a:rPr lang="es-ES" sz="1400" b="1" dirty="0">
                <a:solidFill>
                  <a:prstClr val="black"/>
                </a:solidFill>
                <a:latin typeface="Calibri" panose="020F0502020204030204"/>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4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4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4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Imagen 5">
            <a:extLst>
              <a:ext uri="{FF2B5EF4-FFF2-40B4-BE49-F238E27FC236}">
                <a16:creationId xmlns:a16="http://schemas.microsoft.com/office/drawing/2014/main" id="{6EC68471-ADA4-4233-A5E6-ED0918C4C51C}"/>
              </a:ext>
            </a:extLst>
          </p:cNvPr>
          <p:cNvPicPr>
            <a:picLocks noChangeAspect="1"/>
          </p:cNvPicPr>
          <p:nvPr/>
        </p:nvPicPr>
        <p:blipFill rotWithShape="1">
          <a:blip r:embed="rId2"/>
          <a:srcRect t="10751"/>
          <a:stretch/>
        </p:blipFill>
        <p:spPr>
          <a:xfrm>
            <a:off x="1008368" y="1663956"/>
            <a:ext cx="10583557" cy="4945904"/>
          </a:xfrm>
          <a:prstGeom prst="rect">
            <a:avLst/>
          </a:prstGeom>
        </p:spPr>
      </p:pic>
    </p:spTree>
    <p:extLst>
      <p:ext uri="{BB962C8B-B14F-4D97-AF65-F5344CB8AC3E}">
        <p14:creationId xmlns:p14="http://schemas.microsoft.com/office/powerpoint/2010/main" val="11590137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4DEE945-20BC-4CBD-8F43-15D7F937653D}"/>
              </a:ext>
            </a:extLst>
          </p:cNvPr>
          <p:cNvSpPr txBox="1"/>
          <p:nvPr/>
        </p:nvSpPr>
        <p:spPr>
          <a:xfrm>
            <a:off x="195845" y="139311"/>
            <a:ext cx="11681829" cy="704808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A similar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paper</a:t>
            </a:r>
            <a:endPar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s-ES" b="1" dirty="0">
              <a:solidFill>
                <a:prstClr val="black"/>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s-ES" b="1" dirty="0">
              <a:solidFill>
                <a:prstClr val="black"/>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s-ES" b="1" dirty="0">
              <a:solidFill>
                <a:prstClr val="black"/>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s-ES" b="1" dirty="0">
              <a:solidFill>
                <a:prstClr val="black"/>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s-ES" b="1" dirty="0">
              <a:solidFill>
                <a:prstClr val="black"/>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s-ES" b="1" dirty="0">
              <a:solidFill>
                <a:prstClr val="black"/>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s-ES" b="1" dirty="0">
              <a:solidFill>
                <a:prstClr val="black"/>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prstClr val="black"/>
                </a:solidFill>
                <a:latin typeface="Calibri" panose="020F0502020204030204"/>
              </a:rPr>
              <a:t>Sunflower (Helianthus annuus L.) exhibits typical domestication syndrome, including dramatic morphological and ecological differences from its wild ancestor. Many crop plants exhibit a strong reduction in genetic variation relative to their wild progenitors due to population bottlenecks and strong artificial selection during domestication. Genetic variation has been eroded further over the past century with the transition from traditional varieties adapted to</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prstClr val="black"/>
                </a:solidFill>
                <a:latin typeface="Calibri" panose="020F0502020204030204"/>
              </a:rPr>
              <a:t>their local environment to uniform elite lines.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dirty="0">
              <a:solidFill>
                <a:prstClr val="black"/>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prstClr val="black"/>
                </a:solidFill>
                <a:latin typeface="Calibri" panose="020F0502020204030204"/>
              </a:rPr>
              <a:t>The transition from a wild progenitor (also H. annuus) to the cultivated form about 4,000 years ago in North America and later to elite lines during the nineteenth and twentieth centuries, progressively narrowed the available genetic variation for breeding. Fortunately, sunflower is </a:t>
            </a:r>
            <a:r>
              <a:rPr lang="en-US" sz="1400" dirty="0" err="1">
                <a:solidFill>
                  <a:prstClr val="black"/>
                </a:solidFill>
                <a:latin typeface="Calibri" panose="020F0502020204030204"/>
              </a:rPr>
              <a:t>crosscompatible</a:t>
            </a:r>
            <a:r>
              <a:rPr lang="en-US" sz="1400" dirty="0">
                <a:solidFill>
                  <a:prstClr val="black"/>
                </a:solidFill>
                <a:latin typeface="Calibri" panose="020F0502020204030204"/>
              </a:rPr>
              <a:t> with many of its wild relatives, which has permitted the introgression of beneficial traits from the wild.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dirty="0">
              <a:solidFill>
                <a:prstClr val="black"/>
              </a:solidFill>
              <a:latin typeface="Calibri" panose="020F0502020204030204"/>
            </a:endParaRPr>
          </a:p>
          <a:p>
            <a:pPr>
              <a:defRPr/>
            </a:pPr>
            <a:r>
              <a:rPr kumimoji="0" lang="en-US" sz="1400" i="0" u="none" strike="noStrike" kern="1200" cap="none" spc="0" normalizeH="0" baseline="0" noProof="0" dirty="0">
                <a:ln>
                  <a:noFill/>
                </a:ln>
                <a:solidFill>
                  <a:prstClr val="black"/>
                </a:solidFill>
                <a:effectLst/>
                <a:uLnTx/>
                <a:uFillTx/>
                <a:latin typeface="Calibri" panose="020F0502020204030204"/>
                <a:ea typeface="+mn-ea"/>
                <a:cs typeface="+mn-cs"/>
              </a:rPr>
              <a:t>Despite domestication, cultivated sunflower remains highly variable genetically, mainly due to hybridization with wild relatives. This </a:t>
            </a:r>
            <a:r>
              <a:rPr lang="es-ES" sz="1400" dirty="0" err="1">
                <a:solidFill>
                  <a:prstClr val="black"/>
                </a:solidFill>
                <a:latin typeface="Calibri" panose="020F0502020204030204"/>
              </a:rPr>
              <a:t>genetic</a:t>
            </a:r>
            <a:r>
              <a:rPr lang="es-ES" sz="1400" dirty="0">
                <a:solidFill>
                  <a:prstClr val="black"/>
                </a:solidFill>
                <a:latin typeface="Calibri" panose="020F0502020204030204"/>
              </a:rPr>
              <a:t> </a:t>
            </a:r>
            <a:r>
              <a:rPr lang="es-ES" sz="1400" dirty="0" err="1">
                <a:solidFill>
                  <a:prstClr val="black"/>
                </a:solidFill>
                <a:latin typeface="Calibri" panose="020F0502020204030204"/>
              </a:rPr>
              <a:t>diversity</a:t>
            </a:r>
            <a:r>
              <a:rPr lang="es-ES" sz="1400" dirty="0">
                <a:solidFill>
                  <a:prstClr val="black"/>
                </a:solidFill>
                <a:latin typeface="Calibri" panose="020F0502020204030204"/>
              </a:rPr>
              <a:t> </a:t>
            </a:r>
            <a:r>
              <a:rPr lang="es-ES" sz="1400" dirty="0" err="1">
                <a:solidFill>
                  <a:prstClr val="black"/>
                </a:solidFill>
                <a:latin typeface="Calibri" panose="020F0502020204030204"/>
              </a:rPr>
              <a:t>is</a:t>
            </a:r>
            <a:r>
              <a:rPr lang="es-ES" sz="1400" dirty="0">
                <a:solidFill>
                  <a:prstClr val="black"/>
                </a:solidFill>
                <a:latin typeface="Calibri" panose="020F0502020204030204"/>
              </a:rPr>
              <a:t> </a:t>
            </a:r>
            <a:r>
              <a:rPr lang="es-ES" sz="1400" dirty="0" err="1">
                <a:solidFill>
                  <a:prstClr val="black"/>
                </a:solidFill>
                <a:latin typeface="Calibri" panose="020F0502020204030204"/>
              </a:rPr>
              <a:t>essential</a:t>
            </a:r>
            <a:r>
              <a:rPr lang="es-ES" sz="1400" dirty="0">
                <a:solidFill>
                  <a:prstClr val="black"/>
                </a:solidFill>
                <a:latin typeface="Calibri" panose="020F0502020204030204"/>
              </a:rPr>
              <a:t> </a:t>
            </a:r>
            <a:r>
              <a:rPr lang="es-ES" sz="1400" dirty="0" err="1">
                <a:solidFill>
                  <a:prstClr val="black"/>
                </a:solidFill>
                <a:latin typeface="Calibri" panose="020F0502020204030204"/>
              </a:rPr>
              <a:t>to</a:t>
            </a:r>
            <a:r>
              <a:rPr lang="es-ES" sz="1400" dirty="0">
                <a:solidFill>
                  <a:prstClr val="black"/>
                </a:solidFill>
                <a:latin typeface="Calibri" panose="020F0502020204030204"/>
              </a:rPr>
              <a:t> </a:t>
            </a:r>
            <a:r>
              <a:rPr lang="es-ES" sz="1400" dirty="0" err="1">
                <a:solidFill>
                  <a:prstClr val="black"/>
                </a:solidFill>
                <a:latin typeface="Calibri" panose="020F0502020204030204"/>
              </a:rPr>
              <a:t>give</a:t>
            </a:r>
            <a:r>
              <a:rPr lang="es-ES" sz="1400" dirty="0">
                <a:solidFill>
                  <a:prstClr val="black"/>
                </a:solidFill>
                <a:latin typeface="Calibri" panose="020F0502020204030204"/>
              </a:rPr>
              <a:t> </a:t>
            </a:r>
            <a:r>
              <a:rPr lang="es-ES" sz="1400" dirty="0" err="1">
                <a:solidFill>
                  <a:prstClr val="black"/>
                </a:solidFill>
                <a:latin typeface="Calibri" panose="020F0502020204030204"/>
              </a:rPr>
              <a:t>the</a:t>
            </a:r>
            <a:r>
              <a:rPr lang="es-ES" sz="1400" dirty="0">
                <a:solidFill>
                  <a:prstClr val="black"/>
                </a:solidFill>
                <a:latin typeface="Calibri" panose="020F0502020204030204"/>
              </a:rPr>
              <a:t> </a:t>
            </a:r>
            <a:r>
              <a:rPr lang="es-ES" sz="1400" dirty="0" err="1">
                <a:solidFill>
                  <a:prstClr val="black"/>
                </a:solidFill>
                <a:latin typeface="Calibri" panose="020F0502020204030204"/>
              </a:rPr>
              <a:t>species</a:t>
            </a:r>
            <a:r>
              <a:rPr lang="es-ES" sz="1400" dirty="0">
                <a:solidFill>
                  <a:prstClr val="black"/>
                </a:solidFill>
                <a:latin typeface="Calibri" panose="020F0502020204030204"/>
              </a:rPr>
              <a:t> </a:t>
            </a:r>
            <a:r>
              <a:rPr lang="es-ES" sz="1400" dirty="0" err="1">
                <a:solidFill>
                  <a:prstClr val="black"/>
                </a:solidFill>
                <a:latin typeface="Calibri" panose="020F0502020204030204"/>
              </a:rPr>
              <a:t>the</a:t>
            </a:r>
            <a:r>
              <a:rPr lang="es-ES" sz="1400" dirty="0">
                <a:solidFill>
                  <a:prstClr val="black"/>
                </a:solidFill>
                <a:latin typeface="Calibri" panose="020F0502020204030204"/>
              </a:rPr>
              <a:t> </a:t>
            </a:r>
            <a:r>
              <a:rPr lang="es-ES" sz="1400" dirty="0" err="1">
                <a:solidFill>
                  <a:prstClr val="black"/>
                </a:solidFill>
                <a:latin typeface="Calibri" panose="020F0502020204030204"/>
              </a:rPr>
              <a:t>necessary</a:t>
            </a:r>
            <a:r>
              <a:rPr lang="es-ES" sz="1400" dirty="0">
                <a:solidFill>
                  <a:prstClr val="black"/>
                </a:solidFill>
                <a:latin typeface="Calibri" panose="020F0502020204030204"/>
              </a:rPr>
              <a:t> response </a:t>
            </a:r>
            <a:r>
              <a:rPr lang="es-ES" sz="1400" dirty="0" err="1">
                <a:solidFill>
                  <a:prstClr val="black"/>
                </a:solidFill>
                <a:latin typeface="Calibri" panose="020F0502020204030204"/>
              </a:rPr>
              <a:t>capacity</a:t>
            </a:r>
            <a:r>
              <a:rPr lang="es-ES" sz="1400" dirty="0">
                <a:solidFill>
                  <a:prstClr val="black"/>
                </a:solidFill>
                <a:latin typeface="Calibri" panose="020F0502020204030204"/>
              </a:rPr>
              <a:t> </a:t>
            </a:r>
            <a:r>
              <a:rPr lang="es-ES" sz="1400" dirty="0" err="1">
                <a:solidFill>
                  <a:prstClr val="black"/>
                </a:solidFill>
                <a:latin typeface="Calibri" panose="020F0502020204030204"/>
              </a:rPr>
              <a:t>to</a:t>
            </a:r>
            <a:r>
              <a:rPr lang="es-ES" sz="1400" dirty="0">
                <a:solidFill>
                  <a:prstClr val="black"/>
                </a:solidFill>
                <a:latin typeface="Calibri" panose="020F0502020204030204"/>
              </a:rPr>
              <a:t> </a:t>
            </a:r>
            <a:r>
              <a:rPr lang="es-ES" sz="1400" dirty="0" err="1">
                <a:solidFill>
                  <a:prstClr val="black"/>
                </a:solidFill>
                <a:latin typeface="Calibri" panose="020F0502020204030204"/>
              </a:rPr>
              <a:t>selection</a:t>
            </a:r>
            <a:r>
              <a:rPr lang="es-ES" sz="1400" dirty="0">
                <a:solidFill>
                  <a:prstClr val="black"/>
                </a:solidFill>
                <a:latin typeface="Calibri" panose="020F0502020204030204"/>
              </a:rPr>
              <a:t> </a:t>
            </a:r>
            <a:r>
              <a:rPr lang="es-ES" sz="1400" dirty="0" err="1">
                <a:solidFill>
                  <a:prstClr val="black"/>
                </a:solidFill>
                <a:latin typeface="Calibri" panose="020F0502020204030204"/>
              </a:rPr>
              <a:t>caused</a:t>
            </a:r>
            <a:r>
              <a:rPr lang="es-ES" sz="1400" dirty="0">
                <a:solidFill>
                  <a:prstClr val="black"/>
                </a:solidFill>
                <a:latin typeface="Calibri" panose="020F0502020204030204"/>
              </a:rPr>
              <a:t> </a:t>
            </a:r>
            <a:r>
              <a:rPr lang="es-ES" sz="1400" dirty="0" err="1">
                <a:solidFill>
                  <a:prstClr val="black"/>
                </a:solidFill>
                <a:latin typeface="Calibri" panose="020F0502020204030204"/>
              </a:rPr>
              <a:t>by</a:t>
            </a:r>
            <a:r>
              <a:rPr lang="es-ES" sz="1400" dirty="0">
                <a:solidFill>
                  <a:prstClr val="black"/>
                </a:solidFill>
                <a:latin typeface="Calibri" panose="020F0502020204030204"/>
              </a:rPr>
              <a:t> </a:t>
            </a:r>
            <a:r>
              <a:rPr lang="es-ES" sz="1400" dirty="0" err="1">
                <a:solidFill>
                  <a:prstClr val="black"/>
                </a:solidFill>
                <a:latin typeface="Calibri" panose="020F0502020204030204"/>
              </a:rPr>
              <a:t>different</a:t>
            </a:r>
            <a:r>
              <a:rPr lang="es-ES" sz="1400" dirty="0">
                <a:solidFill>
                  <a:prstClr val="black"/>
                </a:solidFill>
                <a:latin typeface="Calibri" panose="020F0502020204030204"/>
              </a:rPr>
              <a:t> stress </a:t>
            </a:r>
            <a:r>
              <a:rPr lang="es-ES" sz="1400" dirty="0" err="1">
                <a:solidFill>
                  <a:prstClr val="black"/>
                </a:solidFill>
                <a:latin typeface="Calibri" panose="020F0502020204030204"/>
              </a:rPr>
              <a:t>factors</a:t>
            </a:r>
            <a:r>
              <a:rPr lang="es-ES" sz="1400" dirty="0">
                <a:solidFill>
                  <a:prstClr val="black"/>
                </a:solidFill>
                <a:latin typeface="Calibri" panose="020F0502020204030204"/>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a:solidFill>
                  <a:prstClr val="black"/>
                </a:solidFill>
                <a:latin typeface="Calibri" panose="020F0502020204030204"/>
              </a:rPr>
              <a:t>In the paper, the goal is not to find particular genes that can give advantage under a certain stress factor.</a:t>
            </a: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dirty="0">
              <a:solidFill>
                <a:prstClr val="black"/>
              </a:solidFill>
              <a:latin typeface="Calibri" panose="020F0502020204030204"/>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i="0" u="none" strike="noStrike" kern="1200" cap="none" spc="0" normalizeH="0" baseline="0" noProof="0" dirty="0">
                <a:ln>
                  <a:noFill/>
                </a:ln>
                <a:solidFill>
                  <a:prstClr val="black"/>
                </a:solidFill>
                <a:effectLst/>
                <a:uLnTx/>
                <a:uFillTx/>
                <a:latin typeface="Calibri" panose="020F0502020204030204"/>
                <a:ea typeface="+mn-ea"/>
                <a:cs typeface="+mn-cs"/>
              </a:rPr>
              <a:t>To characterize genetic diversity in the sunflower and to quantify contributions from wild relatives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i="0" u="none" strike="noStrike" kern="1200" cap="none" spc="0" normalizeH="0" baseline="0" noProof="0" dirty="0">
                <a:ln>
                  <a:noFill/>
                </a:ln>
                <a:solidFill>
                  <a:prstClr val="black"/>
                </a:solidFill>
                <a:effectLst/>
                <a:uLnTx/>
                <a:uFillTx/>
                <a:latin typeface="Calibri" panose="020F0502020204030204"/>
                <a:ea typeface="+mn-ea"/>
                <a:cs typeface="+mn-cs"/>
              </a:rPr>
              <a:t>We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sequenced 287 cultivated lines (SAM), 17 Native American landraces and 189 wild accessions representing 11 compatible wild species. </a:t>
            </a:r>
          </a:p>
          <a:p>
            <a:pPr marL="285750" indent="-285750" algn="l">
              <a:buFont typeface="Arial" panose="020B0604020202020204" pitchFamily="34" charset="0"/>
              <a:buChar char="•"/>
            </a:pPr>
            <a:r>
              <a:rPr lang="en-US" sz="1400" b="0" i="0" u="none" strike="noStrike" baseline="0" dirty="0">
                <a:latin typeface="MinionPro-Regular"/>
              </a:rPr>
              <a:t>Test whether introgression from wild relatives has significantly expanded the gene repertoire of cultivated sunflower. </a:t>
            </a:r>
          </a:p>
          <a:p>
            <a:pPr marL="285750" indent="-285750" algn="l">
              <a:buFont typeface="Arial" panose="020B0604020202020204" pitchFamily="34" charset="0"/>
              <a:buChar char="•"/>
            </a:pPr>
            <a:r>
              <a:rPr lang="en-US" sz="1400" dirty="0">
                <a:latin typeface="MinionPro-Regular"/>
              </a:rPr>
              <a:t>Analyzing if </a:t>
            </a:r>
            <a:r>
              <a:rPr lang="en-US" sz="1400" b="0" i="0" u="none" strike="noStrike" baseline="0" dirty="0">
                <a:latin typeface="MinionPro-Regular"/>
              </a:rPr>
              <a:t>these </a:t>
            </a:r>
            <a:r>
              <a:rPr lang="en-US" sz="1400" b="1" i="0" u="none" strike="noStrike" baseline="0" dirty="0">
                <a:latin typeface="MinionPro-Regular"/>
              </a:rPr>
              <a:t>introgressions have contributed to enhanced disease resistance</a:t>
            </a:r>
            <a:r>
              <a:rPr lang="en-US" sz="1400" b="0" i="0" u="none" strike="noStrike" baseline="0" dirty="0">
                <a:latin typeface="MinionPro-Regular"/>
              </a:rPr>
              <a:t>, as predicted by breeding records, and </a:t>
            </a:r>
            <a:r>
              <a:rPr lang="en-US" sz="1400" b="1" i="0" u="none" strike="noStrike" baseline="0" dirty="0">
                <a:latin typeface="MinionPro-Regular"/>
              </a:rPr>
              <a:t>identify candidate genes </a:t>
            </a:r>
            <a:r>
              <a:rPr lang="en-US" sz="1400" b="0" i="0" u="none" strike="noStrike" baseline="0" dirty="0">
                <a:latin typeface="MinionPro-Regular"/>
              </a:rPr>
              <a:t>contributing to downy </a:t>
            </a:r>
            <a:r>
              <a:rPr lang="es-ES" sz="1400" b="0" i="0" u="none" strike="noStrike" baseline="0" dirty="0" err="1">
                <a:latin typeface="MinionPro-Regular"/>
              </a:rPr>
              <a:t>mildew</a:t>
            </a:r>
            <a:r>
              <a:rPr lang="es-ES" sz="1400" b="0" i="0" u="none" strike="noStrike" baseline="0" dirty="0">
                <a:latin typeface="MinionPro-Regular"/>
              </a:rPr>
              <a:t> </a:t>
            </a:r>
            <a:r>
              <a:rPr lang="es-ES" sz="1400" b="0" i="0" u="none" strike="noStrike" baseline="0" dirty="0" err="1">
                <a:latin typeface="MinionPro-Regular"/>
              </a:rPr>
              <a:t>resistance</a:t>
            </a:r>
            <a:r>
              <a:rPr lang="es-ES" sz="1400" b="0" i="0" u="none" strike="noStrike" baseline="0" dirty="0">
                <a:latin typeface="MinionPro-Regular"/>
              </a:rPr>
              <a:t>.</a:t>
            </a:r>
            <a:endParaRPr lang="en-US" sz="1400" dirty="0">
              <a:solidFill>
                <a:prstClr val="black"/>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4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4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4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Imagen 5">
            <a:extLst>
              <a:ext uri="{FF2B5EF4-FFF2-40B4-BE49-F238E27FC236}">
                <a16:creationId xmlns:a16="http://schemas.microsoft.com/office/drawing/2014/main" id="{8C0F435B-6994-4188-81B1-63F1FAB5C806}"/>
              </a:ext>
            </a:extLst>
          </p:cNvPr>
          <p:cNvPicPr>
            <a:picLocks noChangeAspect="1"/>
          </p:cNvPicPr>
          <p:nvPr/>
        </p:nvPicPr>
        <p:blipFill>
          <a:blip r:embed="rId2"/>
          <a:stretch>
            <a:fillRect/>
          </a:stretch>
        </p:blipFill>
        <p:spPr>
          <a:xfrm>
            <a:off x="3230432" y="139311"/>
            <a:ext cx="5731135" cy="1965780"/>
          </a:xfrm>
          <a:prstGeom prst="rect">
            <a:avLst/>
          </a:prstGeom>
        </p:spPr>
      </p:pic>
    </p:spTree>
    <p:extLst>
      <p:ext uri="{BB962C8B-B14F-4D97-AF65-F5344CB8AC3E}">
        <p14:creationId xmlns:p14="http://schemas.microsoft.com/office/powerpoint/2010/main" val="20194248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3398D69-30C1-408A-82AC-79BAB2A15569}"/>
              </a:ext>
            </a:extLst>
          </p:cNvPr>
          <p:cNvSpPr txBox="1"/>
          <p:nvPr/>
        </p:nvSpPr>
        <p:spPr>
          <a:xfrm>
            <a:off x="104775" y="139311"/>
            <a:ext cx="11963400" cy="689419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Methods</a:t>
            </a:r>
            <a:endPar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s-ES" b="1" dirty="0">
              <a:solidFill>
                <a:prstClr val="black"/>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a:solidFill>
                  <a:prstClr val="black"/>
                </a:solidFill>
                <a:latin typeface="Calibri" panose="020F0502020204030204"/>
              </a:rPr>
              <a:t>Resequencing the SAM population and wild relatives.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b="1" dirty="0">
              <a:solidFill>
                <a:prstClr val="black"/>
              </a:solidFill>
              <a:latin typeface="Calibri" panose="020F0502020204030204"/>
            </a:endParaRPr>
          </a:p>
          <a:p>
            <a:pPr marL="742950" lvl="1" indent="-285750">
              <a:buFont typeface="Arial" panose="020B0604020202020204" pitchFamily="34" charset="0"/>
              <a:buChar char="•"/>
              <a:defRPr/>
            </a:pPr>
            <a:r>
              <a:rPr lang="en-US" sz="1400" dirty="0">
                <a:solidFill>
                  <a:prstClr val="black"/>
                </a:solidFill>
                <a:latin typeface="Calibri" panose="020F0502020204030204"/>
              </a:rPr>
              <a:t>287 samples from the SAM population. It captures ~90% of the allelic diversity in the cultivated sunflower gene pool and is mainly comprised of modern oil and confectionary (non-oil) cultivars, which were released after the transition to hybrid breeding in the early 1970s.</a:t>
            </a:r>
            <a:endParaRPr lang="es-ES" sz="1400" dirty="0">
              <a:solidFill>
                <a:prstClr val="black"/>
              </a:solidFill>
              <a:latin typeface="Calibri" panose="020F0502020204030204"/>
            </a:endParaRPr>
          </a:p>
          <a:p>
            <a:pPr lvl="1">
              <a:defRPr/>
            </a:pPr>
            <a:endParaRPr lang="es-ES" b="1" dirty="0">
              <a:solidFill>
                <a:prstClr val="black"/>
              </a:solidFill>
              <a:latin typeface="Calibri" panose="020F0502020204030204"/>
            </a:endParaRPr>
          </a:p>
          <a:p>
            <a:pPr marL="742950" lvl="1" indent="-285750">
              <a:buFont typeface="Arial" panose="020B0604020202020204" pitchFamily="34" charset="0"/>
              <a:buChar char="•"/>
              <a:defRPr/>
            </a:pPr>
            <a:r>
              <a:rPr lang="en-US" sz="1400" dirty="0">
                <a:solidFill>
                  <a:prstClr val="black"/>
                </a:solidFill>
                <a:latin typeface="Calibri" panose="020F0502020204030204"/>
              </a:rPr>
              <a:t>17 Native American landraces (landrace is a domesticated, locally </a:t>
            </a:r>
            <a:r>
              <a:rPr lang="en-US" sz="1400" dirty="0" err="1">
                <a:solidFill>
                  <a:prstClr val="black"/>
                </a:solidFill>
                <a:latin typeface="Calibri" panose="020F0502020204030204"/>
              </a:rPr>
              <a:t>adapted,often</a:t>
            </a:r>
            <a:r>
              <a:rPr lang="en-US" sz="1400" dirty="0">
                <a:solidFill>
                  <a:prstClr val="black"/>
                </a:solidFill>
                <a:latin typeface="Calibri" panose="020F0502020204030204"/>
              </a:rPr>
              <a:t> traditional variety of a species of animal or plant that has developed over time, through adaptation to its natural and cultural environment of agriculture and pastoralism, and due to isolation from other populations of the species).</a:t>
            </a:r>
          </a:p>
          <a:p>
            <a:pPr marL="742950" lvl="1" indent="-285750">
              <a:buFont typeface="Arial" panose="020B0604020202020204" pitchFamily="34" charset="0"/>
              <a:buChar char="•"/>
              <a:defRPr/>
            </a:pPr>
            <a:endParaRPr lang="en-US" sz="1400" dirty="0">
              <a:solidFill>
                <a:prstClr val="black"/>
              </a:solidFill>
              <a:latin typeface="Calibri" panose="020F0502020204030204"/>
            </a:endParaRPr>
          </a:p>
          <a:p>
            <a:pPr marL="742950" lvl="1" indent="-285750">
              <a:buFont typeface="Arial" panose="020B0604020202020204" pitchFamily="34" charset="0"/>
              <a:buChar char="•"/>
              <a:defRPr/>
            </a:pPr>
            <a:r>
              <a:rPr lang="en-US" sz="1400" dirty="0">
                <a:solidFill>
                  <a:prstClr val="black"/>
                </a:solidFill>
                <a:latin typeface="Calibri" panose="020F0502020204030204"/>
              </a:rPr>
              <a:t>189 genotypes representing 11 annual and perennial congeners—including species representing the primary (no crossing barriers), secondary (some barriers) and tertiary (special techniques required for breeding) gene pools:</a:t>
            </a:r>
          </a:p>
          <a:p>
            <a:pPr marL="742950" lvl="1" indent="-285750">
              <a:buFont typeface="Arial" panose="020B0604020202020204" pitchFamily="34" charset="0"/>
              <a:buChar char="•"/>
              <a:defRPr/>
            </a:pPr>
            <a:endParaRPr lang="en-US" sz="1400" dirty="0">
              <a:solidFill>
                <a:prstClr val="black"/>
              </a:solidFill>
              <a:latin typeface="Calibri" panose="020F0502020204030204"/>
            </a:endParaRPr>
          </a:p>
          <a:p>
            <a:pPr marL="1200150" lvl="2" indent="-285750">
              <a:buFont typeface="Arial" panose="020B0604020202020204" pitchFamily="34" charset="0"/>
              <a:buChar char="•"/>
              <a:defRPr/>
            </a:pPr>
            <a:r>
              <a:rPr lang="es-ES" sz="1400" dirty="0">
                <a:solidFill>
                  <a:prstClr val="black"/>
                </a:solidFill>
                <a:latin typeface="Calibri" panose="020F0502020204030204"/>
              </a:rPr>
              <a:t>H. </a:t>
            </a:r>
            <a:r>
              <a:rPr lang="es-ES" sz="1400" dirty="0" err="1">
                <a:solidFill>
                  <a:prstClr val="black"/>
                </a:solidFill>
                <a:latin typeface="Calibri" panose="020F0502020204030204"/>
              </a:rPr>
              <a:t>annuus</a:t>
            </a:r>
            <a:r>
              <a:rPr lang="es-ES" sz="1400" dirty="0">
                <a:solidFill>
                  <a:prstClr val="black"/>
                </a:solidFill>
                <a:latin typeface="Calibri" panose="020F0502020204030204"/>
              </a:rPr>
              <a:t> </a:t>
            </a:r>
            <a:r>
              <a:rPr lang="es-ES" sz="1400" dirty="0" err="1">
                <a:solidFill>
                  <a:prstClr val="black"/>
                </a:solidFill>
                <a:latin typeface="Calibri" panose="020F0502020204030204"/>
              </a:rPr>
              <a:t>from</a:t>
            </a:r>
            <a:r>
              <a:rPr lang="es-ES" sz="1400" dirty="0">
                <a:solidFill>
                  <a:prstClr val="black"/>
                </a:solidFill>
                <a:latin typeface="Calibri" panose="020F0502020204030204"/>
              </a:rPr>
              <a:t> </a:t>
            </a:r>
            <a:r>
              <a:rPr lang="es-ES" sz="1400" dirty="0" err="1">
                <a:solidFill>
                  <a:prstClr val="black"/>
                </a:solidFill>
                <a:latin typeface="Calibri" panose="020F0502020204030204"/>
              </a:rPr>
              <a:t>the</a:t>
            </a:r>
            <a:r>
              <a:rPr lang="es-ES" sz="1400" dirty="0">
                <a:solidFill>
                  <a:prstClr val="black"/>
                </a:solidFill>
                <a:latin typeface="Calibri" panose="020F0502020204030204"/>
              </a:rPr>
              <a:t> </a:t>
            </a:r>
            <a:r>
              <a:rPr lang="es-ES" sz="1400" dirty="0" err="1">
                <a:solidFill>
                  <a:prstClr val="black"/>
                </a:solidFill>
                <a:latin typeface="Calibri" panose="020F0502020204030204"/>
              </a:rPr>
              <a:t>primary</a:t>
            </a:r>
            <a:r>
              <a:rPr lang="es-ES" sz="1400" dirty="0">
                <a:solidFill>
                  <a:prstClr val="black"/>
                </a:solidFill>
                <a:latin typeface="Calibri" panose="020F0502020204030204"/>
              </a:rPr>
              <a:t> gene pool; H. </a:t>
            </a:r>
            <a:r>
              <a:rPr lang="es-ES" sz="1400" dirty="0" err="1">
                <a:solidFill>
                  <a:prstClr val="black"/>
                </a:solidFill>
                <a:latin typeface="Calibri" panose="020F0502020204030204"/>
              </a:rPr>
              <a:t>petiolaris</a:t>
            </a:r>
            <a:r>
              <a:rPr lang="es-ES" sz="1400" dirty="0">
                <a:solidFill>
                  <a:prstClr val="black"/>
                </a:solidFill>
                <a:latin typeface="Calibri" panose="020F0502020204030204"/>
              </a:rPr>
              <a:t>, H. </a:t>
            </a:r>
            <a:r>
              <a:rPr lang="es-ES" sz="1400" dirty="0" err="1">
                <a:solidFill>
                  <a:prstClr val="black"/>
                </a:solidFill>
                <a:latin typeface="Calibri" panose="020F0502020204030204"/>
              </a:rPr>
              <a:t>neglectus</a:t>
            </a:r>
            <a:r>
              <a:rPr lang="es-ES" sz="1400" dirty="0">
                <a:solidFill>
                  <a:prstClr val="black"/>
                </a:solidFill>
                <a:latin typeface="Calibri" panose="020F0502020204030204"/>
              </a:rPr>
              <a:t>, H. </a:t>
            </a:r>
            <a:r>
              <a:rPr lang="es-ES" sz="1400" dirty="0" err="1">
                <a:solidFill>
                  <a:prstClr val="black"/>
                </a:solidFill>
                <a:latin typeface="Calibri" panose="020F0502020204030204"/>
              </a:rPr>
              <a:t>argophyllus</a:t>
            </a:r>
            <a:r>
              <a:rPr lang="es-ES" sz="1400" dirty="0">
                <a:solidFill>
                  <a:prstClr val="black"/>
                </a:solidFill>
                <a:latin typeface="Calibri" panose="020F0502020204030204"/>
              </a:rPr>
              <a:t>, H. </a:t>
            </a:r>
            <a:r>
              <a:rPr lang="es-ES" sz="1400" dirty="0" err="1">
                <a:solidFill>
                  <a:prstClr val="black"/>
                </a:solidFill>
                <a:latin typeface="Calibri" panose="020F0502020204030204"/>
              </a:rPr>
              <a:t>anomalus</a:t>
            </a:r>
            <a:r>
              <a:rPr lang="es-ES" sz="1400" dirty="0">
                <a:solidFill>
                  <a:prstClr val="black"/>
                </a:solidFill>
                <a:latin typeface="Calibri" panose="020F0502020204030204"/>
              </a:rPr>
              <a:t>, H. </a:t>
            </a:r>
            <a:r>
              <a:rPr lang="es-ES" sz="1400" dirty="0" err="1">
                <a:solidFill>
                  <a:prstClr val="black"/>
                </a:solidFill>
                <a:latin typeface="Calibri" panose="020F0502020204030204"/>
              </a:rPr>
              <a:t>debilis</a:t>
            </a:r>
            <a:r>
              <a:rPr lang="es-ES" sz="1400" dirty="0">
                <a:solidFill>
                  <a:prstClr val="black"/>
                </a:solidFill>
                <a:latin typeface="Calibri" panose="020F0502020204030204"/>
              </a:rPr>
              <a:t>, H. </a:t>
            </a:r>
            <a:r>
              <a:rPr lang="es-ES" sz="1400" dirty="0" err="1">
                <a:solidFill>
                  <a:prstClr val="black"/>
                </a:solidFill>
                <a:latin typeface="Calibri" panose="020F0502020204030204"/>
              </a:rPr>
              <a:t>paradoxus</a:t>
            </a:r>
            <a:r>
              <a:rPr lang="es-ES" sz="1400" dirty="0">
                <a:solidFill>
                  <a:prstClr val="black"/>
                </a:solidFill>
                <a:latin typeface="Calibri" panose="020F0502020204030204"/>
              </a:rPr>
              <a:t> and H. </a:t>
            </a:r>
            <a:r>
              <a:rPr lang="es-ES" sz="1400" dirty="0" err="1">
                <a:solidFill>
                  <a:prstClr val="black"/>
                </a:solidFill>
                <a:latin typeface="Calibri" panose="020F0502020204030204"/>
              </a:rPr>
              <a:t>praecox</a:t>
            </a:r>
            <a:r>
              <a:rPr lang="es-ES" sz="1400" dirty="0">
                <a:solidFill>
                  <a:prstClr val="black"/>
                </a:solidFill>
                <a:latin typeface="Calibri" panose="020F0502020204030204"/>
              </a:rPr>
              <a:t> </a:t>
            </a:r>
            <a:r>
              <a:rPr lang="es-ES" sz="1400" dirty="0" err="1">
                <a:solidFill>
                  <a:prstClr val="black"/>
                </a:solidFill>
                <a:latin typeface="Calibri" panose="020F0502020204030204"/>
              </a:rPr>
              <a:t>from</a:t>
            </a:r>
            <a:r>
              <a:rPr lang="es-ES" sz="1400" dirty="0">
                <a:solidFill>
                  <a:prstClr val="black"/>
                </a:solidFill>
                <a:latin typeface="Calibri" panose="020F0502020204030204"/>
              </a:rPr>
              <a:t> </a:t>
            </a:r>
            <a:r>
              <a:rPr lang="es-ES" sz="1400" dirty="0" err="1">
                <a:solidFill>
                  <a:prstClr val="black"/>
                </a:solidFill>
                <a:latin typeface="Calibri" panose="020F0502020204030204"/>
              </a:rPr>
              <a:t>the</a:t>
            </a:r>
            <a:r>
              <a:rPr lang="es-ES" sz="1400" dirty="0">
                <a:solidFill>
                  <a:prstClr val="black"/>
                </a:solidFill>
                <a:latin typeface="Calibri" panose="020F0502020204030204"/>
              </a:rPr>
              <a:t> </a:t>
            </a:r>
            <a:r>
              <a:rPr lang="es-ES" sz="1400" dirty="0" err="1">
                <a:solidFill>
                  <a:prstClr val="black"/>
                </a:solidFill>
                <a:latin typeface="Calibri" panose="020F0502020204030204"/>
              </a:rPr>
              <a:t>secondary</a:t>
            </a:r>
            <a:r>
              <a:rPr lang="es-ES" sz="1400" dirty="0">
                <a:solidFill>
                  <a:prstClr val="black"/>
                </a:solidFill>
                <a:latin typeface="Calibri" panose="020F0502020204030204"/>
              </a:rPr>
              <a:t> gene pool; and H. </a:t>
            </a:r>
            <a:r>
              <a:rPr lang="es-ES" sz="1400" dirty="0" err="1">
                <a:solidFill>
                  <a:prstClr val="black"/>
                </a:solidFill>
                <a:latin typeface="Calibri" panose="020F0502020204030204"/>
              </a:rPr>
              <a:t>divaricatus</a:t>
            </a:r>
            <a:r>
              <a:rPr lang="es-ES" sz="1400" dirty="0">
                <a:solidFill>
                  <a:prstClr val="black"/>
                </a:solidFill>
                <a:latin typeface="Calibri" panose="020F0502020204030204"/>
              </a:rPr>
              <a:t>, H. </a:t>
            </a:r>
            <a:r>
              <a:rPr lang="es-ES" sz="1400" dirty="0" err="1">
                <a:solidFill>
                  <a:prstClr val="black"/>
                </a:solidFill>
                <a:latin typeface="Calibri" panose="020F0502020204030204"/>
              </a:rPr>
              <a:t>grosseserratus</a:t>
            </a:r>
            <a:r>
              <a:rPr lang="es-ES" sz="1400" dirty="0">
                <a:solidFill>
                  <a:prstClr val="black"/>
                </a:solidFill>
                <a:latin typeface="Calibri" panose="020F0502020204030204"/>
              </a:rPr>
              <a:t> and H. </a:t>
            </a:r>
            <a:r>
              <a:rPr lang="es-ES" sz="1400" dirty="0" err="1">
                <a:solidFill>
                  <a:prstClr val="black"/>
                </a:solidFill>
                <a:latin typeface="Calibri" panose="020F0502020204030204"/>
              </a:rPr>
              <a:t>giganteus</a:t>
            </a:r>
            <a:r>
              <a:rPr lang="es-ES" sz="1400" dirty="0">
                <a:solidFill>
                  <a:prstClr val="black"/>
                </a:solidFill>
                <a:latin typeface="Calibri" panose="020F0502020204030204"/>
              </a:rPr>
              <a:t> </a:t>
            </a:r>
            <a:r>
              <a:rPr lang="es-ES" sz="1400" dirty="0" err="1">
                <a:solidFill>
                  <a:prstClr val="black"/>
                </a:solidFill>
                <a:latin typeface="Calibri" panose="020F0502020204030204"/>
              </a:rPr>
              <a:t>representing</a:t>
            </a:r>
            <a:r>
              <a:rPr lang="es-ES" sz="1400" dirty="0">
                <a:solidFill>
                  <a:prstClr val="black"/>
                </a:solidFill>
                <a:latin typeface="Calibri" panose="020F0502020204030204"/>
              </a:rPr>
              <a:t> </a:t>
            </a:r>
            <a:r>
              <a:rPr lang="es-ES" sz="1400" dirty="0" err="1">
                <a:solidFill>
                  <a:prstClr val="black"/>
                </a:solidFill>
                <a:latin typeface="Calibri" panose="020F0502020204030204"/>
              </a:rPr>
              <a:t>the</a:t>
            </a:r>
            <a:r>
              <a:rPr lang="es-ES" sz="1400" dirty="0">
                <a:solidFill>
                  <a:prstClr val="black"/>
                </a:solidFill>
                <a:latin typeface="Calibri" panose="020F0502020204030204"/>
              </a:rPr>
              <a:t> </a:t>
            </a:r>
            <a:r>
              <a:rPr lang="es-ES" sz="1400" dirty="0" err="1">
                <a:solidFill>
                  <a:prstClr val="black"/>
                </a:solidFill>
                <a:latin typeface="Calibri" panose="020F0502020204030204"/>
              </a:rPr>
              <a:t>tertiary</a:t>
            </a:r>
            <a:r>
              <a:rPr lang="es-ES" sz="1400" dirty="0">
                <a:solidFill>
                  <a:prstClr val="black"/>
                </a:solidFill>
                <a:latin typeface="Calibri" panose="020F0502020204030204"/>
              </a:rPr>
              <a:t> gene pool.</a:t>
            </a:r>
          </a:p>
          <a:p>
            <a:pPr marL="0" marR="0" lvl="0" indent="0" algn="l" defTabSz="457200" rtl="0" eaLnBrk="1" fontAlgn="auto" latinLnBrk="0" hangingPunct="1">
              <a:lnSpc>
                <a:spcPct val="100000"/>
              </a:lnSpc>
              <a:spcBef>
                <a:spcPts val="0"/>
              </a:spcBef>
              <a:spcAft>
                <a:spcPts val="0"/>
              </a:spcAft>
              <a:buClrTx/>
              <a:buSzTx/>
              <a:buFontTx/>
              <a:buNone/>
              <a:tabLst/>
              <a:defRPr/>
            </a:pPr>
            <a:endParaRPr lang="es-ES" b="1" dirty="0">
              <a:solidFill>
                <a:prstClr val="black"/>
              </a:solidFill>
              <a:latin typeface="Calibri" panose="020F0502020204030204"/>
            </a:endParaRPr>
          </a:p>
          <a:p>
            <a:pPr algn="l"/>
            <a:r>
              <a:rPr lang="es-ES" sz="1400" dirty="0" err="1">
                <a:solidFill>
                  <a:prstClr val="black"/>
                </a:solidFill>
                <a:latin typeface="Calibri" panose="020F0502020204030204"/>
              </a:rPr>
              <a:t>Genomic</a:t>
            </a:r>
            <a:r>
              <a:rPr lang="es-ES" sz="1400" dirty="0">
                <a:solidFill>
                  <a:prstClr val="black"/>
                </a:solidFill>
                <a:latin typeface="Calibri" panose="020F0502020204030204"/>
              </a:rPr>
              <a:t> DNA </a:t>
            </a:r>
            <a:r>
              <a:rPr lang="en-US" sz="1400" dirty="0">
                <a:solidFill>
                  <a:prstClr val="black"/>
                </a:solidFill>
                <a:latin typeface="Calibri" panose="020F0502020204030204"/>
              </a:rPr>
              <a:t>was extracted from each sample, libraries were prepared following Illumina’s </a:t>
            </a:r>
            <a:r>
              <a:rPr lang="en-US" sz="1400" dirty="0" err="1">
                <a:solidFill>
                  <a:prstClr val="black"/>
                </a:solidFill>
                <a:latin typeface="Calibri" panose="020F0502020204030204"/>
              </a:rPr>
              <a:t>TruSeq</a:t>
            </a:r>
            <a:r>
              <a:rPr lang="en-US" sz="1400" dirty="0">
                <a:solidFill>
                  <a:prstClr val="black"/>
                </a:solidFill>
                <a:latin typeface="Calibri" panose="020F0502020204030204"/>
              </a:rPr>
              <a:t> protocol and sequencing was conducted on the Illumina </a:t>
            </a:r>
            <a:r>
              <a:rPr lang="en-US" sz="1400" dirty="0" err="1">
                <a:solidFill>
                  <a:prstClr val="black"/>
                </a:solidFill>
                <a:latin typeface="Calibri" panose="020F0502020204030204"/>
              </a:rPr>
              <a:t>HiSeq</a:t>
            </a:r>
            <a:r>
              <a:rPr lang="en-US" sz="1400" dirty="0">
                <a:solidFill>
                  <a:prstClr val="black"/>
                </a:solidFill>
                <a:latin typeface="Calibri" panose="020F0502020204030204"/>
              </a:rPr>
              <a:t> platform with 100-bp paired-end reads. Sequence coverage varied between accessions, in which cultivated accessions (modern cultivars and landraces) were sequenced to a coverage of 5–25× and wild accessions were </a:t>
            </a:r>
            <a:r>
              <a:rPr lang="es-ES" sz="1400" dirty="0" err="1">
                <a:solidFill>
                  <a:prstClr val="black"/>
                </a:solidFill>
                <a:latin typeface="Calibri" panose="020F0502020204030204"/>
              </a:rPr>
              <a:t>sequenced</a:t>
            </a:r>
            <a:r>
              <a:rPr lang="es-ES" sz="1400" dirty="0">
                <a:solidFill>
                  <a:prstClr val="black"/>
                </a:solidFill>
                <a:latin typeface="Calibri" panose="020F0502020204030204"/>
              </a:rPr>
              <a:t> </a:t>
            </a:r>
            <a:r>
              <a:rPr lang="es-ES" sz="1400" dirty="0" err="1">
                <a:solidFill>
                  <a:prstClr val="black"/>
                </a:solidFill>
                <a:latin typeface="Calibri" panose="020F0502020204030204"/>
              </a:rPr>
              <a:t>to</a:t>
            </a:r>
            <a:r>
              <a:rPr lang="es-ES" sz="1400" dirty="0">
                <a:solidFill>
                  <a:prstClr val="black"/>
                </a:solidFill>
                <a:latin typeface="Calibri" panose="020F0502020204030204"/>
              </a:rPr>
              <a:t> 1–5× .</a:t>
            </a:r>
          </a:p>
          <a:p>
            <a:pPr algn="l"/>
            <a:endParaRPr lang="es-ES" sz="1400" dirty="0">
              <a:solidFill>
                <a:prstClr val="black"/>
              </a:solidFill>
              <a:latin typeface="Calibri" panose="020F0502020204030204"/>
            </a:endParaRPr>
          </a:p>
          <a:p>
            <a:pPr algn="l"/>
            <a:endParaRPr lang="en-US" sz="1400" dirty="0">
              <a:solidFill>
                <a:prstClr val="black"/>
              </a:solidFill>
              <a:latin typeface="Calibri" panose="020F0502020204030204"/>
            </a:endParaRPr>
          </a:p>
          <a:p>
            <a:pPr algn="l"/>
            <a:endParaRPr lang="es-ES" sz="1400" dirty="0">
              <a:solidFill>
                <a:prstClr val="black"/>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s-ES" b="1" dirty="0">
              <a:solidFill>
                <a:prstClr val="black"/>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s-ES" b="1" dirty="0">
              <a:solidFill>
                <a:prstClr val="black"/>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s-ES" b="1" dirty="0">
              <a:solidFill>
                <a:prstClr val="black"/>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s-ES" b="1" dirty="0">
              <a:solidFill>
                <a:prstClr val="black"/>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s-ES" b="1" dirty="0">
              <a:solidFill>
                <a:prstClr val="black"/>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4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Imagen 2">
            <a:extLst>
              <a:ext uri="{FF2B5EF4-FFF2-40B4-BE49-F238E27FC236}">
                <a16:creationId xmlns:a16="http://schemas.microsoft.com/office/drawing/2014/main" id="{1D94AA07-3A18-4DFA-920C-8F83C4F8E135}"/>
              </a:ext>
            </a:extLst>
          </p:cNvPr>
          <p:cNvPicPr>
            <a:picLocks noChangeAspect="1"/>
          </p:cNvPicPr>
          <p:nvPr/>
        </p:nvPicPr>
        <p:blipFill>
          <a:blip r:embed="rId2"/>
          <a:stretch>
            <a:fillRect/>
          </a:stretch>
        </p:blipFill>
        <p:spPr>
          <a:xfrm>
            <a:off x="2674300" y="4786253"/>
            <a:ext cx="5583875" cy="1932436"/>
          </a:xfrm>
          <a:prstGeom prst="rect">
            <a:avLst/>
          </a:prstGeom>
        </p:spPr>
      </p:pic>
    </p:spTree>
    <p:extLst>
      <p:ext uri="{BB962C8B-B14F-4D97-AF65-F5344CB8AC3E}">
        <p14:creationId xmlns:p14="http://schemas.microsoft.com/office/powerpoint/2010/main" val="30093505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2F2A1109-649C-4A1F-BDF6-3D5F1E122B25}"/>
              </a:ext>
            </a:extLst>
          </p:cNvPr>
          <p:cNvSpPr txBox="1"/>
          <p:nvPr/>
        </p:nvSpPr>
        <p:spPr>
          <a:xfrm>
            <a:off x="95250" y="85725"/>
            <a:ext cx="11830050" cy="618630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Methods</a:t>
            </a:r>
            <a:endParaRPr kumimoji="0" lang="es-ES"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err="1">
                <a:ln>
                  <a:noFill/>
                </a:ln>
                <a:solidFill>
                  <a:prstClr val="black"/>
                </a:solidFill>
                <a:effectLst/>
                <a:uLnTx/>
                <a:uFillTx/>
                <a:latin typeface="Calibri" panose="020F0502020204030204"/>
                <a:ea typeface="+mn-ea"/>
                <a:cs typeface="+mn-cs"/>
              </a:rPr>
              <a:t>Pangenomic</a:t>
            </a:r>
            <a:r>
              <a:rPr kumimoji="0" lang="es-ES"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400" b="1" i="0" u="none" strike="noStrike" kern="1200" cap="none" spc="0" normalizeH="0" baseline="0" noProof="0" dirty="0" err="1">
                <a:ln>
                  <a:noFill/>
                </a:ln>
                <a:solidFill>
                  <a:prstClr val="black"/>
                </a:solidFill>
                <a:effectLst/>
                <a:uLnTx/>
                <a:uFillTx/>
                <a:latin typeface="Calibri" panose="020F0502020204030204"/>
                <a:ea typeface="+mn-ea"/>
                <a:cs typeface="+mn-cs"/>
              </a:rPr>
              <a:t>analysis</a:t>
            </a:r>
            <a:endParaRPr kumimoji="0" lang="es-ES"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The HA412-HO.v1.1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reference genome and annotations were used to guide the assembly of the cultivated sunflower pan-genome.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Following the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alignment of reads from each accession to the reference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SAP SE</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unmapped and poorly mapped reads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(defined as an edit distance of ≥ 8 for a read pair)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were extracted</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dirty="0">
              <a:solidFill>
                <a:prstClr val="black"/>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These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reads were assembled </a:t>
            </a:r>
            <a:r>
              <a:rPr kumimoji="0" lang="en-US" sz="1400" b="1" i="1" u="none" strike="noStrike" kern="1200" cap="none" spc="0" normalizeH="0" baseline="0" noProof="0" dirty="0">
                <a:ln>
                  <a:noFill/>
                </a:ln>
                <a:solidFill>
                  <a:prstClr val="black"/>
                </a:solidFill>
                <a:effectLst/>
                <a:uLnTx/>
                <a:uFillTx/>
                <a:latin typeface="Calibri" panose="020F0502020204030204"/>
                <a:ea typeface="+mn-ea"/>
                <a:cs typeface="+mn-cs"/>
              </a:rPr>
              <a:t>de novo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(separately) for 270 accessions that were well classified and characterized from the SAM population and an additional 17 landraces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independently using the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Ray assembler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with a range of k-</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mers</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between 13 and 51 to enable the assembly of contigs from low-coverage data.</a:t>
            </a:r>
          </a:p>
          <a:p>
            <a:pPr algn="l"/>
            <a:r>
              <a:rPr lang="en-US" sz="1400" dirty="0">
                <a:solidFill>
                  <a:prstClr val="black"/>
                </a:solidFill>
                <a:latin typeface="Calibri" panose="020F0502020204030204"/>
              </a:rPr>
              <a:t>All sequences were </a:t>
            </a:r>
            <a:r>
              <a:rPr lang="en-US" sz="1400" b="1" dirty="0">
                <a:solidFill>
                  <a:prstClr val="black"/>
                </a:solidFill>
                <a:latin typeface="Calibri" panose="020F0502020204030204"/>
              </a:rPr>
              <a:t>blasted against the </a:t>
            </a:r>
            <a:r>
              <a:rPr lang="en-US" sz="1400" b="1" dirty="0" err="1">
                <a:solidFill>
                  <a:prstClr val="black"/>
                </a:solidFill>
                <a:latin typeface="Calibri" panose="020F0502020204030204"/>
              </a:rPr>
              <a:t>UniVec</a:t>
            </a:r>
            <a:r>
              <a:rPr lang="en-US" sz="1400" b="1" dirty="0">
                <a:solidFill>
                  <a:prstClr val="black"/>
                </a:solidFill>
                <a:latin typeface="Calibri" panose="020F0502020204030204"/>
              </a:rPr>
              <a:t> database to remove potential contaminants</a:t>
            </a:r>
            <a:r>
              <a:rPr lang="en-US" sz="1400" dirty="0">
                <a:solidFill>
                  <a:prstClr val="black"/>
                </a:solidFill>
                <a:latin typeface="Calibri" panose="020F0502020204030204"/>
              </a:rPr>
              <a:t>. Assembled contigs </a:t>
            </a:r>
            <a:r>
              <a:rPr lang="en-US" sz="1400" b="1" dirty="0">
                <a:solidFill>
                  <a:prstClr val="black"/>
                </a:solidFill>
                <a:latin typeface="Calibri" panose="020F0502020204030204"/>
              </a:rPr>
              <a:t>shorter than 200 bp were removed </a:t>
            </a:r>
            <a:r>
              <a:rPr lang="en-US" sz="1400" dirty="0">
                <a:solidFill>
                  <a:prstClr val="black"/>
                </a:solidFill>
                <a:latin typeface="Calibri" panose="020F0502020204030204"/>
              </a:rPr>
              <a:t>from further analysis. </a:t>
            </a:r>
            <a:r>
              <a:rPr lang="en-US" sz="1400" b="1" dirty="0">
                <a:solidFill>
                  <a:prstClr val="black"/>
                </a:solidFill>
                <a:latin typeface="Calibri" panose="020F0502020204030204"/>
              </a:rPr>
              <a:t>Remaining contigs were aligned to the reference genome to identify sequences that were reassembled and are already present in</a:t>
            </a:r>
          </a:p>
          <a:p>
            <a:pPr algn="l"/>
            <a:r>
              <a:rPr lang="en-US" sz="1400" b="1" dirty="0">
                <a:solidFill>
                  <a:prstClr val="black"/>
                </a:solidFill>
                <a:latin typeface="Calibri" panose="020F0502020204030204"/>
              </a:rPr>
              <a:t>the reference</a:t>
            </a:r>
            <a:r>
              <a:rPr lang="en-US" sz="1400" dirty="0">
                <a:solidFill>
                  <a:prstClr val="black"/>
                </a:solidFill>
                <a:latin typeface="Calibri" panose="020F0502020204030204"/>
              </a:rPr>
              <a:t>. Contigs with &gt; 75% similarity along &gt; 75% of the alignment length were considered as represented in the reference genome and were excluded from further analysis (very conservative approach).</a:t>
            </a:r>
          </a:p>
          <a:p>
            <a:pPr algn="l"/>
            <a:endParaRPr lang="en-US" sz="1400" dirty="0">
              <a:solidFill>
                <a:prstClr val="black"/>
              </a:solidFill>
              <a:latin typeface="Calibri" panose="020F0502020204030204"/>
            </a:endParaRPr>
          </a:p>
          <a:p>
            <a:pPr algn="l"/>
            <a:r>
              <a:rPr lang="en-US" sz="1400" dirty="0">
                <a:solidFill>
                  <a:prstClr val="black"/>
                </a:solidFill>
                <a:latin typeface="Calibri" panose="020F0502020204030204"/>
              </a:rPr>
              <a:t>Next, </a:t>
            </a:r>
            <a:r>
              <a:rPr lang="en-US" sz="1400" b="1" dirty="0">
                <a:solidFill>
                  <a:prstClr val="black"/>
                </a:solidFill>
                <a:latin typeface="Calibri" panose="020F0502020204030204"/>
              </a:rPr>
              <a:t>all new contigs from all accessions were pooled into one data set that represents all dispensable sequences not found in the reference genome</a:t>
            </a:r>
            <a:r>
              <a:rPr lang="en-US" sz="1400" dirty="0">
                <a:solidFill>
                  <a:prstClr val="black"/>
                </a:solidFill>
                <a:latin typeface="Calibri" panose="020F0502020204030204"/>
              </a:rPr>
              <a:t>. To </a:t>
            </a:r>
            <a:r>
              <a:rPr lang="en-US" sz="1400" b="1" dirty="0">
                <a:solidFill>
                  <a:prstClr val="black"/>
                </a:solidFill>
                <a:latin typeface="Calibri" panose="020F0502020204030204"/>
              </a:rPr>
              <a:t>cluster overlapping sequences </a:t>
            </a:r>
            <a:r>
              <a:rPr lang="en-US" sz="1400" dirty="0">
                <a:solidFill>
                  <a:prstClr val="black"/>
                </a:solidFill>
                <a:latin typeface="Calibri" panose="020F0502020204030204"/>
              </a:rPr>
              <a:t>and avoid redundancy, the pooled data set was processed using the software CD-HIT with a </a:t>
            </a:r>
            <a:r>
              <a:rPr lang="en-US" sz="1400" b="1" dirty="0">
                <a:solidFill>
                  <a:prstClr val="black"/>
                </a:solidFill>
                <a:latin typeface="Calibri" panose="020F0502020204030204"/>
              </a:rPr>
              <a:t>similarity threshold of 95</a:t>
            </a:r>
            <a:r>
              <a:rPr lang="en-US" sz="1400" dirty="0">
                <a:solidFill>
                  <a:prstClr val="black"/>
                </a:solidFill>
                <a:latin typeface="Calibri" panose="020F0502020204030204"/>
              </a:rPr>
              <a:t>%, keeping the longest contig at each cluster. Remaining sequences were </a:t>
            </a:r>
            <a:r>
              <a:rPr lang="en-US" sz="1400" b="1" dirty="0">
                <a:solidFill>
                  <a:prstClr val="black"/>
                </a:solidFill>
                <a:latin typeface="Calibri" panose="020F0502020204030204"/>
              </a:rPr>
              <a:t>searched against the NCBI nr database to look for potential assembled contaminants</a:t>
            </a:r>
            <a:r>
              <a:rPr lang="en-US" sz="1400" dirty="0">
                <a:solidFill>
                  <a:prstClr val="black"/>
                </a:solidFill>
                <a:latin typeface="Calibri" panose="020F0502020204030204"/>
              </a:rPr>
              <a:t>. A total of 526 sequences were identified as potential contaminants and excluded from further </a:t>
            </a:r>
            <a:r>
              <a:rPr lang="es-ES" sz="1400" dirty="0" err="1">
                <a:solidFill>
                  <a:prstClr val="black"/>
                </a:solidFill>
                <a:latin typeface="Calibri" panose="020F0502020204030204"/>
              </a:rPr>
              <a:t>analysis</a:t>
            </a:r>
            <a:r>
              <a:rPr lang="es-ES" sz="1400" dirty="0">
                <a:solidFill>
                  <a:prstClr val="black"/>
                </a:solidFill>
                <a:latin typeface="Calibri" panose="020F0502020204030204"/>
              </a:rPr>
              <a:t>.</a:t>
            </a:r>
          </a:p>
          <a:p>
            <a:pPr algn="l"/>
            <a:endParaRPr lang="es-ES" sz="1400" dirty="0">
              <a:solidFill>
                <a:prstClr val="black"/>
              </a:solidFill>
              <a:latin typeface="Calibri" panose="020F0502020204030204"/>
            </a:endParaRPr>
          </a:p>
          <a:p>
            <a:pPr algn="l"/>
            <a:r>
              <a:rPr lang="en-US" sz="1400" dirty="0">
                <a:solidFill>
                  <a:prstClr val="black"/>
                </a:solidFill>
                <a:latin typeface="Calibri" panose="020F0502020204030204"/>
              </a:rPr>
              <a:t>To </a:t>
            </a:r>
            <a:r>
              <a:rPr lang="en-US" sz="1400" b="1" dirty="0">
                <a:solidFill>
                  <a:prstClr val="black"/>
                </a:solidFill>
                <a:latin typeface="Calibri" panose="020F0502020204030204"/>
              </a:rPr>
              <a:t>annotate the non-redundant sequences from the pooled data set</a:t>
            </a:r>
            <a:r>
              <a:rPr lang="en-US" sz="1400" dirty="0">
                <a:solidFill>
                  <a:prstClr val="black"/>
                </a:solidFill>
                <a:latin typeface="Calibri" panose="020F0502020204030204"/>
              </a:rPr>
              <a:t>, annotations of the HA412-HO reference genome were integrated with the plant</a:t>
            </a:r>
          </a:p>
          <a:p>
            <a:pPr algn="l"/>
            <a:r>
              <a:rPr lang="en-US" sz="1400" dirty="0">
                <a:solidFill>
                  <a:prstClr val="black"/>
                </a:solidFill>
                <a:latin typeface="Calibri" panose="020F0502020204030204"/>
              </a:rPr>
              <a:t>protein database to create a more complete annotation database. Annotations for the non-redundant de novo-assembled sequences were determined using </a:t>
            </a:r>
            <a:r>
              <a:rPr lang="en-US" sz="1400" dirty="0" err="1">
                <a:solidFill>
                  <a:prstClr val="black"/>
                </a:solidFill>
                <a:latin typeface="Calibri" panose="020F0502020204030204"/>
              </a:rPr>
              <a:t>blastx</a:t>
            </a:r>
            <a:r>
              <a:rPr lang="en-US" sz="1400" dirty="0">
                <a:solidFill>
                  <a:prstClr val="black"/>
                </a:solidFill>
                <a:latin typeface="Calibri" panose="020F0502020204030204"/>
              </a:rPr>
              <a:t> with a minimum bit-score threshold of 200 to ensure a high quality of annotations. Only the best hit was kept while giving priority to the HA412-HO hits associated with each query. The final outcome of this process was a </a:t>
            </a:r>
            <a:r>
              <a:rPr lang="en-US" sz="1400" b="1" dirty="0">
                <a:solidFill>
                  <a:prstClr val="black"/>
                </a:solidFill>
                <a:latin typeface="Calibri" panose="020F0502020204030204"/>
              </a:rPr>
              <a:t>set of annotated genes that corresponded to the cultivated sunflower pan-genome, including core and </a:t>
            </a:r>
            <a:r>
              <a:rPr lang="es-ES" sz="1400" b="1" dirty="0">
                <a:solidFill>
                  <a:prstClr val="black"/>
                </a:solidFill>
                <a:latin typeface="Calibri" panose="020F0502020204030204"/>
              </a:rPr>
              <a:t>dispensable genes.</a:t>
            </a:r>
          </a:p>
          <a:p>
            <a:pPr algn="l"/>
            <a:endParaRPr lang="es-ES" sz="1400" dirty="0">
              <a:solidFill>
                <a:prstClr val="black"/>
              </a:solidFill>
              <a:latin typeface="Calibri" panose="020F0502020204030204"/>
            </a:endParaRPr>
          </a:p>
        </p:txBody>
      </p:sp>
    </p:spTree>
    <p:extLst>
      <p:ext uri="{BB962C8B-B14F-4D97-AF65-F5344CB8AC3E}">
        <p14:creationId xmlns:p14="http://schemas.microsoft.com/office/powerpoint/2010/main" val="39991716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0BD7F044-1DB4-4779-95F1-53A8677B05B5}"/>
              </a:ext>
            </a:extLst>
          </p:cNvPr>
          <p:cNvSpPr txBox="1"/>
          <p:nvPr/>
        </p:nvSpPr>
        <p:spPr>
          <a:xfrm>
            <a:off x="195845" y="139311"/>
            <a:ext cx="11786605" cy="741741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Methods</a:t>
            </a:r>
            <a:endPar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s-ES" b="1" dirty="0">
              <a:solidFill>
                <a:prstClr val="black"/>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s-ES" sz="1400" b="1" dirty="0" err="1">
                <a:solidFill>
                  <a:prstClr val="black"/>
                </a:solidFill>
                <a:latin typeface="Calibri" panose="020F0502020204030204"/>
              </a:rPr>
              <a:t>Introgression</a:t>
            </a:r>
            <a:r>
              <a:rPr lang="es-ES" sz="1400" b="1" dirty="0">
                <a:solidFill>
                  <a:prstClr val="black"/>
                </a:solidFill>
                <a:latin typeface="Calibri" panose="020F0502020204030204"/>
              </a:rPr>
              <a:t> </a:t>
            </a:r>
            <a:r>
              <a:rPr lang="es-ES" sz="1400" b="1" dirty="0" err="1">
                <a:solidFill>
                  <a:prstClr val="black"/>
                </a:solidFill>
                <a:latin typeface="Calibri" panose="020F0502020204030204"/>
              </a:rPr>
              <a:t>from</a:t>
            </a:r>
            <a:r>
              <a:rPr lang="es-ES" sz="1400" b="1" dirty="0">
                <a:solidFill>
                  <a:prstClr val="black"/>
                </a:solidFill>
                <a:latin typeface="Calibri" panose="020F0502020204030204"/>
              </a:rPr>
              <a:t> wild </a:t>
            </a:r>
            <a:r>
              <a:rPr lang="es-ES" sz="1400" b="1" dirty="0" err="1">
                <a:solidFill>
                  <a:prstClr val="black"/>
                </a:solidFill>
                <a:latin typeface="Calibri" panose="020F0502020204030204"/>
              </a:rPr>
              <a:t>populations</a:t>
            </a:r>
            <a:endParaRPr lang="es-ES" sz="1400" b="1" dirty="0">
              <a:solidFill>
                <a:prstClr val="black"/>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algn="l"/>
            <a:r>
              <a:rPr lang="es-ES" sz="1400" dirty="0" err="1">
                <a:solidFill>
                  <a:prstClr val="black"/>
                </a:solidFill>
                <a:latin typeface="Calibri" panose="020F0502020204030204"/>
              </a:rPr>
              <a:t>Comparisons</a:t>
            </a:r>
            <a:r>
              <a:rPr lang="es-ES" sz="1400" dirty="0">
                <a:solidFill>
                  <a:prstClr val="black"/>
                </a:solidFill>
                <a:latin typeface="Calibri" panose="020F0502020204030204"/>
              </a:rPr>
              <a:t> </a:t>
            </a:r>
            <a:r>
              <a:rPr lang="es-ES" sz="1400" dirty="0" err="1">
                <a:solidFill>
                  <a:prstClr val="black"/>
                </a:solidFill>
                <a:latin typeface="Calibri" panose="020F0502020204030204"/>
              </a:rPr>
              <a:t>with</a:t>
            </a:r>
            <a:r>
              <a:rPr lang="es-ES" sz="1400" dirty="0">
                <a:solidFill>
                  <a:prstClr val="black"/>
                </a:solidFill>
                <a:latin typeface="Calibri" panose="020F0502020204030204"/>
              </a:rPr>
              <a:t> </a:t>
            </a:r>
            <a:r>
              <a:rPr lang="es-ES" sz="1400" dirty="0" err="1">
                <a:solidFill>
                  <a:prstClr val="black"/>
                </a:solidFill>
                <a:latin typeface="Calibri" panose="020F0502020204030204"/>
              </a:rPr>
              <a:t>the</a:t>
            </a:r>
            <a:r>
              <a:rPr lang="es-ES" sz="1400" dirty="0">
                <a:solidFill>
                  <a:prstClr val="black"/>
                </a:solidFill>
                <a:latin typeface="Calibri" panose="020F0502020204030204"/>
              </a:rPr>
              <a:t> wild </a:t>
            </a:r>
            <a:r>
              <a:rPr lang="es-ES" sz="1400" dirty="0" err="1">
                <a:solidFill>
                  <a:prstClr val="black"/>
                </a:solidFill>
                <a:latin typeface="Calibri" panose="020F0502020204030204"/>
              </a:rPr>
              <a:t>samples</a:t>
            </a:r>
            <a:r>
              <a:rPr lang="es-ES" sz="1400" dirty="0">
                <a:solidFill>
                  <a:prstClr val="black"/>
                </a:solidFill>
                <a:latin typeface="Calibri" panose="020F0502020204030204"/>
              </a:rPr>
              <a:t> </a:t>
            </a:r>
            <a:r>
              <a:rPr lang="es-ES" sz="1400" dirty="0" err="1">
                <a:solidFill>
                  <a:prstClr val="black"/>
                </a:solidFill>
                <a:latin typeface="Calibri" panose="020F0502020204030204"/>
              </a:rPr>
              <a:t>were</a:t>
            </a:r>
            <a:r>
              <a:rPr lang="es-ES" sz="1400" dirty="0">
                <a:solidFill>
                  <a:prstClr val="black"/>
                </a:solidFill>
                <a:latin typeface="Calibri" panose="020F0502020204030204"/>
              </a:rPr>
              <a:t> </a:t>
            </a:r>
            <a:r>
              <a:rPr lang="es-ES" sz="1400" dirty="0" err="1">
                <a:solidFill>
                  <a:prstClr val="black"/>
                </a:solidFill>
                <a:latin typeface="Calibri" panose="020F0502020204030204"/>
              </a:rPr>
              <a:t>conducted</a:t>
            </a:r>
            <a:r>
              <a:rPr lang="es-ES" sz="1400" dirty="0">
                <a:solidFill>
                  <a:prstClr val="black"/>
                </a:solidFill>
                <a:latin typeface="Calibri" panose="020F0502020204030204"/>
              </a:rPr>
              <a:t> </a:t>
            </a:r>
            <a:r>
              <a:rPr lang="es-ES" sz="1400" dirty="0" err="1">
                <a:solidFill>
                  <a:prstClr val="black"/>
                </a:solidFill>
                <a:latin typeface="Calibri" panose="020F0502020204030204"/>
              </a:rPr>
              <a:t>following</a:t>
            </a:r>
            <a:r>
              <a:rPr lang="es-ES" sz="1400" dirty="0">
                <a:solidFill>
                  <a:prstClr val="black"/>
                </a:solidFill>
                <a:latin typeface="Calibri" panose="020F0502020204030204"/>
              </a:rPr>
              <a:t> </a:t>
            </a:r>
            <a:r>
              <a:rPr lang="en-US" sz="1400" dirty="0">
                <a:solidFill>
                  <a:prstClr val="black"/>
                </a:solidFill>
                <a:latin typeface="Calibri" panose="020F0502020204030204"/>
              </a:rPr>
              <a:t>the same procedure described for the pan-genome in the cultivated gene pool. </a:t>
            </a:r>
          </a:p>
          <a:p>
            <a:pPr algn="l"/>
            <a:endParaRPr lang="en-US" sz="1400" dirty="0">
              <a:solidFill>
                <a:prstClr val="black"/>
              </a:solidFill>
              <a:latin typeface="Calibri" panose="020F0502020204030204"/>
            </a:endParaRPr>
          </a:p>
          <a:p>
            <a:pPr algn="l"/>
            <a:r>
              <a:rPr lang="en-US" sz="1400" b="1" dirty="0">
                <a:solidFill>
                  <a:prstClr val="black"/>
                </a:solidFill>
                <a:latin typeface="Calibri" panose="020F0502020204030204"/>
              </a:rPr>
              <a:t>Raw reads </a:t>
            </a:r>
            <a:r>
              <a:rPr lang="en-US" sz="1400" dirty="0">
                <a:solidFill>
                  <a:prstClr val="black"/>
                </a:solidFill>
                <a:latin typeface="Calibri" panose="020F0502020204030204"/>
              </a:rPr>
              <a:t>from wild accessions were cleaned, trimmed and </a:t>
            </a:r>
            <a:r>
              <a:rPr lang="en-US" sz="1400" b="1" dirty="0">
                <a:solidFill>
                  <a:prstClr val="black"/>
                </a:solidFill>
                <a:latin typeface="Calibri" panose="020F0502020204030204"/>
              </a:rPr>
              <a:t>aligned to the cultivated sunflower pan-genome</a:t>
            </a:r>
            <a:r>
              <a:rPr lang="en-US" sz="1400" dirty="0">
                <a:solidFill>
                  <a:prstClr val="black"/>
                </a:solidFill>
                <a:latin typeface="Calibri" panose="020F0502020204030204"/>
              </a:rPr>
              <a:t>. A </a:t>
            </a:r>
            <a:r>
              <a:rPr lang="en-US" sz="1400" b="1" dirty="0">
                <a:solidFill>
                  <a:prstClr val="black"/>
                </a:solidFill>
                <a:latin typeface="Calibri" panose="020F0502020204030204"/>
              </a:rPr>
              <a:t>consensus sequence was called for each wild accession alignment separately</a:t>
            </a:r>
            <a:r>
              <a:rPr lang="en-US" sz="1400" dirty="0">
                <a:solidFill>
                  <a:prstClr val="black"/>
                </a:solidFill>
                <a:latin typeface="Calibri" panose="020F0502020204030204"/>
              </a:rPr>
              <a:t>. A comprehensive </a:t>
            </a:r>
            <a:r>
              <a:rPr lang="en-US" sz="1400" b="1" dirty="0">
                <a:solidFill>
                  <a:prstClr val="black"/>
                </a:solidFill>
                <a:latin typeface="Calibri" panose="020F0502020204030204"/>
              </a:rPr>
              <a:t>comparison</a:t>
            </a:r>
            <a:r>
              <a:rPr lang="en-US" sz="1400" dirty="0">
                <a:solidFill>
                  <a:prstClr val="black"/>
                </a:solidFill>
                <a:latin typeface="Calibri" panose="020F0502020204030204"/>
              </a:rPr>
              <a:t> of sequences from all wild accessions to all cultivated accessions was performed with </a:t>
            </a:r>
            <a:r>
              <a:rPr lang="en-US" sz="1400" b="1" dirty="0" err="1">
                <a:solidFill>
                  <a:prstClr val="black"/>
                </a:solidFill>
                <a:latin typeface="Calibri" panose="020F0502020204030204"/>
              </a:rPr>
              <a:t>blastn</a:t>
            </a:r>
            <a:r>
              <a:rPr lang="en-US" sz="1400" dirty="0">
                <a:solidFill>
                  <a:prstClr val="black"/>
                </a:solidFill>
                <a:latin typeface="Calibri" panose="020F0502020204030204"/>
              </a:rPr>
              <a:t> and results were filtered using a minimum bit-score of 200, a minimum alignment length of 150 bp and a minimum of 75% identity. Of the remaining hits, only the </a:t>
            </a:r>
            <a:r>
              <a:rPr lang="en-US" sz="1400" b="1" dirty="0">
                <a:solidFill>
                  <a:prstClr val="black"/>
                </a:solidFill>
                <a:latin typeface="Calibri" panose="020F0502020204030204"/>
              </a:rPr>
              <a:t>best hit was kept as a potential source of introgression</a:t>
            </a:r>
            <a:r>
              <a:rPr lang="en-US" sz="1400" dirty="0">
                <a:solidFill>
                  <a:prstClr val="black"/>
                </a:solidFill>
                <a:latin typeface="Calibri" panose="020F0502020204030204"/>
              </a:rPr>
              <a:t>. </a:t>
            </a:r>
          </a:p>
          <a:p>
            <a:pPr algn="l"/>
            <a:endParaRPr lang="en-US" sz="1400" dirty="0">
              <a:solidFill>
                <a:prstClr val="black"/>
              </a:solidFill>
              <a:latin typeface="Calibri" panose="020F0502020204030204"/>
            </a:endParaRPr>
          </a:p>
          <a:p>
            <a:pPr algn="l"/>
            <a:r>
              <a:rPr lang="en-US" sz="1400" dirty="0">
                <a:solidFill>
                  <a:prstClr val="black"/>
                </a:solidFill>
                <a:latin typeface="Calibri" panose="020F0502020204030204"/>
              </a:rPr>
              <a:t>The pairwise identity matrix was further filtered to </a:t>
            </a:r>
            <a:r>
              <a:rPr lang="en-US" sz="1400" b="1" dirty="0">
                <a:solidFill>
                  <a:prstClr val="black"/>
                </a:solidFill>
                <a:latin typeface="Calibri" panose="020F0502020204030204"/>
              </a:rPr>
              <a:t>remove wild introgressions supported by only one cultivated accession</a:t>
            </a:r>
            <a:r>
              <a:rPr lang="en-US" sz="1400" dirty="0">
                <a:solidFill>
                  <a:prstClr val="black"/>
                </a:solidFill>
                <a:latin typeface="Calibri" panose="020F0502020204030204"/>
              </a:rPr>
              <a:t>. To </a:t>
            </a:r>
            <a:r>
              <a:rPr lang="en-US" sz="1400" b="1" dirty="0">
                <a:solidFill>
                  <a:prstClr val="black"/>
                </a:solidFill>
                <a:latin typeface="Calibri" panose="020F0502020204030204"/>
              </a:rPr>
              <a:t>distinguish gene sequences brought into the cultivated gene pool by domestication versus those that were </a:t>
            </a:r>
            <a:r>
              <a:rPr lang="en-US" sz="1400" b="1" dirty="0" err="1">
                <a:solidFill>
                  <a:prstClr val="black"/>
                </a:solidFill>
                <a:latin typeface="Calibri" panose="020F0502020204030204"/>
              </a:rPr>
              <a:t>introgressed</a:t>
            </a:r>
            <a:r>
              <a:rPr lang="en-US" sz="1400" dirty="0">
                <a:solidFill>
                  <a:prstClr val="black"/>
                </a:solidFill>
                <a:latin typeface="Calibri" panose="020F0502020204030204"/>
              </a:rPr>
              <a:t> during improvement, landrace accessions were used as a reference. All </a:t>
            </a:r>
            <a:r>
              <a:rPr lang="en-US" sz="1400" b="1" dirty="0">
                <a:solidFill>
                  <a:prstClr val="black"/>
                </a:solidFill>
                <a:latin typeface="Calibri" panose="020F0502020204030204"/>
              </a:rPr>
              <a:t>gene sequences found in landraces were considered as derived from domestication and were </a:t>
            </a:r>
            <a:r>
              <a:rPr lang="es-ES" sz="1400" b="1" dirty="0">
                <a:solidFill>
                  <a:prstClr val="black"/>
                </a:solidFill>
                <a:latin typeface="Calibri" panose="020F0502020204030204"/>
              </a:rPr>
              <a:t>removed</a:t>
            </a:r>
            <a:r>
              <a:rPr lang="es-ES" sz="1400" dirty="0">
                <a:solidFill>
                  <a:prstClr val="black"/>
                </a:solidFill>
                <a:latin typeface="Calibri" panose="020F0502020204030204"/>
              </a:rPr>
              <a:t> </a:t>
            </a:r>
            <a:r>
              <a:rPr lang="es-ES" sz="1400" dirty="0" err="1">
                <a:solidFill>
                  <a:prstClr val="black"/>
                </a:solidFill>
                <a:latin typeface="Calibri" panose="020F0502020204030204"/>
              </a:rPr>
              <a:t>from</a:t>
            </a:r>
            <a:r>
              <a:rPr lang="es-ES" sz="1400" dirty="0">
                <a:solidFill>
                  <a:prstClr val="black"/>
                </a:solidFill>
                <a:latin typeface="Calibri" panose="020F0502020204030204"/>
              </a:rPr>
              <a:t> </a:t>
            </a:r>
            <a:r>
              <a:rPr lang="es-ES" sz="1400" dirty="0" err="1">
                <a:solidFill>
                  <a:prstClr val="black"/>
                </a:solidFill>
                <a:latin typeface="Calibri" panose="020F0502020204030204"/>
              </a:rPr>
              <a:t>downstream</a:t>
            </a:r>
            <a:r>
              <a:rPr lang="es-ES" sz="1400" dirty="0">
                <a:solidFill>
                  <a:prstClr val="black"/>
                </a:solidFill>
                <a:latin typeface="Calibri" panose="020F0502020204030204"/>
              </a:rPr>
              <a:t> </a:t>
            </a:r>
            <a:r>
              <a:rPr lang="es-ES" sz="1400" dirty="0" err="1">
                <a:solidFill>
                  <a:prstClr val="black"/>
                </a:solidFill>
                <a:latin typeface="Calibri" panose="020F0502020204030204"/>
              </a:rPr>
              <a:t>analyses</a:t>
            </a:r>
            <a:r>
              <a:rPr lang="es-ES" sz="1400" dirty="0">
                <a:solidFill>
                  <a:prstClr val="black"/>
                </a:solidFill>
                <a:latin typeface="Calibri" panose="020F0502020204030204"/>
              </a:rPr>
              <a:t>.</a:t>
            </a:r>
          </a:p>
          <a:p>
            <a:pPr algn="l"/>
            <a:endParaRPr lang="es-ES" sz="1400" dirty="0">
              <a:solidFill>
                <a:prstClr val="black"/>
              </a:solidFill>
              <a:latin typeface="Calibri" panose="020F0502020204030204"/>
            </a:endParaRPr>
          </a:p>
          <a:p>
            <a:pPr algn="l"/>
            <a:endParaRPr lang="es-ES" sz="1400" dirty="0">
              <a:solidFill>
                <a:prstClr val="black"/>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Results</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s-ES" b="1" dirty="0">
              <a:solidFill>
                <a:prstClr val="black"/>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prstClr val="black"/>
                </a:solidFill>
                <a:latin typeface="Calibri" panose="020F0502020204030204"/>
              </a:rPr>
              <a:t>Cultivar sequences failing to map to the sunflower reference were assembled de novo for each genotype to determine the gene repertoire, or ‘pan-genome’, of the cultivated sunflower. Assembled genes were then compared to the wild species to estimate origins.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dirty="0">
              <a:solidFill>
                <a:prstClr val="black"/>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prstClr val="black"/>
                </a:solidFill>
                <a:latin typeface="Calibri" panose="020F0502020204030204"/>
              </a:rPr>
              <a:t>Results indicate that the </a:t>
            </a:r>
            <a:r>
              <a:rPr lang="en-US" sz="1400" b="1" dirty="0">
                <a:solidFill>
                  <a:prstClr val="black"/>
                </a:solidFill>
                <a:latin typeface="Calibri" panose="020F0502020204030204"/>
              </a:rPr>
              <a:t>cultivated sunflower pan-genome comprises 61,205 genes, of which 27% vary across genotypes</a:t>
            </a:r>
            <a:r>
              <a:rPr lang="en-US" sz="1400" dirty="0">
                <a:solidFill>
                  <a:prstClr val="black"/>
                </a:solidFill>
                <a:latin typeface="Calibri" panose="020F0502020204030204"/>
              </a:rPr>
              <a:t>. Approximately </a:t>
            </a:r>
            <a:r>
              <a:rPr lang="en-US" sz="1400" b="1" dirty="0">
                <a:solidFill>
                  <a:prstClr val="black"/>
                </a:solidFill>
                <a:latin typeface="Calibri" panose="020F0502020204030204"/>
              </a:rPr>
              <a:t>10% of the cultivated sunflower pan-genome is derived through introgression from wild sunflower </a:t>
            </a:r>
            <a:r>
              <a:rPr lang="en-US" sz="1400" dirty="0">
                <a:solidFill>
                  <a:prstClr val="black"/>
                </a:solidFill>
                <a:latin typeface="Calibri" panose="020F0502020204030204"/>
              </a:rPr>
              <a:t>species, and 1.5% of genes originated solely through introgression. Gene ontology functional analyses further indicate that </a:t>
            </a:r>
            <a:r>
              <a:rPr lang="en-US" sz="1400" b="1" dirty="0">
                <a:solidFill>
                  <a:prstClr val="black"/>
                </a:solidFill>
                <a:latin typeface="Calibri" panose="020F0502020204030204"/>
              </a:rPr>
              <a:t>genes associated with biotic resistance are over-represented among </a:t>
            </a:r>
            <a:r>
              <a:rPr lang="en-US" sz="1400" b="1" dirty="0" err="1">
                <a:solidFill>
                  <a:prstClr val="black"/>
                </a:solidFill>
                <a:latin typeface="Calibri" panose="020F0502020204030204"/>
              </a:rPr>
              <a:t>introgressed</a:t>
            </a:r>
            <a:r>
              <a:rPr lang="en-US" sz="1400" b="1" dirty="0">
                <a:solidFill>
                  <a:prstClr val="black"/>
                </a:solidFill>
                <a:latin typeface="Calibri" panose="020F0502020204030204"/>
              </a:rPr>
              <a:t> regions</a:t>
            </a:r>
            <a:r>
              <a:rPr lang="en-US" sz="1400" dirty="0">
                <a:solidFill>
                  <a:prstClr val="black"/>
                </a:solidFill>
                <a:latin typeface="Calibri" panose="020F0502020204030204"/>
              </a:rPr>
              <a:t>, an observation consistent with breeding records. </a:t>
            </a:r>
            <a:r>
              <a:rPr lang="en-US" sz="1400" b="1" dirty="0">
                <a:solidFill>
                  <a:prstClr val="black"/>
                </a:solidFill>
                <a:latin typeface="Calibri" panose="020F0502020204030204"/>
              </a:rPr>
              <a:t>Analyses of allelic variation associated with downy mildew resistance provide an example in which such introgressions have contributed to resistance to a globally challenging disease</a:t>
            </a:r>
            <a:r>
              <a:rPr lang="en-US" sz="1400" dirty="0">
                <a:solidFill>
                  <a:prstClr val="black"/>
                </a:solidFill>
                <a:latin typeface="Calibri" panose="020F0502020204030204"/>
              </a:rPr>
              <a:t>.</a:t>
            </a:r>
            <a:endParaRPr lang="es-ES" sz="1400" dirty="0">
              <a:solidFill>
                <a:prstClr val="black"/>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s-ES" b="1" dirty="0">
              <a:solidFill>
                <a:prstClr val="black"/>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s-ES" b="1" dirty="0">
              <a:solidFill>
                <a:prstClr val="black"/>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s-ES" b="1" dirty="0">
              <a:solidFill>
                <a:prstClr val="black"/>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4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4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4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83827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EF4BA907-24C5-4B8C-93C5-04D67ECD45D7}"/>
              </a:ext>
            </a:extLst>
          </p:cNvPr>
          <p:cNvSpPr txBox="1"/>
          <p:nvPr/>
        </p:nvSpPr>
        <p:spPr>
          <a:xfrm>
            <a:off x="141790" y="98913"/>
            <a:ext cx="6094070" cy="147732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A similar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paper</a:t>
            </a:r>
            <a:endPar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s-ES" b="1" dirty="0">
              <a:solidFill>
                <a:prstClr val="black"/>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Results</a:t>
            </a:r>
            <a:endPar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s-ES" b="1" dirty="0">
              <a:solidFill>
                <a:prstClr val="black"/>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Imagen 6">
            <a:extLst>
              <a:ext uri="{FF2B5EF4-FFF2-40B4-BE49-F238E27FC236}">
                <a16:creationId xmlns:a16="http://schemas.microsoft.com/office/drawing/2014/main" id="{F1444075-13ED-4EA4-9A03-CF0F026B8DC9}"/>
              </a:ext>
            </a:extLst>
          </p:cNvPr>
          <p:cNvPicPr>
            <a:picLocks noChangeAspect="1"/>
          </p:cNvPicPr>
          <p:nvPr/>
        </p:nvPicPr>
        <p:blipFill>
          <a:blip r:embed="rId2"/>
          <a:stretch>
            <a:fillRect/>
          </a:stretch>
        </p:blipFill>
        <p:spPr>
          <a:xfrm>
            <a:off x="0" y="1168016"/>
            <a:ext cx="3984057" cy="5591071"/>
          </a:xfrm>
          <a:prstGeom prst="rect">
            <a:avLst/>
          </a:prstGeom>
        </p:spPr>
      </p:pic>
      <p:pic>
        <p:nvPicPr>
          <p:cNvPr id="9" name="Imagen 8">
            <a:extLst>
              <a:ext uri="{FF2B5EF4-FFF2-40B4-BE49-F238E27FC236}">
                <a16:creationId xmlns:a16="http://schemas.microsoft.com/office/drawing/2014/main" id="{70F6CE98-DFA9-4C54-B78D-D45956331A0D}"/>
              </a:ext>
            </a:extLst>
          </p:cNvPr>
          <p:cNvPicPr>
            <a:picLocks noChangeAspect="1"/>
          </p:cNvPicPr>
          <p:nvPr/>
        </p:nvPicPr>
        <p:blipFill>
          <a:blip r:embed="rId3"/>
          <a:stretch>
            <a:fillRect/>
          </a:stretch>
        </p:blipFill>
        <p:spPr>
          <a:xfrm>
            <a:off x="3984057" y="1576241"/>
            <a:ext cx="4447596" cy="5068690"/>
          </a:xfrm>
          <a:prstGeom prst="rect">
            <a:avLst/>
          </a:prstGeom>
        </p:spPr>
      </p:pic>
      <p:pic>
        <p:nvPicPr>
          <p:cNvPr id="13" name="Imagen 12">
            <a:extLst>
              <a:ext uri="{FF2B5EF4-FFF2-40B4-BE49-F238E27FC236}">
                <a16:creationId xmlns:a16="http://schemas.microsoft.com/office/drawing/2014/main" id="{882FEAC9-0B6E-4907-BED5-06E1E2E41248}"/>
              </a:ext>
            </a:extLst>
          </p:cNvPr>
          <p:cNvPicPr>
            <a:picLocks noChangeAspect="1"/>
          </p:cNvPicPr>
          <p:nvPr/>
        </p:nvPicPr>
        <p:blipFill>
          <a:blip r:embed="rId4"/>
          <a:stretch>
            <a:fillRect/>
          </a:stretch>
        </p:blipFill>
        <p:spPr>
          <a:xfrm>
            <a:off x="8527624" y="1146951"/>
            <a:ext cx="3568054" cy="2181300"/>
          </a:xfrm>
          <a:prstGeom prst="rect">
            <a:avLst/>
          </a:prstGeom>
        </p:spPr>
      </p:pic>
      <p:sp>
        <p:nvSpPr>
          <p:cNvPr id="15" name="CuadroTexto 14">
            <a:extLst>
              <a:ext uri="{FF2B5EF4-FFF2-40B4-BE49-F238E27FC236}">
                <a16:creationId xmlns:a16="http://schemas.microsoft.com/office/drawing/2014/main" id="{1745193C-1CDA-4D80-8879-DCF245959170}"/>
              </a:ext>
            </a:extLst>
          </p:cNvPr>
          <p:cNvSpPr txBox="1"/>
          <p:nvPr/>
        </p:nvSpPr>
        <p:spPr>
          <a:xfrm>
            <a:off x="8637607" y="3464255"/>
            <a:ext cx="3554393" cy="523220"/>
          </a:xfrm>
          <a:prstGeom prst="rect">
            <a:avLst/>
          </a:prstGeom>
          <a:noFill/>
        </p:spPr>
        <p:txBody>
          <a:bodyPr wrap="square">
            <a:spAutoFit/>
          </a:bodyPr>
          <a:lstStyle/>
          <a:p>
            <a:r>
              <a:rPr lang="en-US" sz="1400" dirty="0"/>
              <a:t>dispensable genes (orange), core genes (green) and the total number of genes (blue)</a:t>
            </a:r>
            <a:endParaRPr lang="es-ES" sz="1400" dirty="0"/>
          </a:p>
        </p:txBody>
      </p:sp>
    </p:spTree>
    <p:extLst>
      <p:ext uri="{BB962C8B-B14F-4D97-AF65-F5344CB8AC3E}">
        <p14:creationId xmlns:p14="http://schemas.microsoft.com/office/powerpoint/2010/main" val="9956930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8E1BFAB-FD1A-42E0-A191-15912A6F4544}"/>
              </a:ext>
            </a:extLst>
          </p:cNvPr>
          <p:cNvSpPr txBox="1"/>
          <p:nvPr/>
        </p:nvSpPr>
        <p:spPr>
          <a:xfrm>
            <a:off x="141790" y="79863"/>
            <a:ext cx="6094070"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Examples</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identification</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radiation-resistant</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genes</a:t>
            </a:r>
            <a:endParaRPr lang="es-ES" b="1" dirty="0">
              <a:solidFill>
                <a:prstClr val="black"/>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Bacterial</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pangenomes</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have</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their</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own</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tools</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not</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comparable)</a:t>
            </a:r>
          </a:p>
        </p:txBody>
      </p:sp>
      <p:pic>
        <p:nvPicPr>
          <p:cNvPr id="6" name="Imagen 5">
            <a:extLst>
              <a:ext uri="{FF2B5EF4-FFF2-40B4-BE49-F238E27FC236}">
                <a16:creationId xmlns:a16="http://schemas.microsoft.com/office/drawing/2014/main" id="{DA2B225E-23C6-48FC-B9BB-54F778AE9B85}"/>
              </a:ext>
            </a:extLst>
          </p:cNvPr>
          <p:cNvPicPr>
            <a:picLocks noChangeAspect="1"/>
          </p:cNvPicPr>
          <p:nvPr/>
        </p:nvPicPr>
        <p:blipFill>
          <a:blip r:embed="rId2"/>
          <a:stretch>
            <a:fillRect/>
          </a:stretch>
        </p:blipFill>
        <p:spPr>
          <a:xfrm>
            <a:off x="223520" y="1297981"/>
            <a:ext cx="4444799" cy="1552287"/>
          </a:xfrm>
          <a:prstGeom prst="rect">
            <a:avLst/>
          </a:prstGeom>
        </p:spPr>
      </p:pic>
      <p:sp>
        <p:nvSpPr>
          <p:cNvPr id="8" name="CuadroTexto 7">
            <a:extLst>
              <a:ext uri="{FF2B5EF4-FFF2-40B4-BE49-F238E27FC236}">
                <a16:creationId xmlns:a16="http://schemas.microsoft.com/office/drawing/2014/main" id="{667A29FF-E25E-4183-87CB-40E3776AA995}"/>
              </a:ext>
            </a:extLst>
          </p:cNvPr>
          <p:cNvSpPr txBox="1"/>
          <p:nvPr/>
        </p:nvSpPr>
        <p:spPr>
          <a:xfrm>
            <a:off x="141790" y="2962202"/>
            <a:ext cx="5954210" cy="3539430"/>
          </a:xfrm>
          <a:prstGeom prst="rect">
            <a:avLst/>
          </a:prstGeom>
          <a:noFill/>
        </p:spPr>
        <p:txBody>
          <a:bodyPr wrap="square">
            <a:spAutoFit/>
          </a:bodyPr>
          <a:lstStyle/>
          <a:p>
            <a:pPr algn="l"/>
            <a:r>
              <a:rPr lang="en-US" sz="1400" b="0" i="0" u="none" strike="noStrike" baseline="0" dirty="0"/>
              <a:t>Two bacterial strains, designated S5-59T and S8-45T, were isolated from moraine samples collected from the north slope of Mount Everest at altitudes of 5700m and 5100m above sea level. The present study investigated the polyphasic features and genomic characteristics of S5-59T and S8-45T.</a:t>
            </a:r>
          </a:p>
          <a:p>
            <a:pPr algn="l"/>
            <a:endParaRPr lang="en-US" sz="1400" dirty="0"/>
          </a:p>
          <a:p>
            <a:pPr algn="l"/>
            <a:r>
              <a:rPr lang="en-US" sz="1400" b="0" i="0" u="none" strike="noStrike" baseline="0" dirty="0"/>
              <a:t>Strains S5-59T and S8-45T harbored great radiation resistance. The genomic analyses showed that DNA damage repair genes, such as </a:t>
            </a:r>
            <a:r>
              <a:rPr lang="en-US" sz="1400" b="0" i="0" u="none" strike="noStrike" baseline="0" dirty="0" err="1"/>
              <a:t>mutL</a:t>
            </a:r>
            <a:r>
              <a:rPr lang="en-US" sz="1400" b="0" i="0" u="none" strike="noStrike" baseline="0" dirty="0"/>
              <a:t>, </a:t>
            </a:r>
            <a:r>
              <a:rPr lang="en-US" sz="1400" b="0" i="0" u="none" strike="noStrike" baseline="0" dirty="0" err="1"/>
              <a:t>mutS</a:t>
            </a:r>
            <a:r>
              <a:rPr lang="en-US" sz="1400" b="0" i="0" u="none" strike="noStrike" baseline="0" dirty="0"/>
              <a:t>, </a:t>
            </a:r>
            <a:r>
              <a:rPr lang="en-US" sz="1400" b="0" i="0" u="none" strike="noStrike" baseline="0" dirty="0" err="1"/>
              <a:t>radA</a:t>
            </a:r>
            <a:r>
              <a:rPr lang="en-US" sz="1400" b="0" i="0" u="none" strike="noStrike" baseline="0" dirty="0"/>
              <a:t>, </a:t>
            </a:r>
            <a:r>
              <a:rPr lang="en-US" sz="1400" b="0" i="0" u="none" strike="noStrike" baseline="0" dirty="0" err="1"/>
              <a:t>radC</a:t>
            </a:r>
            <a:r>
              <a:rPr lang="en-US" sz="1400" b="0" i="0" u="none" strike="noStrike" baseline="0" dirty="0"/>
              <a:t>, </a:t>
            </a:r>
            <a:r>
              <a:rPr lang="en-US" sz="1400" b="0" i="0" u="none" strike="noStrike" baseline="0" dirty="0" err="1"/>
              <a:t>recF</a:t>
            </a:r>
            <a:r>
              <a:rPr lang="en-US" sz="1400" b="0" i="0" u="none" strike="noStrike" baseline="0" dirty="0"/>
              <a:t>, </a:t>
            </a:r>
            <a:r>
              <a:rPr lang="en-US" sz="1400" b="0" i="0" u="none" strike="noStrike" baseline="0" dirty="0" err="1"/>
              <a:t>recN</a:t>
            </a:r>
            <a:r>
              <a:rPr lang="en-US" sz="1400" b="0" i="0" u="none" strike="noStrike" baseline="0" dirty="0"/>
              <a:t>, etc., were present in the S5-59T and S8-45T strains. Additionally, strain S5-59T possessed more genes related to DNA protection proteins. The pan-genome analysis and horizontal gene transfers revealed that strains of </a:t>
            </a:r>
            <a:r>
              <a:rPr lang="en-US" sz="1400" b="0" i="1" u="none" strike="noStrike" baseline="0" dirty="0" err="1"/>
              <a:t>Sphingomonas</a:t>
            </a:r>
            <a:r>
              <a:rPr lang="en-US" sz="1400" b="0" i="0" u="none" strike="noStrike" baseline="0" dirty="0"/>
              <a:t> had a consistently homologous genetic evolutionary radiation resistance. Moreover, enzymatic antioxidative proteins also served critical roles in converting ROS into harmless molecules</a:t>
            </a:r>
          </a:p>
          <a:p>
            <a:pPr algn="l"/>
            <a:r>
              <a:rPr lang="en-US" sz="1400" b="0" i="0" u="none" strike="noStrike" baseline="0" dirty="0"/>
              <a:t>that resulted in resistance to radiation. Further, pigments and carotenoids such as zeaxanthin and </a:t>
            </a:r>
            <a:r>
              <a:rPr lang="en-US" sz="1400" b="0" i="0" u="none" strike="noStrike" baseline="0" dirty="0" err="1"/>
              <a:t>alkylresorcinols</a:t>
            </a:r>
            <a:r>
              <a:rPr lang="en-US" sz="1400" b="0" i="0" u="none" strike="noStrike" baseline="0" dirty="0"/>
              <a:t> of the non-enzymatic antioxidative system were also predicted to protect them </a:t>
            </a:r>
            <a:r>
              <a:rPr lang="es-ES" sz="1400" b="0" i="0" u="none" strike="noStrike" baseline="0" dirty="0" err="1"/>
              <a:t>from</a:t>
            </a:r>
            <a:r>
              <a:rPr lang="es-ES" sz="1400" b="0" i="0" u="none" strike="noStrike" baseline="0" dirty="0"/>
              <a:t> </a:t>
            </a:r>
            <a:r>
              <a:rPr lang="es-ES" sz="1400" b="0" i="0" u="none" strike="noStrike" baseline="0" dirty="0" err="1"/>
              <a:t>radiation</a:t>
            </a:r>
            <a:r>
              <a:rPr lang="es-ES" sz="1400" b="0" i="0" u="none" strike="noStrike" baseline="0" dirty="0"/>
              <a:t>. </a:t>
            </a:r>
            <a:endParaRPr lang="es-ES" sz="1400" dirty="0"/>
          </a:p>
        </p:txBody>
      </p:sp>
      <p:pic>
        <p:nvPicPr>
          <p:cNvPr id="10" name="Imagen 9">
            <a:extLst>
              <a:ext uri="{FF2B5EF4-FFF2-40B4-BE49-F238E27FC236}">
                <a16:creationId xmlns:a16="http://schemas.microsoft.com/office/drawing/2014/main" id="{CFB89645-53F9-4776-A1FB-0988544039F9}"/>
              </a:ext>
            </a:extLst>
          </p:cNvPr>
          <p:cNvPicPr>
            <a:picLocks noChangeAspect="1"/>
          </p:cNvPicPr>
          <p:nvPr/>
        </p:nvPicPr>
        <p:blipFill>
          <a:blip r:embed="rId3"/>
          <a:stretch>
            <a:fillRect/>
          </a:stretch>
        </p:blipFill>
        <p:spPr>
          <a:xfrm>
            <a:off x="6085711" y="79863"/>
            <a:ext cx="6106289" cy="2770405"/>
          </a:xfrm>
          <a:prstGeom prst="rect">
            <a:avLst/>
          </a:prstGeom>
        </p:spPr>
      </p:pic>
      <p:pic>
        <p:nvPicPr>
          <p:cNvPr id="12" name="Imagen 11">
            <a:extLst>
              <a:ext uri="{FF2B5EF4-FFF2-40B4-BE49-F238E27FC236}">
                <a16:creationId xmlns:a16="http://schemas.microsoft.com/office/drawing/2014/main" id="{AFC17D6D-22C3-4F31-AC5A-9724EF097FF9}"/>
              </a:ext>
            </a:extLst>
          </p:cNvPr>
          <p:cNvPicPr>
            <a:picLocks noChangeAspect="1"/>
          </p:cNvPicPr>
          <p:nvPr/>
        </p:nvPicPr>
        <p:blipFill>
          <a:blip r:embed="rId4"/>
          <a:stretch>
            <a:fillRect/>
          </a:stretch>
        </p:blipFill>
        <p:spPr>
          <a:xfrm>
            <a:off x="6414544" y="2850268"/>
            <a:ext cx="5448621" cy="3817259"/>
          </a:xfrm>
          <a:prstGeom prst="rect">
            <a:avLst/>
          </a:prstGeom>
        </p:spPr>
      </p:pic>
      <p:sp>
        <p:nvSpPr>
          <p:cNvPr id="7" name="CuadroTexto 6">
            <a:extLst>
              <a:ext uri="{FF2B5EF4-FFF2-40B4-BE49-F238E27FC236}">
                <a16:creationId xmlns:a16="http://schemas.microsoft.com/office/drawing/2014/main" id="{7D8363CC-B22D-4E96-8F90-AA9B6CD0AC09}"/>
              </a:ext>
            </a:extLst>
          </p:cNvPr>
          <p:cNvSpPr txBox="1"/>
          <p:nvPr/>
        </p:nvSpPr>
        <p:spPr>
          <a:xfrm>
            <a:off x="211720" y="708993"/>
            <a:ext cx="5954210" cy="523220"/>
          </a:xfrm>
          <a:prstGeom prst="rect">
            <a:avLst/>
          </a:prstGeom>
          <a:noFill/>
        </p:spPr>
        <p:txBody>
          <a:bodyPr wrap="square">
            <a:spAutoFit/>
          </a:bodyPr>
          <a:lstStyle/>
          <a:p>
            <a:pPr algn="l"/>
            <a:r>
              <a:rPr lang="es-ES" sz="1400" b="0" i="0" u="none" strike="noStrike" baseline="0" dirty="0" err="1"/>
              <a:t>Genome</a:t>
            </a:r>
            <a:r>
              <a:rPr lang="es-ES" sz="1400" b="0" i="0" u="none" strike="noStrike" baseline="0" dirty="0"/>
              <a:t> </a:t>
            </a:r>
            <a:r>
              <a:rPr lang="es-ES" sz="1400" b="0" i="0" u="none" strike="noStrike" baseline="0" dirty="0" err="1"/>
              <a:t>assembly</a:t>
            </a:r>
            <a:r>
              <a:rPr lang="es-ES" sz="1400" b="0" i="0" u="none" strike="noStrike" baseline="0" dirty="0"/>
              <a:t> </a:t>
            </a:r>
            <a:r>
              <a:rPr lang="es-ES" sz="1400" b="0" i="0" u="none" strike="noStrike" baseline="0" dirty="0" err="1"/>
              <a:t>with</a:t>
            </a:r>
            <a:r>
              <a:rPr lang="es-ES" sz="1400" b="0" i="0" u="none" strike="noStrike" baseline="0" dirty="0"/>
              <a:t> </a:t>
            </a:r>
            <a:r>
              <a:rPr lang="es-ES" sz="1400" b="0" i="0" u="none" strike="noStrike" baseline="0" dirty="0" err="1"/>
              <a:t>just</a:t>
            </a:r>
            <a:r>
              <a:rPr lang="es-ES" sz="1400" b="0" i="0" u="none" strike="noStrike" baseline="0" dirty="0"/>
              <a:t> </a:t>
            </a:r>
            <a:r>
              <a:rPr lang="es-ES" sz="1400" b="0" i="0" u="none" strike="noStrike" baseline="0" dirty="0" err="1"/>
              <a:t>illumina</a:t>
            </a:r>
            <a:r>
              <a:rPr lang="es-ES" sz="1400" b="0" i="0" u="none" strike="noStrike" baseline="0" dirty="0"/>
              <a:t> 100X </a:t>
            </a:r>
            <a:r>
              <a:rPr lang="es-ES" sz="1400" b="0" i="0" u="none" strike="noStrike" baseline="0" dirty="0" err="1"/>
              <a:t>sequencing</a:t>
            </a:r>
            <a:endParaRPr lang="es-ES" sz="1400" b="0" i="0" u="none" strike="noStrike" baseline="0" dirty="0"/>
          </a:p>
          <a:p>
            <a:pPr algn="l"/>
            <a:r>
              <a:rPr lang="es-ES" sz="1400" dirty="0" err="1"/>
              <a:t>Pangenome</a:t>
            </a:r>
            <a:r>
              <a:rPr lang="es-ES" sz="1400" dirty="0"/>
              <a:t> </a:t>
            </a:r>
            <a:r>
              <a:rPr lang="es-ES" sz="1400" dirty="0" err="1"/>
              <a:t>analysis</a:t>
            </a:r>
            <a:r>
              <a:rPr lang="es-ES" sz="1400" dirty="0"/>
              <a:t> </a:t>
            </a:r>
            <a:r>
              <a:rPr lang="es-ES" sz="1400" dirty="0" err="1"/>
              <a:t>with</a:t>
            </a:r>
            <a:r>
              <a:rPr lang="es-ES" sz="1400" dirty="0"/>
              <a:t> </a:t>
            </a:r>
            <a:r>
              <a:rPr lang="en-US" sz="1400" dirty="0"/>
              <a:t>the Bacterial Pan Genome Analysis (BPGA) software</a:t>
            </a:r>
            <a:endParaRPr lang="es-ES" sz="1400" dirty="0"/>
          </a:p>
        </p:txBody>
      </p:sp>
    </p:spTree>
    <p:extLst>
      <p:ext uri="{BB962C8B-B14F-4D97-AF65-F5344CB8AC3E}">
        <p14:creationId xmlns:p14="http://schemas.microsoft.com/office/powerpoint/2010/main" val="29546310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B30FCFE-1E39-4D62-99F6-643703156A86}"/>
              </a:ext>
            </a:extLst>
          </p:cNvPr>
          <p:cNvSpPr txBox="1"/>
          <p:nvPr/>
        </p:nvSpPr>
        <p:spPr>
          <a:xfrm>
            <a:off x="141790" y="79863"/>
            <a:ext cx="6094070" cy="12003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What</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could</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we</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do?</a:t>
            </a:r>
          </a:p>
          <a:p>
            <a:pPr marL="0" marR="0" lvl="0" indent="0" algn="l" defTabSz="457200" rtl="0" eaLnBrk="1" fontAlgn="auto" latinLnBrk="0" hangingPunct="1">
              <a:lnSpc>
                <a:spcPct val="100000"/>
              </a:lnSpc>
              <a:spcBef>
                <a:spcPts val="0"/>
              </a:spcBef>
              <a:spcAft>
                <a:spcPts val="0"/>
              </a:spcAft>
              <a:buClrTx/>
              <a:buSzTx/>
              <a:buFontTx/>
              <a:buNone/>
              <a:tabLst/>
              <a:defRPr/>
            </a:pPr>
            <a:endParaRPr lang="es-ES" b="1" dirty="0">
              <a:solidFill>
                <a:prstClr val="black"/>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s-ES" b="1" dirty="0">
              <a:solidFill>
                <a:prstClr val="black"/>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Imagen 4">
            <a:extLst>
              <a:ext uri="{FF2B5EF4-FFF2-40B4-BE49-F238E27FC236}">
                <a16:creationId xmlns:a16="http://schemas.microsoft.com/office/drawing/2014/main" id="{69E73819-D61C-4302-80C4-62A0EB7B91BD}"/>
              </a:ext>
            </a:extLst>
          </p:cNvPr>
          <p:cNvPicPr>
            <a:picLocks noChangeAspect="1"/>
          </p:cNvPicPr>
          <p:nvPr/>
        </p:nvPicPr>
        <p:blipFill rotWithShape="1">
          <a:blip r:embed="rId2"/>
          <a:srcRect t="10751" r="48502"/>
          <a:stretch/>
        </p:blipFill>
        <p:spPr>
          <a:xfrm>
            <a:off x="5445209" y="370662"/>
            <a:ext cx="6503602" cy="5901723"/>
          </a:xfrm>
          <a:prstGeom prst="rect">
            <a:avLst/>
          </a:prstGeom>
        </p:spPr>
      </p:pic>
      <p:sp>
        <p:nvSpPr>
          <p:cNvPr id="6" name="Elipse 5">
            <a:extLst>
              <a:ext uri="{FF2B5EF4-FFF2-40B4-BE49-F238E27FC236}">
                <a16:creationId xmlns:a16="http://schemas.microsoft.com/office/drawing/2014/main" id="{85155412-AEC0-4710-A211-9A1719958E90}"/>
              </a:ext>
            </a:extLst>
          </p:cNvPr>
          <p:cNvSpPr/>
          <p:nvPr/>
        </p:nvSpPr>
        <p:spPr>
          <a:xfrm>
            <a:off x="5791199" y="800100"/>
            <a:ext cx="2647951" cy="1299152"/>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CuadroTexto 6">
            <a:extLst>
              <a:ext uri="{FF2B5EF4-FFF2-40B4-BE49-F238E27FC236}">
                <a16:creationId xmlns:a16="http://schemas.microsoft.com/office/drawing/2014/main" id="{F75E83D7-D2E9-48FC-BFC1-3D94854F4DD1}"/>
              </a:ext>
            </a:extLst>
          </p:cNvPr>
          <p:cNvSpPr txBox="1"/>
          <p:nvPr/>
        </p:nvSpPr>
        <p:spPr>
          <a:xfrm>
            <a:off x="323124" y="1121436"/>
            <a:ext cx="3916827" cy="523220"/>
          </a:xfrm>
          <a:prstGeom prst="rect">
            <a:avLst/>
          </a:prstGeom>
          <a:noFill/>
        </p:spPr>
        <p:txBody>
          <a:bodyPr wrap="square" rtlCol="0">
            <a:spAutoFit/>
          </a:bodyPr>
          <a:lstStyle/>
          <a:p>
            <a:r>
              <a:rPr lang="es-ES" sz="1400" dirty="0" err="1"/>
              <a:t>Include</a:t>
            </a:r>
            <a:r>
              <a:rPr lang="es-ES" sz="1400" dirty="0"/>
              <a:t> </a:t>
            </a:r>
            <a:r>
              <a:rPr lang="es-ES" sz="1400" dirty="0" err="1"/>
              <a:t>some</a:t>
            </a:r>
            <a:r>
              <a:rPr lang="es-ES" sz="1400" dirty="0"/>
              <a:t> </a:t>
            </a:r>
            <a:r>
              <a:rPr lang="es-ES" sz="1400" dirty="0" err="1"/>
              <a:t>samples</a:t>
            </a:r>
            <a:r>
              <a:rPr lang="es-ES" sz="1400" dirty="0"/>
              <a:t> </a:t>
            </a:r>
            <a:r>
              <a:rPr lang="es-ES" sz="1400" dirty="0" err="1"/>
              <a:t>from</a:t>
            </a:r>
            <a:r>
              <a:rPr lang="es-ES" sz="1400" dirty="0"/>
              <a:t> </a:t>
            </a:r>
            <a:r>
              <a:rPr lang="es-ES" sz="1400" dirty="0" err="1"/>
              <a:t>populations</a:t>
            </a:r>
            <a:r>
              <a:rPr lang="es-ES" sz="1400" dirty="0"/>
              <a:t> </a:t>
            </a:r>
            <a:r>
              <a:rPr lang="es-ES" sz="1400" dirty="0" err="1"/>
              <a:t>resistant</a:t>
            </a:r>
            <a:r>
              <a:rPr lang="es-ES" sz="1400" dirty="0"/>
              <a:t> </a:t>
            </a:r>
            <a:r>
              <a:rPr lang="es-ES" sz="1400" dirty="0" err="1"/>
              <a:t>to</a:t>
            </a:r>
            <a:r>
              <a:rPr lang="es-ES" sz="1400" dirty="0"/>
              <a:t> </a:t>
            </a:r>
            <a:r>
              <a:rPr lang="es-ES" sz="1400" dirty="0" err="1"/>
              <a:t>the</a:t>
            </a:r>
            <a:r>
              <a:rPr lang="es-ES" sz="1400" dirty="0"/>
              <a:t> </a:t>
            </a:r>
            <a:r>
              <a:rPr lang="es-ES" sz="1400" dirty="0" err="1"/>
              <a:t>ionic</a:t>
            </a:r>
            <a:r>
              <a:rPr lang="es-ES" sz="1400" dirty="0"/>
              <a:t> </a:t>
            </a:r>
            <a:r>
              <a:rPr lang="es-ES" sz="1400" dirty="0" err="1"/>
              <a:t>radiation</a:t>
            </a:r>
            <a:r>
              <a:rPr lang="es-ES" sz="1400" dirty="0"/>
              <a:t> and </a:t>
            </a:r>
            <a:r>
              <a:rPr lang="es-ES" sz="1400" dirty="0" err="1"/>
              <a:t>some</a:t>
            </a:r>
            <a:r>
              <a:rPr lang="es-ES" sz="1400" dirty="0"/>
              <a:t> </a:t>
            </a:r>
            <a:r>
              <a:rPr lang="es-ES" sz="1400" dirty="0" err="1"/>
              <a:t>that</a:t>
            </a:r>
            <a:r>
              <a:rPr lang="es-ES" sz="1400" dirty="0"/>
              <a:t> </a:t>
            </a:r>
            <a:r>
              <a:rPr lang="es-ES" sz="1400" dirty="0" err="1"/>
              <a:t>aren’t</a:t>
            </a:r>
            <a:endParaRPr lang="es-ES" sz="1400" dirty="0"/>
          </a:p>
        </p:txBody>
      </p:sp>
      <p:sp>
        <p:nvSpPr>
          <p:cNvPr id="8" name="Flecha: a la derecha 7">
            <a:extLst>
              <a:ext uri="{FF2B5EF4-FFF2-40B4-BE49-F238E27FC236}">
                <a16:creationId xmlns:a16="http://schemas.microsoft.com/office/drawing/2014/main" id="{829225FC-DF1D-4E86-9216-FDC99001E1F5}"/>
              </a:ext>
            </a:extLst>
          </p:cNvPr>
          <p:cNvSpPr/>
          <p:nvPr/>
        </p:nvSpPr>
        <p:spPr>
          <a:xfrm>
            <a:off x="4352925" y="1264315"/>
            <a:ext cx="1142800" cy="22158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a:extLst>
              <a:ext uri="{FF2B5EF4-FFF2-40B4-BE49-F238E27FC236}">
                <a16:creationId xmlns:a16="http://schemas.microsoft.com/office/drawing/2014/main" id="{4D507780-E11D-4898-AFFF-A5981814E364}"/>
              </a:ext>
            </a:extLst>
          </p:cNvPr>
          <p:cNvSpPr txBox="1"/>
          <p:nvPr/>
        </p:nvSpPr>
        <p:spPr>
          <a:xfrm>
            <a:off x="210150" y="4598244"/>
            <a:ext cx="3916827" cy="523220"/>
          </a:xfrm>
          <a:prstGeom prst="rect">
            <a:avLst/>
          </a:prstGeom>
          <a:noFill/>
        </p:spPr>
        <p:txBody>
          <a:bodyPr wrap="square" rtlCol="0">
            <a:spAutoFit/>
          </a:bodyPr>
          <a:lstStyle/>
          <a:p>
            <a:r>
              <a:rPr lang="es-ES" sz="1400" dirty="0"/>
              <a:t>Focus </a:t>
            </a:r>
            <a:r>
              <a:rPr lang="es-ES" sz="1400" dirty="0" err="1"/>
              <a:t>on</a:t>
            </a:r>
            <a:r>
              <a:rPr lang="es-ES" sz="1400" dirty="0"/>
              <a:t> </a:t>
            </a:r>
            <a:r>
              <a:rPr lang="es-ES" sz="1400" dirty="0" err="1"/>
              <a:t>the</a:t>
            </a:r>
            <a:r>
              <a:rPr lang="es-ES" sz="1400" dirty="0"/>
              <a:t> </a:t>
            </a:r>
            <a:r>
              <a:rPr lang="es-ES" sz="1400" dirty="0" err="1"/>
              <a:t>absent</a:t>
            </a:r>
            <a:r>
              <a:rPr lang="es-ES" sz="1400" dirty="0"/>
              <a:t> genes in </a:t>
            </a:r>
            <a:r>
              <a:rPr lang="es-ES" sz="1400" dirty="0" err="1"/>
              <a:t>those</a:t>
            </a:r>
            <a:r>
              <a:rPr lang="es-ES" sz="1400" dirty="0"/>
              <a:t> </a:t>
            </a:r>
            <a:r>
              <a:rPr lang="es-ES" sz="1400" dirty="0" err="1"/>
              <a:t>populations</a:t>
            </a:r>
            <a:r>
              <a:rPr lang="es-ES" sz="1400" dirty="0"/>
              <a:t>, as </a:t>
            </a:r>
            <a:r>
              <a:rPr lang="es-ES" sz="1400" dirty="0" err="1"/>
              <a:t>it</a:t>
            </a:r>
            <a:r>
              <a:rPr lang="es-ES" sz="1400" dirty="0"/>
              <a:t> </a:t>
            </a:r>
            <a:r>
              <a:rPr lang="es-ES" sz="1400" dirty="0" err="1"/>
              <a:t>could</a:t>
            </a:r>
            <a:r>
              <a:rPr lang="es-ES" sz="1400" dirty="0"/>
              <a:t> </a:t>
            </a:r>
            <a:r>
              <a:rPr lang="es-ES" sz="1400" dirty="0" err="1"/>
              <a:t>also</a:t>
            </a:r>
            <a:r>
              <a:rPr lang="es-ES" sz="1400" dirty="0"/>
              <a:t> </a:t>
            </a:r>
            <a:r>
              <a:rPr lang="es-ES" sz="1400" dirty="0" err="1"/>
              <a:t>give</a:t>
            </a:r>
            <a:r>
              <a:rPr lang="es-ES" sz="1400" dirty="0"/>
              <a:t> </a:t>
            </a:r>
            <a:r>
              <a:rPr lang="es-ES" sz="1400" dirty="0" err="1"/>
              <a:t>functional</a:t>
            </a:r>
            <a:r>
              <a:rPr lang="es-ES" sz="1400" dirty="0"/>
              <a:t> </a:t>
            </a:r>
            <a:r>
              <a:rPr lang="es-ES" sz="1400" dirty="0" err="1"/>
              <a:t>clues</a:t>
            </a:r>
            <a:endParaRPr lang="es-ES" sz="1400" dirty="0"/>
          </a:p>
        </p:txBody>
      </p:sp>
      <p:sp>
        <p:nvSpPr>
          <p:cNvPr id="10" name="Flecha: a la derecha 9">
            <a:extLst>
              <a:ext uri="{FF2B5EF4-FFF2-40B4-BE49-F238E27FC236}">
                <a16:creationId xmlns:a16="http://schemas.microsoft.com/office/drawing/2014/main" id="{7316FCE7-468B-4E82-8A6E-7FBFE93736F3}"/>
              </a:ext>
            </a:extLst>
          </p:cNvPr>
          <p:cNvSpPr/>
          <p:nvPr/>
        </p:nvSpPr>
        <p:spPr>
          <a:xfrm>
            <a:off x="4239951" y="4741123"/>
            <a:ext cx="1142800" cy="22158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CuadroTexto 10">
            <a:extLst>
              <a:ext uri="{FF2B5EF4-FFF2-40B4-BE49-F238E27FC236}">
                <a16:creationId xmlns:a16="http://schemas.microsoft.com/office/drawing/2014/main" id="{E44831A5-DF09-4244-80E1-5B44279E9400}"/>
              </a:ext>
            </a:extLst>
          </p:cNvPr>
          <p:cNvSpPr txBox="1"/>
          <p:nvPr/>
        </p:nvSpPr>
        <p:spPr>
          <a:xfrm>
            <a:off x="205990" y="5410327"/>
            <a:ext cx="3770441" cy="954107"/>
          </a:xfrm>
          <a:prstGeom prst="rect">
            <a:avLst/>
          </a:prstGeom>
          <a:noFill/>
        </p:spPr>
        <p:txBody>
          <a:bodyPr wrap="square" rtlCol="0">
            <a:spAutoFit/>
          </a:bodyPr>
          <a:lstStyle/>
          <a:p>
            <a:r>
              <a:rPr lang="es-ES" sz="1400" dirty="0" err="1"/>
              <a:t>Assemble</a:t>
            </a:r>
            <a:r>
              <a:rPr lang="es-ES" sz="1400" dirty="0"/>
              <a:t> and </a:t>
            </a:r>
            <a:r>
              <a:rPr lang="es-ES" sz="1400" dirty="0" err="1"/>
              <a:t>retrieve</a:t>
            </a:r>
            <a:r>
              <a:rPr lang="es-ES" sz="1400" dirty="0"/>
              <a:t> </a:t>
            </a:r>
            <a:r>
              <a:rPr lang="es-ES" sz="1400" dirty="0" err="1"/>
              <a:t>the</a:t>
            </a:r>
            <a:r>
              <a:rPr lang="es-ES" sz="1400" dirty="0"/>
              <a:t> genes </a:t>
            </a:r>
            <a:r>
              <a:rPr lang="es-ES" sz="1400" dirty="0" err="1"/>
              <a:t>specific</a:t>
            </a:r>
            <a:r>
              <a:rPr lang="es-ES" sz="1400" dirty="0"/>
              <a:t> </a:t>
            </a:r>
            <a:r>
              <a:rPr lang="es-ES" sz="1400" dirty="0" err="1"/>
              <a:t>from</a:t>
            </a:r>
            <a:r>
              <a:rPr lang="es-ES" sz="1400" dirty="0"/>
              <a:t> </a:t>
            </a:r>
            <a:r>
              <a:rPr lang="es-ES" sz="1400" dirty="0" err="1"/>
              <a:t>those</a:t>
            </a:r>
            <a:r>
              <a:rPr lang="es-ES" sz="1400" dirty="0"/>
              <a:t> </a:t>
            </a:r>
            <a:r>
              <a:rPr lang="es-ES" sz="1400" dirty="0" err="1"/>
              <a:t>populations</a:t>
            </a:r>
            <a:r>
              <a:rPr lang="es-ES" sz="1400" dirty="0"/>
              <a:t> and relate </a:t>
            </a:r>
            <a:r>
              <a:rPr lang="es-ES" sz="1400" dirty="0" err="1"/>
              <a:t>them</a:t>
            </a:r>
            <a:r>
              <a:rPr lang="es-ES" sz="1400" dirty="0"/>
              <a:t> </a:t>
            </a:r>
            <a:r>
              <a:rPr lang="es-ES" sz="1400" dirty="0" err="1"/>
              <a:t>with</a:t>
            </a:r>
            <a:r>
              <a:rPr lang="es-ES" sz="1400" dirty="0"/>
              <a:t> </a:t>
            </a:r>
            <a:r>
              <a:rPr lang="es-ES" sz="1400" dirty="0" err="1"/>
              <a:t>the</a:t>
            </a:r>
            <a:r>
              <a:rPr lang="es-ES" sz="1400" dirty="0"/>
              <a:t> </a:t>
            </a:r>
            <a:r>
              <a:rPr lang="es-ES" sz="1400" dirty="0" err="1"/>
              <a:t>functional</a:t>
            </a:r>
            <a:r>
              <a:rPr lang="es-ES" sz="1400" dirty="0"/>
              <a:t> </a:t>
            </a:r>
            <a:r>
              <a:rPr lang="es-ES" sz="1400" dirty="0" err="1"/>
              <a:t>properties</a:t>
            </a:r>
            <a:r>
              <a:rPr lang="es-ES" sz="1400" dirty="0"/>
              <a:t> </a:t>
            </a:r>
            <a:r>
              <a:rPr lang="es-ES" sz="1400" dirty="0" err="1"/>
              <a:t>they</a:t>
            </a:r>
            <a:r>
              <a:rPr lang="es-ES" sz="1400" dirty="0"/>
              <a:t> </a:t>
            </a:r>
            <a:r>
              <a:rPr lang="es-ES" sz="1400" dirty="0" err="1"/>
              <a:t>could</a:t>
            </a:r>
            <a:r>
              <a:rPr lang="es-ES" sz="1400" dirty="0"/>
              <a:t> </a:t>
            </a:r>
            <a:r>
              <a:rPr lang="es-ES" sz="1400" dirty="0" err="1"/>
              <a:t>have</a:t>
            </a:r>
            <a:r>
              <a:rPr lang="es-ES" sz="1400" dirty="0"/>
              <a:t> </a:t>
            </a:r>
            <a:r>
              <a:rPr lang="es-ES" sz="1400" dirty="0" err="1"/>
              <a:t>to</a:t>
            </a:r>
            <a:r>
              <a:rPr lang="es-ES" sz="1400" dirty="0"/>
              <a:t> </a:t>
            </a:r>
            <a:r>
              <a:rPr lang="es-ES" sz="1400" dirty="0" err="1"/>
              <a:t>support</a:t>
            </a:r>
            <a:r>
              <a:rPr lang="es-ES" sz="1400" dirty="0"/>
              <a:t> </a:t>
            </a:r>
            <a:r>
              <a:rPr lang="es-ES" sz="1400" dirty="0" err="1"/>
              <a:t>the</a:t>
            </a:r>
            <a:r>
              <a:rPr lang="es-ES" sz="1400" dirty="0"/>
              <a:t> </a:t>
            </a:r>
            <a:r>
              <a:rPr lang="es-ES" sz="1400" dirty="0" err="1"/>
              <a:t>observed</a:t>
            </a:r>
            <a:r>
              <a:rPr lang="es-ES" sz="1400" dirty="0"/>
              <a:t> </a:t>
            </a:r>
            <a:r>
              <a:rPr lang="es-ES" sz="1400" dirty="0" err="1"/>
              <a:t>adaptation</a:t>
            </a:r>
            <a:endParaRPr lang="es-ES" sz="1400" dirty="0"/>
          </a:p>
        </p:txBody>
      </p:sp>
      <p:sp>
        <p:nvSpPr>
          <p:cNvPr id="12" name="Flecha: a la derecha 11">
            <a:extLst>
              <a:ext uri="{FF2B5EF4-FFF2-40B4-BE49-F238E27FC236}">
                <a16:creationId xmlns:a16="http://schemas.microsoft.com/office/drawing/2014/main" id="{43F71170-D028-4DBC-BA9E-A42F01883982}"/>
              </a:ext>
            </a:extLst>
          </p:cNvPr>
          <p:cNvSpPr/>
          <p:nvPr/>
        </p:nvSpPr>
        <p:spPr>
          <a:xfrm>
            <a:off x="4237000" y="5776589"/>
            <a:ext cx="4202150" cy="22158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7636438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9F72E2E-CE32-4807-A4DF-57AD789198BF}"/>
              </a:ext>
            </a:extLst>
          </p:cNvPr>
          <p:cNvSpPr txBox="1"/>
          <p:nvPr/>
        </p:nvSpPr>
        <p:spPr>
          <a:xfrm>
            <a:off x="141790" y="79863"/>
            <a:ext cx="6094070"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Number</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samples</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coverage</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Never</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 definitive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answer</a:t>
            </a:r>
            <a:endParaRPr lang="es-ES" b="1" dirty="0">
              <a:solidFill>
                <a:prstClr val="black"/>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Imagen 4">
            <a:extLst>
              <a:ext uri="{FF2B5EF4-FFF2-40B4-BE49-F238E27FC236}">
                <a16:creationId xmlns:a16="http://schemas.microsoft.com/office/drawing/2014/main" id="{9606F8AD-A33B-46EA-8583-330F633FD2E4}"/>
              </a:ext>
            </a:extLst>
          </p:cNvPr>
          <p:cNvPicPr>
            <a:picLocks noChangeAspect="1"/>
          </p:cNvPicPr>
          <p:nvPr/>
        </p:nvPicPr>
        <p:blipFill>
          <a:blip r:embed="rId2"/>
          <a:stretch>
            <a:fillRect/>
          </a:stretch>
        </p:blipFill>
        <p:spPr>
          <a:xfrm>
            <a:off x="300018" y="853194"/>
            <a:ext cx="4139901" cy="5841678"/>
          </a:xfrm>
          <a:prstGeom prst="rect">
            <a:avLst/>
          </a:prstGeom>
        </p:spPr>
      </p:pic>
      <p:pic>
        <p:nvPicPr>
          <p:cNvPr id="6" name="Imagen 5">
            <a:extLst>
              <a:ext uri="{FF2B5EF4-FFF2-40B4-BE49-F238E27FC236}">
                <a16:creationId xmlns:a16="http://schemas.microsoft.com/office/drawing/2014/main" id="{89FDC03E-913B-4BAF-A58C-EAF68C1CA494}"/>
              </a:ext>
            </a:extLst>
          </p:cNvPr>
          <p:cNvPicPr>
            <a:picLocks noChangeAspect="1"/>
          </p:cNvPicPr>
          <p:nvPr/>
        </p:nvPicPr>
        <p:blipFill rotWithShape="1">
          <a:blip r:embed="rId3"/>
          <a:srcRect l="55961" b="53399"/>
          <a:stretch/>
        </p:blipFill>
        <p:spPr>
          <a:xfrm>
            <a:off x="5203272" y="726194"/>
            <a:ext cx="6094069" cy="3585034"/>
          </a:xfrm>
          <a:prstGeom prst="rect">
            <a:avLst/>
          </a:prstGeom>
          <a:ln>
            <a:solidFill>
              <a:schemeClr val="bg1"/>
            </a:solidFill>
          </a:ln>
        </p:spPr>
      </p:pic>
      <p:sp>
        <p:nvSpPr>
          <p:cNvPr id="7" name="CuadroTexto 6">
            <a:extLst>
              <a:ext uri="{FF2B5EF4-FFF2-40B4-BE49-F238E27FC236}">
                <a16:creationId xmlns:a16="http://schemas.microsoft.com/office/drawing/2014/main" id="{53DDDB3F-2F7E-4D20-93B8-69936EC1FC1C}"/>
              </a:ext>
            </a:extLst>
          </p:cNvPr>
          <p:cNvSpPr txBox="1"/>
          <p:nvPr/>
        </p:nvSpPr>
        <p:spPr>
          <a:xfrm>
            <a:off x="5762521" y="4311228"/>
            <a:ext cx="3738880" cy="2308324"/>
          </a:xfrm>
          <a:prstGeom prst="rect">
            <a:avLst/>
          </a:prstGeom>
          <a:noFill/>
        </p:spPr>
        <p:txBody>
          <a:bodyPr wrap="square" rtlCol="0">
            <a:spAutoFit/>
          </a:bodyPr>
          <a:lstStyle/>
          <a:p>
            <a:r>
              <a:rPr lang="es-ES" b="1" dirty="0" err="1"/>
              <a:t>Resequencing</a:t>
            </a:r>
            <a:r>
              <a:rPr lang="es-ES" b="1" dirty="0"/>
              <a:t> </a:t>
            </a:r>
            <a:r>
              <a:rPr lang="es-ES" b="1" dirty="0" err="1"/>
              <a:t>costs</a:t>
            </a:r>
            <a:endParaRPr lang="es-ES" b="1" dirty="0"/>
          </a:p>
          <a:p>
            <a:endParaRPr lang="es-ES" dirty="0"/>
          </a:p>
          <a:p>
            <a:r>
              <a:rPr lang="es-ES" dirty="0" err="1"/>
              <a:t>Genome</a:t>
            </a:r>
            <a:r>
              <a:rPr lang="es-ES" dirty="0"/>
              <a:t> </a:t>
            </a:r>
            <a:r>
              <a:rPr lang="es-ES" dirty="0" err="1"/>
              <a:t>of</a:t>
            </a:r>
            <a:r>
              <a:rPr lang="es-ES" dirty="0"/>
              <a:t> 1.4 Gb at 35X.</a:t>
            </a:r>
          </a:p>
          <a:p>
            <a:r>
              <a:rPr lang="es-ES" dirty="0" err="1"/>
              <a:t>Sunflower</a:t>
            </a:r>
            <a:r>
              <a:rPr lang="es-ES" dirty="0"/>
              <a:t> </a:t>
            </a:r>
            <a:r>
              <a:rPr lang="es-ES" dirty="0" err="1"/>
              <a:t>is</a:t>
            </a:r>
            <a:r>
              <a:rPr lang="es-ES" dirty="0"/>
              <a:t> 3 Gb </a:t>
            </a:r>
            <a:r>
              <a:rPr lang="es-ES" dirty="0" err="1"/>
              <a:t>genome</a:t>
            </a:r>
            <a:endParaRPr lang="es-ES" dirty="0"/>
          </a:p>
          <a:p>
            <a:endParaRPr lang="es-ES" dirty="0"/>
          </a:p>
          <a:p>
            <a:r>
              <a:rPr lang="es-ES" dirty="0"/>
              <a:t>1,5 Gb  35× ≈ €450-900  </a:t>
            </a:r>
          </a:p>
          <a:p>
            <a:r>
              <a:rPr lang="es-ES" dirty="0"/>
              <a:t>3 Gb  35× ≈ €900-1.800</a:t>
            </a:r>
          </a:p>
          <a:p>
            <a:endParaRPr lang="es-ES" dirty="0"/>
          </a:p>
        </p:txBody>
      </p:sp>
    </p:spTree>
    <p:extLst>
      <p:ext uri="{BB962C8B-B14F-4D97-AF65-F5344CB8AC3E}">
        <p14:creationId xmlns:p14="http://schemas.microsoft.com/office/powerpoint/2010/main" val="42110996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1723BEF-1784-4901-997B-C0FB069E9EB2}"/>
              </a:ext>
            </a:extLst>
          </p:cNvPr>
          <p:cNvPicPr>
            <a:picLocks noChangeAspect="1"/>
          </p:cNvPicPr>
          <p:nvPr/>
        </p:nvPicPr>
        <p:blipFill rotWithShape="1">
          <a:blip r:embed="rId2"/>
          <a:srcRect t="10751"/>
          <a:stretch/>
        </p:blipFill>
        <p:spPr>
          <a:xfrm>
            <a:off x="134732" y="1066800"/>
            <a:ext cx="11922536" cy="5571635"/>
          </a:xfrm>
          <a:prstGeom prst="rect">
            <a:avLst/>
          </a:prstGeom>
        </p:spPr>
      </p:pic>
      <p:sp>
        <p:nvSpPr>
          <p:cNvPr id="5" name="CuadroTexto 4">
            <a:extLst>
              <a:ext uri="{FF2B5EF4-FFF2-40B4-BE49-F238E27FC236}">
                <a16:creationId xmlns:a16="http://schemas.microsoft.com/office/drawing/2014/main" id="{6E5C6050-0BF1-4D72-9772-4CE50FF3F844}"/>
              </a:ext>
            </a:extLst>
          </p:cNvPr>
          <p:cNvSpPr txBox="1"/>
          <p:nvPr/>
        </p:nvSpPr>
        <p:spPr>
          <a:xfrm>
            <a:off x="141790" y="79863"/>
            <a:ext cx="6094070"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For</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ideal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approach</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both</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approaches</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should</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be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combined</a:t>
            </a:r>
            <a:endPar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s-ES" b="1" dirty="0" err="1">
                <a:solidFill>
                  <a:prstClr val="black"/>
                </a:solidFill>
                <a:latin typeface="Calibri" panose="020F0502020204030204"/>
              </a:rPr>
              <a:t>Current</a:t>
            </a:r>
            <a:r>
              <a:rPr lang="es-ES" b="1" dirty="0">
                <a:solidFill>
                  <a:prstClr val="black"/>
                </a:solidFill>
                <a:latin typeface="Calibri" panose="020F0502020204030204"/>
              </a:rPr>
              <a:t> </a:t>
            </a:r>
            <a:r>
              <a:rPr lang="es-ES" b="1" dirty="0" err="1">
                <a:solidFill>
                  <a:prstClr val="black"/>
                </a:solidFill>
                <a:latin typeface="Calibri" panose="020F0502020204030204"/>
              </a:rPr>
              <a:t>mussel</a:t>
            </a:r>
            <a:r>
              <a:rPr lang="es-ES" b="1" dirty="0">
                <a:solidFill>
                  <a:prstClr val="black"/>
                </a:solidFill>
                <a:latin typeface="Calibri" panose="020F0502020204030204"/>
              </a:rPr>
              <a:t> </a:t>
            </a:r>
            <a:r>
              <a:rPr lang="es-ES" b="1" dirty="0" err="1">
                <a:solidFill>
                  <a:prstClr val="black"/>
                </a:solidFill>
                <a:latin typeface="Calibri" panose="020F0502020204030204"/>
              </a:rPr>
              <a:t>project</a:t>
            </a:r>
            <a:endPar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1108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BBADF6-D775-4B1A-ACD1-72915BF930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251"/>
          <a:stretch/>
        </p:blipFill>
        <p:spPr bwMode="auto">
          <a:xfrm>
            <a:off x="1899412" y="1171937"/>
            <a:ext cx="8393176" cy="4919240"/>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D7A424E1-4F8B-4F0A-A649-61A06142FF34}"/>
              </a:ext>
            </a:extLst>
          </p:cNvPr>
          <p:cNvSpPr txBox="1"/>
          <p:nvPr/>
        </p:nvSpPr>
        <p:spPr>
          <a:xfrm>
            <a:off x="224117" y="143435"/>
            <a:ext cx="11887201" cy="4629409"/>
          </a:xfrm>
          <a:prstGeom prst="rect">
            <a:avLst/>
          </a:prstGeom>
          <a:noFill/>
        </p:spPr>
        <p:txBody>
          <a:bodyPr wrap="square" rtlCol="0">
            <a:spAutoFit/>
          </a:bodyPr>
          <a:lstStyle/>
          <a:p>
            <a:r>
              <a:rPr lang="es-ES" b="1" dirty="0" err="1"/>
              <a:t>The</a:t>
            </a:r>
            <a:r>
              <a:rPr lang="es-ES" b="1" dirty="0"/>
              <a:t> </a:t>
            </a:r>
            <a:r>
              <a:rPr lang="es-ES" b="1" dirty="0" err="1"/>
              <a:t>pangenome</a:t>
            </a:r>
            <a:r>
              <a:rPr lang="es-ES" b="1" dirty="0"/>
              <a:t> concept</a:t>
            </a:r>
          </a:p>
          <a:p>
            <a:pPr>
              <a:lnSpc>
                <a:spcPct val="150000"/>
              </a:lnSpc>
            </a:pPr>
            <a:endParaRPr lang="es-ES" dirty="0"/>
          </a:p>
          <a:p>
            <a:pPr marL="742950" lvl="1" indent="-285750">
              <a:lnSpc>
                <a:spcPct val="150000"/>
              </a:lnSpc>
              <a:buFont typeface="Arial" panose="020B0604020202020204" pitchFamily="34" charset="0"/>
              <a:buChar char="•"/>
            </a:pPr>
            <a:endParaRPr lang="en-US" sz="1400" b="0" i="0" dirty="0">
              <a:solidFill>
                <a:srgbClr val="202122"/>
              </a:solidFill>
              <a:effectLst/>
              <a:latin typeface="Arial" panose="020B0604020202020204" pitchFamily="34" charset="0"/>
            </a:endParaRPr>
          </a:p>
          <a:p>
            <a:pPr marL="742950" lvl="1" indent="-285750">
              <a:lnSpc>
                <a:spcPct val="150000"/>
              </a:lnSpc>
              <a:buFont typeface="Arial" panose="020B0604020202020204" pitchFamily="34" charset="0"/>
              <a:buChar char="•"/>
            </a:pPr>
            <a:endParaRPr lang="en-US" sz="1400" dirty="0">
              <a:solidFill>
                <a:srgbClr val="202122"/>
              </a:solidFill>
              <a:latin typeface="Arial" panose="020B0604020202020204" pitchFamily="34" charset="0"/>
            </a:endParaRPr>
          </a:p>
          <a:p>
            <a:pPr marL="742950" lvl="1" indent="-285750">
              <a:lnSpc>
                <a:spcPct val="150000"/>
              </a:lnSpc>
              <a:buFont typeface="Arial" panose="020B0604020202020204" pitchFamily="34" charset="0"/>
              <a:buChar char="•"/>
            </a:pPr>
            <a:endParaRPr lang="en-US" sz="1400" b="0" i="0" dirty="0">
              <a:solidFill>
                <a:srgbClr val="202122"/>
              </a:solidFill>
              <a:effectLst/>
              <a:latin typeface="Arial" panose="020B0604020202020204" pitchFamily="34" charset="0"/>
            </a:endParaRPr>
          </a:p>
          <a:p>
            <a:pPr marL="742950" lvl="1" indent="-285750">
              <a:lnSpc>
                <a:spcPct val="150000"/>
              </a:lnSpc>
              <a:buFont typeface="Arial" panose="020B0604020202020204" pitchFamily="34" charset="0"/>
              <a:buChar char="•"/>
            </a:pPr>
            <a:endParaRPr lang="en-US" sz="1400" dirty="0">
              <a:solidFill>
                <a:srgbClr val="202122"/>
              </a:solidFill>
              <a:latin typeface="Arial" panose="020B0604020202020204" pitchFamily="34" charset="0"/>
            </a:endParaRPr>
          </a:p>
          <a:p>
            <a:pPr marL="742950" lvl="1" indent="-285750">
              <a:lnSpc>
                <a:spcPct val="150000"/>
              </a:lnSpc>
              <a:buFont typeface="Arial" panose="020B0604020202020204" pitchFamily="34" charset="0"/>
              <a:buChar char="•"/>
            </a:pPr>
            <a:endParaRPr lang="en-US" sz="1400" b="0" i="0" dirty="0">
              <a:solidFill>
                <a:srgbClr val="202122"/>
              </a:solidFill>
              <a:effectLst/>
              <a:latin typeface="Arial" panose="020B0604020202020204" pitchFamily="34" charset="0"/>
            </a:endParaRPr>
          </a:p>
          <a:p>
            <a:pPr marL="742950" lvl="1" indent="-285750">
              <a:lnSpc>
                <a:spcPct val="150000"/>
              </a:lnSpc>
              <a:buFont typeface="Arial" panose="020B0604020202020204" pitchFamily="34" charset="0"/>
              <a:buChar char="•"/>
            </a:pPr>
            <a:endParaRPr lang="en-US" sz="1400" dirty="0">
              <a:solidFill>
                <a:srgbClr val="202122"/>
              </a:solidFill>
              <a:latin typeface="Arial" panose="020B0604020202020204" pitchFamily="34" charset="0"/>
            </a:endParaRPr>
          </a:p>
          <a:p>
            <a:pPr marL="742950" lvl="1" indent="-285750">
              <a:lnSpc>
                <a:spcPct val="150000"/>
              </a:lnSpc>
              <a:buFont typeface="Arial" panose="020B0604020202020204" pitchFamily="34" charset="0"/>
              <a:buChar char="•"/>
            </a:pPr>
            <a:endParaRPr lang="en-US" sz="1400" b="0" i="0" dirty="0">
              <a:solidFill>
                <a:srgbClr val="202122"/>
              </a:solidFill>
              <a:effectLst/>
              <a:latin typeface="Arial" panose="020B0604020202020204" pitchFamily="34" charset="0"/>
            </a:endParaRPr>
          </a:p>
          <a:p>
            <a:pPr marL="742950" lvl="1" indent="-285750">
              <a:lnSpc>
                <a:spcPct val="150000"/>
              </a:lnSpc>
              <a:buFont typeface="Arial" panose="020B0604020202020204" pitchFamily="34" charset="0"/>
              <a:buChar char="•"/>
            </a:pPr>
            <a:endParaRPr lang="en-US" sz="1400" dirty="0">
              <a:solidFill>
                <a:srgbClr val="202122"/>
              </a:solidFill>
              <a:latin typeface="Arial" panose="020B0604020202020204" pitchFamily="34" charset="0"/>
            </a:endParaRPr>
          </a:p>
          <a:p>
            <a:pPr marL="742950" lvl="1" indent="-285750">
              <a:lnSpc>
                <a:spcPct val="150000"/>
              </a:lnSpc>
              <a:buFont typeface="Arial" panose="020B0604020202020204" pitchFamily="34" charset="0"/>
              <a:buChar char="•"/>
            </a:pPr>
            <a:endParaRPr lang="en-US" sz="1400" b="0" i="0" dirty="0">
              <a:solidFill>
                <a:srgbClr val="202122"/>
              </a:solidFill>
              <a:effectLst/>
              <a:latin typeface="Arial" panose="020B0604020202020204" pitchFamily="34" charset="0"/>
            </a:endParaRPr>
          </a:p>
          <a:p>
            <a:pPr marL="742950" lvl="1" indent="-285750">
              <a:lnSpc>
                <a:spcPct val="150000"/>
              </a:lnSpc>
              <a:buFont typeface="Arial" panose="020B0604020202020204" pitchFamily="34" charset="0"/>
              <a:buChar char="•"/>
            </a:pPr>
            <a:endParaRPr lang="en-US" sz="1400" b="1" dirty="0"/>
          </a:p>
          <a:p>
            <a:pPr marL="742950" lvl="1" indent="-285750">
              <a:lnSpc>
                <a:spcPct val="150000"/>
              </a:lnSpc>
              <a:buFont typeface="Arial" panose="020B0604020202020204" pitchFamily="34" charset="0"/>
              <a:buChar char="•"/>
            </a:pPr>
            <a:endParaRPr lang="en-US" sz="1400" b="1" dirty="0"/>
          </a:p>
          <a:p>
            <a:pPr>
              <a:lnSpc>
                <a:spcPct val="150000"/>
              </a:lnSpc>
            </a:pPr>
            <a:endParaRPr lang="en-US" sz="1400" b="1" dirty="0"/>
          </a:p>
        </p:txBody>
      </p:sp>
    </p:spTree>
    <p:extLst>
      <p:ext uri="{BB962C8B-B14F-4D97-AF65-F5344CB8AC3E}">
        <p14:creationId xmlns:p14="http://schemas.microsoft.com/office/powerpoint/2010/main" val="33406496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496A1DE-B7C3-4EC7-A240-9AD3D5171832}"/>
              </a:ext>
            </a:extLst>
          </p:cNvPr>
          <p:cNvPicPr>
            <a:picLocks noChangeAspect="1"/>
          </p:cNvPicPr>
          <p:nvPr/>
        </p:nvPicPr>
        <p:blipFill rotWithShape="1">
          <a:blip r:embed="rId2"/>
          <a:srcRect t="10751" r="48502"/>
          <a:stretch/>
        </p:blipFill>
        <p:spPr>
          <a:xfrm>
            <a:off x="5445209" y="370662"/>
            <a:ext cx="6503602" cy="5901723"/>
          </a:xfrm>
          <a:prstGeom prst="rect">
            <a:avLst/>
          </a:prstGeom>
        </p:spPr>
      </p:pic>
      <p:sp>
        <p:nvSpPr>
          <p:cNvPr id="5" name="CuadroTexto 4">
            <a:extLst>
              <a:ext uri="{FF2B5EF4-FFF2-40B4-BE49-F238E27FC236}">
                <a16:creationId xmlns:a16="http://schemas.microsoft.com/office/drawing/2014/main" id="{E1B4613C-B574-4C92-B2F5-08BDA279730B}"/>
              </a:ext>
            </a:extLst>
          </p:cNvPr>
          <p:cNvSpPr txBox="1"/>
          <p:nvPr/>
        </p:nvSpPr>
        <p:spPr>
          <a:xfrm>
            <a:off x="141790" y="60813"/>
            <a:ext cx="6094070"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Examples</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methods</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coding-focused</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approach</a:t>
            </a:r>
            <a:endPar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s-ES" b="1" dirty="0">
              <a:solidFill>
                <a:prstClr val="black"/>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CuadroTexto 6">
            <a:extLst>
              <a:ext uri="{FF2B5EF4-FFF2-40B4-BE49-F238E27FC236}">
                <a16:creationId xmlns:a16="http://schemas.microsoft.com/office/drawing/2014/main" id="{D2593678-AB26-444B-9DF6-E42101BD2FA2}"/>
              </a:ext>
            </a:extLst>
          </p:cNvPr>
          <p:cNvSpPr txBox="1"/>
          <p:nvPr/>
        </p:nvSpPr>
        <p:spPr>
          <a:xfrm>
            <a:off x="141790" y="986215"/>
            <a:ext cx="5049335" cy="5478423"/>
          </a:xfrm>
          <a:prstGeom prst="rect">
            <a:avLst/>
          </a:prstGeom>
          <a:noFill/>
        </p:spPr>
        <p:txBody>
          <a:bodyPr wrap="square">
            <a:spAutoFit/>
          </a:bodyPr>
          <a:lstStyle/>
          <a:p>
            <a:r>
              <a:rPr kumimoji="0" lang="es-ES" sz="1400" i="0" u="none" strike="noStrike" kern="1200" cap="none" spc="0" normalizeH="0" baseline="0" noProof="0" dirty="0" err="1">
                <a:ln>
                  <a:noFill/>
                </a:ln>
                <a:solidFill>
                  <a:prstClr val="black"/>
                </a:solidFill>
                <a:effectLst/>
                <a:uLnTx/>
                <a:uFillTx/>
                <a:latin typeface="Calibri" panose="020F0502020204030204"/>
                <a:ea typeface="+mn-ea"/>
                <a:cs typeface="+mn-cs"/>
              </a:rPr>
              <a:t>Illumina</a:t>
            </a:r>
            <a:r>
              <a:rPr kumimoji="0" lang="es-ES" sz="140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400" i="0" u="none" strike="noStrike" kern="1200" cap="none" spc="0" normalizeH="0" baseline="0" noProof="0" dirty="0" err="1">
                <a:ln>
                  <a:noFill/>
                </a:ln>
                <a:solidFill>
                  <a:prstClr val="black"/>
                </a:solidFill>
                <a:effectLst/>
                <a:uLnTx/>
                <a:uFillTx/>
                <a:latin typeface="Calibri" panose="020F0502020204030204"/>
                <a:ea typeface="+mn-ea"/>
                <a:cs typeface="+mn-cs"/>
              </a:rPr>
              <a:t>resequencing</a:t>
            </a:r>
            <a:r>
              <a:rPr kumimoji="0" lang="es-ES" sz="1400" i="0" u="none" strike="noStrike" kern="1200" cap="none" spc="0" normalizeH="0" baseline="0" noProof="0" dirty="0">
                <a:ln>
                  <a:noFill/>
                </a:ln>
                <a:solidFill>
                  <a:prstClr val="black"/>
                </a:solidFill>
                <a:effectLst/>
                <a:uLnTx/>
                <a:uFillTx/>
                <a:latin typeface="Calibri" panose="020F0502020204030204"/>
                <a:ea typeface="+mn-ea"/>
                <a:cs typeface="+mn-cs"/>
              </a:rPr>
              <a:t> -&gt; </a:t>
            </a:r>
            <a:r>
              <a:rPr kumimoji="0" lang="es-ES" sz="1400" i="0" u="none" strike="noStrike" kern="1200" cap="none" spc="0" normalizeH="0" baseline="0" noProof="0" dirty="0" err="1">
                <a:ln>
                  <a:noFill/>
                </a:ln>
                <a:solidFill>
                  <a:prstClr val="black"/>
                </a:solidFill>
                <a:effectLst/>
                <a:uLnTx/>
                <a:uFillTx/>
                <a:latin typeface="Calibri" panose="020F0502020204030204"/>
                <a:ea typeface="+mn-ea"/>
                <a:cs typeface="+mn-cs"/>
              </a:rPr>
              <a:t>trimming</a:t>
            </a:r>
            <a:r>
              <a:rPr kumimoji="0" lang="es-ES" sz="140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400" i="0" u="none" strike="noStrike" kern="1200" cap="none" spc="0" normalizeH="0" baseline="0" noProof="0" dirty="0" err="1">
                <a:ln>
                  <a:noFill/>
                </a:ln>
                <a:solidFill>
                  <a:prstClr val="black"/>
                </a:solidFill>
                <a:effectLst/>
                <a:uLnTx/>
                <a:uFillTx/>
                <a:latin typeface="Calibri" panose="020F0502020204030204"/>
                <a:ea typeface="+mn-ea"/>
                <a:cs typeface="+mn-cs"/>
              </a:rPr>
              <a:t>fastp</a:t>
            </a:r>
            <a:r>
              <a:rPr kumimoji="0" lang="es-ES" sz="1400" i="0" u="none" strike="noStrike" kern="1200" cap="none" spc="0" normalizeH="0" baseline="0" noProof="0" dirty="0">
                <a:ln>
                  <a:noFill/>
                </a:ln>
                <a:solidFill>
                  <a:prstClr val="black"/>
                </a:solidFill>
                <a:effectLst/>
                <a:uLnTx/>
                <a:uFillTx/>
                <a:latin typeface="Calibri" panose="020F0502020204030204"/>
                <a:ea typeface="+mn-ea"/>
                <a:cs typeface="+mn-cs"/>
              </a:rPr>
              <a:t>)</a:t>
            </a:r>
          </a:p>
          <a:p>
            <a:endParaRPr lang="es-ES" sz="1400" dirty="0">
              <a:solidFill>
                <a:prstClr val="black"/>
              </a:solidFill>
              <a:latin typeface="Calibri" panose="020F0502020204030204"/>
            </a:endParaRPr>
          </a:p>
          <a:p>
            <a:endParaRPr lang="es-ES" sz="1400" dirty="0">
              <a:solidFill>
                <a:prstClr val="black"/>
              </a:solidFill>
              <a:latin typeface="Calibri" panose="020F0502020204030204"/>
            </a:endParaRPr>
          </a:p>
          <a:p>
            <a:endParaRPr lang="es-ES" sz="1400" dirty="0">
              <a:solidFill>
                <a:prstClr val="black"/>
              </a:solidFill>
              <a:latin typeface="Calibri" panose="020F0502020204030204"/>
            </a:endParaRPr>
          </a:p>
          <a:p>
            <a:endParaRPr lang="es-ES" sz="1400" dirty="0">
              <a:solidFill>
                <a:prstClr val="black"/>
              </a:solidFill>
              <a:latin typeface="Calibri" panose="020F0502020204030204"/>
            </a:endParaRPr>
          </a:p>
          <a:p>
            <a:endParaRPr lang="es-ES" sz="1400" dirty="0">
              <a:solidFill>
                <a:prstClr val="black"/>
              </a:solidFill>
              <a:latin typeface="Calibri" panose="020F0502020204030204"/>
            </a:endParaRPr>
          </a:p>
          <a:p>
            <a:endParaRPr lang="es-ES" sz="1400" dirty="0">
              <a:solidFill>
                <a:prstClr val="black"/>
              </a:solidFill>
              <a:latin typeface="Calibri" panose="020F0502020204030204"/>
            </a:endParaRPr>
          </a:p>
          <a:p>
            <a:r>
              <a:rPr lang="es-ES" sz="1400" dirty="0" err="1">
                <a:solidFill>
                  <a:prstClr val="black"/>
                </a:solidFill>
                <a:latin typeface="Calibri" panose="020F0502020204030204"/>
              </a:rPr>
              <a:t>Mapping</a:t>
            </a:r>
            <a:r>
              <a:rPr lang="es-ES" sz="1400" dirty="0">
                <a:solidFill>
                  <a:prstClr val="black"/>
                </a:solidFill>
                <a:latin typeface="Calibri" panose="020F0502020204030204"/>
              </a:rPr>
              <a:t> </a:t>
            </a:r>
            <a:r>
              <a:rPr lang="es-ES" sz="1400" dirty="0" err="1">
                <a:solidFill>
                  <a:prstClr val="black"/>
                </a:solidFill>
                <a:latin typeface="Calibri" panose="020F0502020204030204"/>
              </a:rPr>
              <a:t>against</a:t>
            </a:r>
            <a:r>
              <a:rPr lang="es-ES" sz="1400" dirty="0">
                <a:solidFill>
                  <a:prstClr val="black"/>
                </a:solidFill>
                <a:latin typeface="Calibri" panose="020F0502020204030204"/>
              </a:rPr>
              <a:t> </a:t>
            </a:r>
            <a:r>
              <a:rPr lang="es-ES" sz="1400" dirty="0" err="1">
                <a:solidFill>
                  <a:prstClr val="black"/>
                </a:solidFill>
                <a:latin typeface="Calibri" panose="020F0502020204030204"/>
              </a:rPr>
              <a:t>the</a:t>
            </a:r>
            <a:r>
              <a:rPr lang="es-ES" sz="1400" dirty="0">
                <a:solidFill>
                  <a:prstClr val="black"/>
                </a:solidFill>
                <a:latin typeface="Calibri" panose="020F0502020204030204"/>
              </a:rPr>
              <a:t> </a:t>
            </a:r>
            <a:r>
              <a:rPr lang="es-ES" sz="1400" dirty="0" err="1">
                <a:solidFill>
                  <a:prstClr val="black"/>
                </a:solidFill>
                <a:latin typeface="Calibri" panose="020F0502020204030204"/>
              </a:rPr>
              <a:t>reference</a:t>
            </a:r>
            <a:r>
              <a:rPr lang="es-ES" sz="1400" dirty="0">
                <a:solidFill>
                  <a:prstClr val="black"/>
                </a:solidFill>
                <a:latin typeface="Calibri" panose="020F0502020204030204"/>
              </a:rPr>
              <a:t> </a:t>
            </a:r>
            <a:r>
              <a:rPr lang="es-ES" sz="1400" dirty="0" err="1">
                <a:solidFill>
                  <a:prstClr val="black"/>
                </a:solidFill>
                <a:latin typeface="Calibri" panose="020F0502020204030204"/>
              </a:rPr>
              <a:t>genome</a:t>
            </a:r>
            <a:r>
              <a:rPr lang="es-ES" sz="1400" dirty="0">
                <a:solidFill>
                  <a:prstClr val="black"/>
                </a:solidFill>
                <a:latin typeface="Calibri" panose="020F0502020204030204"/>
              </a:rPr>
              <a:t> (</a:t>
            </a:r>
            <a:r>
              <a:rPr lang="es-ES" sz="1400" dirty="0" err="1">
                <a:solidFill>
                  <a:prstClr val="black"/>
                </a:solidFill>
                <a:latin typeface="Calibri" panose="020F0502020204030204"/>
              </a:rPr>
              <a:t>bwa</a:t>
            </a:r>
            <a:r>
              <a:rPr lang="es-ES" sz="1400" dirty="0">
                <a:solidFill>
                  <a:prstClr val="black"/>
                </a:solidFill>
                <a:latin typeface="Calibri" panose="020F0502020204030204"/>
              </a:rPr>
              <a:t> </a:t>
            </a:r>
            <a:r>
              <a:rPr lang="es-ES" sz="1400" dirty="0" err="1">
                <a:solidFill>
                  <a:prstClr val="black"/>
                </a:solidFill>
                <a:latin typeface="Calibri" panose="020F0502020204030204"/>
              </a:rPr>
              <a:t>mem</a:t>
            </a:r>
            <a:r>
              <a:rPr lang="es-ES" sz="1400" dirty="0">
                <a:solidFill>
                  <a:prstClr val="black"/>
                </a:solidFill>
                <a:latin typeface="Calibri" panose="020F0502020204030204"/>
              </a:rPr>
              <a:t>)</a:t>
            </a:r>
          </a:p>
          <a:p>
            <a:r>
              <a:rPr lang="es-ES" sz="1400" dirty="0" err="1">
                <a:solidFill>
                  <a:prstClr val="black"/>
                </a:solidFill>
                <a:latin typeface="Calibri" panose="020F0502020204030204"/>
              </a:rPr>
              <a:t>Its</a:t>
            </a:r>
            <a:r>
              <a:rPr lang="es-ES" sz="1400" dirty="0">
                <a:solidFill>
                  <a:prstClr val="black"/>
                </a:solidFill>
                <a:latin typeface="Calibri" panose="020F0502020204030204"/>
              </a:rPr>
              <a:t> </a:t>
            </a:r>
            <a:r>
              <a:rPr lang="es-ES" sz="1400" dirty="0" err="1">
                <a:solidFill>
                  <a:prstClr val="black"/>
                </a:solidFill>
                <a:latin typeface="Calibri" panose="020F0502020204030204"/>
              </a:rPr>
              <a:t>made</a:t>
            </a:r>
            <a:r>
              <a:rPr lang="es-ES" sz="1400" dirty="0">
                <a:solidFill>
                  <a:prstClr val="black"/>
                </a:solidFill>
                <a:latin typeface="Calibri" panose="020F0502020204030204"/>
              </a:rPr>
              <a:t> </a:t>
            </a:r>
            <a:r>
              <a:rPr lang="es-ES" sz="1400" dirty="0" err="1">
                <a:solidFill>
                  <a:prstClr val="black"/>
                </a:solidFill>
                <a:latin typeface="Calibri" panose="020F0502020204030204"/>
              </a:rPr>
              <a:t>against</a:t>
            </a:r>
            <a:r>
              <a:rPr lang="es-ES" sz="1400" dirty="0">
                <a:solidFill>
                  <a:prstClr val="black"/>
                </a:solidFill>
                <a:latin typeface="Calibri" panose="020F0502020204030204"/>
              </a:rPr>
              <a:t> </a:t>
            </a:r>
            <a:r>
              <a:rPr lang="es-ES" sz="1400" dirty="0" err="1">
                <a:solidFill>
                  <a:prstClr val="black"/>
                </a:solidFill>
                <a:latin typeface="Calibri" panose="020F0502020204030204"/>
              </a:rPr>
              <a:t>each</a:t>
            </a:r>
            <a:r>
              <a:rPr lang="es-ES" sz="1400" dirty="0">
                <a:solidFill>
                  <a:prstClr val="black"/>
                </a:solidFill>
                <a:latin typeface="Calibri" panose="020F0502020204030204"/>
              </a:rPr>
              <a:t> position </a:t>
            </a:r>
            <a:r>
              <a:rPr lang="es-ES" sz="1400" dirty="0" err="1">
                <a:solidFill>
                  <a:prstClr val="black"/>
                </a:solidFill>
                <a:latin typeface="Calibri" panose="020F0502020204030204"/>
              </a:rPr>
              <a:t>of</a:t>
            </a:r>
            <a:r>
              <a:rPr lang="es-ES" sz="1400" dirty="0">
                <a:solidFill>
                  <a:prstClr val="black"/>
                </a:solidFill>
                <a:latin typeface="Calibri" panose="020F0502020204030204"/>
              </a:rPr>
              <a:t> </a:t>
            </a:r>
            <a:r>
              <a:rPr lang="es-ES" sz="1400" dirty="0" err="1">
                <a:solidFill>
                  <a:prstClr val="black"/>
                </a:solidFill>
                <a:latin typeface="Calibri" panose="020F0502020204030204"/>
              </a:rPr>
              <a:t>the</a:t>
            </a:r>
            <a:r>
              <a:rPr lang="es-ES" sz="1400" dirty="0">
                <a:solidFill>
                  <a:prstClr val="black"/>
                </a:solidFill>
                <a:latin typeface="Calibri" panose="020F0502020204030204"/>
              </a:rPr>
              <a:t> </a:t>
            </a:r>
            <a:r>
              <a:rPr lang="es-ES" sz="1400" dirty="0" err="1">
                <a:solidFill>
                  <a:prstClr val="black"/>
                </a:solidFill>
                <a:latin typeface="Calibri" panose="020F0502020204030204"/>
              </a:rPr>
              <a:t>genome</a:t>
            </a:r>
            <a:endParaRPr lang="es-ES" sz="1400" dirty="0">
              <a:solidFill>
                <a:prstClr val="black"/>
              </a:solidFill>
              <a:latin typeface="Calibri" panose="020F0502020204030204"/>
            </a:endParaRPr>
          </a:p>
          <a:p>
            <a:endParaRPr lang="es-ES" sz="1400" dirty="0">
              <a:solidFill>
                <a:prstClr val="black"/>
              </a:solidFill>
              <a:latin typeface="Calibri" panose="020F0502020204030204"/>
            </a:endParaRPr>
          </a:p>
          <a:p>
            <a:endParaRPr lang="es-ES" sz="1400" dirty="0">
              <a:solidFill>
                <a:prstClr val="black"/>
              </a:solidFill>
              <a:latin typeface="Calibri" panose="020F0502020204030204"/>
            </a:endParaRPr>
          </a:p>
          <a:p>
            <a:r>
              <a:rPr lang="es-ES" sz="1400" dirty="0" err="1">
                <a:solidFill>
                  <a:prstClr val="black"/>
                </a:solidFill>
                <a:latin typeface="Calibri" panose="020F0502020204030204"/>
              </a:rPr>
              <a:t>Sorting</a:t>
            </a:r>
            <a:r>
              <a:rPr lang="es-ES" sz="1400" dirty="0">
                <a:solidFill>
                  <a:prstClr val="black"/>
                </a:solidFill>
                <a:latin typeface="Calibri" panose="020F0502020204030204"/>
              </a:rPr>
              <a:t> </a:t>
            </a:r>
            <a:r>
              <a:rPr lang="es-ES" sz="1400" dirty="0" err="1">
                <a:solidFill>
                  <a:prstClr val="black"/>
                </a:solidFill>
                <a:latin typeface="Calibri" panose="020F0502020204030204"/>
              </a:rPr>
              <a:t>of</a:t>
            </a:r>
            <a:r>
              <a:rPr lang="es-ES" sz="1400" dirty="0">
                <a:solidFill>
                  <a:prstClr val="black"/>
                </a:solidFill>
                <a:latin typeface="Calibri" panose="020F0502020204030204"/>
              </a:rPr>
              <a:t> </a:t>
            </a:r>
            <a:r>
              <a:rPr lang="es-ES" sz="1400" dirty="0" err="1">
                <a:solidFill>
                  <a:prstClr val="black"/>
                </a:solidFill>
                <a:latin typeface="Calibri" panose="020F0502020204030204"/>
              </a:rPr>
              <a:t>alignments</a:t>
            </a:r>
            <a:r>
              <a:rPr lang="es-ES" sz="1400" dirty="0">
                <a:solidFill>
                  <a:prstClr val="black"/>
                </a:solidFill>
                <a:latin typeface="Calibri" panose="020F0502020204030204"/>
              </a:rPr>
              <a:t> (</a:t>
            </a:r>
            <a:r>
              <a:rPr lang="es-ES" sz="1400" dirty="0" err="1">
                <a:solidFill>
                  <a:prstClr val="black"/>
                </a:solidFill>
                <a:latin typeface="Calibri" panose="020F0502020204030204"/>
              </a:rPr>
              <a:t>sorting</a:t>
            </a:r>
            <a:r>
              <a:rPr lang="es-ES" sz="1400" dirty="0">
                <a:solidFill>
                  <a:prstClr val="black"/>
                </a:solidFill>
                <a:latin typeface="Calibri" panose="020F0502020204030204"/>
              </a:rPr>
              <a:t> </a:t>
            </a:r>
            <a:r>
              <a:rPr lang="es-ES" sz="1400" dirty="0" err="1">
                <a:solidFill>
                  <a:prstClr val="black"/>
                </a:solidFill>
                <a:latin typeface="Calibri" panose="020F0502020204030204"/>
              </a:rPr>
              <a:t>the</a:t>
            </a:r>
            <a:r>
              <a:rPr lang="es-ES" sz="1400" dirty="0">
                <a:solidFill>
                  <a:prstClr val="black"/>
                </a:solidFill>
                <a:latin typeface="Calibri" panose="020F0502020204030204"/>
              </a:rPr>
              <a:t> </a:t>
            </a:r>
            <a:r>
              <a:rPr lang="es-ES" sz="1400" dirty="0" err="1">
                <a:solidFill>
                  <a:prstClr val="black"/>
                </a:solidFill>
                <a:latin typeface="Calibri" panose="020F0502020204030204"/>
              </a:rPr>
              <a:t>mapping</a:t>
            </a:r>
            <a:r>
              <a:rPr lang="es-ES" sz="1400" dirty="0">
                <a:solidFill>
                  <a:prstClr val="black"/>
                </a:solidFill>
                <a:latin typeface="Calibri" panose="020F0502020204030204"/>
              </a:rPr>
              <a:t> </a:t>
            </a:r>
            <a:r>
              <a:rPr lang="es-ES" sz="1400" dirty="0" err="1">
                <a:solidFill>
                  <a:prstClr val="black"/>
                </a:solidFill>
                <a:latin typeface="Calibri" panose="020F0502020204030204"/>
              </a:rPr>
              <a:t>by</a:t>
            </a:r>
            <a:r>
              <a:rPr lang="es-ES" sz="1400" dirty="0">
                <a:solidFill>
                  <a:prstClr val="black"/>
                </a:solidFill>
                <a:latin typeface="Calibri" panose="020F0502020204030204"/>
              </a:rPr>
              <a:t> </a:t>
            </a:r>
            <a:r>
              <a:rPr lang="es-ES" sz="1400" dirty="0" err="1">
                <a:solidFill>
                  <a:prstClr val="black"/>
                </a:solidFill>
                <a:latin typeface="Calibri" panose="020F0502020204030204"/>
              </a:rPr>
              <a:t>the</a:t>
            </a:r>
            <a:r>
              <a:rPr lang="es-ES" sz="1400" dirty="0">
                <a:solidFill>
                  <a:prstClr val="black"/>
                </a:solidFill>
                <a:latin typeface="Calibri" panose="020F0502020204030204"/>
              </a:rPr>
              <a:t> bases in </a:t>
            </a:r>
            <a:r>
              <a:rPr lang="es-ES" sz="1400" dirty="0" err="1">
                <a:solidFill>
                  <a:prstClr val="black"/>
                </a:solidFill>
                <a:latin typeface="Calibri" panose="020F0502020204030204"/>
              </a:rPr>
              <a:t>the</a:t>
            </a:r>
            <a:r>
              <a:rPr lang="es-ES" sz="1400" dirty="0">
                <a:solidFill>
                  <a:prstClr val="black"/>
                </a:solidFill>
                <a:latin typeface="Calibri" panose="020F0502020204030204"/>
              </a:rPr>
              <a:t> </a:t>
            </a:r>
            <a:r>
              <a:rPr lang="es-ES" sz="1400" dirty="0" err="1">
                <a:solidFill>
                  <a:prstClr val="black"/>
                </a:solidFill>
                <a:latin typeface="Calibri" panose="020F0502020204030204"/>
              </a:rPr>
              <a:t>reference</a:t>
            </a:r>
            <a:r>
              <a:rPr lang="es-ES" sz="1400" dirty="0">
                <a:solidFill>
                  <a:prstClr val="black"/>
                </a:solidFill>
                <a:latin typeface="Calibri" panose="020F0502020204030204"/>
              </a:rPr>
              <a:t> </a:t>
            </a:r>
            <a:r>
              <a:rPr lang="es-ES" sz="1400" dirty="0" err="1">
                <a:solidFill>
                  <a:prstClr val="black"/>
                </a:solidFill>
                <a:latin typeface="Calibri" panose="020F0502020204030204"/>
              </a:rPr>
              <a:t>sequence</a:t>
            </a:r>
            <a:r>
              <a:rPr lang="es-ES" sz="1400" dirty="0">
                <a:solidFill>
                  <a:prstClr val="black"/>
                </a:solidFill>
                <a:latin typeface="Calibri" panose="020F0502020204030204"/>
              </a:rPr>
              <a:t>)</a:t>
            </a:r>
          </a:p>
          <a:p>
            <a:r>
              <a:rPr lang="es-ES" sz="1400" dirty="0" err="1">
                <a:solidFill>
                  <a:prstClr val="black"/>
                </a:solidFill>
                <a:latin typeface="Calibri" panose="020F0502020204030204"/>
              </a:rPr>
              <a:t>Calculation</a:t>
            </a:r>
            <a:r>
              <a:rPr lang="es-ES" sz="1400" dirty="0">
                <a:solidFill>
                  <a:prstClr val="black"/>
                </a:solidFill>
                <a:latin typeface="Calibri" panose="020F0502020204030204"/>
              </a:rPr>
              <a:t> </a:t>
            </a:r>
            <a:r>
              <a:rPr lang="es-ES" sz="1400" dirty="0" err="1">
                <a:solidFill>
                  <a:prstClr val="black"/>
                </a:solidFill>
                <a:latin typeface="Calibri" panose="020F0502020204030204"/>
              </a:rPr>
              <a:t>of</a:t>
            </a:r>
            <a:r>
              <a:rPr lang="es-ES" sz="1400" dirty="0">
                <a:solidFill>
                  <a:prstClr val="black"/>
                </a:solidFill>
                <a:latin typeface="Calibri" panose="020F0502020204030204"/>
              </a:rPr>
              <a:t> </a:t>
            </a:r>
            <a:r>
              <a:rPr lang="es-ES" sz="1400" dirty="0" err="1">
                <a:solidFill>
                  <a:prstClr val="black"/>
                </a:solidFill>
                <a:latin typeface="Calibri" panose="020F0502020204030204"/>
              </a:rPr>
              <a:t>mapping</a:t>
            </a:r>
            <a:r>
              <a:rPr lang="es-ES" sz="1400" dirty="0">
                <a:solidFill>
                  <a:prstClr val="black"/>
                </a:solidFill>
                <a:latin typeface="Calibri" panose="020F0502020204030204"/>
              </a:rPr>
              <a:t> </a:t>
            </a:r>
            <a:r>
              <a:rPr lang="es-ES" sz="1400" dirty="0" err="1">
                <a:solidFill>
                  <a:prstClr val="black"/>
                </a:solidFill>
                <a:latin typeface="Calibri" panose="020F0502020204030204"/>
              </a:rPr>
              <a:t>coverage</a:t>
            </a:r>
            <a:r>
              <a:rPr lang="es-ES" sz="1400" dirty="0">
                <a:solidFill>
                  <a:prstClr val="black"/>
                </a:solidFill>
                <a:latin typeface="Calibri" panose="020F0502020204030204"/>
              </a:rPr>
              <a:t>/</a:t>
            </a:r>
            <a:r>
              <a:rPr lang="es-ES" sz="1400" dirty="0" err="1">
                <a:solidFill>
                  <a:prstClr val="black"/>
                </a:solidFill>
                <a:latin typeface="Calibri" panose="020F0502020204030204"/>
              </a:rPr>
              <a:t>depth</a:t>
            </a:r>
            <a:r>
              <a:rPr lang="es-ES" sz="1400" dirty="0">
                <a:solidFill>
                  <a:prstClr val="black"/>
                </a:solidFill>
                <a:latin typeface="Calibri" panose="020F0502020204030204"/>
              </a:rPr>
              <a:t> in </a:t>
            </a:r>
            <a:r>
              <a:rPr lang="es-ES" sz="1400" dirty="0" err="1">
                <a:solidFill>
                  <a:prstClr val="black"/>
                </a:solidFill>
                <a:latin typeface="Calibri" panose="020F0502020204030204"/>
              </a:rPr>
              <a:t>each</a:t>
            </a:r>
            <a:r>
              <a:rPr lang="es-ES" sz="1400" dirty="0">
                <a:solidFill>
                  <a:prstClr val="black"/>
                </a:solidFill>
                <a:latin typeface="Calibri" panose="020F0502020204030204"/>
              </a:rPr>
              <a:t> position </a:t>
            </a:r>
            <a:r>
              <a:rPr lang="es-ES" sz="1400" dirty="0" err="1">
                <a:solidFill>
                  <a:prstClr val="black"/>
                </a:solidFill>
                <a:latin typeface="Calibri" panose="020F0502020204030204"/>
              </a:rPr>
              <a:t>of</a:t>
            </a:r>
            <a:r>
              <a:rPr lang="es-ES" sz="1400" dirty="0">
                <a:solidFill>
                  <a:prstClr val="black"/>
                </a:solidFill>
                <a:latin typeface="Calibri" panose="020F0502020204030204"/>
              </a:rPr>
              <a:t> </a:t>
            </a:r>
            <a:r>
              <a:rPr lang="es-ES" sz="1400" dirty="0" err="1">
                <a:solidFill>
                  <a:prstClr val="black"/>
                </a:solidFill>
                <a:latin typeface="Calibri" panose="020F0502020204030204"/>
              </a:rPr>
              <a:t>the</a:t>
            </a:r>
            <a:r>
              <a:rPr lang="es-ES" sz="1400" dirty="0">
                <a:solidFill>
                  <a:prstClr val="black"/>
                </a:solidFill>
                <a:latin typeface="Calibri" panose="020F0502020204030204"/>
              </a:rPr>
              <a:t> </a:t>
            </a:r>
            <a:r>
              <a:rPr lang="es-ES" sz="1400" dirty="0" err="1">
                <a:solidFill>
                  <a:prstClr val="black"/>
                </a:solidFill>
                <a:latin typeface="Calibri" panose="020F0502020204030204"/>
              </a:rPr>
              <a:t>reference</a:t>
            </a:r>
            <a:r>
              <a:rPr lang="es-ES" sz="1400" dirty="0">
                <a:solidFill>
                  <a:prstClr val="black"/>
                </a:solidFill>
                <a:latin typeface="Calibri" panose="020F0502020204030204"/>
              </a:rPr>
              <a:t> </a:t>
            </a:r>
            <a:r>
              <a:rPr lang="es-ES" sz="1400" dirty="0" err="1">
                <a:solidFill>
                  <a:prstClr val="black"/>
                </a:solidFill>
                <a:latin typeface="Calibri" panose="020F0502020204030204"/>
              </a:rPr>
              <a:t>sequence</a:t>
            </a:r>
            <a:r>
              <a:rPr lang="es-ES" sz="1400" dirty="0">
                <a:solidFill>
                  <a:prstClr val="black"/>
                </a:solidFill>
                <a:latin typeface="Calibri" panose="020F0502020204030204"/>
              </a:rPr>
              <a:t> -&gt; </a:t>
            </a:r>
            <a:r>
              <a:rPr lang="es-ES" sz="1400" dirty="0" err="1">
                <a:solidFill>
                  <a:prstClr val="black"/>
                </a:solidFill>
                <a:latin typeface="Calibri" panose="020F0502020204030204"/>
              </a:rPr>
              <a:t>samtools</a:t>
            </a:r>
            <a:r>
              <a:rPr lang="es-ES" sz="1400" dirty="0">
                <a:solidFill>
                  <a:prstClr val="black"/>
                </a:solidFill>
                <a:latin typeface="Calibri" panose="020F0502020204030204"/>
              </a:rPr>
              <a:t> </a:t>
            </a:r>
            <a:r>
              <a:rPr lang="es-ES" sz="1400" dirty="0" err="1">
                <a:solidFill>
                  <a:prstClr val="black"/>
                </a:solidFill>
                <a:latin typeface="Calibri" panose="020F0502020204030204"/>
              </a:rPr>
              <a:t>depth</a:t>
            </a:r>
            <a:r>
              <a:rPr lang="es-ES" sz="1400" dirty="0">
                <a:solidFill>
                  <a:prstClr val="black"/>
                </a:solidFill>
                <a:latin typeface="Calibri" panose="020F0502020204030204"/>
              </a:rPr>
              <a:t> </a:t>
            </a:r>
          </a:p>
          <a:p>
            <a:endParaRPr lang="es-ES" sz="1400" dirty="0">
              <a:solidFill>
                <a:prstClr val="black"/>
              </a:solidFill>
              <a:latin typeface="Calibri" panose="020F0502020204030204"/>
            </a:endParaRPr>
          </a:p>
          <a:p>
            <a:r>
              <a:rPr lang="es-ES" sz="1400" dirty="0" err="1">
                <a:solidFill>
                  <a:prstClr val="black"/>
                </a:solidFill>
                <a:latin typeface="Calibri" panose="020F0502020204030204"/>
              </a:rPr>
              <a:t>Then</a:t>
            </a:r>
            <a:r>
              <a:rPr lang="es-ES" sz="1400" dirty="0">
                <a:solidFill>
                  <a:prstClr val="black"/>
                </a:solidFill>
                <a:latin typeface="Calibri" panose="020F0502020204030204"/>
              </a:rPr>
              <a:t> </a:t>
            </a:r>
            <a:r>
              <a:rPr lang="es-ES" sz="1400" dirty="0" err="1">
                <a:solidFill>
                  <a:prstClr val="black"/>
                </a:solidFill>
                <a:latin typeface="Calibri" panose="020F0502020204030204"/>
              </a:rPr>
              <a:t>we</a:t>
            </a:r>
            <a:r>
              <a:rPr lang="es-ES" sz="1400" dirty="0">
                <a:solidFill>
                  <a:prstClr val="black"/>
                </a:solidFill>
                <a:latin typeface="Calibri" panose="020F0502020204030204"/>
              </a:rPr>
              <a:t> </a:t>
            </a:r>
            <a:r>
              <a:rPr lang="es-ES" sz="1400" dirty="0" err="1">
                <a:solidFill>
                  <a:prstClr val="black"/>
                </a:solidFill>
                <a:latin typeface="Calibri" panose="020F0502020204030204"/>
              </a:rPr>
              <a:t>take</a:t>
            </a:r>
            <a:r>
              <a:rPr lang="es-ES" sz="1400" dirty="0">
                <a:solidFill>
                  <a:prstClr val="black"/>
                </a:solidFill>
                <a:latin typeface="Calibri" panose="020F0502020204030204"/>
              </a:rPr>
              <a:t> </a:t>
            </a:r>
            <a:r>
              <a:rPr lang="es-ES" sz="1400" dirty="0" err="1">
                <a:solidFill>
                  <a:prstClr val="black"/>
                </a:solidFill>
                <a:latin typeface="Calibri" panose="020F0502020204030204"/>
              </a:rPr>
              <a:t>into</a:t>
            </a:r>
            <a:r>
              <a:rPr lang="es-ES" sz="1400" dirty="0">
                <a:solidFill>
                  <a:prstClr val="black"/>
                </a:solidFill>
                <a:latin typeface="Calibri" panose="020F0502020204030204"/>
              </a:rPr>
              <a:t> </a:t>
            </a:r>
            <a:r>
              <a:rPr lang="es-ES" sz="1400" dirty="0" err="1">
                <a:solidFill>
                  <a:prstClr val="black"/>
                </a:solidFill>
                <a:latin typeface="Calibri" panose="020F0502020204030204"/>
              </a:rPr>
              <a:t>consideration</a:t>
            </a:r>
            <a:r>
              <a:rPr lang="es-ES" sz="1400" dirty="0">
                <a:solidFill>
                  <a:prstClr val="black"/>
                </a:solidFill>
                <a:latin typeface="Calibri" panose="020F0502020204030204"/>
              </a:rPr>
              <a:t> </a:t>
            </a:r>
            <a:r>
              <a:rPr lang="es-ES" sz="1400" dirty="0" err="1">
                <a:solidFill>
                  <a:prstClr val="black"/>
                </a:solidFill>
                <a:latin typeface="Calibri" panose="020F0502020204030204"/>
              </a:rPr>
              <a:t>the</a:t>
            </a:r>
            <a:r>
              <a:rPr lang="es-ES" sz="1400" dirty="0">
                <a:solidFill>
                  <a:prstClr val="black"/>
                </a:solidFill>
                <a:latin typeface="Calibri" panose="020F0502020204030204"/>
              </a:rPr>
              <a:t> </a:t>
            </a:r>
            <a:r>
              <a:rPr lang="es-ES" sz="1400" dirty="0" err="1">
                <a:solidFill>
                  <a:prstClr val="black"/>
                </a:solidFill>
                <a:latin typeface="Calibri" panose="020F0502020204030204"/>
              </a:rPr>
              <a:t>coordinates</a:t>
            </a:r>
            <a:r>
              <a:rPr lang="es-ES" sz="1400" dirty="0">
                <a:solidFill>
                  <a:prstClr val="black"/>
                </a:solidFill>
                <a:latin typeface="Calibri" panose="020F0502020204030204"/>
              </a:rPr>
              <a:t> </a:t>
            </a:r>
            <a:r>
              <a:rPr lang="es-ES" sz="1400" dirty="0" err="1">
                <a:solidFill>
                  <a:prstClr val="black"/>
                </a:solidFill>
                <a:latin typeface="Calibri" panose="020F0502020204030204"/>
              </a:rPr>
              <a:t>of</a:t>
            </a:r>
            <a:r>
              <a:rPr lang="es-ES" sz="1400" dirty="0">
                <a:solidFill>
                  <a:prstClr val="black"/>
                </a:solidFill>
                <a:latin typeface="Calibri" panose="020F0502020204030204"/>
              </a:rPr>
              <a:t> </a:t>
            </a:r>
            <a:r>
              <a:rPr lang="es-ES" sz="1400" dirty="0" err="1">
                <a:solidFill>
                  <a:prstClr val="black"/>
                </a:solidFill>
                <a:latin typeface="Calibri" panose="020F0502020204030204"/>
              </a:rPr>
              <a:t>the</a:t>
            </a:r>
            <a:r>
              <a:rPr lang="es-ES" sz="1400" dirty="0">
                <a:solidFill>
                  <a:prstClr val="black"/>
                </a:solidFill>
                <a:latin typeface="Calibri" panose="020F0502020204030204"/>
              </a:rPr>
              <a:t> </a:t>
            </a:r>
            <a:r>
              <a:rPr lang="es-ES" sz="1400" dirty="0" err="1">
                <a:solidFill>
                  <a:prstClr val="black"/>
                </a:solidFill>
                <a:latin typeface="Calibri" panose="020F0502020204030204"/>
              </a:rPr>
              <a:t>exons</a:t>
            </a:r>
            <a:r>
              <a:rPr lang="es-ES" sz="1400" dirty="0">
                <a:solidFill>
                  <a:prstClr val="black"/>
                </a:solidFill>
                <a:latin typeface="Calibri" panose="020F0502020204030204"/>
              </a:rPr>
              <a:t> </a:t>
            </a:r>
            <a:r>
              <a:rPr lang="es-ES" sz="1400" dirty="0" err="1">
                <a:solidFill>
                  <a:prstClr val="black"/>
                </a:solidFill>
                <a:latin typeface="Calibri" panose="020F0502020204030204"/>
              </a:rPr>
              <a:t>to</a:t>
            </a:r>
            <a:r>
              <a:rPr lang="es-ES" sz="1400" dirty="0">
                <a:solidFill>
                  <a:prstClr val="black"/>
                </a:solidFill>
                <a:latin typeface="Calibri" panose="020F0502020204030204"/>
              </a:rPr>
              <a:t> </a:t>
            </a:r>
            <a:r>
              <a:rPr lang="es-ES" sz="1400" dirty="0" err="1">
                <a:solidFill>
                  <a:prstClr val="black"/>
                </a:solidFill>
                <a:latin typeface="Calibri" panose="020F0502020204030204"/>
              </a:rPr>
              <a:t>calculate</a:t>
            </a:r>
            <a:r>
              <a:rPr lang="es-ES" sz="1400" dirty="0">
                <a:solidFill>
                  <a:prstClr val="black"/>
                </a:solidFill>
                <a:latin typeface="Calibri" panose="020F0502020204030204"/>
              </a:rPr>
              <a:t> </a:t>
            </a:r>
            <a:r>
              <a:rPr lang="es-ES" sz="1400" dirty="0" err="1">
                <a:solidFill>
                  <a:prstClr val="black"/>
                </a:solidFill>
                <a:latin typeface="Calibri" panose="020F0502020204030204"/>
              </a:rPr>
              <a:t>the</a:t>
            </a:r>
            <a:r>
              <a:rPr lang="es-ES" sz="1400" dirty="0">
                <a:solidFill>
                  <a:prstClr val="black"/>
                </a:solidFill>
                <a:latin typeface="Calibri" panose="020F0502020204030204"/>
              </a:rPr>
              <a:t> </a:t>
            </a:r>
            <a:r>
              <a:rPr lang="es-ES" sz="1400" dirty="0" err="1">
                <a:solidFill>
                  <a:prstClr val="black"/>
                </a:solidFill>
                <a:latin typeface="Calibri" panose="020F0502020204030204"/>
              </a:rPr>
              <a:t>average</a:t>
            </a:r>
            <a:r>
              <a:rPr lang="es-ES" sz="1400" dirty="0">
                <a:solidFill>
                  <a:prstClr val="black"/>
                </a:solidFill>
                <a:latin typeface="Calibri" panose="020F0502020204030204"/>
              </a:rPr>
              <a:t> </a:t>
            </a:r>
            <a:r>
              <a:rPr lang="es-ES" sz="1400" dirty="0" err="1">
                <a:solidFill>
                  <a:prstClr val="black"/>
                </a:solidFill>
                <a:latin typeface="Calibri" panose="020F0502020204030204"/>
              </a:rPr>
              <a:t>coverage</a:t>
            </a:r>
            <a:r>
              <a:rPr lang="es-ES" sz="1400" dirty="0">
                <a:solidFill>
                  <a:prstClr val="black"/>
                </a:solidFill>
                <a:latin typeface="Calibri" panose="020F0502020204030204"/>
              </a:rPr>
              <a:t> in </a:t>
            </a:r>
            <a:r>
              <a:rPr lang="es-ES" sz="1400" dirty="0" err="1">
                <a:solidFill>
                  <a:prstClr val="black"/>
                </a:solidFill>
                <a:latin typeface="Calibri" panose="020F0502020204030204"/>
              </a:rPr>
              <a:t>the</a:t>
            </a:r>
            <a:r>
              <a:rPr lang="es-ES" sz="1400" dirty="0">
                <a:solidFill>
                  <a:prstClr val="black"/>
                </a:solidFill>
                <a:latin typeface="Calibri" panose="020F0502020204030204"/>
              </a:rPr>
              <a:t> </a:t>
            </a:r>
            <a:r>
              <a:rPr lang="es-ES" sz="1400" dirty="0" err="1">
                <a:solidFill>
                  <a:prstClr val="black"/>
                </a:solidFill>
                <a:latin typeface="Calibri" panose="020F0502020204030204"/>
              </a:rPr>
              <a:t>coding</a:t>
            </a:r>
            <a:r>
              <a:rPr lang="es-ES" sz="1400" dirty="0">
                <a:solidFill>
                  <a:prstClr val="black"/>
                </a:solidFill>
                <a:latin typeface="Calibri" panose="020F0502020204030204"/>
              </a:rPr>
              <a:t> </a:t>
            </a:r>
            <a:r>
              <a:rPr lang="es-ES" sz="1400" dirty="0" err="1">
                <a:solidFill>
                  <a:prstClr val="black"/>
                </a:solidFill>
                <a:latin typeface="Calibri" panose="020F0502020204030204"/>
              </a:rPr>
              <a:t>regions</a:t>
            </a:r>
            <a:r>
              <a:rPr lang="es-ES" sz="1400" dirty="0">
                <a:solidFill>
                  <a:prstClr val="black"/>
                </a:solidFill>
                <a:latin typeface="Calibri" panose="020F0502020204030204"/>
              </a:rPr>
              <a:t> </a:t>
            </a:r>
            <a:r>
              <a:rPr lang="es-ES" sz="1400" dirty="0" err="1">
                <a:solidFill>
                  <a:prstClr val="black"/>
                </a:solidFill>
                <a:latin typeface="Calibri" panose="020F0502020204030204"/>
              </a:rPr>
              <a:t>of</a:t>
            </a:r>
            <a:r>
              <a:rPr lang="es-ES" sz="1400" dirty="0">
                <a:solidFill>
                  <a:prstClr val="black"/>
                </a:solidFill>
                <a:latin typeface="Calibri" panose="020F0502020204030204"/>
              </a:rPr>
              <a:t> </a:t>
            </a:r>
            <a:r>
              <a:rPr lang="es-ES" sz="1400" dirty="0" err="1">
                <a:solidFill>
                  <a:prstClr val="black"/>
                </a:solidFill>
                <a:latin typeface="Calibri" panose="020F0502020204030204"/>
              </a:rPr>
              <a:t>each</a:t>
            </a:r>
            <a:r>
              <a:rPr lang="es-ES" sz="1400" dirty="0">
                <a:solidFill>
                  <a:prstClr val="black"/>
                </a:solidFill>
                <a:latin typeface="Calibri" panose="020F0502020204030204"/>
              </a:rPr>
              <a:t> gene</a:t>
            </a:r>
          </a:p>
          <a:p>
            <a:endParaRPr lang="es-ES" sz="1400" dirty="0">
              <a:solidFill>
                <a:prstClr val="black"/>
              </a:solidFill>
              <a:latin typeface="Calibri" panose="020F0502020204030204"/>
            </a:endParaRPr>
          </a:p>
          <a:p>
            <a:r>
              <a:rPr lang="es-ES" sz="1400" dirty="0">
                <a:solidFill>
                  <a:prstClr val="black"/>
                </a:solidFill>
                <a:latin typeface="Calibri" panose="020F0502020204030204"/>
              </a:rPr>
              <a:t>At </a:t>
            </a:r>
            <a:r>
              <a:rPr lang="es-ES" sz="1400" dirty="0" err="1">
                <a:solidFill>
                  <a:prstClr val="black"/>
                </a:solidFill>
                <a:latin typeface="Calibri" panose="020F0502020204030204"/>
              </a:rPr>
              <a:t>the</a:t>
            </a:r>
            <a:r>
              <a:rPr lang="es-ES" sz="1400" dirty="0">
                <a:solidFill>
                  <a:prstClr val="black"/>
                </a:solidFill>
                <a:latin typeface="Calibri" panose="020F0502020204030204"/>
              </a:rPr>
              <a:t> </a:t>
            </a:r>
            <a:r>
              <a:rPr lang="es-ES" sz="1400" dirty="0" err="1">
                <a:solidFill>
                  <a:prstClr val="black"/>
                </a:solidFill>
                <a:latin typeface="Calibri" panose="020F0502020204030204"/>
              </a:rPr>
              <a:t>end</a:t>
            </a:r>
            <a:r>
              <a:rPr lang="es-ES" sz="1400" dirty="0">
                <a:solidFill>
                  <a:prstClr val="black"/>
                </a:solidFill>
                <a:latin typeface="Calibri" panose="020F0502020204030204"/>
              </a:rPr>
              <a:t>, </a:t>
            </a:r>
            <a:r>
              <a:rPr lang="es-ES" sz="1400" dirty="0" err="1">
                <a:solidFill>
                  <a:prstClr val="black"/>
                </a:solidFill>
                <a:latin typeface="Calibri" panose="020F0502020204030204"/>
              </a:rPr>
              <a:t>each</a:t>
            </a:r>
            <a:r>
              <a:rPr lang="es-ES" sz="1400" dirty="0">
                <a:solidFill>
                  <a:prstClr val="black"/>
                </a:solidFill>
                <a:latin typeface="Calibri" panose="020F0502020204030204"/>
              </a:rPr>
              <a:t> gene </a:t>
            </a:r>
            <a:r>
              <a:rPr lang="es-ES" sz="1400" dirty="0" err="1">
                <a:solidFill>
                  <a:prstClr val="black"/>
                </a:solidFill>
                <a:latin typeface="Calibri" panose="020F0502020204030204"/>
              </a:rPr>
              <a:t>will</a:t>
            </a:r>
            <a:r>
              <a:rPr lang="es-ES" sz="1400" dirty="0">
                <a:solidFill>
                  <a:prstClr val="black"/>
                </a:solidFill>
                <a:latin typeface="Calibri" panose="020F0502020204030204"/>
              </a:rPr>
              <a:t> </a:t>
            </a:r>
            <a:r>
              <a:rPr lang="es-ES" sz="1400" dirty="0" err="1">
                <a:solidFill>
                  <a:prstClr val="black"/>
                </a:solidFill>
                <a:latin typeface="Calibri" panose="020F0502020204030204"/>
              </a:rPr>
              <a:t>have</a:t>
            </a:r>
            <a:r>
              <a:rPr lang="es-ES" sz="1400" dirty="0">
                <a:solidFill>
                  <a:prstClr val="black"/>
                </a:solidFill>
                <a:latin typeface="Calibri" panose="020F0502020204030204"/>
              </a:rPr>
              <a:t> a </a:t>
            </a:r>
            <a:r>
              <a:rPr lang="es-ES" sz="1400" dirty="0" err="1">
                <a:solidFill>
                  <a:prstClr val="black"/>
                </a:solidFill>
                <a:latin typeface="Calibri" panose="020F0502020204030204"/>
              </a:rPr>
              <a:t>average</a:t>
            </a:r>
            <a:r>
              <a:rPr lang="es-ES" sz="1400" dirty="0">
                <a:solidFill>
                  <a:prstClr val="black"/>
                </a:solidFill>
                <a:latin typeface="Calibri" panose="020F0502020204030204"/>
              </a:rPr>
              <a:t> </a:t>
            </a:r>
            <a:r>
              <a:rPr lang="es-ES" sz="1400" dirty="0" err="1">
                <a:solidFill>
                  <a:prstClr val="black"/>
                </a:solidFill>
                <a:latin typeface="Calibri" panose="020F0502020204030204"/>
              </a:rPr>
              <a:t>sequencing</a:t>
            </a:r>
            <a:r>
              <a:rPr lang="es-ES" sz="1400" dirty="0">
                <a:solidFill>
                  <a:prstClr val="black"/>
                </a:solidFill>
                <a:latin typeface="Calibri" panose="020F0502020204030204"/>
              </a:rPr>
              <a:t> </a:t>
            </a:r>
            <a:r>
              <a:rPr lang="es-ES" sz="1400" dirty="0" err="1">
                <a:solidFill>
                  <a:prstClr val="black"/>
                </a:solidFill>
                <a:latin typeface="Calibri" panose="020F0502020204030204"/>
              </a:rPr>
              <a:t>coverage</a:t>
            </a:r>
            <a:r>
              <a:rPr lang="es-ES" sz="1400" dirty="0">
                <a:solidFill>
                  <a:prstClr val="black"/>
                </a:solidFill>
                <a:latin typeface="Calibri" panose="020F0502020204030204"/>
              </a:rPr>
              <a:t> in </a:t>
            </a:r>
            <a:r>
              <a:rPr lang="es-ES" sz="1400" dirty="0" err="1">
                <a:solidFill>
                  <a:prstClr val="black"/>
                </a:solidFill>
                <a:latin typeface="Calibri" panose="020F0502020204030204"/>
              </a:rPr>
              <a:t>each</a:t>
            </a:r>
            <a:r>
              <a:rPr lang="es-ES" sz="1400" dirty="0">
                <a:solidFill>
                  <a:prstClr val="black"/>
                </a:solidFill>
                <a:latin typeface="Calibri" panose="020F0502020204030204"/>
              </a:rPr>
              <a:t> </a:t>
            </a:r>
            <a:r>
              <a:rPr lang="es-ES" sz="1400" dirty="0" err="1">
                <a:solidFill>
                  <a:prstClr val="black"/>
                </a:solidFill>
                <a:latin typeface="Calibri" panose="020F0502020204030204"/>
              </a:rPr>
              <a:t>of</a:t>
            </a:r>
            <a:r>
              <a:rPr lang="es-ES" sz="1400" dirty="0">
                <a:solidFill>
                  <a:prstClr val="black"/>
                </a:solidFill>
                <a:latin typeface="Calibri" panose="020F0502020204030204"/>
              </a:rPr>
              <a:t> </a:t>
            </a:r>
            <a:r>
              <a:rPr lang="es-ES" sz="1400" dirty="0" err="1">
                <a:solidFill>
                  <a:prstClr val="black"/>
                </a:solidFill>
                <a:latin typeface="Calibri" panose="020F0502020204030204"/>
              </a:rPr>
              <a:t>the</a:t>
            </a:r>
            <a:r>
              <a:rPr lang="es-ES" sz="1400" dirty="0">
                <a:solidFill>
                  <a:prstClr val="black"/>
                </a:solidFill>
                <a:latin typeface="Calibri" panose="020F0502020204030204"/>
              </a:rPr>
              <a:t> </a:t>
            </a:r>
            <a:r>
              <a:rPr lang="es-ES" sz="1400" dirty="0" err="1">
                <a:solidFill>
                  <a:prstClr val="black"/>
                </a:solidFill>
                <a:latin typeface="Calibri" panose="020F0502020204030204"/>
              </a:rPr>
              <a:t>resequenced</a:t>
            </a:r>
            <a:r>
              <a:rPr lang="es-ES" sz="1400" dirty="0">
                <a:solidFill>
                  <a:prstClr val="black"/>
                </a:solidFill>
                <a:latin typeface="Calibri" panose="020F0502020204030204"/>
              </a:rPr>
              <a:t> </a:t>
            </a:r>
            <a:r>
              <a:rPr lang="es-ES" sz="1400" dirty="0" err="1">
                <a:solidFill>
                  <a:prstClr val="black"/>
                </a:solidFill>
                <a:latin typeface="Calibri" panose="020F0502020204030204"/>
              </a:rPr>
              <a:t>samples</a:t>
            </a:r>
            <a:endParaRPr lang="es-ES" sz="1400" dirty="0">
              <a:solidFill>
                <a:prstClr val="black"/>
              </a:solidFill>
              <a:latin typeface="Calibri" panose="020F0502020204030204"/>
            </a:endParaRPr>
          </a:p>
          <a:p>
            <a:endParaRPr lang="es-ES" sz="1400" dirty="0">
              <a:solidFill>
                <a:prstClr val="black"/>
              </a:solidFill>
              <a:latin typeface="Calibri" panose="020F0502020204030204"/>
            </a:endParaRPr>
          </a:p>
          <a:p>
            <a:r>
              <a:rPr lang="es-ES" sz="1400" dirty="0" err="1">
                <a:solidFill>
                  <a:prstClr val="black"/>
                </a:solidFill>
                <a:latin typeface="Calibri" panose="020F0502020204030204"/>
              </a:rPr>
              <a:t>We</a:t>
            </a:r>
            <a:r>
              <a:rPr lang="es-ES" sz="1400" dirty="0">
                <a:solidFill>
                  <a:prstClr val="black"/>
                </a:solidFill>
                <a:latin typeface="Calibri" panose="020F0502020204030204"/>
              </a:rPr>
              <a:t> </a:t>
            </a:r>
            <a:r>
              <a:rPr lang="es-ES" sz="1400" dirty="0" err="1">
                <a:solidFill>
                  <a:prstClr val="black"/>
                </a:solidFill>
                <a:latin typeface="Calibri" panose="020F0502020204030204"/>
              </a:rPr>
              <a:t>supplement</a:t>
            </a:r>
            <a:r>
              <a:rPr lang="es-ES" sz="1400" dirty="0">
                <a:solidFill>
                  <a:prstClr val="black"/>
                </a:solidFill>
                <a:latin typeface="Calibri" panose="020F0502020204030204"/>
              </a:rPr>
              <a:t> a </a:t>
            </a:r>
            <a:r>
              <a:rPr lang="es-ES" sz="1400" dirty="0" err="1">
                <a:solidFill>
                  <a:prstClr val="black"/>
                </a:solidFill>
                <a:latin typeface="Calibri" panose="020F0502020204030204"/>
              </a:rPr>
              <a:t>python</a:t>
            </a:r>
            <a:r>
              <a:rPr lang="es-ES" sz="1400" dirty="0">
                <a:solidFill>
                  <a:prstClr val="black"/>
                </a:solidFill>
                <a:latin typeface="Calibri" panose="020F0502020204030204"/>
              </a:rPr>
              <a:t> script </a:t>
            </a:r>
            <a:r>
              <a:rPr lang="es-ES" sz="1400" dirty="0" err="1">
                <a:solidFill>
                  <a:prstClr val="black"/>
                </a:solidFill>
                <a:latin typeface="Calibri" panose="020F0502020204030204"/>
              </a:rPr>
              <a:t>with</a:t>
            </a:r>
            <a:r>
              <a:rPr lang="es-ES" sz="1400" dirty="0">
                <a:solidFill>
                  <a:prstClr val="black"/>
                </a:solidFill>
                <a:latin typeface="Calibri" panose="020F0502020204030204"/>
              </a:rPr>
              <a:t> </a:t>
            </a:r>
            <a:r>
              <a:rPr lang="es-ES" sz="1400" dirty="0" err="1">
                <a:solidFill>
                  <a:prstClr val="black"/>
                </a:solidFill>
                <a:latin typeface="Calibri" panose="020F0502020204030204"/>
              </a:rPr>
              <a:t>the</a:t>
            </a:r>
            <a:r>
              <a:rPr lang="es-ES" sz="1400" dirty="0">
                <a:solidFill>
                  <a:prstClr val="black"/>
                </a:solidFill>
                <a:latin typeface="Calibri" panose="020F0502020204030204"/>
              </a:rPr>
              <a:t> </a:t>
            </a:r>
            <a:r>
              <a:rPr lang="es-ES" sz="1400" dirty="0" err="1">
                <a:solidFill>
                  <a:prstClr val="black"/>
                </a:solidFill>
                <a:latin typeface="Calibri" panose="020F0502020204030204"/>
              </a:rPr>
              <a:t>exon</a:t>
            </a:r>
            <a:r>
              <a:rPr lang="es-ES" sz="1400" dirty="0">
                <a:solidFill>
                  <a:prstClr val="black"/>
                </a:solidFill>
                <a:latin typeface="Calibri" panose="020F0502020204030204"/>
              </a:rPr>
              <a:t> </a:t>
            </a:r>
            <a:r>
              <a:rPr lang="es-ES" sz="1400" dirty="0" err="1">
                <a:solidFill>
                  <a:prstClr val="black"/>
                </a:solidFill>
                <a:latin typeface="Calibri" panose="020F0502020204030204"/>
              </a:rPr>
              <a:t>coordinates</a:t>
            </a:r>
            <a:r>
              <a:rPr lang="es-ES" sz="1400" dirty="0">
                <a:solidFill>
                  <a:prstClr val="black"/>
                </a:solidFill>
                <a:latin typeface="Calibri" panose="020F0502020204030204"/>
              </a:rPr>
              <a:t>, </a:t>
            </a:r>
            <a:r>
              <a:rPr lang="es-ES" sz="1400" dirty="0" err="1">
                <a:solidFill>
                  <a:prstClr val="black"/>
                </a:solidFill>
                <a:latin typeface="Calibri" panose="020F0502020204030204"/>
              </a:rPr>
              <a:t>the</a:t>
            </a:r>
            <a:r>
              <a:rPr lang="es-ES" sz="1400" dirty="0">
                <a:solidFill>
                  <a:prstClr val="black"/>
                </a:solidFill>
                <a:latin typeface="Calibri" panose="020F0502020204030204"/>
              </a:rPr>
              <a:t> busco </a:t>
            </a:r>
            <a:r>
              <a:rPr lang="es-ES" sz="1400" dirty="0" err="1">
                <a:solidFill>
                  <a:prstClr val="black"/>
                </a:solidFill>
                <a:latin typeface="Calibri" panose="020F0502020204030204"/>
              </a:rPr>
              <a:t>conserved</a:t>
            </a:r>
            <a:r>
              <a:rPr lang="es-ES" sz="1400" dirty="0">
                <a:solidFill>
                  <a:prstClr val="black"/>
                </a:solidFill>
                <a:latin typeface="Calibri" panose="020F0502020204030204"/>
              </a:rPr>
              <a:t> genes and </a:t>
            </a:r>
            <a:r>
              <a:rPr lang="es-ES" sz="1400" dirty="0" err="1">
                <a:solidFill>
                  <a:prstClr val="black"/>
                </a:solidFill>
                <a:latin typeface="Calibri" panose="020F0502020204030204"/>
              </a:rPr>
              <a:t>the</a:t>
            </a:r>
            <a:r>
              <a:rPr lang="es-ES" sz="1400" dirty="0">
                <a:solidFill>
                  <a:prstClr val="black"/>
                </a:solidFill>
                <a:latin typeface="Calibri" panose="020F0502020204030204"/>
              </a:rPr>
              <a:t> </a:t>
            </a:r>
            <a:r>
              <a:rPr lang="es-ES" sz="1400" dirty="0" err="1">
                <a:solidFill>
                  <a:prstClr val="black"/>
                </a:solidFill>
                <a:latin typeface="Calibri" panose="020F0502020204030204"/>
              </a:rPr>
              <a:t>coverage</a:t>
            </a:r>
            <a:r>
              <a:rPr lang="es-ES" sz="1400" dirty="0">
                <a:solidFill>
                  <a:prstClr val="black"/>
                </a:solidFill>
                <a:latin typeface="Calibri" panose="020F0502020204030204"/>
              </a:rPr>
              <a:t>/position </a:t>
            </a:r>
            <a:r>
              <a:rPr lang="es-ES" sz="1400" dirty="0" err="1">
                <a:solidFill>
                  <a:prstClr val="black"/>
                </a:solidFill>
                <a:latin typeface="Calibri" panose="020F0502020204030204"/>
              </a:rPr>
              <a:t>for</a:t>
            </a:r>
            <a:r>
              <a:rPr lang="es-ES" sz="1400" dirty="0">
                <a:solidFill>
                  <a:prstClr val="black"/>
                </a:solidFill>
                <a:latin typeface="Calibri" panose="020F0502020204030204"/>
              </a:rPr>
              <a:t> </a:t>
            </a:r>
            <a:r>
              <a:rPr lang="es-ES" sz="1400" dirty="0" err="1">
                <a:solidFill>
                  <a:prstClr val="black"/>
                </a:solidFill>
                <a:latin typeface="Calibri" panose="020F0502020204030204"/>
              </a:rPr>
              <a:t>each</a:t>
            </a:r>
            <a:r>
              <a:rPr lang="es-ES" sz="1400" dirty="0">
                <a:solidFill>
                  <a:prstClr val="black"/>
                </a:solidFill>
                <a:latin typeface="Calibri" panose="020F0502020204030204"/>
              </a:rPr>
              <a:t> </a:t>
            </a:r>
            <a:r>
              <a:rPr lang="es-ES" sz="1400" dirty="0" err="1">
                <a:solidFill>
                  <a:prstClr val="black"/>
                </a:solidFill>
                <a:latin typeface="Calibri" panose="020F0502020204030204"/>
              </a:rPr>
              <a:t>resequenced</a:t>
            </a:r>
            <a:r>
              <a:rPr lang="es-ES" sz="1400" dirty="0">
                <a:solidFill>
                  <a:prstClr val="black"/>
                </a:solidFill>
                <a:latin typeface="Calibri" panose="020F0502020204030204"/>
              </a:rPr>
              <a:t> </a:t>
            </a:r>
            <a:r>
              <a:rPr lang="es-ES" sz="1400" dirty="0" err="1">
                <a:solidFill>
                  <a:prstClr val="black"/>
                </a:solidFill>
                <a:latin typeface="Calibri" panose="020F0502020204030204"/>
              </a:rPr>
              <a:t>sample</a:t>
            </a:r>
            <a:r>
              <a:rPr lang="es-ES" sz="1400" dirty="0">
                <a:solidFill>
                  <a:prstClr val="black"/>
                </a:solidFill>
                <a:latin typeface="Calibri" panose="020F0502020204030204"/>
              </a:rPr>
              <a:t> -&gt; </a:t>
            </a:r>
            <a:r>
              <a:rPr lang="es-ES" sz="1400" dirty="0" err="1">
                <a:solidFill>
                  <a:prstClr val="black"/>
                </a:solidFill>
                <a:latin typeface="Calibri" panose="020F0502020204030204"/>
              </a:rPr>
              <a:t>absent</a:t>
            </a:r>
            <a:r>
              <a:rPr lang="es-ES" sz="1400" dirty="0">
                <a:solidFill>
                  <a:prstClr val="black"/>
                </a:solidFill>
                <a:latin typeface="Calibri" panose="020F0502020204030204"/>
              </a:rPr>
              <a:t> genes</a:t>
            </a:r>
          </a:p>
        </p:txBody>
      </p:sp>
    </p:spTree>
    <p:extLst>
      <p:ext uri="{BB962C8B-B14F-4D97-AF65-F5344CB8AC3E}">
        <p14:creationId xmlns:p14="http://schemas.microsoft.com/office/powerpoint/2010/main" val="31353620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609BD6F-0011-49F2-BE02-8C8CF2C77AA7}"/>
              </a:ext>
            </a:extLst>
          </p:cNvPr>
          <p:cNvPicPr>
            <a:picLocks noChangeAspect="1"/>
          </p:cNvPicPr>
          <p:nvPr/>
        </p:nvPicPr>
        <p:blipFill rotWithShape="1">
          <a:blip r:embed="rId2"/>
          <a:srcRect t="48867"/>
          <a:stretch/>
        </p:blipFill>
        <p:spPr>
          <a:xfrm>
            <a:off x="228600" y="3429000"/>
            <a:ext cx="11189181" cy="3180793"/>
          </a:xfrm>
          <a:prstGeom prst="rect">
            <a:avLst/>
          </a:prstGeom>
          <a:ln>
            <a:solidFill>
              <a:schemeClr val="bg1"/>
            </a:solidFill>
          </a:ln>
        </p:spPr>
      </p:pic>
      <p:sp>
        <p:nvSpPr>
          <p:cNvPr id="5" name="CuadroTexto 4">
            <a:extLst>
              <a:ext uri="{FF2B5EF4-FFF2-40B4-BE49-F238E27FC236}">
                <a16:creationId xmlns:a16="http://schemas.microsoft.com/office/drawing/2014/main" id="{69EA2304-D072-44FC-9F32-AE67D700A786}"/>
              </a:ext>
            </a:extLst>
          </p:cNvPr>
          <p:cNvSpPr txBox="1"/>
          <p:nvPr/>
        </p:nvSpPr>
        <p:spPr>
          <a:xfrm>
            <a:off x="141790" y="60813"/>
            <a:ext cx="6094070"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Examples</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methods</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coding-focused</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approach</a:t>
            </a:r>
            <a:endPar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s-ES" b="1" dirty="0">
              <a:solidFill>
                <a:prstClr val="black"/>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CuadroTexto 5">
            <a:extLst>
              <a:ext uri="{FF2B5EF4-FFF2-40B4-BE49-F238E27FC236}">
                <a16:creationId xmlns:a16="http://schemas.microsoft.com/office/drawing/2014/main" id="{710331B4-4769-4719-93E2-59D73601D1AE}"/>
              </a:ext>
            </a:extLst>
          </p:cNvPr>
          <p:cNvSpPr txBox="1"/>
          <p:nvPr/>
        </p:nvSpPr>
        <p:spPr>
          <a:xfrm>
            <a:off x="226541" y="676366"/>
            <a:ext cx="11511730" cy="307777"/>
          </a:xfrm>
          <a:prstGeom prst="rect">
            <a:avLst/>
          </a:prstGeom>
          <a:noFill/>
        </p:spPr>
        <p:txBody>
          <a:bodyPr wrap="square">
            <a:spAutoFit/>
          </a:bodyPr>
          <a:lstStyle/>
          <a:p>
            <a:r>
              <a:rPr kumimoji="0" lang="es-ES" sz="140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es-ES" sz="140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400" i="0" u="none" strike="noStrike" kern="1200" cap="none" spc="0" normalizeH="0" baseline="0" noProof="0" dirty="0" err="1">
                <a:ln>
                  <a:noFill/>
                </a:ln>
                <a:solidFill>
                  <a:prstClr val="black"/>
                </a:solidFill>
                <a:effectLst/>
                <a:uLnTx/>
                <a:uFillTx/>
                <a:latin typeface="Calibri" panose="020F0502020204030204"/>
                <a:ea typeface="+mn-ea"/>
                <a:cs typeface="+mn-cs"/>
              </a:rPr>
              <a:t>threshold</a:t>
            </a:r>
            <a:r>
              <a:rPr kumimoji="0" lang="es-ES" sz="140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400" i="0" u="none" strike="noStrike" kern="1200" cap="none" spc="0" normalizeH="0" baseline="0" noProof="0" dirty="0" err="1">
                <a:ln>
                  <a:noFill/>
                </a:ln>
                <a:solidFill>
                  <a:prstClr val="black"/>
                </a:solidFill>
                <a:effectLst/>
                <a:uLnTx/>
                <a:uFillTx/>
                <a:latin typeface="Calibri" panose="020F0502020204030204"/>
                <a:ea typeface="+mn-ea"/>
                <a:cs typeface="+mn-cs"/>
              </a:rPr>
              <a:t>to</a:t>
            </a:r>
            <a:r>
              <a:rPr kumimoji="0" lang="es-ES" sz="140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400" i="0" u="none" strike="noStrike" kern="1200" cap="none" spc="0" normalizeH="0" baseline="0" noProof="0" dirty="0" err="1">
                <a:ln>
                  <a:noFill/>
                </a:ln>
                <a:solidFill>
                  <a:prstClr val="black"/>
                </a:solidFill>
                <a:effectLst/>
                <a:uLnTx/>
                <a:uFillTx/>
                <a:latin typeface="Calibri" panose="020F0502020204030204"/>
                <a:ea typeface="+mn-ea"/>
                <a:cs typeface="+mn-cs"/>
              </a:rPr>
              <a:t>call</a:t>
            </a:r>
            <a:r>
              <a:rPr kumimoji="0" lang="es-ES" sz="1400" i="0" u="none" strike="noStrike" kern="1200" cap="none" spc="0" normalizeH="0" baseline="0" noProof="0" dirty="0">
                <a:ln>
                  <a:noFill/>
                </a:ln>
                <a:solidFill>
                  <a:prstClr val="black"/>
                </a:solidFill>
                <a:effectLst/>
                <a:uLnTx/>
                <a:uFillTx/>
                <a:latin typeface="Calibri" panose="020F0502020204030204"/>
                <a:ea typeface="+mn-ea"/>
                <a:cs typeface="+mn-cs"/>
              </a:rPr>
              <a:t> a gene </a:t>
            </a:r>
            <a:r>
              <a:rPr kumimoji="0" lang="es-ES" sz="1400" i="0" u="none" strike="noStrike" kern="1200" cap="none" spc="0" normalizeH="0" baseline="0" noProof="0" dirty="0" err="1">
                <a:ln>
                  <a:noFill/>
                </a:ln>
                <a:solidFill>
                  <a:prstClr val="black"/>
                </a:solidFill>
                <a:effectLst/>
                <a:uLnTx/>
                <a:uFillTx/>
                <a:latin typeface="Calibri" panose="020F0502020204030204"/>
                <a:ea typeface="+mn-ea"/>
                <a:cs typeface="+mn-cs"/>
              </a:rPr>
              <a:t>absent</a:t>
            </a:r>
            <a:r>
              <a:rPr kumimoji="0" lang="es-ES" sz="140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400" i="0" u="none" strike="noStrike" kern="1200" cap="none" spc="0" normalizeH="0" baseline="0" noProof="0" dirty="0" err="1">
                <a:ln>
                  <a:noFill/>
                </a:ln>
                <a:solidFill>
                  <a:prstClr val="black"/>
                </a:solidFill>
                <a:effectLst/>
                <a:uLnTx/>
                <a:uFillTx/>
                <a:latin typeface="Calibri" panose="020F0502020204030204"/>
                <a:ea typeface="+mn-ea"/>
                <a:cs typeface="+mn-cs"/>
              </a:rPr>
              <a:t>will</a:t>
            </a:r>
            <a:r>
              <a:rPr kumimoji="0" lang="es-ES" sz="1400" i="0" u="none" strike="noStrike" kern="1200" cap="none" spc="0" normalizeH="0" baseline="0" noProof="0" dirty="0">
                <a:ln>
                  <a:noFill/>
                </a:ln>
                <a:solidFill>
                  <a:prstClr val="black"/>
                </a:solidFill>
                <a:effectLst/>
                <a:uLnTx/>
                <a:uFillTx/>
                <a:latin typeface="Calibri" panose="020F0502020204030204"/>
                <a:ea typeface="+mn-ea"/>
                <a:cs typeface="+mn-cs"/>
              </a:rPr>
              <a:t> be a gene </a:t>
            </a:r>
            <a:r>
              <a:rPr kumimoji="0" lang="es-ES" sz="1400" i="0" u="none" strike="noStrike" kern="1200" cap="none" spc="0" normalizeH="0" baseline="0" noProof="0" dirty="0" err="1">
                <a:ln>
                  <a:noFill/>
                </a:ln>
                <a:solidFill>
                  <a:prstClr val="black"/>
                </a:solidFill>
                <a:effectLst/>
                <a:uLnTx/>
                <a:uFillTx/>
                <a:latin typeface="Calibri" panose="020F0502020204030204"/>
                <a:ea typeface="+mn-ea"/>
                <a:cs typeface="+mn-cs"/>
              </a:rPr>
              <a:t>presenting</a:t>
            </a:r>
            <a:r>
              <a:rPr kumimoji="0" lang="es-ES" sz="140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400" i="0" u="none" strike="noStrike" kern="1200" cap="none" spc="0" normalizeH="0" baseline="0" noProof="0" dirty="0" err="1">
                <a:ln>
                  <a:noFill/>
                </a:ln>
                <a:solidFill>
                  <a:prstClr val="black"/>
                </a:solidFill>
                <a:effectLst/>
                <a:uLnTx/>
                <a:uFillTx/>
                <a:latin typeface="Calibri" panose="020F0502020204030204"/>
                <a:ea typeface="+mn-ea"/>
                <a:cs typeface="+mn-cs"/>
              </a:rPr>
              <a:t>less</a:t>
            </a:r>
            <a:r>
              <a:rPr kumimoji="0" lang="es-ES" sz="140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400" i="0" u="none" strike="noStrike" kern="1200" cap="none" spc="0" normalizeH="0" baseline="0" noProof="0" dirty="0" err="1">
                <a:ln>
                  <a:noFill/>
                </a:ln>
                <a:solidFill>
                  <a:prstClr val="black"/>
                </a:solidFill>
                <a:effectLst/>
                <a:uLnTx/>
                <a:uFillTx/>
                <a:latin typeface="Calibri" panose="020F0502020204030204"/>
                <a:ea typeface="+mn-ea"/>
                <a:cs typeface="+mn-cs"/>
              </a:rPr>
              <a:t>than</a:t>
            </a:r>
            <a:r>
              <a:rPr kumimoji="0" lang="es-ES" sz="1400" i="0" u="none" strike="noStrike" kern="1200" cap="none" spc="0" normalizeH="0" baseline="0" noProof="0" dirty="0">
                <a:ln>
                  <a:noFill/>
                </a:ln>
                <a:solidFill>
                  <a:prstClr val="black"/>
                </a:solidFill>
                <a:effectLst/>
                <a:uLnTx/>
                <a:uFillTx/>
                <a:latin typeface="Calibri" panose="020F0502020204030204"/>
                <a:ea typeface="+mn-ea"/>
                <a:cs typeface="+mn-cs"/>
              </a:rPr>
              <a:t> 1/8 </a:t>
            </a:r>
            <a:r>
              <a:rPr kumimoji="0" lang="es-ES" sz="1400" i="0" u="none" strike="noStrike" kern="1200" cap="none" spc="0" normalizeH="0" baseline="0" noProof="0" dirty="0" err="1">
                <a:ln>
                  <a:noFill/>
                </a:ln>
                <a:solidFill>
                  <a:prstClr val="black"/>
                </a:solidFill>
                <a:effectLst/>
                <a:uLnTx/>
                <a:uFillTx/>
                <a:latin typeface="Calibri" panose="020F0502020204030204"/>
                <a:ea typeface="+mn-ea"/>
                <a:cs typeface="+mn-cs"/>
              </a:rPr>
              <a:t>coverage</a:t>
            </a:r>
            <a:r>
              <a:rPr kumimoji="0" lang="es-ES" sz="140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400" i="0" u="none"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es-ES" sz="140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40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es-ES" sz="1400" i="0" u="none" strike="noStrike" kern="1200" cap="none" spc="0" normalizeH="0" baseline="0" noProof="0" dirty="0">
                <a:ln>
                  <a:noFill/>
                </a:ln>
                <a:solidFill>
                  <a:prstClr val="black"/>
                </a:solidFill>
                <a:effectLst/>
                <a:uLnTx/>
                <a:uFillTx/>
                <a:latin typeface="Calibri" panose="020F0502020204030204"/>
                <a:ea typeface="+mn-ea"/>
                <a:cs typeface="+mn-cs"/>
              </a:rPr>
              <a:t> busco genes (1/8 </a:t>
            </a:r>
            <a:r>
              <a:rPr kumimoji="0" lang="es-ES" sz="1400" i="0" u="none" strike="noStrike" kern="1200" cap="none" spc="0" normalizeH="0" baseline="0" noProof="0" dirty="0" err="1">
                <a:ln>
                  <a:noFill/>
                </a:ln>
                <a:solidFill>
                  <a:prstClr val="black"/>
                </a:solidFill>
                <a:effectLst/>
                <a:uLnTx/>
                <a:uFillTx/>
                <a:latin typeface="Calibri" panose="020F0502020204030204"/>
                <a:ea typeface="+mn-ea"/>
                <a:cs typeface="+mn-cs"/>
              </a:rPr>
              <a:t>coverage</a:t>
            </a:r>
            <a:r>
              <a:rPr kumimoji="0" lang="es-ES" sz="140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400" i="0" u="none"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es-ES" sz="140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40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es-ES" sz="140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400" i="0" u="none" strike="noStrike" kern="1200" cap="none" spc="0" normalizeH="0" baseline="0" noProof="0" dirty="0" err="1">
                <a:ln>
                  <a:noFill/>
                </a:ln>
                <a:solidFill>
                  <a:prstClr val="black"/>
                </a:solidFill>
                <a:effectLst/>
                <a:uLnTx/>
                <a:uFillTx/>
                <a:latin typeface="Calibri" panose="020F0502020204030204"/>
                <a:ea typeface="+mn-ea"/>
                <a:cs typeface="+mn-cs"/>
              </a:rPr>
              <a:t>expected</a:t>
            </a:r>
            <a:r>
              <a:rPr kumimoji="0" lang="es-ES" sz="140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400" i="0" u="none" strike="noStrike" kern="1200" cap="none" spc="0" normalizeH="0" baseline="0" noProof="0" dirty="0" err="1">
                <a:ln>
                  <a:noFill/>
                </a:ln>
                <a:solidFill>
                  <a:prstClr val="black"/>
                </a:solidFill>
                <a:effectLst/>
                <a:uLnTx/>
                <a:uFillTx/>
                <a:latin typeface="Calibri" panose="020F0502020204030204"/>
                <a:ea typeface="+mn-ea"/>
                <a:cs typeface="+mn-cs"/>
              </a:rPr>
              <a:t>sequencing</a:t>
            </a:r>
            <a:r>
              <a:rPr kumimoji="0" lang="es-ES" sz="140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400" i="0" u="none" strike="noStrike" kern="1200" cap="none" spc="0" normalizeH="0" baseline="0" noProof="0" dirty="0" err="1">
                <a:ln>
                  <a:noFill/>
                </a:ln>
                <a:solidFill>
                  <a:prstClr val="black"/>
                </a:solidFill>
                <a:effectLst/>
                <a:uLnTx/>
                <a:uFillTx/>
                <a:latin typeface="Calibri" panose="020F0502020204030204"/>
                <a:ea typeface="+mn-ea"/>
                <a:cs typeface="+mn-cs"/>
              </a:rPr>
              <a:t>coverage</a:t>
            </a:r>
            <a:r>
              <a:rPr kumimoji="0" lang="es-ES" sz="1400" i="0" u="none" strike="noStrike" kern="1200" cap="none" spc="0" normalizeH="0" baseline="0" noProof="0" dirty="0">
                <a:ln>
                  <a:noFill/>
                </a:ln>
                <a:solidFill>
                  <a:prstClr val="black"/>
                </a:solidFill>
                <a:effectLst/>
                <a:uLnTx/>
                <a:uFillTx/>
                <a:latin typeface="Calibri" panose="020F0502020204030204"/>
                <a:ea typeface="+mn-ea"/>
                <a:cs typeface="+mn-cs"/>
              </a:rPr>
              <a:t>)</a:t>
            </a:r>
            <a:endParaRPr lang="es-ES" sz="1400" dirty="0">
              <a:solidFill>
                <a:prstClr val="black"/>
              </a:solidFill>
              <a:latin typeface="Calibri" panose="020F0502020204030204"/>
            </a:endParaRPr>
          </a:p>
        </p:txBody>
      </p:sp>
      <p:pic>
        <p:nvPicPr>
          <p:cNvPr id="8" name="Imagen 7">
            <a:extLst>
              <a:ext uri="{FF2B5EF4-FFF2-40B4-BE49-F238E27FC236}">
                <a16:creationId xmlns:a16="http://schemas.microsoft.com/office/drawing/2014/main" id="{D6C6EC18-01F4-4EA6-9F62-07B534E924FB}"/>
              </a:ext>
            </a:extLst>
          </p:cNvPr>
          <p:cNvPicPr>
            <a:picLocks noChangeAspect="1"/>
          </p:cNvPicPr>
          <p:nvPr/>
        </p:nvPicPr>
        <p:blipFill>
          <a:blip r:embed="rId3"/>
          <a:stretch>
            <a:fillRect/>
          </a:stretch>
        </p:blipFill>
        <p:spPr>
          <a:xfrm>
            <a:off x="3093720" y="1199618"/>
            <a:ext cx="6004560" cy="2013906"/>
          </a:xfrm>
          <a:prstGeom prst="rect">
            <a:avLst/>
          </a:prstGeom>
        </p:spPr>
      </p:pic>
    </p:spTree>
    <p:extLst>
      <p:ext uri="{BB962C8B-B14F-4D97-AF65-F5344CB8AC3E}">
        <p14:creationId xmlns:p14="http://schemas.microsoft.com/office/powerpoint/2010/main" val="15940232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D1DAE086-9BB1-4CEF-836B-5257B3DCEBFB}"/>
              </a:ext>
            </a:extLst>
          </p:cNvPr>
          <p:cNvSpPr txBox="1"/>
          <p:nvPr/>
        </p:nvSpPr>
        <p:spPr>
          <a:xfrm>
            <a:off x="141790" y="60813"/>
            <a:ext cx="6094070"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Examples</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methods</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for</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structural</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variation</a:t>
            </a:r>
            <a:endPar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s-ES" b="1" dirty="0">
              <a:solidFill>
                <a:prstClr val="black"/>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Imagen 4">
            <a:extLst>
              <a:ext uri="{FF2B5EF4-FFF2-40B4-BE49-F238E27FC236}">
                <a16:creationId xmlns:a16="http://schemas.microsoft.com/office/drawing/2014/main" id="{9FAE83D5-1419-42A4-8CAC-24C48C8680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790" y="2616127"/>
            <a:ext cx="7574884" cy="4034280"/>
          </a:xfrm>
          <a:prstGeom prst="rect">
            <a:avLst/>
          </a:prstGeom>
        </p:spPr>
      </p:pic>
      <p:graphicFrame>
        <p:nvGraphicFramePr>
          <p:cNvPr id="6" name="Tabla 5">
            <a:extLst>
              <a:ext uri="{FF2B5EF4-FFF2-40B4-BE49-F238E27FC236}">
                <a16:creationId xmlns:a16="http://schemas.microsoft.com/office/drawing/2014/main" id="{1D984ED4-747E-4624-AF26-8276C0790BD9}"/>
              </a:ext>
            </a:extLst>
          </p:cNvPr>
          <p:cNvGraphicFramePr>
            <a:graphicFrameLocks noGrp="1"/>
          </p:cNvGraphicFramePr>
          <p:nvPr>
            <p:extLst>
              <p:ext uri="{D42A27DB-BD31-4B8C-83A1-F6EECF244321}">
                <p14:modId xmlns:p14="http://schemas.microsoft.com/office/powerpoint/2010/main" val="1111178551"/>
              </p:ext>
            </p:extLst>
          </p:nvPr>
        </p:nvGraphicFramePr>
        <p:xfrm>
          <a:off x="8118326" y="2986296"/>
          <a:ext cx="3543300" cy="3657600"/>
        </p:xfrm>
        <a:graphic>
          <a:graphicData uri="http://schemas.openxmlformats.org/drawingml/2006/table">
            <a:tbl>
              <a:tblPr>
                <a:tableStyleId>{5940675A-B579-460E-94D1-54222C63F5DA}</a:tableStyleId>
              </a:tblPr>
              <a:tblGrid>
                <a:gridCol w="584200">
                  <a:extLst>
                    <a:ext uri="{9D8B030D-6E8A-4147-A177-3AD203B41FA5}">
                      <a16:colId xmlns:a16="http://schemas.microsoft.com/office/drawing/2014/main" val="2435704682"/>
                    </a:ext>
                  </a:extLst>
                </a:gridCol>
                <a:gridCol w="2146300">
                  <a:extLst>
                    <a:ext uri="{9D8B030D-6E8A-4147-A177-3AD203B41FA5}">
                      <a16:colId xmlns:a16="http://schemas.microsoft.com/office/drawing/2014/main" val="2639464839"/>
                    </a:ext>
                  </a:extLst>
                </a:gridCol>
                <a:gridCol w="812800">
                  <a:extLst>
                    <a:ext uri="{9D8B030D-6E8A-4147-A177-3AD203B41FA5}">
                      <a16:colId xmlns:a16="http://schemas.microsoft.com/office/drawing/2014/main" val="662309069"/>
                    </a:ext>
                  </a:extLst>
                </a:gridCol>
              </a:tblGrid>
              <a:tr h="182880">
                <a:tc>
                  <a:txBody>
                    <a:bodyPr/>
                    <a:lstStyle/>
                    <a:p>
                      <a:pPr algn="ctr" fontAlgn="b"/>
                      <a:r>
                        <a:rPr lang="es-ES" sz="1100" b="0" u="none" strike="noStrike">
                          <a:solidFill>
                            <a:srgbClr val="000000"/>
                          </a:solidFill>
                          <a:effectLst/>
                        </a:rPr>
                        <a:t>CPG</a:t>
                      </a:r>
                      <a:endParaRPr lang="es-E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s-ES" sz="1100" b="0" u="none" strike="noStrike">
                          <a:solidFill>
                            <a:srgbClr val="000000"/>
                          </a:solidFill>
                          <a:effectLst/>
                        </a:rPr>
                        <a:t>Copy gain in non-reference genome</a:t>
                      </a:r>
                      <a:endParaRPr lang="es-E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s-ES" sz="1100" b="0" u="none" strike="noStrike">
                          <a:solidFill>
                            <a:srgbClr val="000000"/>
                          </a:solidFill>
                          <a:effectLst/>
                        </a:rPr>
                        <a:t>25</a:t>
                      </a:r>
                      <a:endParaRPr lang="es-E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497600283"/>
                  </a:ext>
                </a:extLst>
              </a:tr>
              <a:tr h="182880">
                <a:tc>
                  <a:txBody>
                    <a:bodyPr/>
                    <a:lstStyle/>
                    <a:p>
                      <a:pPr algn="ctr" fontAlgn="b"/>
                      <a:r>
                        <a:rPr lang="es-ES" sz="1100" b="0" u="none" strike="noStrike">
                          <a:solidFill>
                            <a:srgbClr val="000000"/>
                          </a:solidFill>
                          <a:effectLst/>
                        </a:rPr>
                        <a:t>CPL</a:t>
                      </a:r>
                      <a:endParaRPr lang="es-E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s-ES" sz="1100" b="0" u="none" strike="noStrike">
                          <a:solidFill>
                            <a:srgbClr val="000000"/>
                          </a:solidFill>
                          <a:effectLst/>
                        </a:rPr>
                        <a:t>Copy loss in non-reference genome</a:t>
                      </a:r>
                      <a:endParaRPr lang="es-E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s-ES" sz="1100" b="0" u="none" strike="noStrike">
                          <a:solidFill>
                            <a:srgbClr val="000000"/>
                          </a:solidFill>
                          <a:effectLst/>
                        </a:rPr>
                        <a:t>11</a:t>
                      </a:r>
                      <a:endParaRPr lang="es-E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104791816"/>
                  </a:ext>
                </a:extLst>
              </a:tr>
              <a:tr h="182880">
                <a:tc>
                  <a:txBody>
                    <a:bodyPr/>
                    <a:lstStyle/>
                    <a:p>
                      <a:pPr algn="ctr" fontAlgn="b"/>
                      <a:r>
                        <a:rPr lang="es-ES" sz="1100" b="0" u="none" strike="noStrike">
                          <a:solidFill>
                            <a:srgbClr val="000000"/>
                          </a:solidFill>
                          <a:effectLst/>
                        </a:rPr>
                        <a:t>DEL</a:t>
                      </a:r>
                      <a:endParaRPr lang="es-E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s-ES" sz="1100" b="0" u="none" strike="noStrike">
                          <a:solidFill>
                            <a:srgbClr val="000000"/>
                          </a:solidFill>
                          <a:effectLst/>
                        </a:rPr>
                        <a:t>Deletion in non-reference genome</a:t>
                      </a:r>
                      <a:endParaRPr lang="es-E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s-ES" sz="1100" b="0" u="none" strike="noStrike">
                          <a:solidFill>
                            <a:srgbClr val="000000"/>
                          </a:solidFill>
                          <a:effectLst/>
                        </a:rPr>
                        <a:t>13568</a:t>
                      </a:r>
                      <a:endParaRPr lang="es-E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623059078"/>
                  </a:ext>
                </a:extLst>
              </a:tr>
              <a:tr h="182880">
                <a:tc>
                  <a:txBody>
                    <a:bodyPr/>
                    <a:lstStyle/>
                    <a:p>
                      <a:pPr algn="ctr" fontAlgn="b"/>
                      <a:r>
                        <a:rPr lang="es-ES" sz="1100" b="0" u="none" strike="noStrike">
                          <a:solidFill>
                            <a:srgbClr val="000000"/>
                          </a:solidFill>
                          <a:effectLst/>
                        </a:rPr>
                        <a:t>DUP</a:t>
                      </a:r>
                      <a:endParaRPr lang="es-E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s-ES" sz="1100" b="0" u="none" strike="noStrike" dirty="0" err="1">
                          <a:solidFill>
                            <a:srgbClr val="000000"/>
                          </a:solidFill>
                          <a:effectLst/>
                        </a:rPr>
                        <a:t>Duplication</a:t>
                      </a:r>
                      <a:endParaRPr lang="es-E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s-ES" sz="1100" b="0" u="none" strike="noStrike">
                          <a:solidFill>
                            <a:srgbClr val="000000"/>
                          </a:solidFill>
                          <a:effectLst/>
                        </a:rPr>
                        <a:t>256</a:t>
                      </a:r>
                      <a:endParaRPr lang="es-E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624748894"/>
                  </a:ext>
                </a:extLst>
              </a:tr>
              <a:tr h="182880">
                <a:tc>
                  <a:txBody>
                    <a:bodyPr/>
                    <a:lstStyle/>
                    <a:p>
                      <a:pPr algn="ctr" fontAlgn="b"/>
                      <a:r>
                        <a:rPr lang="es-ES" sz="1100" b="0" u="none" strike="noStrike" dirty="0">
                          <a:solidFill>
                            <a:srgbClr val="000000"/>
                          </a:solidFill>
                          <a:effectLst/>
                        </a:rPr>
                        <a:t>DUPAL</a:t>
                      </a:r>
                      <a:endParaRPr lang="es-E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s-ES" sz="1100" b="0" u="none" strike="noStrike">
                          <a:solidFill>
                            <a:srgbClr val="000000"/>
                          </a:solidFill>
                          <a:effectLst/>
                        </a:rPr>
                        <a:t>Duplication alignment</a:t>
                      </a:r>
                      <a:endParaRPr lang="es-E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s-ES" sz="1100" b="0" u="none" strike="noStrike">
                          <a:solidFill>
                            <a:srgbClr val="000000"/>
                          </a:solidFill>
                          <a:effectLst/>
                        </a:rPr>
                        <a:t>266</a:t>
                      </a:r>
                      <a:endParaRPr lang="es-E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949430410"/>
                  </a:ext>
                </a:extLst>
              </a:tr>
              <a:tr h="182880">
                <a:tc>
                  <a:txBody>
                    <a:bodyPr/>
                    <a:lstStyle/>
                    <a:p>
                      <a:pPr algn="ctr" fontAlgn="b"/>
                      <a:r>
                        <a:rPr lang="es-ES" sz="1100" b="0" u="none" strike="noStrike">
                          <a:solidFill>
                            <a:srgbClr val="000000"/>
                          </a:solidFill>
                          <a:effectLst/>
                        </a:rPr>
                        <a:t>HDR</a:t>
                      </a:r>
                      <a:endParaRPr lang="es-E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s-ES" sz="1100" b="0" u="none" strike="noStrike">
                          <a:solidFill>
                            <a:srgbClr val="000000"/>
                          </a:solidFill>
                          <a:effectLst/>
                        </a:rPr>
                        <a:t>Highly diverged regions</a:t>
                      </a:r>
                      <a:endParaRPr lang="es-E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s-ES" sz="1100" b="0" u="none" strike="noStrike">
                          <a:solidFill>
                            <a:srgbClr val="000000"/>
                          </a:solidFill>
                          <a:effectLst/>
                        </a:rPr>
                        <a:t>976</a:t>
                      </a:r>
                      <a:endParaRPr lang="es-E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311846085"/>
                  </a:ext>
                </a:extLst>
              </a:tr>
              <a:tr h="182880">
                <a:tc>
                  <a:txBody>
                    <a:bodyPr/>
                    <a:lstStyle/>
                    <a:p>
                      <a:pPr algn="ctr" fontAlgn="b"/>
                      <a:r>
                        <a:rPr lang="es-ES" sz="1100" b="0" u="none" strike="noStrike">
                          <a:solidFill>
                            <a:srgbClr val="000000"/>
                          </a:solidFill>
                          <a:effectLst/>
                        </a:rPr>
                        <a:t>INS</a:t>
                      </a:r>
                      <a:endParaRPr lang="es-E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s-ES" sz="1100" b="0" u="none" strike="noStrike" dirty="0" err="1">
                          <a:solidFill>
                            <a:srgbClr val="000000"/>
                          </a:solidFill>
                          <a:effectLst/>
                        </a:rPr>
                        <a:t>Insertion</a:t>
                      </a:r>
                      <a:r>
                        <a:rPr lang="es-ES" sz="1100" b="0" u="none" strike="noStrike" dirty="0">
                          <a:solidFill>
                            <a:srgbClr val="000000"/>
                          </a:solidFill>
                          <a:effectLst/>
                        </a:rPr>
                        <a:t> in non-</a:t>
                      </a:r>
                      <a:r>
                        <a:rPr lang="es-ES" sz="1100" b="0" u="none" strike="noStrike" dirty="0" err="1">
                          <a:solidFill>
                            <a:srgbClr val="000000"/>
                          </a:solidFill>
                          <a:effectLst/>
                        </a:rPr>
                        <a:t>reference</a:t>
                      </a:r>
                      <a:r>
                        <a:rPr lang="es-ES" sz="1100" b="0" u="none" strike="noStrike" dirty="0">
                          <a:solidFill>
                            <a:srgbClr val="000000"/>
                          </a:solidFill>
                          <a:effectLst/>
                        </a:rPr>
                        <a:t> </a:t>
                      </a:r>
                      <a:r>
                        <a:rPr lang="es-ES" sz="1100" b="0" u="none" strike="noStrike" dirty="0" err="1">
                          <a:solidFill>
                            <a:srgbClr val="000000"/>
                          </a:solidFill>
                          <a:effectLst/>
                        </a:rPr>
                        <a:t>genome</a:t>
                      </a:r>
                      <a:endParaRPr lang="es-E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s-ES" sz="1100" b="0" u="none" strike="noStrike">
                          <a:solidFill>
                            <a:srgbClr val="000000"/>
                          </a:solidFill>
                          <a:effectLst/>
                        </a:rPr>
                        <a:t>13515</a:t>
                      </a:r>
                      <a:endParaRPr lang="es-E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025694319"/>
                  </a:ext>
                </a:extLst>
              </a:tr>
              <a:tr h="182880">
                <a:tc>
                  <a:txBody>
                    <a:bodyPr/>
                    <a:lstStyle/>
                    <a:p>
                      <a:pPr algn="ctr" fontAlgn="b"/>
                      <a:r>
                        <a:rPr lang="es-ES" sz="1100" b="0" u="none" strike="noStrike">
                          <a:solidFill>
                            <a:srgbClr val="000000"/>
                          </a:solidFill>
                          <a:effectLst/>
                        </a:rPr>
                        <a:t>INV</a:t>
                      </a:r>
                      <a:endParaRPr lang="es-E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s-ES" sz="1100" b="0" u="none" strike="noStrike">
                          <a:solidFill>
                            <a:srgbClr val="000000"/>
                          </a:solidFill>
                          <a:effectLst/>
                        </a:rPr>
                        <a:t>Inversion</a:t>
                      </a:r>
                      <a:endParaRPr lang="es-E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s-ES" sz="1100" b="0" u="none" strike="noStrike">
                          <a:solidFill>
                            <a:srgbClr val="000000"/>
                          </a:solidFill>
                          <a:effectLst/>
                        </a:rPr>
                        <a:t>27</a:t>
                      </a:r>
                      <a:endParaRPr lang="es-E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016541217"/>
                  </a:ext>
                </a:extLst>
              </a:tr>
              <a:tr h="182880">
                <a:tc>
                  <a:txBody>
                    <a:bodyPr/>
                    <a:lstStyle/>
                    <a:p>
                      <a:pPr algn="ctr" fontAlgn="b"/>
                      <a:r>
                        <a:rPr lang="es-ES" sz="1100" b="0" u="none" strike="noStrike">
                          <a:solidFill>
                            <a:srgbClr val="000000"/>
                          </a:solidFill>
                          <a:effectLst/>
                        </a:rPr>
                        <a:t>INVAL</a:t>
                      </a:r>
                      <a:endParaRPr lang="es-E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s-ES" sz="1100" b="0" u="none" strike="noStrike">
                          <a:solidFill>
                            <a:srgbClr val="000000"/>
                          </a:solidFill>
                          <a:effectLst/>
                        </a:rPr>
                        <a:t>Inversion alignment</a:t>
                      </a:r>
                      <a:endParaRPr lang="es-E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s-ES" sz="1100" b="0" u="none" strike="noStrike">
                          <a:solidFill>
                            <a:srgbClr val="000000"/>
                          </a:solidFill>
                          <a:effectLst/>
                        </a:rPr>
                        <a:t>208</a:t>
                      </a:r>
                      <a:endParaRPr lang="es-E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531500109"/>
                  </a:ext>
                </a:extLst>
              </a:tr>
              <a:tr h="182880">
                <a:tc>
                  <a:txBody>
                    <a:bodyPr/>
                    <a:lstStyle/>
                    <a:p>
                      <a:pPr algn="ctr" fontAlgn="b"/>
                      <a:r>
                        <a:rPr lang="es-ES" sz="1100" b="0" u="none" strike="noStrike">
                          <a:solidFill>
                            <a:srgbClr val="000000"/>
                          </a:solidFill>
                          <a:effectLst/>
                        </a:rPr>
                        <a:t>INVDP</a:t>
                      </a:r>
                      <a:endParaRPr lang="es-E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s-ES" sz="1100" b="0" u="none" strike="noStrike">
                          <a:solidFill>
                            <a:srgbClr val="000000"/>
                          </a:solidFill>
                          <a:effectLst/>
                        </a:rPr>
                        <a:t>Inverted Duplication</a:t>
                      </a:r>
                      <a:endParaRPr lang="es-E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s-ES" sz="1100" b="0" u="none" strike="noStrike">
                          <a:solidFill>
                            <a:srgbClr val="000000"/>
                          </a:solidFill>
                          <a:effectLst/>
                        </a:rPr>
                        <a:t>237</a:t>
                      </a:r>
                      <a:endParaRPr lang="es-E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545999684"/>
                  </a:ext>
                </a:extLst>
              </a:tr>
              <a:tr h="182880">
                <a:tc>
                  <a:txBody>
                    <a:bodyPr/>
                    <a:lstStyle/>
                    <a:p>
                      <a:pPr algn="ctr" fontAlgn="b"/>
                      <a:r>
                        <a:rPr lang="es-ES" sz="1100" b="0" u="none" strike="noStrike">
                          <a:solidFill>
                            <a:srgbClr val="000000"/>
                          </a:solidFill>
                          <a:effectLst/>
                        </a:rPr>
                        <a:t>INVDPAL</a:t>
                      </a:r>
                      <a:endParaRPr lang="es-E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s-ES" sz="1100" b="0" u="none" strike="noStrike">
                          <a:solidFill>
                            <a:srgbClr val="000000"/>
                          </a:solidFill>
                          <a:effectLst/>
                        </a:rPr>
                        <a:t>Inverted Duplication alignment</a:t>
                      </a:r>
                      <a:endParaRPr lang="es-E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s-ES" sz="1100" b="0" u="none" strike="noStrike">
                          <a:solidFill>
                            <a:srgbClr val="000000"/>
                          </a:solidFill>
                          <a:effectLst/>
                        </a:rPr>
                        <a:t>254</a:t>
                      </a:r>
                      <a:endParaRPr lang="es-E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533139430"/>
                  </a:ext>
                </a:extLst>
              </a:tr>
              <a:tr h="182880">
                <a:tc>
                  <a:txBody>
                    <a:bodyPr/>
                    <a:lstStyle/>
                    <a:p>
                      <a:pPr algn="ctr" fontAlgn="b"/>
                      <a:r>
                        <a:rPr lang="es-ES" sz="1100" b="0" u="none" strike="noStrike">
                          <a:solidFill>
                            <a:srgbClr val="000000"/>
                          </a:solidFill>
                          <a:effectLst/>
                        </a:rPr>
                        <a:t>INVTR</a:t>
                      </a:r>
                      <a:endParaRPr lang="es-E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s-ES" sz="1100" b="0" u="none" strike="noStrike">
                          <a:solidFill>
                            <a:srgbClr val="000000"/>
                          </a:solidFill>
                          <a:effectLst/>
                        </a:rPr>
                        <a:t>Inverted Translocation</a:t>
                      </a:r>
                      <a:endParaRPr lang="es-E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s-ES" sz="1100" b="0" u="none" strike="noStrike">
                          <a:solidFill>
                            <a:srgbClr val="000000"/>
                          </a:solidFill>
                          <a:effectLst/>
                        </a:rPr>
                        <a:t>537</a:t>
                      </a:r>
                      <a:endParaRPr lang="es-E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99370149"/>
                  </a:ext>
                </a:extLst>
              </a:tr>
              <a:tr h="182880">
                <a:tc>
                  <a:txBody>
                    <a:bodyPr/>
                    <a:lstStyle/>
                    <a:p>
                      <a:pPr algn="ctr" fontAlgn="b"/>
                      <a:r>
                        <a:rPr lang="es-ES" sz="1100" b="0" u="none" strike="noStrike">
                          <a:solidFill>
                            <a:srgbClr val="000000"/>
                          </a:solidFill>
                          <a:effectLst/>
                        </a:rPr>
                        <a:t>INVTRAL</a:t>
                      </a:r>
                      <a:endParaRPr lang="es-E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s-ES" sz="1100" b="0" u="none" strike="noStrike">
                          <a:solidFill>
                            <a:srgbClr val="000000"/>
                          </a:solidFill>
                          <a:effectLst/>
                        </a:rPr>
                        <a:t>Inverted Translocation alignment</a:t>
                      </a:r>
                      <a:endParaRPr lang="es-E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s-ES" sz="1100" b="0" u="none" strike="noStrike" dirty="0">
                          <a:solidFill>
                            <a:srgbClr val="000000"/>
                          </a:solidFill>
                          <a:effectLst/>
                        </a:rPr>
                        <a:t>567</a:t>
                      </a:r>
                      <a:endParaRPr lang="es-ES"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914113125"/>
                  </a:ext>
                </a:extLst>
              </a:tr>
              <a:tr h="182880">
                <a:tc>
                  <a:txBody>
                    <a:bodyPr/>
                    <a:lstStyle/>
                    <a:p>
                      <a:pPr algn="ctr" fontAlgn="b"/>
                      <a:r>
                        <a:rPr lang="es-ES" sz="1100" b="0" u="none" strike="noStrike">
                          <a:solidFill>
                            <a:srgbClr val="000000"/>
                          </a:solidFill>
                          <a:effectLst/>
                        </a:rPr>
                        <a:t>NOTAL</a:t>
                      </a:r>
                      <a:endParaRPr lang="es-E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s-ES" sz="1100" b="0" u="none" strike="noStrike">
                          <a:solidFill>
                            <a:srgbClr val="000000"/>
                          </a:solidFill>
                          <a:effectLst/>
                        </a:rPr>
                        <a:t>Not Aligned region</a:t>
                      </a:r>
                      <a:endParaRPr lang="es-E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s-ES" sz="1100" b="0" u="none" strike="noStrike">
                          <a:solidFill>
                            <a:srgbClr val="000000"/>
                          </a:solidFill>
                          <a:effectLst/>
                        </a:rPr>
                        <a:t>3522</a:t>
                      </a:r>
                      <a:endParaRPr lang="es-E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333068738"/>
                  </a:ext>
                </a:extLst>
              </a:tr>
              <a:tr h="182880">
                <a:tc>
                  <a:txBody>
                    <a:bodyPr/>
                    <a:lstStyle/>
                    <a:p>
                      <a:pPr algn="ctr" fontAlgn="b"/>
                      <a:r>
                        <a:rPr lang="es-ES" sz="1100" b="0" u="none" strike="noStrike">
                          <a:solidFill>
                            <a:srgbClr val="000000"/>
                          </a:solidFill>
                          <a:effectLst/>
                        </a:rPr>
                        <a:t>SNP</a:t>
                      </a:r>
                      <a:endParaRPr lang="es-E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s-ES" sz="1100" b="0" u="none" strike="noStrike">
                          <a:solidFill>
                            <a:srgbClr val="000000"/>
                          </a:solidFill>
                          <a:effectLst/>
                        </a:rPr>
                        <a:t>Single nucleotide polymorphism</a:t>
                      </a:r>
                      <a:endParaRPr lang="es-E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s-ES" sz="1100" b="0" u="none" strike="noStrike">
                          <a:solidFill>
                            <a:srgbClr val="000000"/>
                          </a:solidFill>
                          <a:effectLst/>
                        </a:rPr>
                        <a:t>178196</a:t>
                      </a:r>
                      <a:endParaRPr lang="es-E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542494916"/>
                  </a:ext>
                </a:extLst>
              </a:tr>
              <a:tr h="182880">
                <a:tc>
                  <a:txBody>
                    <a:bodyPr/>
                    <a:lstStyle/>
                    <a:p>
                      <a:pPr algn="ctr" fontAlgn="b"/>
                      <a:r>
                        <a:rPr lang="es-ES" sz="1100" b="0" u="none" strike="noStrike">
                          <a:solidFill>
                            <a:srgbClr val="000000"/>
                          </a:solidFill>
                          <a:effectLst/>
                        </a:rPr>
                        <a:t>SYN</a:t>
                      </a:r>
                      <a:endParaRPr lang="es-E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s-ES" sz="1100" b="0" u="none" strike="noStrike">
                          <a:solidFill>
                            <a:srgbClr val="000000"/>
                          </a:solidFill>
                          <a:effectLst/>
                        </a:rPr>
                        <a:t>Syntenic region</a:t>
                      </a:r>
                      <a:endParaRPr lang="es-E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s-ES" sz="1100" b="0" u="none" strike="noStrike">
                          <a:solidFill>
                            <a:srgbClr val="000000"/>
                          </a:solidFill>
                          <a:effectLst/>
                        </a:rPr>
                        <a:t>439</a:t>
                      </a:r>
                      <a:endParaRPr lang="es-E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78118282"/>
                  </a:ext>
                </a:extLst>
              </a:tr>
              <a:tr h="182880">
                <a:tc>
                  <a:txBody>
                    <a:bodyPr/>
                    <a:lstStyle/>
                    <a:p>
                      <a:pPr algn="ctr" fontAlgn="b"/>
                      <a:r>
                        <a:rPr lang="es-ES" sz="1100" b="0" u="none" strike="noStrike">
                          <a:solidFill>
                            <a:srgbClr val="000000"/>
                          </a:solidFill>
                          <a:effectLst/>
                        </a:rPr>
                        <a:t>SYNAL</a:t>
                      </a:r>
                      <a:endParaRPr lang="es-E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s-ES" sz="1100" b="0" u="none" strike="noStrike">
                          <a:solidFill>
                            <a:srgbClr val="000000"/>
                          </a:solidFill>
                          <a:effectLst/>
                        </a:rPr>
                        <a:t>Syntenic alignment</a:t>
                      </a:r>
                      <a:endParaRPr lang="es-E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s-ES" sz="1100" b="0" u="none" strike="noStrike">
                          <a:solidFill>
                            <a:srgbClr val="000000"/>
                          </a:solidFill>
                          <a:effectLst/>
                        </a:rPr>
                        <a:t>1317</a:t>
                      </a:r>
                      <a:endParaRPr lang="es-E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669823482"/>
                  </a:ext>
                </a:extLst>
              </a:tr>
              <a:tr h="182880">
                <a:tc>
                  <a:txBody>
                    <a:bodyPr/>
                    <a:lstStyle/>
                    <a:p>
                      <a:pPr algn="ctr" fontAlgn="b"/>
                      <a:r>
                        <a:rPr lang="es-ES" sz="1100" b="0" u="none" strike="noStrike">
                          <a:solidFill>
                            <a:srgbClr val="000000"/>
                          </a:solidFill>
                          <a:effectLst/>
                        </a:rPr>
                        <a:t>TDM</a:t>
                      </a:r>
                      <a:endParaRPr lang="es-E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s-ES" sz="1100" b="0" u="none" strike="noStrike">
                          <a:solidFill>
                            <a:srgbClr val="000000"/>
                          </a:solidFill>
                          <a:effectLst/>
                        </a:rPr>
                        <a:t>Tandem repeat</a:t>
                      </a:r>
                      <a:endParaRPr lang="es-E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s-ES" sz="1100" b="0" u="none" strike="noStrike">
                          <a:solidFill>
                            <a:srgbClr val="000000"/>
                          </a:solidFill>
                          <a:effectLst/>
                        </a:rPr>
                        <a:t>0</a:t>
                      </a:r>
                      <a:endParaRPr lang="es-E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629863878"/>
                  </a:ext>
                </a:extLst>
              </a:tr>
              <a:tr h="182880">
                <a:tc>
                  <a:txBody>
                    <a:bodyPr/>
                    <a:lstStyle/>
                    <a:p>
                      <a:pPr algn="ctr" fontAlgn="b"/>
                      <a:r>
                        <a:rPr lang="es-ES" sz="1100" b="0" u="none" strike="noStrike">
                          <a:solidFill>
                            <a:srgbClr val="000000"/>
                          </a:solidFill>
                          <a:effectLst/>
                        </a:rPr>
                        <a:t>TRANS</a:t>
                      </a:r>
                      <a:endParaRPr lang="es-E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s-ES" sz="1100" b="0" u="none" strike="noStrike">
                          <a:solidFill>
                            <a:srgbClr val="000000"/>
                          </a:solidFill>
                          <a:effectLst/>
                        </a:rPr>
                        <a:t>Translocation</a:t>
                      </a:r>
                      <a:endParaRPr lang="es-E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s-ES" sz="1100" b="0" u="none" strike="noStrike">
                          <a:solidFill>
                            <a:srgbClr val="000000"/>
                          </a:solidFill>
                          <a:effectLst/>
                        </a:rPr>
                        <a:t>585</a:t>
                      </a:r>
                      <a:endParaRPr lang="es-E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008615433"/>
                  </a:ext>
                </a:extLst>
              </a:tr>
              <a:tr h="182880">
                <a:tc>
                  <a:txBody>
                    <a:bodyPr/>
                    <a:lstStyle/>
                    <a:p>
                      <a:pPr algn="ctr" fontAlgn="b"/>
                      <a:r>
                        <a:rPr lang="es-ES" sz="1100" b="0" u="none" strike="noStrike">
                          <a:solidFill>
                            <a:srgbClr val="000000"/>
                          </a:solidFill>
                          <a:effectLst/>
                        </a:rPr>
                        <a:t>TRANSAL</a:t>
                      </a:r>
                      <a:endParaRPr lang="es-E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s-ES" sz="1100" b="0" u="none" strike="noStrike">
                          <a:solidFill>
                            <a:srgbClr val="000000"/>
                          </a:solidFill>
                          <a:effectLst/>
                        </a:rPr>
                        <a:t>Translocation alignment</a:t>
                      </a:r>
                      <a:endParaRPr lang="es-E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s-ES" sz="1100" b="0" u="none" strike="noStrike" dirty="0">
                          <a:solidFill>
                            <a:srgbClr val="000000"/>
                          </a:solidFill>
                          <a:effectLst/>
                        </a:rPr>
                        <a:t>609</a:t>
                      </a:r>
                      <a:endParaRPr lang="es-ES"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625142901"/>
                  </a:ext>
                </a:extLst>
              </a:tr>
            </a:tbl>
          </a:graphicData>
        </a:graphic>
      </p:graphicFrame>
      <p:sp>
        <p:nvSpPr>
          <p:cNvPr id="8" name="CuadroTexto 7">
            <a:extLst>
              <a:ext uri="{FF2B5EF4-FFF2-40B4-BE49-F238E27FC236}">
                <a16:creationId xmlns:a16="http://schemas.microsoft.com/office/drawing/2014/main" id="{5E1B95E5-0DD1-47C5-96FB-465568B9D247}"/>
              </a:ext>
            </a:extLst>
          </p:cNvPr>
          <p:cNvSpPr txBox="1"/>
          <p:nvPr/>
        </p:nvSpPr>
        <p:spPr>
          <a:xfrm>
            <a:off x="217990" y="522478"/>
            <a:ext cx="11650160" cy="2062103"/>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s-ES" sz="1600" i="0" u="none" strike="noStrike" kern="1200" cap="none" spc="0" normalizeH="0" baseline="0" noProof="0" dirty="0" err="1">
                <a:ln>
                  <a:noFill/>
                </a:ln>
                <a:solidFill>
                  <a:prstClr val="black"/>
                </a:solidFill>
                <a:effectLst/>
                <a:uLnTx/>
                <a:uFillTx/>
                <a:latin typeface="Calibri" panose="020F0502020204030204"/>
                <a:ea typeface="+mn-ea"/>
                <a:cs typeface="+mn-cs"/>
              </a:rPr>
              <a:t>We</a:t>
            </a:r>
            <a:r>
              <a:rPr kumimoji="0" lang="es-ES" sz="160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600" i="0" u="none" strike="noStrike" kern="1200" cap="none" spc="0" normalizeH="0" baseline="0" noProof="0" dirty="0" err="1">
                <a:ln>
                  <a:noFill/>
                </a:ln>
                <a:solidFill>
                  <a:prstClr val="black"/>
                </a:solidFill>
                <a:effectLst/>
                <a:uLnTx/>
                <a:uFillTx/>
                <a:latin typeface="Calibri" panose="020F0502020204030204"/>
                <a:ea typeface="+mn-ea"/>
                <a:cs typeface="+mn-cs"/>
              </a:rPr>
              <a:t>need</a:t>
            </a:r>
            <a:r>
              <a:rPr kumimoji="0" lang="es-ES" sz="160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600" i="0" u="none" strike="noStrike" kern="1200" cap="none" spc="0" normalizeH="0" baseline="0" noProof="0" dirty="0" err="1">
                <a:ln>
                  <a:noFill/>
                </a:ln>
                <a:solidFill>
                  <a:prstClr val="black"/>
                </a:solidFill>
                <a:effectLst/>
                <a:uLnTx/>
                <a:uFillTx/>
                <a:latin typeface="Calibri" panose="020F0502020204030204"/>
                <a:ea typeface="+mn-ea"/>
                <a:cs typeface="+mn-cs"/>
              </a:rPr>
              <a:t>to</a:t>
            </a:r>
            <a:r>
              <a:rPr kumimoji="0" lang="es-ES" sz="160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600" i="0" u="none" strike="noStrike" kern="1200" cap="none" spc="0" normalizeH="0" baseline="0" noProof="0" dirty="0" err="1">
                <a:ln>
                  <a:noFill/>
                </a:ln>
                <a:solidFill>
                  <a:prstClr val="black"/>
                </a:solidFill>
                <a:effectLst/>
                <a:uLnTx/>
                <a:uFillTx/>
                <a:latin typeface="Calibri" panose="020F0502020204030204"/>
                <a:ea typeface="+mn-ea"/>
                <a:cs typeface="+mn-cs"/>
              </a:rPr>
              <a:t>buil</a:t>
            </a:r>
            <a:r>
              <a:rPr lang="es-ES" sz="1600" dirty="0">
                <a:solidFill>
                  <a:prstClr val="black"/>
                </a:solidFill>
                <a:latin typeface="Calibri" panose="020F0502020204030204"/>
              </a:rPr>
              <a:t>d </a:t>
            </a:r>
            <a:r>
              <a:rPr lang="es-ES" sz="1600" dirty="0" err="1">
                <a:solidFill>
                  <a:prstClr val="black"/>
                </a:solidFill>
                <a:latin typeface="Calibri" panose="020F0502020204030204"/>
              </a:rPr>
              <a:t>high</a:t>
            </a:r>
            <a:r>
              <a:rPr lang="es-ES" sz="1600" dirty="0">
                <a:solidFill>
                  <a:prstClr val="black"/>
                </a:solidFill>
                <a:latin typeface="Calibri" panose="020F0502020204030204"/>
              </a:rPr>
              <a:t> </a:t>
            </a:r>
            <a:r>
              <a:rPr lang="es-ES" sz="1600" dirty="0" err="1">
                <a:solidFill>
                  <a:prstClr val="black"/>
                </a:solidFill>
                <a:latin typeface="Calibri" panose="020F0502020204030204"/>
              </a:rPr>
              <a:t>quality</a:t>
            </a:r>
            <a:r>
              <a:rPr lang="es-ES" sz="1600" dirty="0">
                <a:solidFill>
                  <a:prstClr val="black"/>
                </a:solidFill>
                <a:latin typeface="Calibri" panose="020F0502020204030204"/>
              </a:rPr>
              <a:t> </a:t>
            </a:r>
            <a:r>
              <a:rPr lang="es-ES" sz="1600" dirty="0" err="1">
                <a:solidFill>
                  <a:prstClr val="black"/>
                </a:solidFill>
                <a:latin typeface="Calibri" panose="020F0502020204030204"/>
              </a:rPr>
              <a:t>genome</a:t>
            </a:r>
            <a:r>
              <a:rPr lang="es-ES" sz="1600" dirty="0">
                <a:solidFill>
                  <a:prstClr val="black"/>
                </a:solidFill>
                <a:latin typeface="Calibri" panose="020F0502020204030204"/>
              </a:rPr>
              <a:t> </a:t>
            </a:r>
            <a:r>
              <a:rPr lang="es-ES" sz="1600" dirty="0" err="1">
                <a:solidFill>
                  <a:prstClr val="black"/>
                </a:solidFill>
                <a:latin typeface="Calibri" panose="020F0502020204030204"/>
              </a:rPr>
              <a:t>assemblies</a:t>
            </a:r>
            <a:r>
              <a:rPr lang="es-ES" sz="1600" dirty="0">
                <a:solidFill>
                  <a:prstClr val="black"/>
                </a:solidFill>
                <a:latin typeface="Calibri" panose="020F0502020204030204"/>
              </a:rPr>
              <a:t>: </a:t>
            </a:r>
            <a:r>
              <a:rPr lang="es-ES" sz="1600" dirty="0" err="1">
                <a:solidFill>
                  <a:prstClr val="black"/>
                </a:solidFill>
                <a:latin typeface="Calibri" panose="020F0502020204030204"/>
              </a:rPr>
              <a:t>sequencing</a:t>
            </a:r>
            <a:r>
              <a:rPr lang="es-ES" sz="1600" dirty="0">
                <a:solidFill>
                  <a:prstClr val="black"/>
                </a:solidFill>
                <a:latin typeface="Calibri" panose="020F0502020204030204"/>
              </a:rPr>
              <a:t> </a:t>
            </a:r>
            <a:r>
              <a:rPr lang="es-ES" sz="1600" dirty="0" err="1">
                <a:solidFill>
                  <a:prstClr val="black"/>
                </a:solidFill>
                <a:latin typeface="Calibri" panose="020F0502020204030204"/>
              </a:rPr>
              <a:t>with</a:t>
            </a:r>
            <a:r>
              <a:rPr lang="es-ES" sz="1600" dirty="0">
                <a:solidFill>
                  <a:prstClr val="black"/>
                </a:solidFill>
                <a:latin typeface="Calibri" panose="020F0502020204030204"/>
              </a:rPr>
              <a:t> </a:t>
            </a:r>
            <a:r>
              <a:rPr lang="es-ES" sz="1600" dirty="0" err="1">
                <a:solidFill>
                  <a:prstClr val="black"/>
                </a:solidFill>
                <a:latin typeface="Calibri" panose="020F0502020204030204"/>
              </a:rPr>
              <a:t>Pacbio</a:t>
            </a:r>
            <a:r>
              <a:rPr lang="es-ES" sz="1600" dirty="0">
                <a:solidFill>
                  <a:prstClr val="black"/>
                </a:solidFill>
                <a:latin typeface="Calibri" panose="020F0502020204030204"/>
              </a:rPr>
              <a:t> </a:t>
            </a:r>
            <a:r>
              <a:rPr lang="es-ES" sz="1600" dirty="0" err="1">
                <a:solidFill>
                  <a:prstClr val="black"/>
                </a:solidFill>
                <a:latin typeface="Calibri" panose="020F0502020204030204"/>
              </a:rPr>
              <a:t>Hifi</a:t>
            </a:r>
            <a:r>
              <a:rPr lang="es-ES" sz="1600" dirty="0">
                <a:solidFill>
                  <a:prstClr val="black"/>
                </a:solidFill>
                <a:latin typeface="Calibri" panose="020F0502020204030204"/>
              </a:rPr>
              <a:t> </a:t>
            </a:r>
            <a:r>
              <a:rPr lang="es-ES" sz="1600" dirty="0" err="1">
                <a:solidFill>
                  <a:prstClr val="black"/>
                </a:solidFill>
                <a:latin typeface="Calibri" panose="020F0502020204030204"/>
              </a:rPr>
              <a:t>longreads</a:t>
            </a:r>
            <a:r>
              <a:rPr lang="es-ES" sz="1600" dirty="0">
                <a:solidFill>
                  <a:prstClr val="black"/>
                </a:solidFill>
                <a:latin typeface="Calibri" panose="020F0502020204030204"/>
              </a:rPr>
              <a:t> and </a:t>
            </a:r>
            <a:r>
              <a:rPr lang="es-ES" sz="1600" dirty="0" err="1">
                <a:solidFill>
                  <a:prstClr val="black"/>
                </a:solidFill>
                <a:latin typeface="Calibri" panose="020F0502020204030204"/>
              </a:rPr>
              <a:t>Illumina</a:t>
            </a:r>
            <a:r>
              <a:rPr lang="es-ES" sz="1600" dirty="0">
                <a:solidFill>
                  <a:prstClr val="black"/>
                </a:solidFill>
                <a:latin typeface="Calibri" panose="020F0502020204030204"/>
              </a:rPr>
              <a:t> Hi-C (</a:t>
            </a:r>
            <a:r>
              <a:rPr lang="es-ES" sz="1600" dirty="0" err="1">
                <a:solidFill>
                  <a:prstClr val="black"/>
                </a:solidFill>
                <a:latin typeface="Calibri" panose="020F0502020204030204"/>
              </a:rPr>
              <a:t>much</a:t>
            </a:r>
            <a:r>
              <a:rPr lang="es-ES" sz="1600" dirty="0">
                <a:solidFill>
                  <a:prstClr val="black"/>
                </a:solidFill>
                <a:latin typeface="Calibri" panose="020F0502020204030204"/>
              </a:rPr>
              <a:t> </a:t>
            </a:r>
            <a:r>
              <a:rPr lang="es-ES" sz="1600" dirty="0" err="1">
                <a:solidFill>
                  <a:prstClr val="black"/>
                </a:solidFill>
                <a:latin typeface="Calibri" panose="020F0502020204030204"/>
              </a:rPr>
              <a:t>most</a:t>
            </a:r>
            <a:r>
              <a:rPr lang="es-ES" sz="1600" dirty="0">
                <a:solidFill>
                  <a:prstClr val="black"/>
                </a:solidFill>
                <a:latin typeface="Calibri" panose="020F0502020204030204"/>
              </a:rPr>
              <a:t> </a:t>
            </a:r>
            <a:r>
              <a:rPr lang="es-ES" sz="1600" dirty="0" err="1">
                <a:solidFill>
                  <a:prstClr val="black"/>
                </a:solidFill>
                <a:latin typeface="Calibri" panose="020F0502020204030204"/>
              </a:rPr>
              <a:t>costly</a:t>
            </a:r>
            <a:r>
              <a:rPr lang="es-ES" sz="1600" dirty="0">
                <a:solidFill>
                  <a:prstClr val="black"/>
                </a:solidFill>
                <a:latin typeface="Calibri" panose="020F0502020204030204"/>
              </a:rPr>
              <a:t>, </a:t>
            </a:r>
            <a:r>
              <a:rPr lang="es-ES" sz="1600" dirty="0" err="1">
                <a:solidFill>
                  <a:prstClr val="black"/>
                </a:solidFill>
                <a:latin typeface="Calibri" panose="020F0502020204030204"/>
              </a:rPr>
              <a:t>not</a:t>
            </a:r>
            <a:r>
              <a:rPr lang="es-ES" sz="1600" dirty="0">
                <a:solidFill>
                  <a:prstClr val="black"/>
                </a:solidFill>
                <a:latin typeface="Calibri" panose="020F0502020204030204"/>
              </a:rPr>
              <a:t> </a:t>
            </a:r>
            <a:r>
              <a:rPr lang="es-ES" sz="1600" dirty="0" err="1">
                <a:solidFill>
                  <a:prstClr val="black"/>
                </a:solidFill>
                <a:latin typeface="Calibri" panose="020F0502020204030204"/>
              </a:rPr>
              <a:t>results</a:t>
            </a:r>
            <a:r>
              <a:rPr lang="es-ES" sz="1600" dirty="0">
                <a:solidFill>
                  <a:prstClr val="black"/>
                </a:solidFill>
                <a:latin typeface="Calibri" panose="020F0502020204030204"/>
              </a:rPr>
              <a:t> </a:t>
            </a:r>
            <a:r>
              <a:rPr lang="es-ES" sz="1600" dirty="0" err="1">
                <a:solidFill>
                  <a:prstClr val="black"/>
                </a:solidFill>
                <a:latin typeface="Calibri" panose="020F0502020204030204"/>
              </a:rPr>
              <a:t>guaranteed</a:t>
            </a:r>
            <a:r>
              <a:rPr lang="es-ES" sz="1600" dirty="0">
                <a:solidFill>
                  <a:prstClr val="black"/>
                </a:solidFill>
                <a:latin typeface="Calibri" panose="020F0502020204030204"/>
              </a:rPr>
              <a:t>)</a:t>
            </a:r>
            <a:endParaRPr kumimoji="0" lang="es-ES" sz="16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lang="es-ES" sz="1600" dirty="0">
              <a:solidFill>
                <a:prstClr val="black"/>
              </a:solidFill>
              <a:latin typeface="Calibri" panose="020F0502020204030204"/>
            </a:endParaRPr>
          </a:p>
          <a:p>
            <a:pPr marR="0" lvl="0" algn="l" defTabSz="914400" rtl="0" eaLnBrk="1" fontAlgn="auto" latinLnBrk="0" hangingPunct="1">
              <a:lnSpc>
                <a:spcPct val="100000"/>
              </a:lnSpc>
              <a:spcBef>
                <a:spcPts val="0"/>
              </a:spcBef>
              <a:spcAft>
                <a:spcPts val="0"/>
              </a:spcAft>
              <a:buClrTx/>
              <a:buSzTx/>
              <a:tabLst/>
              <a:defRPr/>
            </a:pPr>
            <a:r>
              <a:rPr lang="es-ES" sz="1600" dirty="0">
                <a:solidFill>
                  <a:prstClr val="black"/>
                </a:solidFill>
                <a:latin typeface="Calibri" panose="020F0502020204030204"/>
              </a:rPr>
              <a:t>Once </a:t>
            </a:r>
            <a:r>
              <a:rPr lang="es-ES" sz="1600" dirty="0" err="1">
                <a:solidFill>
                  <a:prstClr val="black"/>
                </a:solidFill>
                <a:latin typeface="Calibri" panose="020F0502020204030204"/>
              </a:rPr>
              <a:t>we</a:t>
            </a:r>
            <a:r>
              <a:rPr lang="es-ES" sz="1600" dirty="0">
                <a:solidFill>
                  <a:prstClr val="black"/>
                </a:solidFill>
                <a:latin typeface="Calibri" panose="020F0502020204030204"/>
              </a:rPr>
              <a:t> </a:t>
            </a:r>
            <a:r>
              <a:rPr lang="es-ES" sz="1600" dirty="0" err="1">
                <a:solidFill>
                  <a:prstClr val="black"/>
                </a:solidFill>
                <a:latin typeface="Calibri" panose="020F0502020204030204"/>
              </a:rPr>
              <a:t>obtain</a:t>
            </a:r>
            <a:r>
              <a:rPr lang="es-ES" sz="1600" dirty="0">
                <a:solidFill>
                  <a:prstClr val="black"/>
                </a:solidFill>
                <a:latin typeface="Calibri" panose="020F0502020204030204"/>
              </a:rPr>
              <a:t> </a:t>
            </a:r>
            <a:r>
              <a:rPr lang="es-ES" sz="1600" dirty="0" err="1">
                <a:solidFill>
                  <a:prstClr val="black"/>
                </a:solidFill>
                <a:latin typeface="Calibri" panose="020F0502020204030204"/>
              </a:rPr>
              <a:t>the</a:t>
            </a:r>
            <a:r>
              <a:rPr lang="es-ES" sz="1600" dirty="0">
                <a:solidFill>
                  <a:prstClr val="black"/>
                </a:solidFill>
                <a:latin typeface="Calibri" panose="020F0502020204030204"/>
              </a:rPr>
              <a:t> </a:t>
            </a:r>
            <a:r>
              <a:rPr lang="es-ES" sz="1600" dirty="0" err="1">
                <a:solidFill>
                  <a:prstClr val="black"/>
                </a:solidFill>
                <a:latin typeface="Calibri" panose="020F0502020204030204"/>
              </a:rPr>
              <a:t>genome</a:t>
            </a:r>
            <a:r>
              <a:rPr lang="es-ES" sz="1600" dirty="0">
                <a:solidFill>
                  <a:prstClr val="black"/>
                </a:solidFill>
                <a:latin typeface="Calibri" panose="020F0502020204030204"/>
              </a:rPr>
              <a:t> </a:t>
            </a:r>
            <a:r>
              <a:rPr lang="es-ES" sz="1600" dirty="0" err="1">
                <a:solidFill>
                  <a:prstClr val="black"/>
                </a:solidFill>
                <a:latin typeface="Calibri" panose="020F0502020204030204"/>
              </a:rPr>
              <a:t>assemblies</a:t>
            </a:r>
            <a:r>
              <a:rPr lang="es-ES" sz="1600" dirty="0">
                <a:solidFill>
                  <a:prstClr val="black"/>
                </a:solidFill>
                <a:latin typeface="Calibri" panose="020F0502020204030204"/>
              </a:rPr>
              <a:t> </a:t>
            </a:r>
            <a:r>
              <a:rPr lang="es-ES" sz="1600" dirty="0" err="1">
                <a:solidFill>
                  <a:prstClr val="black"/>
                </a:solidFill>
                <a:latin typeface="Calibri" panose="020F0502020204030204"/>
              </a:rPr>
              <a:t>we</a:t>
            </a:r>
            <a:r>
              <a:rPr lang="es-ES" sz="1600" dirty="0">
                <a:solidFill>
                  <a:prstClr val="black"/>
                </a:solidFill>
                <a:latin typeface="Calibri" panose="020F0502020204030204"/>
              </a:rPr>
              <a:t> can </a:t>
            </a:r>
            <a:r>
              <a:rPr lang="es-ES" sz="1600" dirty="0" err="1">
                <a:solidFill>
                  <a:prstClr val="black"/>
                </a:solidFill>
                <a:latin typeface="Calibri" panose="020F0502020204030204"/>
              </a:rPr>
              <a:t>study</a:t>
            </a:r>
            <a:r>
              <a:rPr lang="es-ES" sz="1600" dirty="0">
                <a:solidFill>
                  <a:prstClr val="black"/>
                </a:solidFill>
                <a:latin typeface="Calibri" panose="020F0502020204030204"/>
              </a:rPr>
              <a:t> </a:t>
            </a:r>
            <a:r>
              <a:rPr lang="es-ES" sz="1600" dirty="0" err="1">
                <a:solidFill>
                  <a:prstClr val="black"/>
                </a:solidFill>
                <a:latin typeface="Calibri" panose="020F0502020204030204"/>
              </a:rPr>
              <a:t>structural</a:t>
            </a:r>
            <a:r>
              <a:rPr lang="es-ES" sz="1600" dirty="0">
                <a:solidFill>
                  <a:prstClr val="black"/>
                </a:solidFill>
                <a:latin typeface="Calibri" panose="020F0502020204030204"/>
              </a:rPr>
              <a:t> </a:t>
            </a:r>
            <a:r>
              <a:rPr lang="es-ES" sz="1600" dirty="0" err="1">
                <a:solidFill>
                  <a:prstClr val="black"/>
                </a:solidFill>
                <a:latin typeface="Calibri" panose="020F0502020204030204"/>
              </a:rPr>
              <a:t>variants</a:t>
            </a:r>
            <a:r>
              <a:rPr lang="es-ES" sz="1600" dirty="0">
                <a:solidFill>
                  <a:prstClr val="black"/>
                </a:solidFill>
                <a:latin typeface="Calibri" panose="020F0502020204030204"/>
              </a:rPr>
              <a:t> </a:t>
            </a:r>
            <a:r>
              <a:rPr lang="es-ES" sz="1600" dirty="0" err="1">
                <a:solidFill>
                  <a:prstClr val="black"/>
                </a:solidFill>
                <a:latin typeface="Calibri" panose="020F0502020204030204"/>
              </a:rPr>
              <a:t>between</a:t>
            </a:r>
            <a:r>
              <a:rPr lang="es-ES" sz="1600" dirty="0">
                <a:solidFill>
                  <a:prstClr val="black"/>
                </a:solidFill>
                <a:latin typeface="Calibri" panose="020F0502020204030204"/>
              </a:rPr>
              <a:t> </a:t>
            </a:r>
            <a:r>
              <a:rPr lang="es-ES" sz="1600" dirty="0" err="1">
                <a:solidFill>
                  <a:prstClr val="black"/>
                </a:solidFill>
                <a:latin typeface="Calibri" panose="020F0502020204030204"/>
              </a:rPr>
              <a:t>haplotypes</a:t>
            </a:r>
            <a:r>
              <a:rPr lang="es-ES" sz="1600" dirty="0">
                <a:solidFill>
                  <a:prstClr val="black"/>
                </a:solidFill>
                <a:latin typeface="Calibri" panose="020F0502020204030204"/>
              </a:rPr>
              <a:t> </a:t>
            </a:r>
            <a:r>
              <a:rPr lang="es-ES" sz="1600" dirty="0" err="1">
                <a:solidFill>
                  <a:prstClr val="black"/>
                </a:solidFill>
                <a:latin typeface="Calibri" panose="020F0502020204030204"/>
              </a:rPr>
              <a:t>or</a:t>
            </a:r>
            <a:r>
              <a:rPr lang="es-ES" sz="1600" dirty="0">
                <a:solidFill>
                  <a:prstClr val="black"/>
                </a:solidFill>
                <a:latin typeface="Calibri" panose="020F0502020204030204"/>
              </a:rPr>
              <a:t> </a:t>
            </a:r>
            <a:r>
              <a:rPr lang="es-ES" sz="1600" dirty="0" err="1">
                <a:solidFill>
                  <a:prstClr val="black"/>
                </a:solidFill>
                <a:latin typeface="Calibri" panose="020F0502020204030204"/>
              </a:rPr>
              <a:t>bewteen</a:t>
            </a:r>
            <a:r>
              <a:rPr lang="es-ES" sz="1600" dirty="0">
                <a:solidFill>
                  <a:prstClr val="black"/>
                </a:solidFill>
                <a:latin typeface="Calibri" panose="020F0502020204030204"/>
              </a:rPr>
              <a:t> </a:t>
            </a:r>
            <a:r>
              <a:rPr lang="es-ES" sz="1600" dirty="0" err="1">
                <a:solidFill>
                  <a:prstClr val="black"/>
                </a:solidFill>
                <a:latin typeface="Calibri" panose="020F0502020204030204"/>
              </a:rPr>
              <a:t>genomes</a:t>
            </a:r>
            <a:endParaRPr lang="es-ES" sz="1600" dirty="0">
              <a:solidFill>
                <a:prstClr val="black"/>
              </a:solidFill>
              <a:latin typeface="Calibri" panose="020F0502020204030204"/>
            </a:endParaRPr>
          </a:p>
          <a:p>
            <a:pPr marR="0" lvl="0" algn="l" defTabSz="914400" rtl="0" eaLnBrk="1" fontAlgn="auto" latinLnBrk="0" hangingPunct="1">
              <a:lnSpc>
                <a:spcPct val="100000"/>
              </a:lnSpc>
              <a:spcBef>
                <a:spcPts val="0"/>
              </a:spcBef>
              <a:spcAft>
                <a:spcPts val="0"/>
              </a:spcAft>
              <a:buClrTx/>
              <a:buSzTx/>
              <a:tabLst/>
              <a:defRPr/>
            </a:pPr>
            <a:endParaRPr kumimoji="0" lang="es-ES" sz="16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s-ES" sz="1600" i="0" u="none" strike="noStrike" kern="1200" cap="none" spc="0" normalizeH="0" baseline="0" noProof="0" dirty="0" err="1">
                <a:ln>
                  <a:noFill/>
                </a:ln>
                <a:solidFill>
                  <a:prstClr val="black"/>
                </a:solidFill>
                <a:effectLst/>
                <a:uLnTx/>
                <a:uFillTx/>
                <a:latin typeface="Calibri" panose="020F0502020204030204"/>
                <a:ea typeface="+mn-ea"/>
                <a:cs typeface="+mn-cs"/>
              </a:rPr>
              <a:t>Chromosome</a:t>
            </a:r>
            <a:r>
              <a:rPr kumimoji="0" lang="es-ES" sz="160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600" i="0" u="none" strike="noStrike" kern="1200" cap="none" spc="0" normalizeH="0" baseline="0" noProof="0" dirty="0" err="1">
                <a:ln>
                  <a:noFill/>
                </a:ln>
                <a:solidFill>
                  <a:prstClr val="black"/>
                </a:solidFill>
                <a:effectLst/>
                <a:uLnTx/>
                <a:uFillTx/>
                <a:latin typeface="Calibri" panose="020F0502020204030204"/>
                <a:ea typeface="+mn-ea"/>
                <a:cs typeface="+mn-cs"/>
              </a:rPr>
              <a:t>alignment</a:t>
            </a:r>
            <a:r>
              <a:rPr kumimoji="0" lang="es-ES" sz="160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600" i="0" u="none" strike="noStrike" kern="1200" cap="none" spc="0" normalizeH="0" baseline="0" noProof="0" dirty="0" err="1">
                <a:ln>
                  <a:noFill/>
                </a:ln>
                <a:solidFill>
                  <a:prstClr val="black"/>
                </a:solidFill>
                <a:effectLst/>
                <a:uLnTx/>
                <a:uFillTx/>
                <a:latin typeface="Calibri" panose="020F0502020204030204"/>
                <a:ea typeface="+mn-ea"/>
                <a:cs typeface="+mn-cs"/>
              </a:rPr>
              <a:t>with</a:t>
            </a:r>
            <a:r>
              <a:rPr kumimoji="0" lang="es-ES" sz="1600" i="0" u="none" strike="noStrike" kern="1200" cap="none" spc="0" normalizeH="0" baseline="0" noProof="0" dirty="0">
                <a:ln>
                  <a:noFill/>
                </a:ln>
                <a:solidFill>
                  <a:prstClr val="black"/>
                </a:solidFill>
                <a:effectLst/>
                <a:uLnTx/>
                <a:uFillTx/>
                <a:latin typeface="Calibri" panose="020F0502020204030204"/>
                <a:ea typeface="+mn-ea"/>
                <a:cs typeface="+mn-cs"/>
              </a:rPr>
              <a:t> minimap2</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s-ES" sz="1600" i="0" u="none" strike="noStrike" kern="1200" cap="none" spc="0" normalizeH="0" baseline="0" noProof="0" dirty="0" err="1">
                <a:ln>
                  <a:noFill/>
                </a:ln>
                <a:solidFill>
                  <a:prstClr val="black"/>
                </a:solidFill>
                <a:effectLst/>
                <a:uLnTx/>
                <a:uFillTx/>
                <a:latin typeface="Calibri" panose="020F0502020204030204"/>
                <a:ea typeface="+mn-ea"/>
                <a:cs typeface="+mn-cs"/>
              </a:rPr>
              <a:t>Syriri</a:t>
            </a:r>
            <a:r>
              <a:rPr kumimoji="0" lang="es-ES" sz="160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600" i="0" u="none" strike="noStrike" kern="1200" cap="none" spc="0" normalizeH="0" baseline="0" noProof="0" dirty="0" err="1">
                <a:ln>
                  <a:noFill/>
                </a:ln>
                <a:solidFill>
                  <a:prstClr val="black"/>
                </a:solidFill>
                <a:effectLst/>
                <a:uLnTx/>
                <a:uFillTx/>
                <a:latin typeface="Calibri" panose="020F0502020204030204"/>
                <a:ea typeface="+mn-ea"/>
                <a:cs typeface="+mn-cs"/>
              </a:rPr>
              <a:t>for</a:t>
            </a:r>
            <a:r>
              <a:rPr kumimoji="0" lang="es-ES" sz="160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600" i="0" u="none" strike="noStrike" kern="1200" cap="none" spc="0" normalizeH="0" baseline="0" noProof="0" dirty="0" err="1">
                <a:ln>
                  <a:noFill/>
                </a:ln>
                <a:solidFill>
                  <a:prstClr val="black"/>
                </a:solidFill>
                <a:effectLst/>
                <a:uLnTx/>
                <a:uFillTx/>
                <a:latin typeface="Calibri" panose="020F0502020204030204"/>
                <a:ea typeface="+mn-ea"/>
                <a:cs typeface="+mn-cs"/>
              </a:rPr>
              <a:t>detecting</a:t>
            </a:r>
            <a:r>
              <a:rPr kumimoji="0" lang="es-ES" sz="160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600" i="0" u="none" strike="noStrike" kern="1200" cap="none" spc="0" normalizeH="0" baseline="0" noProof="0" dirty="0" err="1">
                <a:ln>
                  <a:noFill/>
                </a:ln>
                <a:solidFill>
                  <a:prstClr val="black"/>
                </a:solidFill>
                <a:effectLst/>
                <a:uLnTx/>
                <a:uFillTx/>
                <a:latin typeface="Calibri" panose="020F0502020204030204"/>
                <a:ea typeface="+mn-ea"/>
                <a:cs typeface="+mn-cs"/>
              </a:rPr>
              <a:t>structural</a:t>
            </a:r>
            <a:r>
              <a:rPr kumimoji="0" lang="es-ES" sz="160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600" i="0" u="none" strike="noStrike" kern="1200" cap="none" spc="0" normalizeH="0" baseline="0" noProof="0" dirty="0" err="1">
                <a:ln>
                  <a:noFill/>
                </a:ln>
                <a:solidFill>
                  <a:prstClr val="black"/>
                </a:solidFill>
                <a:effectLst/>
                <a:uLnTx/>
                <a:uFillTx/>
                <a:latin typeface="Calibri" panose="020F0502020204030204"/>
                <a:ea typeface="+mn-ea"/>
                <a:cs typeface="+mn-cs"/>
              </a:rPr>
              <a:t>variants</a:t>
            </a:r>
            <a:r>
              <a:rPr kumimoji="0" lang="es-ES" sz="160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s-ES" sz="1600" i="0" u="none" strike="noStrike" kern="1200" cap="none" spc="0" normalizeH="0" baseline="0" noProof="0" dirty="0" err="1">
                <a:ln>
                  <a:noFill/>
                </a:ln>
                <a:solidFill>
                  <a:prstClr val="black"/>
                </a:solidFill>
                <a:effectLst/>
                <a:uLnTx/>
                <a:uFillTx/>
                <a:latin typeface="Calibri" panose="020F0502020204030204"/>
                <a:ea typeface="+mn-ea"/>
                <a:cs typeface="+mn-cs"/>
              </a:rPr>
              <a:t>snps</a:t>
            </a:r>
            <a:r>
              <a:rPr kumimoji="0" lang="es-ES" sz="1600" i="0" u="none" strike="noStrike" kern="1200" cap="none" spc="0" normalizeH="0" baseline="0" noProof="0" dirty="0">
                <a:ln>
                  <a:noFill/>
                </a:ln>
                <a:solidFill>
                  <a:prstClr val="black"/>
                </a:solidFill>
                <a:effectLst/>
                <a:uLnTx/>
                <a:uFillTx/>
                <a:latin typeface="Calibri" panose="020F0502020204030204"/>
                <a:ea typeface="+mn-ea"/>
                <a:cs typeface="+mn-cs"/>
              </a:rPr>
              <a:t> -&gt; </a:t>
            </a:r>
            <a:r>
              <a:rPr kumimoji="0" lang="es-ES" sz="1600" i="0" u="none" strike="noStrike" kern="1200" cap="none" spc="0" normalizeH="0" baseline="0" noProof="0" dirty="0" err="1">
                <a:ln>
                  <a:noFill/>
                </a:ln>
                <a:solidFill>
                  <a:prstClr val="black"/>
                </a:solidFill>
                <a:effectLst/>
                <a:uLnTx/>
                <a:uFillTx/>
                <a:latin typeface="Calibri" panose="020F0502020204030204"/>
                <a:ea typeface="+mn-ea"/>
                <a:cs typeface="+mn-cs"/>
              </a:rPr>
              <a:t>quantification</a:t>
            </a:r>
            <a:endParaRPr kumimoji="0" lang="es-ES" sz="16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s-ES" sz="1600" i="0" u="none" strike="noStrike" kern="1200" cap="none" spc="0" normalizeH="0" baseline="0" noProof="0" dirty="0" err="1">
                <a:ln>
                  <a:noFill/>
                </a:ln>
                <a:solidFill>
                  <a:prstClr val="black"/>
                </a:solidFill>
                <a:effectLst/>
                <a:uLnTx/>
                <a:uFillTx/>
                <a:latin typeface="Calibri" panose="020F0502020204030204"/>
                <a:ea typeface="+mn-ea"/>
                <a:cs typeface="+mn-cs"/>
              </a:rPr>
              <a:t>Plotting</a:t>
            </a:r>
            <a:r>
              <a:rPr kumimoji="0" lang="es-ES" sz="1600" i="0" u="none" strike="noStrike" kern="1200" cap="none" spc="0" normalizeH="0" baseline="0" noProof="0" dirty="0">
                <a:ln>
                  <a:noFill/>
                </a:ln>
                <a:solidFill>
                  <a:prstClr val="black"/>
                </a:solidFill>
                <a:effectLst/>
                <a:uLnTx/>
                <a:uFillTx/>
                <a:latin typeface="Calibri" panose="020F0502020204030204"/>
                <a:ea typeface="+mn-ea"/>
                <a:cs typeface="+mn-cs"/>
              </a:rPr>
              <a:t> w</a:t>
            </a:r>
            <a:r>
              <a:rPr lang="es-ES" sz="1600" dirty="0" err="1">
                <a:solidFill>
                  <a:prstClr val="black"/>
                </a:solidFill>
                <a:latin typeface="Calibri" panose="020F0502020204030204"/>
              </a:rPr>
              <a:t>ith</a:t>
            </a:r>
            <a:r>
              <a:rPr lang="es-ES" sz="1600" dirty="0">
                <a:solidFill>
                  <a:prstClr val="black"/>
                </a:solidFill>
                <a:latin typeface="Calibri" panose="020F0502020204030204"/>
              </a:rPr>
              <a:t> </a:t>
            </a:r>
            <a:r>
              <a:rPr lang="es-ES" sz="1600" dirty="0" err="1">
                <a:solidFill>
                  <a:prstClr val="black"/>
                </a:solidFill>
                <a:latin typeface="Calibri" panose="020F0502020204030204"/>
              </a:rPr>
              <a:t>plotsr</a:t>
            </a:r>
            <a:endParaRPr kumimoji="0" lang="es-ES" sz="16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137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DD38F3B-8940-4B7D-B5F2-80B12D3D20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0"/>
            <a:ext cx="5975851" cy="6858000"/>
          </a:xfrm>
          <a:prstGeom prst="rect">
            <a:avLst/>
          </a:prstGeom>
        </p:spPr>
      </p:pic>
      <p:pic>
        <p:nvPicPr>
          <p:cNvPr id="5" name="Imagen 4">
            <a:extLst>
              <a:ext uri="{FF2B5EF4-FFF2-40B4-BE49-F238E27FC236}">
                <a16:creationId xmlns:a16="http://schemas.microsoft.com/office/drawing/2014/main" id="{C834568D-E2C7-4F63-AE9A-13BB1A545A22}"/>
              </a:ext>
            </a:extLst>
          </p:cNvPr>
          <p:cNvPicPr>
            <a:picLocks noChangeAspect="1"/>
          </p:cNvPicPr>
          <p:nvPr/>
        </p:nvPicPr>
        <p:blipFill rotWithShape="1">
          <a:blip r:embed="rId3"/>
          <a:srcRect t="1333"/>
          <a:stretch/>
        </p:blipFill>
        <p:spPr>
          <a:xfrm>
            <a:off x="250237" y="1452880"/>
            <a:ext cx="2660208" cy="2702560"/>
          </a:xfrm>
          <a:prstGeom prst="rect">
            <a:avLst/>
          </a:prstGeom>
        </p:spPr>
      </p:pic>
      <p:pic>
        <p:nvPicPr>
          <p:cNvPr id="6" name="Imagen 5">
            <a:extLst>
              <a:ext uri="{FF2B5EF4-FFF2-40B4-BE49-F238E27FC236}">
                <a16:creationId xmlns:a16="http://schemas.microsoft.com/office/drawing/2014/main" id="{31BC9042-EC0D-47E5-B3B7-4117529DD5AD}"/>
              </a:ext>
            </a:extLst>
          </p:cNvPr>
          <p:cNvPicPr>
            <a:picLocks noChangeAspect="1"/>
          </p:cNvPicPr>
          <p:nvPr/>
        </p:nvPicPr>
        <p:blipFill>
          <a:blip r:embed="rId4"/>
          <a:stretch>
            <a:fillRect/>
          </a:stretch>
        </p:blipFill>
        <p:spPr>
          <a:xfrm>
            <a:off x="250237" y="4155440"/>
            <a:ext cx="2591887" cy="2702560"/>
          </a:xfrm>
          <a:prstGeom prst="rect">
            <a:avLst/>
          </a:prstGeom>
        </p:spPr>
      </p:pic>
      <p:pic>
        <p:nvPicPr>
          <p:cNvPr id="7" name="Imagen 6">
            <a:extLst>
              <a:ext uri="{FF2B5EF4-FFF2-40B4-BE49-F238E27FC236}">
                <a16:creationId xmlns:a16="http://schemas.microsoft.com/office/drawing/2014/main" id="{8F042092-B6FF-4275-B77A-E5D92EEDC47A}"/>
              </a:ext>
            </a:extLst>
          </p:cNvPr>
          <p:cNvPicPr>
            <a:picLocks noChangeAspect="1"/>
          </p:cNvPicPr>
          <p:nvPr/>
        </p:nvPicPr>
        <p:blipFill>
          <a:blip r:embed="rId5"/>
          <a:stretch>
            <a:fillRect/>
          </a:stretch>
        </p:blipFill>
        <p:spPr>
          <a:xfrm>
            <a:off x="3047738" y="1452880"/>
            <a:ext cx="2842648" cy="2621280"/>
          </a:xfrm>
          <a:prstGeom prst="rect">
            <a:avLst/>
          </a:prstGeom>
        </p:spPr>
      </p:pic>
      <p:pic>
        <p:nvPicPr>
          <p:cNvPr id="8" name="Imagen 7">
            <a:extLst>
              <a:ext uri="{FF2B5EF4-FFF2-40B4-BE49-F238E27FC236}">
                <a16:creationId xmlns:a16="http://schemas.microsoft.com/office/drawing/2014/main" id="{331345DE-83EC-4AE6-BC1B-175B38A75284}"/>
              </a:ext>
            </a:extLst>
          </p:cNvPr>
          <p:cNvPicPr>
            <a:picLocks noChangeAspect="1"/>
          </p:cNvPicPr>
          <p:nvPr/>
        </p:nvPicPr>
        <p:blipFill>
          <a:blip r:embed="rId6"/>
          <a:stretch>
            <a:fillRect/>
          </a:stretch>
        </p:blipFill>
        <p:spPr>
          <a:xfrm>
            <a:off x="3047738" y="4147651"/>
            <a:ext cx="2842648" cy="2710349"/>
          </a:xfrm>
          <a:prstGeom prst="rect">
            <a:avLst/>
          </a:prstGeom>
        </p:spPr>
      </p:pic>
      <p:sp>
        <p:nvSpPr>
          <p:cNvPr id="9" name="CuadroTexto 8">
            <a:extLst>
              <a:ext uri="{FF2B5EF4-FFF2-40B4-BE49-F238E27FC236}">
                <a16:creationId xmlns:a16="http://schemas.microsoft.com/office/drawing/2014/main" id="{13D107ED-E321-40C6-AD39-1972F7996472}"/>
              </a:ext>
            </a:extLst>
          </p:cNvPr>
          <p:cNvSpPr txBox="1"/>
          <p:nvPr/>
        </p:nvSpPr>
        <p:spPr>
          <a:xfrm>
            <a:off x="141790" y="60813"/>
            <a:ext cx="6094070" cy="86177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Examples</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methods</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for</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structural</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variation</a:t>
            </a:r>
            <a:endPar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s-ES" b="1" dirty="0">
              <a:solidFill>
                <a:prstClr val="black"/>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i="0" u="none" strike="noStrike" kern="1200" cap="none" spc="0" normalizeH="0" baseline="0" noProof="0" dirty="0" err="1">
                <a:ln>
                  <a:noFill/>
                </a:ln>
                <a:solidFill>
                  <a:prstClr val="black"/>
                </a:solidFill>
                <a:effectLst/>
                <a:uLnTx/>
                <a:uFillTx/>
                <a:latin typeface="Calibri" panose="020F0502020204030204"/>
                <a:ea typeface="+mn-ea"/>
                <a:cs typeface="+mn-cs"/>
              </a:rPr>
              <a:t>Dotplots</a:t>
            </a:r>
            <a:r>
              <a:rPr kumimoji="0" lang="es-ES" sz="140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s-ES" sz="1400" i="0" u="none" strike="noStrike" kern="1200" cap="none" spc="0" normalizeH="0" baseline="0" noProof="0" dirty="0" err="1">
                <a:ln>
                  <a:noFill/>
                </a:ln>
                <a:solidFill>
                  <a:prstClr val="black"/>
                </a:solidFill>
                <a:effectLst/>
                <a:uLnTx/>
                <a:uFillTx/>
                <a:latin typeface="Calibri" panose="020F0502020204030204"/>
                <a:ea typeface="+mn-ea"/>
                <a:cs typeface="+mn-cs"/>
              </a:rPr>
              <a:t>multiple</a:t>
            </a:r>
            <a:r>
              <a:rPr kumimoji="0" lang="es-ES" sz="140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400" i="0" u="none" strike="noStrike" kern="1200" cap="none" spc="0" normalizeH="0" baseline="0" noProof="0" dirty="0" err="1">
                <a:ln>
                  <a:noFill/>
                </a:ln>
                <a:solidFill>
                  <a:prstClr val="black"/>
                </a:solidFill>
                <a:effectLst/>
                <a:uLnTx/>
                <a:uFillTx/>
                <a:latin typeface="Calibri" panose="020F0502020204030204"/>
                <a:ea typeface="+mn-ea"/>
                <a:cs typeface="+mn-cs"/>
              </a:rPr>
              <a:t>chromosome</a:t>
            </a:r>
            <a:r>
              <a:rPr kumimoji="0" lang="es-ES" sz="140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400" i="0" u="none" strike="noStrike" kern="1200" cap="none" spc="0" normalizeH="0" baseline="0" noProof="0" dirty="0" err="1">
                <a:ln>
                  <a:noFill/>
                </a:ln>
                <a:solidFill>
                  <a:prstClr val="black"/>
                </a:solidFill>
                <a:effectLst/>
                <a:uLnTx/>
                <a:uFillTx/>
                <a:latin typeface="Calibri" panose="020F0502020204030204"/>
                <a:ea typeface="+mn-ea"/>
                <a:cs typeface="+mn-cs"/>
              </a:rPr>
              <a:t>alignments</a:t>
            </a:r>
            <a:endParaRPr kumimoji="0" lang="es-ES" sz="14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16276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B1BC78E-BECC-46AF-9A18-883D79AF3E33}"/>
              </a:ext>
            </a:extLst>
          </p:cNvPr>
          <p:cNvSpPr txBox="1"/>
          <p:nvPr/>
        </p:nvSpPr>
        <p:spPr>
          <a:xfrm>
            <a:off x="141790" y="60813"/>
            <a:ext cx="11816530" cy="172354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Examples</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methods</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for</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structural</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variation</a:t>
            </a:r>
            <a:endPar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s-ES" b="1" dirty="0">
              <a:solidFill>
                <a:prstClr val="black"/>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s-ES" sz="1400" dirty="0" err="1">
                <a:solidFill>
                  <a:prstClr val="black"/>
                </a:solidFill>
                <a:latin typeface="Calibri" panose="020F0502020204030204"/>
              </a:rPr>
              <a:t>Associate</a:t>
            </a:r>
            <a:r>
              <a:rPr lang="es-ES" sz="1400" dirty="0">
                <a:solidFill>
                  <a:prstClr val="black"/>
                </a:solidFill>
                <a:latin typeface="Calibri" panose="020F0502020204030204"/>
              </a:rPr>
              <a:t> </a:t>
            </a:r>
            <a:r>
              <a:rPr lang="es-ES" sz="1400" dirty="0" err="1">
                <a:solidFill>
                  <a:prstClr val="black"/>
                </a:solidFill>
                <a:latin typeface="Calibri" panose="020F0502020204030204"/>
              </a:rPr>
              <a:t>chromosomic</a:t>
            </a:r>
            <a:r>
              <a:rPr lang="es-ES" sz="1400" dirty="0">
                <a:solidFill>
                  <a:prstClr val="black"/>
                </a:solidFill>
                <a:latin typeface="Calibri" panose="020F0502020204030204"/>
              </a:rPr>
              <a:t> </a:t>
            </a:r>
            <a:r>
              <a:rPr lang="es-ES" sz="1400" dirty="0" err="1">
                <a:solidFill>
                  <a:prstClr val="black"/>
                </a:solidFill>
                <a:latin typeface="Calibri" panose="020F0502020204030204"/>
              </a:rPr>
              <a:t>regions</a:t>
            </a:r>
            <a:r>
              <a:rPr lang="es-ES" sz="1400" dirty="0">
                <a:solidFill>
                  <a:prstClr val="black"/>
                </a:solidFill>
                <a:latin typeface="Calibri" panose="020F0502020204030204"/>
              </a:rPr>
              <a:t> </a:t>
            </a:r>
            <a:r>
              <a:rPr lang="es-ES" sz="1400" dirty="0" err="1">
                <a:solidFill>
                  <a:prstClr val="black"/>
                </a:solidFill>
                <a:latin typeface="Calibri" panose="020F0502020204030204"/>
              </a:rPr>
              <a:t>with</a:t>
            </a:r>
            <a:r>
              <a:rPr lang="es-ES" sz="1400" dirty="0">
                <a:solidFill>
                  <a:prstClr val="black"/>
                </a:solidFill>
                <a:latin typeface="Calibri" panose="020F0502020204030204"/>
              </a:rPr>
              <a:t> </a:t>
            </a:r>
            <a:r>
              <a:rPr lang="es-ES" sz="1400" dirty="0" err="1">
                <a:solidFill>
                  <a:prstClr val="black"/>
                </a:solidFill>
                <a:latin typeface="Calibri" panose="020F0502020204030204"/>
              </a:rPr>
              <a:t>structural</a:t>
            </a:r>
            <a:r>
              <a:rPr lang="es-ES" sz="1400" dirty="0">
                <a:solidFill>
                  <a:prstClr val="black"/>
                </a:solidFill>
                <a:latin typeface="Calibri" panose="020F0502020204030204"/>
              </a:rPr>
              <a:t> </a:t>
            </a:r>
            <a:r>
              <a:rPr lang="es-ES" sz="1400" dirty="0" err="1">
                <a:solidFill>
                  <a:prstClr val="black"/>
                </a:solidFill>
                <a:latin typeface="Calibri" panose="020F0502020204030204"/>
              </a:rPr>
              <a:t>variation</a:t>
            </a:r>
            <a:r>
              <a:rPr lang="es-ES" sz="1400" dirty="0">
                <a:solidFill>
                  <a:prstClr val="black"/>
                </a:solidFill>
                <a:latin typeface="Calibri" panose="020F0502020204030204"/>
              </a:rPr>
              <a:t> </a:t>
            </a:r>
            <a:r>
              <a:rPr lang="es-ES" sz="1400" dirty="0" err="1">
                <a:solidFill>
                  <a:prstClr val="black"/>
                </a:solidFill>
                <a:latin typeface="Calibri" panose="020F0502020204030204"/>
              </a:rPr>
              <a:t>with</a:t>
            </a:r>
            <a:r>
              <a:rPr lang="es-ES" sz="1400" dirty="0">
                <a:solidFill>
                  <a:prstClr val="black"/>
                </a:solidFill>
                <a:latin typeface="Calibri" panose="020F0502020204030204"/>
              </a:rPr>
              <a:t> </a:t>
            </a:r>
            <a:r>
              <a:rPr lang="es-ES" sz="1400" dirty="0" err="1">
                <a:solidFill>
                  <a:prstClr val="black"/>
                </a:solidFill>
                <a:latin typeface="Calibri" panose="020F0502020204030204"/>
              </a:rPr>
              <a:t>the</a:t>
            </a:r>
            <a:r>
              <a:rPr lang="es-ES" sz="1400" dirty="0">
                <a:solidFill>
                  <a:prstClr val="black"/>
                </a:solidFill>
                <a:latin typeface="Calibri" panose="020F0502020204030204"/>
              </a:rPr>
              <a:t> dispensable genes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4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s-ES" sz="1400" dirty="0">
                <a:solidFill>
                  <a:prstClr val="black"/>
                </a:solidFill>
                <a:latin typeface="Calibri" panose="020F0502020204030204"/>
              </a:rPr>
              <a:t>In a </a:t>
            </a:r>
            <a:r>
              <a:rPr lang="es-ES" sz="1400" dirty="0" err="1">
                <a:solidFill>
                  <a:prstClr val="black"/>
                </a:solidFill>
                <a:latin typeface="Calibri" panose="020F0502020204030204"/>
              </a:rPr>
              <a:t>reference</a:t>
            </a:r>
            <a:r>
              <a:rPr lang="es-ES" sz="1400" dirty="0">
                <a:solidFill>
                  <a:prstClr val="black"/>
                </a:solidFill>
                <a:latin typeface="Calibri" panose="020F0502020204030204"/>
              </a:rPr>
              <a:t> </a:t>
            </a:r>
            <a:r>
              <a:rPr lang="es-ES" sz="1400" dirty="0" err="1">
                <a:solidFill>
                  <a:prstClr val="black"/>
                </a:solidFill>
                <a:latin typeface="Calibri" panose="020F0502020204030204"/>
              </a:rPr>
              <a:t>genome</a:t>
            </a:r>
            <a:r>
              <a:rPr lang="es-ES" sz="1400" dirty="0">
                <a:solidFill>
                  <a:prstClr val="black"/>
                </a:solidFill>
                <a:latin typeface="Calibri" panose="020F0502020204030204"/>
              </a:rPr>
              <a:t>, </a:t>
            </a:r>
            <a:r>
              <a:rPr lang="es-ES" sz="1400" dirty="0" err="1">
                <a:solidFill>
                  <a:prstClr val="black"/>
                </a:solidFill>
                <a:latin typeface="Calibri" panose="020F0502020204030204"/>
              </a:rPr>
              <a:t>we</a:t>
            </a:r>
            <a:r>
              <a:rPr lang="es-ES" sz="1400" dirty="0">
                <a:solidFill>
                  <a:prstClr val="black"/>
                </a:solidFill>
                <a:latin typeface="Calibri" panose="020F0502020204030204"/>
              </a:rPr>
              <a:t> can locate </a:t>
            </a:r>
            <a:r>
              <a:rPr lang="es-ES" sz="1400" dirty="0" err="1">
                <a:solidFill>
                  <a:prstClr val="black"/>
                </a:solidFill>
                <a:latin typeface="Calibri" panose="020F0502020204030204"/>
              </a:rPr>
              <a:t>the</a:t>
            </a:r>
            <a:r>
              <a:rPr lang="es-ES" sz="1400" dirty="0">
                <a:solidFill>
                  <a:prstClr val="black"/>
                </a:solidFill>
                <a:latin typeface="Calibri" panose="020F0502020204030204"/>
              </a:rPr>
              <a:t> genes </a:t>
            </a:r>
            <a:r>
              <a:rPr lang="es-ES" sz="1400" dirty="0" err="1">
                <a:solidFill>
                  <a:prstClr val="black"/>
                </a:solidFill>
                <a:latin typeface="Calibri" panose="020F0502020204030204"/>
              </a:rPr>
              <a:t>of</a:t>
            </a:r>
            <a:r>
              <a:rPr lang="es-ES" sz="1400" dirty="0">
                <a:solidFill>
                  <a:prstClr val="black"/>
                </a:solidFill>
                <a:latin typeface="Calibri" panose="020F0502020204030204"/>
              </a:rPr>
              <a:t> </a:t>
            </a:r>
            <a:r>
              <a:rPr lang="es-ES" sz="1400" dirty="0" err="1">
                <a:solidFill>
                  <a:prstClr val="black"/>
                </a:solidFill>
                <a:latin typeface="Calibri" panose="020F0502020204030204"/>
              </a:rPr>
              <a:t>that</a:t>
            </a:r>
            <a:r>
              <a:rPr lang="es-ES" sz="1400" dirty="0">
                <a:solidFill>
                  <a:prstClr val="black"/>
                </a:solidFill>
                <a:latin typeface="Calibri" panose="020F0502020204030204"/>
              </a:rPr>
              <a:t> </a:t>
            </a:r>
            <a:r>
              <a:rPr lang="es-ES" sz="1400" dirty="0" err="1">
                <a:solidFill>
                  <a:prstClr val="black"/>
                </a:solidFill>
                <a:latin typeface="Calibri" panose="020F0502020204030204"/>
              </a:rPr>
              <a:t>reference</a:t>
            </a:r>
            <a:r>
              <a:rPr lang="es-ES" sz="1400" dirty="0">
                <a:solidFill>
                  <a:prstClr val="black"/>
                </a:solidFill>
                <a:latin typeface="Calibri" panose="020F0502020204030204"/>
              </a:rPr>
              <a:t> </a:t>
            </a:r>
            <a:r>
              <a:rPr lang="es-ES" sz="1400" dirty="0" err="1">
                <a:solidFill>
                  <a:prstClr val="black"/>
                </a:solidFill>
                <a:latin typeface="Calibri" panose="020F0502020204030204"/>
              </a:rPr>
              <a:t>that</a:t>
            </a:r>
            <a:r>
              <a:rPr lang="es-ES" sz="1400" dirty="0">
                <a:solidFill>
                  <a:prstClr val="black"/>
                </a:solidFill>
                <a:latin typeface="Calibri" panose="020F0502020204030204"/>
              </a:rPr>
              <a:t> </a:t>
            </a:r>
            <a:r>
              <a:rPr lang="es-ES" sz="1400" dirty="0" err="1">
                <a:solidFill>
                  <a:prstClr val="black"/>
                </a:solidFill>
                <a:latin typeface="Calibri" panose="020F0502020204030204"/>
              </a:rPr>
              <a:t>were</a:t>
            </a:r>
            <a:r>
              <a:rPr lang="es-ES" sz="1400" dirty="0">
                <a:solidFill>
                  <a:prstClr val="black"/>
                </a:solidFill>
                <a:latin typeface="Calibri" panose="020F0502020204030204"/>
              </a:rPr>
              <a:t> in </a:t>
            </a:r>
            <a:r>
              <a:rPr lang="es-ES" sz="1400" dirty="0" err="1">
                <a:solidFill>
                  <a:prstClr val="black"/>
                </a:solidFill>
                <a:latin typeface="Calibri" panose="020F0502020204030204"/>
              </a:rPr>
              <a:t>the</a:t>
            </a:r>
            <a:r>
              <a:rPr lang="es-ES" sz="1400" dirty="0">
                <a:solidFill>
                  <a:prstClr val="black"/>
                </a:solidFill>
                <a:latin typeface="Calibri" panose="020F0502020204030204"/>
              </a:rPr>
              <a:t> </a:t>
            </a:r>
            <a:r>
              <a:rPr lang="es-ES" sz="1400" dirty="0" err="1">
                <a:solidFill>
                  <a:prstClr val="black"/>
                </a:solidFill>
                <a:latin typeface="Calibri" panose="020F0502020204030204"/>
              </a:rPr>
              <a:t>accesory</a:t>
            </a:r>
            <a:r>
              <a:rPr lang="es-ES" sz="1400" dirty="0">
                <a:solidFill>
                  <a:prstClr val="black"/>
                </a:solidFill>
                <a:latin typeface="Calibri" panose="020F0502020204030204"/>
              </a:rPr>
              <a:t> </a:t>
            </a:r>
            <a:r>
              <a:rPr lang="es-ES" sz="1400" dirty="0" err="1">
                <a:solidFill>
                  <a:prstClr val="black"/>
                </a:solidFill>
                <a:latin typeface="Calibri" panose="020F0502020204030204"/>
              </a:rPr>
              <a:t>part</a:t>
            </a:r>
            <a:r>
              <a:rPr lang="es-ES" sz="1400" dirty="0">
                <a:solidFill>
                  <a:prstClr val="black"/>
                </a:solidFill>
                <a:latin typeface="Calibri" panose="020F0502020204030204"/>
              </a:rPr>
              <a:t> </a:t>
            </a:r>
            <a:r>
              <a:rPr lang="es-ES" sz="1400" dirty="0" err="1">
                <a:solidFill>
                  <a:prstClr val="black"/>
                </a:solidFill>
                <a:latin typeface="Calibri" panose="020F0502020204030204"/>
              </a:rPr>
              <a:t>of</a:t>
            </a:r>
            <a:r>
              <a:rPr lang="es-ES" sz="1400" dirty="0">
                <a:solidFill>
                  <a:prstClr val="black"/>
                </a:solidFill>
                <a:latin typeface="Calibri" panose="020F0502020204030204"/>
              </a:rPr>
              <a:t> </a:t>
            </a:r>
            <a:r>
              <a:rPr lang="es-ES" sz="1400" dirty="0" err="1">
                <a:solidFill>
                  <a:prstClr val="black"/>
                </a:solidFill>
                <a:latin typeface="Calibri" panose="020F0502020204030204"/>
              </a:rPr>
              <a:t>the</a:t>
            </a:r>
            <a:r>
              <a:rPr lang="es-ES" sz="1400" dirty="0">
                <a:solidFill>
                  <a:prstClr val="black"/>
                </a:solidFill>
                <a:latin typeface="Calibri" panose="020F0502020204030204"/>
              </a:rPr>
              <a:t> </a:t>
            </a:r>
            <a:r>
              <a:rPr lang="es-ES" sz="1400" dirty="0" err="1">
                <a:solidFill>
                  <a:prstClr val="black"/>
                </a:solidFill>
                <a:latin typeface="Calibri" panose="020F0502020204030204"/>
              </a:rPr>
              <a:t>pangenome</a:t>
            </a:r>
            <a:r>
              <a:rPr lang="es-ES" sz="1400" dirty="0">
                <a:solidFill>
                  <a:prstClr val="black"/>
                </a:solidFill>
                <a:latin typeface="Calibri" panose="020F0502020204030204"/>
              </a:rPr>
              <a:t> (</a:t>
            </a:r>
            <a:r>
              <a:rPr lang="es-ES" sz="1400" dirty="0" err="1">
                <a:solidFill>
                  <a:prstClr val="black"/>
                </a:solidFill>
                <a:latin typeface="Calibri" panose="020F0502020204030204"/>
              </a:rPr>
              <a:t>subjected</a:t>
            </a:r>
            <a:r>
              <a:rPr lang="es-ES" sz="1400" dirty="0">
                <a:solidFill>
                  <a:prstClr val="black"/>
                </a:solidFill>
                <a:latin typeface="Calibri" panose="020F0502020204030204"/>
              </a:rPr>
              <a:t> </a:t>
            </a:r>
            <a:r>
              <a:rPr lang="es-ES" sz="1400" dirty="0" err="1">
                <a:solidFill>
                  <a:prstClr val="black"/>
                </a:solidFill>
                <a:latin typeface="Calibri" panose="020F0502020204030204"/>
              </a:rPr>
              <a:t>to</a:t>
            </a:r>
            <a:r>
              <a:rPr lang="es-ES" sz="1400" dirty="0">
                <a:solidFill>
                  <a:prstClr val="black"/>
                </a:solidFill>
                <a:latin typeface="Calibri" panose="020F0502020204030204"/>
              </a:rPr>
              <a:t> </a:t>
            </a:r>
            <a:r>
              <a:rPr lang="es-ES" sz="1400" dirty="0" err="1">
                <a:solidFill>
                  <a:prstClr val="black"/>
                </a:solidFill>
                <a:latin typeface="Calibri" panose="020F0502020204030204"/>
              </a:rPr>
              <a:t>presence</a:t>
            </a:r>
            <a:r>
              <a:rPr lang="es-ES" sz="1400" dirty="0">
                <a:solidFill>
                  <a:prstClr val="black"/>
                </a:solidFill>
                <a:latin typeface="Calibri" panose="020F0502020204030204"/>
              </a:rPr>
              <a:t>/</a:t>
            </a:r>
            <a:r>
              <a:rPr lang="es-ES" sz="1400" dirty="0" err="1">
                <a:solidFill>
                  <a:prstClr val="black"/>
                </a:solidFill>
                <a:latin typeface="Calibri" panose="020F0502020204030204"/>
              </a:rPr>
              <a:t>absence</a:t>
            </a:r>
            <a:r>
              <a:rPr lang="es-ES" sz="1400" dirty="0">
                <a:solidFill>
                  <a:prstClr val="black"/>
                </a:solidFill>
                <a:latin typeface="Calibri" panose="020F0502020204030204"/>
              </a:rPr>
              <a:t> </a:t>
            </a:r>
            <a:r>
              <a:rPr lang="es-ES" sz="1400" dirty="0" err="1">
                <a:solidFill>
                  <a:prstClr val="black"/>
                </a:solidFill>
                <a:latin typeface="Calibri" panose="020F0502020204030204"/>
              </a:rPr>
              <a:t>variation</a:t>
            </a:r>
            <a:r>
              <a:rPr lang="es-ES" sz="1400" dirty="0">
                <a:solidFill>
                  <a:prstClr val="black"/>
                </a:solidFill>
                <a:latin typeface="Calibri" panose="020F0502020204030204"/>
              </a:rPr>
              <a:t> </a:t>
            </a:r>
            <a:r>
              <a:rPr lang="es-ES" sz="1400" dirty="0" err="1">
                <a:solidFill>
                  <a:prstClr val="black"/>
                </a:solidFill>
                <a:latin typeface="Calibri" panose="020F0502020204030204"/>
              </a:rPr>
              <a:t>across</a:t>
            </a:r>
            <a:r>
              <a:rPr lang="es-ES" sz="1400" dirty="0">
                <a:solidFill>
                  <a:prstClr val="black"/>
                </a:solidFill>
                <a:latin typeface="Calibri" panose="020F0502020204030204"/>
              </a:rPr>
              <a:t> </a:t>
            </a:r>
            <a:r>
              <a:rPr lang="es-ES" sz="1400" dirty="0" err="1">
                <a:solidFill>
                  <a:prstClr val="black"/>
                </a:solidFill>
                <a:latin typeface="Calibri" panose="020F0502020204030204"/>
              </a:rPr>
              <a:t>the</a:t>
            </a:r>
            <a:r>
              <a:rPr lang="es-ES" sz="1400" dirty="0">
                <a:solidFill>
                  <a:prstClr val="black"/>
                </a:solidFill>
                <a:latin typeface="Calibri" panose="020F0502020204030204"/>
              </a:rPr>
              <a:t> </a:t>
            </a:r>
            <a:r>
              <a:rPr lang="es-ES" sz="1400" dirty="0" err="1">
                <a:solidFill>
                  <a:prstClr val="black"/>
                </a:solidFill>
                <a:latin typeface="Calibri" panose="020F0502020204030204"/>
              </a:rPr>
              <a:t>individiual</a:t>
            </a:r>
            <a:r>
              <a:rPr lang="es-ES" sz="1400" dirty="0">
                <a:solidFill>
                  <a:prstClr val="black"/>
                </a:solidFill>
                <a:latin typeface="Calibri" panose="020F0502020204030204"/>
              </a:rPr>
              <a:t> </a:t>
            </a:r>
            <a:r>
              <a:rPr lang="es-ES" sz="1400" dirty="0" err="1">
                <a:solidFill>
                  <a:prstClr val="black"/>
                </a:solidFill>
                <a:latin typeface="Calibri" panose="020F0502020204030204"/>
              </a:rPr>
              <a:t>resequenced</a:t>
            </a:r>
            <a:r>
              <a:rPr lang="es-ES" sz="1400" dirty="0">
                <a:solidFill>
                  <a:prstClr val="black"/>
                </a:solidFill>
                <a:latin typeface="Calibri" panose="020F0502020204030204"/>
              </a:rPr>
              <a:t> </a:t>
            </a:r>
            <a:r>
              <a:rPr lang="es-ES" sz="1400" dirty="0" err="1">
                <a:solidFill>
                  <a:prstClr val="black"/>
                </a:solidFill>
                <a:latin typeface="Calibri" panose="020F0502020204030204"/>
              </a:rPr>
              <a:t>samples</a:t>
            </a:r>
            <a:r>
              <a:rPr lang="es-ES" sz="1400" dirty="0">
                <a:solidFill>
                  <a:prstClr val="black"/>
                </a:solidFill>
                <a:latin typeface="Calibri" panose="020F0502020204030204"/>
              </a:rPr>
              <a:t>). </a:t>
            </a:r>
            <a:r>
              <a:rPr lang="es-ES" sz="1400" dirty="0" err="1">
                <a:solidFill>
                  <a:prstClr val="black"/>
                </a:solidFill>
                <a:latin typeface="Calibri" panose="020F0502020204030204"/>
              </a:rPr>
              <a:t>Of</a:t>
            </a:r>
            <a:r>
              <a:rPr lang="es-ES" sz="1400" dirty="0">
                <a:solidFill>
                  <a:prstClr val="black"/>
                </a:solidFill>
                <a:latin typeface="Calibri" panose="020F0502020204030204"/>
              </a:rPr>
              <a:t> </a:t>
            </a:r>
            <a:r>
              <a:rPr lang="es-ES" sz="1400" dirty="0" err="1">
                <a:solidFill>
                  <a:prstClr val="black"/>
                </a:solidFill>
                <a:latin typeface="Calibri" panose="020F0502020204030204"/>
              </a:rPr>
              <a:t>course</a:t>
            </a:r>
            <a:r>
              <a:rPr lang="es-ES" sz="1400" dirty="0">
                <a:solidFill>
                  <a:prstClr val="black"/>
                </a:solidFill>
                <a:latin typeface="Calibri" panose="020F0502020204030204"/>
              </a:rPr>
              <a:t>, </a:t>
            </a:r>
            <a:r>
              <a:rPr lang="es-ES" sz="1400" dirty="0" err="1">
                <a:solidFill>
                  <a:prstClr val="black"/>
                </a:solidFill>
                <a:latin typeface="Calibri" panose="020F0502020204030204"/>
              </a:rPr>
              <a:t>we</a:t>
            </a:r>
            <a:r>
              <a:rPr lang="es-ES" sz="1400" dirty="0">
                <a:solidFill>
                  <a:prstClr val="black"/>
                </a:solidFill>
                <a:latin typeface="Calibri" panose="020F0502020204030204"/>
              </a:rPr>
              <a:t> can </a:t>
            </a:r>
            <a:r>
              <a:rPr lang="es-ES" sz="1400" dirty="0" err="1">
                <a:solidFill>
                  <a:prstClr val="black"/>
                </a:solidFill>
                <a:latin typeface="Calibri" panose="020F0502020204030204"/>
              </a:rPr>
              <a:t>not</a:t>
            </a:r>
            <a:r>
              <a:rPr lang="es-ES" sz="1400" dirty="0">
                <a:solidFill>
                  <a:prstClr val="black"/>
                </a:solidFill>
                <a:latin typeface="Calibri" panose="020F0502020204030204"/>
              </a:rPr>
              <a:t> locate in </a:t>
            </a:r>
            <a:r>
              <a:rPr lang="es-ES" sz="1400" dirty="0" err="1">
                <a:solidFill>
                  <a:prstClr val="black"/>
                </a:solidFill>
                <a:latin typeface="Calibri" panose="020F0502020204030204"/>
              </a:rPr>
              <a:t>that</a:t>
            </a:r>
            <a:r>
              <a:rPr lang="es-ES" sz="1400" dirty="0">
                <a:solidFill>
                  <a:prstClr val="black"/>
                </a:solidFill>
                <a:latin typeface="Calibri" panose="020F0502020204030204"/>
              </a:rPr>
              <a:t> </a:t>
            </a:r>
            <a:r>
              <a:rPr lang="es-ES" sz="1400" dirty="0" err="1">
                <a:solidFill>
                  <a:prstClr val="black"/>
                </a:solidFill>
                <a:latin typeface="Calibri" panose="020F0502020204030204"/>
              </a:rPr>
              <a:t>reference</a:t>
            </a:r>
            <a:r>
              <a:rPr lang="es-ES" sz="1400" dirty="0">
                <a:solidFill>
                  <a:prstClr val="black"/>
                </a:solidFill>
                <a:latin typeface="Calibri" panose="020F0502020204030204"/>
              </a:rPr>
              <a:t> </a:t>
            </a:r>
            <a:r>
              <a:rPr lang="es-ES" sz="1400" dirty="0" err="1">
                <a:solidFill>
                  <a:prstClr val="black"/>
                </a:solidFill>
                <a:latin typeface="Calibri" panose="020F0502020204030204"/>
              </a:rPr>
              <a:t>the</a:t>
            </a:r>
            <a:r>
              <a:rPr lang="es-ES" sz="1400" dirty="0">
                <a:solidFill>
                  <a:prstClr val="black"/>
                </a:solidFill>
                <a:latin typeface="Calibri" panose="020F0502020204030204"/>
              </a:rPr>
              <a:t> extra genes </a:t>
            </a:r>
            <a:r>
              <a:rPr lang="es-ES" sz="1400" dirty="0" err="1">
                <a:solidFill>
                  <a:prstClr val="black"/>
                </a:solidFill>
                <a:latin typeface="Calibri" panose="020F0502020204030204"/>
              </a:rPr>
              <a:t>reassembled</a:t>
            </a:r>
            <a:r>
              <a:rPr lang="es-ES" sz="1400" dirty="0">
                <a:solidFill>
                  <a:prstClr val="black"/>
                </a:solidFill>
                <a:latin typeface="Calibri" panose="020F0502020204030204"/>
              </a:rPr>
              <a:t> </a:t>
            </a:r>
            <a:r>
              <a:rPr lang="es-ES" sz="1400" dirty="0" err="1">
                <a:solidFill>
                  <a:prstClr val="black"/>
                </a:solidFill>
                <a:latin typeface="Calibri" panose="020F0502020204030204"/>
              </a:rPr>
              <a:t>from</a:t>
            </a:r>
            <a:r>
              <a:rPr lang="es-ES" sz="1400" dirty="0">
                <a:solidFill>
                  <a:prstClr val="black"/>
                </a:solidFill>
                <a:latin typeface="Calibri" panose="020F0502020204030204"/>
              </a:rPr>
              <a:t> a </a:t>
            </a:r>
            <a:r>
              <a:rPr lang="es-ES" sz="1400" dirty="0" err="1">
                <a:solidFill>
                  <a:prstClr val="black"/>
                </a:solidFill>
                <a:latin typeface="Calibri" panose="020F0502020204030204"/>
              </a:rPr>
              <a:t>resequenced</a:t>
            </a:r>
            <a:r>
              <a:rPr lang="es-ES" sz="1400" dirty="0">
                <a:solidFill>
                  <a:prstClr val="black"/>
                </a:solidFill>
                <a:latin typeface="Calibri" panose="020F0502020204030204"/>
              </a:rPr>
              <a:t> </a:t>
            </a:r>
            <a:r>
              <a:rPr lang="es-ES" sz="1400" dirty="0" err="1">
                <a:solidFill>
                  <a:prstClr val="black"/>
                </a:solidFill>
                <a:latin typeface="Calibri" panose="020F0502020204030204"/>
              </a:rPr>
              <a:t>individual’s</a:t>
            </a:r>
            <a:r>
              <a:rPr lang="es-ES" sz="1400" dirty="0">
                <a:solidFill>
                  <a:prstClr val="black"/>
                </a:solidFill>
                <a:latin typeface="Calibri" panose="020F0502020204030204"/>
              </a:rPr>
              <a:t> </a:t>
            </a:r>
            <a:r>
              <a:rPr lang="es-ES" sz="1400" dirty="0" err="1">
                <a:solidFill>
                  <a:prstClr val="black"/>
                </a:solidFill>
                <a:latin typeface="Calibri" panose="020F0502020204030204"/>
              </a:rPr>
              <a:t>reads</a:t>
            </a:r>
            <a:r>
              <a:rPr lang="es-ES" sz="1400" dirty="0">
                <a:solidFill>
                  <a:prstClr val="black"/>
                </a:solidFill>
                <a:latin typeface="Calibri" panose="020F0502020204030204"/>
              </a:rPr>
              <a:t> </a:t>
            </a:r>
            <a:r>
              <a:rPr lang="es-ES" sz="1400" dirty="0" err="1">
                <a:solidFill>
                  <a:prstClr val="black"/>
                </a:solidFill>
                <a:latin typeface="Calibri" panose="020F0502020204030204"/>
              </a:rPr>
              <a:t>that</a:t>
            </a:r>
            <a:r>
              <a:rPr lang="es-ES" sz="1400" dirty="0">
                <a:solidFill>
                  <a:prstClr val="black"/>
                </a:solidFill>
                <a:latin typeface="Calibri" panose="020F0502020204030204"/>
              </a:rPr>
              <a:t> </a:t>
            </a:r>
            <a:r>
              <a:rPr lang="es-ES" sz="1400" dirty="0" err="1">
                <a:solidFill>
                  <a:prstClr val="black"/>
                </a:solidFill>
                <a:latin typeface="Calibri" panose="020F0502020204030204"/>
              </a:rPr>
              <a:t>were</a:t>
            </a:r>
            <a:r>
              <a:rPr lang="es-ES" sz="1400" dirty="0">
                <a:solidFill>
                  <a:prstClr val="black"/>
                </a:solidFill>
                <a:latin typeface="Calibri" panose="020F0502020204030204"/>
              </a:rPr>
              <a:t> </a:t>
            </a:r>
            <a:r>
              <a:rPr lang="es-ES" sz="1400" dirty="0" err="1">
                <a:solidFill>
                  <a:prstClr val="black"/>
                </a:solidFill>
                <a:latin typeface="Calibri" panose="020F0502020204030204"/>
              </a:rPr>
              <a:t>not</a:t>
            </a:r>
            <a:r>
              <a:rPr lang="es-ES" sz="1400" dirty="0">
                <a:solidFill>
                  <a:prstClr val="black"/>
                </a:solidFill>
                <a:latin typeface="Calibri" panose="020F0502020204030204"/>
              </a:rPr>
              <a:t> </a:t>
            </a:r>
            <a:r>
              <a:rPr lang="es-ES" sz="1400" dirty="0" err="1">
                <a:solidFill>
                  <a:prstClr val="black"/>
                </a:solidFill>
                <a:latin typeface="Calibri" panose="020F0502020204030204"/>
              </a:rPr>
              <a:t>present</a:t>
            </a:r>
            <a:r>
              <a:rPr lang="es-ES" sz="1400" dirty="0">
                <a:solidFill>
                  <a:prstClr val="black"/>
                </a:solidFill>
                <a:latin typeface="Calibri" panose="020F0502020204030204"/>
              </a:rPr>
              <a:t> in </a:t>
            </a:r>
            <a:r>
              <a:rPr lang="es-ES" sz="1400" dirty="0" err="1">
                <a:solidFill>
                  <a:prstClr val="black"/>
                </a:solidFill>
                <a:latin typeface="Calibri" panose="020F0502020204030204"/>
              </a:rPr>
              <a:t>such</a:t>
            </a:r>
            <a:r>
              <a:rPr lang="es-ES" sz="1400" dirty="0">
                <a:solidFill>
                  <a:prstClr val="black"/>
                </a:solidFill>
                <a:latin typeface="Calibri" panose="020F0502020204030204"/>
              </a:rPr>
              <a:t> </a:t>
            </a:r>
            <a:r>
              <a:rPr lang="es-ES" sz="1400" dirty="0" err="1">
                <a:solidFill>
                  <a:prstClr val="black"/>
                </a:solidFill>
                <a:latin typeface="Calibri" panose="020F0502020204030204"/>
              </a:rPr>
              <a:t>reference</a:t>
            </a:r>
            <a:r>
              <a:rPr lang="es-ES" sz="1400" dirty="0">
                <a:solidFill>
                  <a:prstClr val="black"/>
                </a:solidFill>
                <a:latin typeface="Calibri" panose="020F0502020204030204"/>
              </a:rPr>
              <a:t>.</a:t>
            </a:r>
            <a:endParaRPr kumimoji="0" lang="es-ES" sz="14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Imagen 5">
            <a:extLst>
              <a:ext uri="{FF2B5EF4-FFF2-40B4-BE49-F238E27FC236}">
                <a16:creationId xmlns:a16="http://schemas.microsoft.com/office/drawing/2014/main" id="{846A10E6-5A24-4C9F-B6C4-A1769BFB5019}"/>
              </a:ext>
            </a:extLst>
          </p:cNvPr>
          <p:cNvPicPr>
            <a:picLocks noChangeAspect="1"/>
          </p:cNvPicPr>
          <p:nvPr/>
        </p:nvPicPr>
        <p:blipFill>
          <a:blip r:embed="rId2"/>
          <a:stretch>
            <a:fillRect/>
          </a:stretch>
        </p:blipFill>
        <p:spPr>
          <a:xfrm>
            <a:off x="141790" y="2631441"/>
            <a:ext cx="6321193" cy="2773680"/>
          </a:xfrm>
          <a:prstGeom prst="rect">
            <a:avLst/>
          </a:prstGeom>
        </p:spPr>
      </p:pic>
      <p:pic>
        <p:nvPicPr>
          <p:cNvPr id="1026" name="Picture 2">
            <a:extLst>
              <a:ext uri="{FF2B5EF4-FFF2-40B4-BE49-F238E27FC236}">
                <a16:creationId xmlns:a16="http://schemas.microsoft.com/office/drawing/2014/main" id="{84BE4664-BB3A-4C50-BFAF-CC56968BD7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1810" y="1666239"/>
            <a:ext cx="5165390" cy="5130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77645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F1A6B66E-0645-4D82-972A-3ABF48FD022A}"/>
              </a:ext>
            </a:extLst>
          </p:cNvPr>
          <p:cNvSpPr txBox="1"/>
          <p:nvPr/>
        </p:nvSpPr>
        <p:spPr>
          <a:xfrm>
            <a:off x="224117" y="143435"/>
            <a:ext cx="11887201" cy="4629409"/>
          </a:xfrm>
          <a:prstGeom prst="rect">
            <a:avLst/>
          </a:prstGeom>
          <a:noFill/>
        </p:spPr>
        <p:txBody>
          <a:bodyPr wrap="square" rtlCol="0">
            <a:spAutoFit/>
          </a:bodyPr>
          <a:lstStyle/>
          <a:p>
            <a:r>
              <a:rPr lang="es-ES" b="1" dirty="0" err="1"/>
              <a:t>The</a:t>
            </a:r>
            <a:r>
              <a:rPr lang="es-ES" b="1" dirty="0"/>
              <a:t> </a:t>
            </a:r>
            <a:r>
              <a:rPr lang="es-ES" b="1" dirty="0" err="1"/>
              <a:t>pangenome</a:t>
            </a:r>
            <a:r>
              <a:rPr lang="es-ES" b="1" dirty="0"/>
              <a:t> concept</a:t>
            </a:r>
          </a:p>
          <a:p>
            <a:pPr>
              <a:lnSpc>
                <a:spcPct val="150000"/>
              </a:lnSpc>
            </a:pPr>
            <a:endParaRPr lang="es-ES" dirty="0"/>
          </a:p>
          <a:p>
            <a:pPr marL="742950" lvl="1" indent="-285750">
              <a:lnSpc>
                <a:spcPct val="150000"/>
              </a:lnSpc>
              <a:buFont typeface="Arial" panose="020B0604020202020204" pitchFamily="34" charset="0"/>
              <a:buChar char="•"/>
            </a:pPr>
            <a:endParaRPr lang="en-US" sz="1400" b="0" i="0" dirty="0">
              <a:solidFill>
                <a:srgbClr val="202122"/>
              </a:solidFill>
              <a:effectLst/>
              <a:latin typeface="Arial" panose="020B0604020202020204" pitchFamily="34" charset="0"/>
            </a:endParaRPr>
          </a:p>
          <a:p>
            <a:pPr marL="742950" lvl="1" indent="-285750">
              <a:lnSpc>
                <a:spcPct val="150000"/>
              </a:lnSpc>
              <a:buFont typeface="Arial" panose="020B0604020202020204" pitchFamily="34" charset="0"/>
              <a:buChar char="•"/>
            </a:pPr>
            <a:endParaRPr lang="en-US" sz="1400" dirty="0">
              <a:solidFill>
                <a:srgbClr val="202122"/>
              </a:solidFill>
              <a:latin typeface="Arial" panose="020B0604020202020204" pitchFamily="34" charset="0"/>
            </a:endParaRPr>
          </a:p>
          <a:p>
            <a:pPr marL="742950" lvl="1" indent="-285750">
              <a:lnSpc>
                <a:spcPct val="150000"/>
              </a:lnSpc>
              <a:buFont typeface="Arial" panose="020B0604020202020204" pitchFamily="34" charset="0"/>
              <a:buChar char="•"/>
            </a:pPr>
            <a:endParaRPr lang="en-US" sz="1400" b="0" i="0" dirty="0">
              <a:solidFill>
                <a:srgbClr val="202122"/>
              </a:solidFill>
              <a:effectLst/>
              <a:latin typeface="Arial" panose="020B0604020202020204" pitchFamily="34" charset="0"/>
            </a:endParaRPr>
          </a:p>
          <a:p>
            <a:pPr marL="742950" lvl="1" indent="-285750">
              <a:lnSpc>
                <a:spcPct val="150000"/>
              </a:lnSpc>
              <a:buFont typeface="Arial" panose="020B0604020202020204" pitchFamily="34" charset="0"/>
              <a:buChar char="•"/>
            </a:pPr>
            <a:endParaRPr lang="en-US" sz="1400" dirty="0">
              <a:solidFill>
                <a:srgbClr val="202122"/>
              </a:solidFill>
              <a:latin typeface="Arial" panose="020B0604020202020204" pitchFamily="34" charset="0"/>
            </a:endParaRPr>
          </a:p>
          <a:p>
            <a:pPr marL="742950" lvl="1" indent="-285750">
              <a:lnSpc>
                <a:spcPct val="150000"/>
              </a:lnSpc>
              <a:buFont typeface="Arial" panose="020B0604020202020204" pitchFamily="34" charset="0"/>
              <a:buChar char="•"/>
            </a:pPr>
            <a:endParaRPr lang="en-US" sz="1400" b="0" i="0" dirty="0">
              <a:solidFill>
                <a:srgbClr val="202122"/>
              </a:solidFill>
              <a:effectLst/>
              <a:latin typeface="Arial" panose="020B0604020202020204" pitchFamily="34" charset="0"/>
            </a:endParaRPr>
          </a:p>
          <a:p>
            <a:pPr marL="742950" lvl="1" indent="-285750">
              <a:lnSpc>
                <a:spcPct val="150000"/>
              </a:lnSpc>
              <a:buFont typeface="Arial" panose="020B0604020202020204" pitchFamily="34" charset="0"/>
              <a:buChar char="•"/>
            </a:pPr>
            <a:endParaRPr lang="en-US" sz="1400" dirty="0">
              <a:solidFill>
                <a:srgbClr val="202122"/>
              </a:solidFill>
              <a:latin typeface="Arial" panose="020B0604020202020204" pitchFamily="34" charset="0"/>
            </a:endParaRPr>
          </a:p>
          <a:p>
            <a:pPr marL="742950" lvl="1" indent="-285750">
              <a:lnSpc>
                <a:spcPct val="150000"/>
              </a:lnSpc>
              <a:buFont typeface="Arial" panose="020B0604020202020204" pitchFamily="34" charset="0"/>
              <a:buChar char="•"/>
            </a:pPr>
            <a:endParaRPr lang="en-US" sz="1400" b="0" i="0" dirty="0">
              <a:solidFill>
                <a:srgbClr val="202122"/>
              </a:solidFill>
              <a:effectLst/>
              <a:latin typeface="Arial" panose="020B0604020202020204" pitchFamily="34" charset="0"/>
            </a:endParaRPr>
          </a:p>
          <a:p>
            <a:pPr marL="742950" lvl="1" indent="-285750">
              <a:lnSpc>
                <a:spcPct val="150000"/>
              </a:lnSpc>
              <a:buFont typeface="Arial" panose="020B0604020202020204" pitchFamily="34" charset="0"/>
              <a:buChar char="•"/>
            </a:pPr>
            <a:endParaRPr lang="en-US" sz="1400" dirty="0">
              <a:solidFill>
                <a:srgbClr val="202122"/>
              </a:solidFill>
              <a:latin typeface="Arial" panose="020B0604020202020204" pitchFamily="34" charset="0"/>
            </a:endParaRPr>
          </a:p>
          <a:p>
            <a:pPr marL="742950" lvl="1" indent="-285750">
              <a:lnSpc>
                <a:spcPct val="150000"/>
              </a:lnSpc>
              <a:buFont typeface="Arial" panose="020B0604020202020204" pitchFamily="34" charset="0"/>
              <a:buChar char="•"/>
            </a:pPr>
            <a:endParaRPr lang="en-US" sz="1400" b="0" i="0" dirty="0">
              <a:solidFill>
                <a:srgbClr val="202122"/>
              </a:solidFill>
              <a:effectLst/>
              <a:latin typeface="Arial" panose="020B0604020202020204" pitchFamily="34" charset="0"/>
            </a:endParaRPr>
          </a:p>
          <a:p>
            <a:pPr marL="742950" lvl="1" indent="-285750">
              <a:lnSpc>
                <a:spcPct val="150000"/>
              </a:lnSpc>
              <a:buFont typeface="Arial" panose="020B0604020202020204" pitchFamily="34" charset="0"/>
              <a:buChar char="•"/>
            </a:pPr>
            <a:endParaRPr lang="en-US" sz="1400" b="1" dirty="0"/>
          </a:p>
          <a:p>
            <a:pPr marL="742950" lvl="1" indent="-285750">
              <a:lnSpc>
                <a:spcPct val="150000"/>
              </a:lnSpc>
              <a:buFont typeface="Arial" panose="020B0604020202020204" pitchFamily="34" charset="0"/>
              <a:buChar char="•"/>
            </a:pPr>
            <a:endParaRPr lang="en-US" sz="1400" b="1" dirty="0"/>
          </a:p>
          <a:p>
            <a:pPr>
              <a:lnSpc>
                <a:spcPct val="150000"/>
              </a:lnSpc>
            </a:pPr>
            <a:endParaRPr lang="en-US" sz="1400" b="1" dirty="0"/>
          </a:p>
        </p:txBody>
      </p:sp>
      <p:sp>
        <p:nvSpPr>
          <p:cNvPr id="5" name="CuadroTexto 4">
            <a:extLst>
              <a:ext uri="{FF2B5EF4-FFF2-40B4-BE49-F238E27FC236}">
                <a16:creationId xmlns:a16="http://schemas.microsoft.com/office/drawing/2014/main" id="{5B83D6E1-8BB6-4CB8-BB16-E18480B4BD5D}"/>
              </a:ext>
            </a:extLst>
          </p:cNvPr>
          <p:cNvSpPr txBox="1"/>
          <p:nvPr/>
        </p:nvSpPr>
        <p:spPr>
          <a:xfrm>
            <a:off x="224117" y="4462609"/>
            <a:ext cx="11887201" cy="2321085"/>
          </a:xfrm>
          <a:prstGeom prst="rect">
            <a:avLst/>
          </a:prstGeom>
          <a:noFill/>
        </p:spPr>
        <p:txBody>
          <a:bodyPr wrap="square">
            <a:spAutoFit/>
          </a:bodyPr>
          <a:lstStyle/>
          <a:p>
            <a:pPr>
              <a:lnSpc>
                <a:spcPct val="150000"/>
              </a:lnSpc>
              <a:defRPr/>
            </a:pPr>
            <a:r>
              <a:rPr lang="en-US" sz="1400" dirty="0"/>
              <a:t>We will study:</a:t>
            </a:r>
          </a:p>
          <a:p>
            <a:pPr>
              <a:lnSpc>
                <a:spcPct val="150000"/>
              </a:lnSpc>
              <a:defRPr/>
            </a:pPr>
            <a:r>
              <a:rPr lang="en-US" sz="1400" b="1" dirty="0"/>
              <a:t>The distribution of pangenomes:</a:t>
            </a:r>
          </a:p>
          <a:p>
            <a:pPr marL="285750" indent="-285750">
              <a:lnSpc>
                <a:spcPct val="150000"/>
              </a:lnSpc>
              <a:buFont typeface="Arial" panose="020B0604020202020204" pitchFamily="34" charset="0"/>
              <a:buChar char="•"/>
              <a:defRPr/>
            </a:pPr>
            <a:r>
              <a:rPr lang="en-US" sz="1400" dirty="0"/>
              <a:t>Open pangenomes are very common in prokaryotes and also quite abundant in some eukaryotes such as plants. However, in recent years pangenomes with sticking openness have been described in metazoans, which were thought to possess closed pangenomes with very low variation.</a:t>
            </a:r>
          </a:p>
          <a:p>
            <a:pPr>
              <a:lnSpc>
                <a:spcPct val="150000"/>
              </a:lnSpc>
              <a:defRPr/>
            </a:pPr>
            <a:r>
              <a:rPr lang="en-US" sz="1400" b="1" dirty="0"/>
              <a:t>The basis and evolution of pangenomes:</a:t>
            </a:r>
          </a:p>
          <a:p>
            <a:pPr marL="285750" indent="-285750">
              <a:lnSpc>
                <a:spcPct val="150000"/>
              </a:lnSpc>
              <a:buFont typeface="Arial" panose="020B0604020202020204" pitchFamily="34" charset="0"/>
              <a:buChar char="•"/>
              <a:defRPr/>
            </a:pPr>
            <a:r>
              <a:rPr lang="en-US" sz="1400" dirty="0"/>
              <a:t>Pangenome evolves due to: gene duplication, gene gain and loss dynamics and interaction of the genome with mobile elements that are shaped by selection and drift</a:t>
            </a:r>
          </a:p>
        </p:txBody>
      </p:sp>
      <p:sp>
        <p:nvSpPr>
          <p:cNvPr id="6" name="CuadroTexto 5">
            <a:extLst>
              <a:ext uri="{FF2B5EF4-FFF2-40B4-BE49-F238E27FC236}">
                <a16:creationId xmlns:a16="http://schemas.microsoft.com/office/drawing/2014/main" id="{B65EB518-41F1-463C-834A-7658A5B5BDD9}"/>
              </a:ext>
            </a:extLst>
          </p:cNvPr>
          <p:cNvSpPr txBox="1"/>
          <p:nvPr/>
        </p:nvSpPr>
        <p:spPr>
          <a:xfrm>
            <a:off x="224117" y="551025"/>
            <a:ext cx="11743766" cy="1351588"/>
          </a:xfrm>
          <a:prstGeom prst="rect">
            <a:avLst/>
          </a:prstGeom>
          <a:noFill/>
        </p:spPr>
        <p:txBody>
          <a:bodyPr wrap="square">
            <a:spAutoFit/>
          </a:bodyPr>
          <a:lstStyle/>
          <a:p>
            <a:pPr marL="285750" indent="-285750">
              <a:lnSpc>
                <a:spcPct val="150000"/>
              </a:lnSpc>
              <a:buFont typeface="Arial" panose="020B0604020202020204" pitchFamily="34" charset="0"/>
              <a:buChar char="•"/>
              <a:defRPr/>
            </a:pPr>
            <a:r>
              <a:rPr lang="en-US" sz="1400" dirty="0"/>
              <a:t>Based on the idea that the more genomes from a species are sequenced and added to the study, the number of new genes added to the pangenome will be smaller. The number of new genes discovered after each new genome will be: </a:t>
            </a:r>
          </a:p>
          <a:p>
            <a:pPr>
              <a:lnSpc>
                <a:spcPct val="150000"/>
              </a:lnSpc>
              <a:defRPr/>
            </a:pPr>
            <a:r>
              <a:rPr lang="en-US" sz="1400" dirty="0"/>
              <a:t>	- κ is a constant, N is the number of genomes sequenced, and α &gt; 0. </a:t>
            </a:r>
          </a:p>
          <a:p>
            <a:pPr>
              <a:lnSpc>
                <a:spcPct val="150000"/>
              </a:lnSpc>
              <a:defRPr/>
            </a:pPr>
            <a:r>
              <a:rPr lang="en-US" sz="1400" dirty="0"/>
              <a:t>	- For α &gt; 1 pangenome is “closed”. For 0 &lt; α  1, the pangenome is “open”</a:t>
            </a:r>
          </a:p>
        </p:txBody>
      </p:sp>
      <p:pic>
        <p:nvPicPr>
          <p:cNvPr id="3" name="Imagen 2">
            <a:extLst>
              <a:ext uri="{FF2B5EF4-FFF2-40B4-BE49-F238E27FC236}">
                <a16:creationId xmlns:a16="http://schemas.microsoft.com/office/drawing/2014/main" id="{F58C53DC-B10F-4C74-9092-E4802D90EAAF}"/>
              </a:ext>
            </a:extLst>
          </p:cNvPr>
          <p:cNvPicPr>
            <a:picLocks noChangeAspect="1"/>
          </p:cNvPicPr>
          <p:nvPr/>
        </p:nvPicPr>
        <p:blipFill>
          <a:blip r:embed="rId2"/>
          <a:stretch>
            <a:fillRect/>
          </a:stretch>
        </p:blipFill>
        <p:spPr>
          <a:xfrm>
            <a:off x="6269979" y="967888"/>
            <a:ext cx="947873" cy="258931"/>
          </a:xfrm>
          <a:prstGeom prst="rect">
            <a:avLst/>
          </a:prstGeom>
        </p:spPr>
      </p:pic>
      <p:pic>
        <p:nvPicPr>
          <p:cNvPr id="9" name="Imagen 8">
            <a:extLst>
              <a:ext uri="{FF2B5EF4-FFF2-40B4-BE49-F238E27FC236}">
                <a16:creationId xmlns:a16="http://schemas.microsoft.com/office/drawing/2014/main" id="{ED8E6C95-88B8-4FFE-B453-EA0C77ED75AC}"/>
              </a:ext>
            </a:extLst>
          </p:cNvPr>
          <p:cNvPicPr>
            <a:picLocks noChangeAspect="1"/>
          </p:cNvPicPr>
          <p:nvPr/>
        </p:nvPicPr>
        <p:blipFill>
          <a:blip r:embed="rId3"/>
          <a:stretch>
            <a:fillRect/>
          </a:stretch>
        </p:blipFill>
        <p:spPr>
          <a:xfrm>
            <a:off x="2128756" y="2091333"/>
            <a:ext cx="3189200" cy="2364578"/>
          </a:xfrm>
          <a:prstGeom prst="rect">
            <a:avLst/>
          </a:prstGeom>
        </p:spPr>
      </p:pic>
      <p:pic>
        <p:nvPicPr>
          <p:cNvPr id="7" name="Imagen 6">
            <a:extLst>
              <a:ext uri="{FF2B5EF4-FFF2-40B4-BE49-F238E27FC236}">
                <a16:creationId xmlns:a16="http://schemas.microsoft.com/office/drawing/2014/main" id="{70AEB3F9-D0F9-4F95-81DC-0B2E567D075B}"/>
              </a:ext>
            </a:extLst>
          </p:cNvPr>
          <p:cNvPicPr>
            <a:picLocks noChangeAspect="1"/>
          </p:cNvPicPr>
          <p:nvPr/>
        </p:nvPicPr>
        <p:blipFill>
          <a:blip r:embed="rId4"/>
          <a:stretch>
            <a:fillRect/>
          </a:stretch>
        </p:blipFill>
        <p:spPr>
          <a:xfrm>
            <a:off x="5574005" y="1977063"/>
            <a:ext cx="3287694" cy="2478848"/>
          </a:xfrm>
          <a:prstGeom prst="rect">
            <a:avLst/>
          </a:prstGeom>
        </p:spPr>
      </p:pic>
    </p:spTree>
    <p:extLst>
      <p:ext uri="{BB962C8B-B14F-4D97-AF65-F5344CB8AC3E}">
        <p14:creationId xmlns:p14="http://schemas.microsoft.com/office/powerpoint/2010/main" val="22066615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1250592-F7A6-4407-A008-30B61B0C9136}"/>
              </a:ext>
            </a:extLst>
          </p:cNvPr>
          <p:cNvSpPr txBox="1"/>
          <p:nvPr/>
        </p:nvSpPr>
        <p:spPr>
          <a:xfrm>
            <a:off x="224117" y="124385"/>
            <a:ext cx="11887201" cy="4629409"/>
          </a:xfrm>
          <a:prstGeom prst="rect">
            <a:avLst/>
          </a:prstGeom>
          <a:noFill/>
        </p:spPr>
        <p:txBody>
          <a:bodyPr wrap="square" rtlCol="0">
            <a:spAutoFit/>
          </a:bodyPr>
          <a:lstStyle/>
          <a:p>
            <a:r>
              <a:rPr lang="es-ES" b="1" dirty="0" err="1"/>
              <a:t>The</a:t>
            </a:r>
            <a:r>
              <a:rPr lang="es-ES" b="1" dirty="0"/>
              <a:t> </a:t>
            </a:r>
            <a:r>
              <a:rPr lang="es-ES" b="1" dirty="0" err="1"/>
              <a:t>pangenome</a:t>
            </a:r>
            <a:r>
              <a:rPr lang="es-ES" b="1" dirty="0"/>
              <a:t> concept</a:t>
            </a:r>
          </a:p>
          <a:p>
            <a:pPr>
              <a:lnSpc>
                <a:spcPct val="150000"/>
              </a:lnSpc>
            </a:pPr>
            <a:endParaRPr lang="es-ES" dirty="0"/>
          </a:p>
          <a:p>
            <a:pPr marL="742950" lvl="1" indent="-285750">
              <a:lnSpc>
                <a:spcPct val="150000"/>
              </a:lnSpc>
              <a:buFont typeface="Arial" panose="020B0604020202020204" pitchFamily="34" charset="0"/>
              <a:buChar char="•"/>
            </a:pPr>
            <a:endParaRPr lang="en-US" sz="1400" b="0" i="0" dirty="0">
              <a:solidFill>
                <a:srgbClr val="202122"/>
              </a:solidFill>
              <a:effectLst/>
              <a:latin typeface="Arial" panose="020B0604020202020204" pitchFamily="34" charset="0"/>
            </a:endParaRPr>
          </a:p>
          <a:p>
            <a:pPr marL="742950" lvl="1" indent="-285750">
              <a:lnSpc>
                <a:spcPct val="150000"/>
              </a:lnSpc>
              <a:buFont typeface="Arial" panose="020B0604020202020204" pitchFamily="34" charset="0"/>
              <a:buChar char="•"/>
            </a:pPr>
            <a:endParaRPr lang="en-US" sz="1400" dirty="0">
              <a:solidFill>
                <a:srgbClr val="202122"/>
              </a:solidFill>
              <a:latin typeface="Arial" panose="020B0604020202020204" pitchFamily="34" charset="0"/>
            </a:endParaRPr>
          </a:p>
          <a:p>
            <a:pPr marL="742950" lvl="1" indent="-285750">
              <a:lnSpc>
                <a:spcPct val="150000"/>
              </a:lnSpc>
              <a:buFont typeface="Arial" panose="020B0604020202020204" pitchFamily="34" charset="0"/>
              <a:buChar char="•"/>
            </a:pPr>
            <a:endParaRPr lang="en-US" sz="1400" b="0" i="0" dirty="0">
              <a:solidFill>
                <a:srgbClr val="202122"/>
              </a:solidFill>
              <a:effectLst/>
              <a:latin typeface="Arial" panose="020B0604020202020204" pitchFamily="34" charset="0"/>
            </a:endParaRPr>
          </a:p>
          <a:p>
            <a:pPr marL="742950" lvl="1" indent="-285750">
              <a:lnSpc>
                <a:spcPct val="150000"/>
              </a:lnSpc>
              <a:buFont typeface="Arial" panose="020B0604020202020204" pitchFamily="34" charset="0"/>
              <a:buChar char="•"/>
            </a:pPr>
            <a:endParaRPr lang="en-US" sz="1400" dirty="0">
              <a:solidFill>
                <a:srgbClr val="202122"/>
              </a:solidFill>
              <a:latin typeface="Arial" panose="020B0604020202020204" pitchFamily="34" charset="0"/>
            </a:endParaRPr>
          </a:p>
          <a:p>
            <a:pPr marL="742950" lvl="1" indent="-285750">
              <a:lnSpc>
                <a:spcPct val="150000"/>
              </a:lnSpc>
              <a:buFont typeface="Arial" panose="020B0604020202020204" pitchFamily="34" charset="0"/>
              <a:buChar char="•"/>
            </a:pPr>
            <a:endParaRPr lang="en-US" sz="1400" b="0" i="0" dirty="0">
              <a:solidFill>
                <a:srgbClr val="202122"/>
              </a:solidFill>
              <a:effectLst/>
              <a:latin typeface="Arial" panose="020B0604020202020204" pitchFamily="34" charset="0"/>
            </a:endParaRPr>
          </a:p>
          <a:p>
            <a:pPr marL="742950" lvl="1" indent="-285750">
              <a:lnSpc>
                <a:spcPct val="150000"/>
              </a:lnSpc>
              <a:buFont typeface="Arial" panose="020B0604020202020204" pitchFamily="34" charset="0"/>
              <a:buChar char="•"/>
            </a:pPr>
            <a:endParaRPr lang="en-US" sz="1400" dirty="0">
              <a:solidFill>
                <a:srgbClr val="202122"/>
              </a:solidFill>
              <a:latin typeface="Arial" panose="020B0604020202020204" pitchFamily="34" charset="0"/>
            </a:endParaRPr>
          </a:p>
          <a:p>
            <a:pPr marL="742950" lvl="1" indent="-285750">
              <a:lnSpc>
                <a:spcPct val="150000"/>
              </a:lnSpc>
              <a:buFont typeface="Arial" panose="020B0604020202020204" pitchFamily="34" charset="0"/>
              <a:buChar char="•"/>
            </a:pPr>
            <a:endParaRPr lang="en-US" sz="1400" b="0" i="0" dirty="0">
              <a:solidFill>
                <a:srgbClr val="202122"/>
              </a:solidFill>
              <a:effectLst/>
              <a:latin typeface="Arial" panose="020B0604020202020204" pitchFamily="34" charset="0"/>
            </a:endParaRPr>
          </a:p>
          <a:p>
            <a:pPr marL="742950" lvl="1" indent="-285750">
              <a:lnSpc>
                <a:spcPct val="150000"/>
              </a:lnSpc>
              <a:buFont typeface="Arial" panose="020B0604020202020204" pitchFamily="34" charset="0"/>
              <a:buChar char="•"/>
            </a:pPr>
            <a:endParaRPr lang="en-US" sz="1400" dirty="0">
              <a:solidFill>
                <a:srgbClr val="202122"/>
              </a:solidFill>
              <a:latin typeface="Arial" panose="020B0604020202020204" pitchFamily="34" charset="0"/>
            </a:endParaRPr>
          </a:p>
          <a:p>
            <a:pPr marL="742950" lvl="1" indent="-285750">
              <a:lnSpc>
                <a:spcPct val="150000"/>
              </a:lnSpc>
              <a:buFont typeface="Arial" panose="020B0604020202020204" pitchFamily="34" charset="0"/>
              <a:buChar char="•"/>
            </a:pPr>
            <a:endParaRPr lang="en-US" sz="1400" b="0" i="0" dirty="0">
              <a:solidFill>
                <a:srgbClr val="202122"/>
              </a:solidFill>
              <a:effectLst/>
              <a:latin typeface="Arial" panose="020B0604020202020204" pitchFamily="34" charset="0"/>
            </a:endParaRPr>
          </a:p>
          <a:p>
            <a:pPr marL="742950" lvl="1" indent="-285750">
              <a:lnSpc>
                <a:spcPct val="150000"/>
              </a:lnSpc>
              <a:buFont typeface="Arial" panose="020B0604020202020204" pitchFamily="34" charset="0"/>
              <a:buChar char="•"/>
            </a:pPr>
            <a:endParaRPr lang="en-US" sz="1400" b="1" dirty="0"/>
          </a:p>
          <a:p>
            <a:pPr marL="742950" lvl="1" indent="-285750">
              <a:lnSpc>
                <a:spcPct val="150000"/>
              </a:lnSpc>
              <a:buFont typeface="Arial" panose="020B0604020202020204" pitchFamily="34" charset="0"/>
              <a:buChar char="•"/>
            </a:pPr>
            <a:endParaRPr lang="en-US" sz="1400" b="1" dirty="0"/>
          </a:p>
          <a:p>
            <a:pPr>
              <a:lnSpc>
                <a:spcPct val="150000"/>
              </a:lnSpc>
            </a:pPr>
            <a:endParaRPr lang="en-US" sz="1400" b="1" dirty="0"/>
          </a:p>
        </p:txBody>
      </p:sp>
      <p:sp>
        <p:nvSpPr>
          <p:cNvPr id="5" name="CuadroTexto 4">
            <a:extLst>
              <a:ext uri="{FF2B5EF4-FFF2-40B4-BE49-F238E27FC236}">
                <a16:creationId xmlns:a16="http://schemas.microsoft.com/office/drawing/2014/main" id="{FEA0FD89-EEF6-4202-8094-0BFEEE2B3D1C}"/>
              </a:ext>
            </a:extLst>
          </p:cNvPr>
          <p:cNvSpPr txBox="1"/>
          <p:nvPr/>
        </p:nvSpPr>
        <p:spPr>
          <a:xfrm>
            <a:off x="224117" y="681184"/>
            <a:ext cx="11815483" cy="1997919"/>
          </a:xfrm>
          <a:prstGeom prst="rect">
            <a:avLst/>
          </a:prstGeom>
          <a:noFill/>
        </p:spPr>
        <p:txBody>
          <a:bodyPr wrap="square">
            <a:spAutoFit/>
          </a:bodyPr>
          <a:lstStyle/>
          <a:p>
            <a:pPr algn="just">
              <a:lnSpc>
                <a:spcPct val="150000"/>
              </a:lnSpc>
              <a:defRPr/>
            </a:pPr>
            <a:r>
              <a:rPr lang="en-US" sz="1400" dirty="0"/>
              <a:t>Even if pangenome studies are often focused on the coding gene fraction, the genomic variation behind does not occur at the gene level.</a:t>
            </a:r>
          </a:p>
          <a:p>
            <a:pPr algn="just">
              <a:lnSpc>
                <a:spcPct val="150000"/>
              </a:lnSpc>
              <a:defRPr/>
            </a:pPr>
            <a:endParaRPr lang="en-US" sz="1400" dirty="0"/>
          </a:p>
          <a:p>
            <a:pPr algn="just">
              <a:lnSpc>
                <a:spcPct val="150000"/>
              </a:lnSpc>
              <a:defRPr/>
            </a:pPr>
            <a:r>
              <a:rPr lang="en-US" sz="1400" b="1" dirty="0"/>
              <a:t>Structural variation</a:t>
            </a:r>
          </a:p>
          <a:p>
            <a:pPr algn="just">
              <a:lnSpc>
                <a:spcPct val="150000"/>
              </a:lnSpc>
              <a:defRPr/>
            </a:pPr>
            <a:r>
              <a:rPr lang="en-US" sz="1400" dirty="0"/>
              <a:t>Large-scale differences in DNA segments between individual genomes or between haplotypes of the same individual, including deletions, insertions, duplications, inversions, and translocations. These variations are a significant source of genetic diversity. The genes encoded in these large structural variations are the accessory genes subjected to presence/absence variation in a pangenome  </a:t>
            </a:r>
          </a:p>
        </p:txBody>
      </p:sp>
      <p:pic>
        <p:nvPicPr>
          <p:cNvPr id="6" name="Imagen 5">
            <a:extLst>
              <a:ext uri="{FF2B5EF4-FFF2-40B4-BE49-F238E27FC236}">
                <a16:creationId xmlns:a16="http://schemas.microsoft.com/office/drawing/2014/main" id="{90F11A5D-BAFB-403A-9A07-458D99F10483}"/>
              </a:ext>
            </a:extLst>
          </p:cNvPr>
          <p:cNvPicPr>
            <a:picLocks noChangeAspect="1"/>
          </p:cNvPicPr>
          <p:nvPr/>
        </p:nvPicPr>
        <p:blipFill rotWithShape="1">
          <a:blip r:embed="rId2"/>
          <a:srcRect l="6560" t="16937" r="5645" b="17433"/>
          <a:stretch/>
        </p:blipFill>
        <p:spPr>
          <a:xfrm>
            <a:off x="290793" y="4332667"/>
            <a:ext cx="5709958" cy="2400948"/>
          </a:xfrm>
          <a:prstGeom prst="rect">
            <a:avLst/>
          </a:prstGeom>
        </p:spPr>
      </p:pic>
      <p:sp>
        <p:nvSpPr>
          <p:cNvPr id="8" name="CuadroTexto 7">
            <a:extLst>
              <a:ext uri="{FF2B5EF4-FFF2-40B4-BE49-F238E27FC236}">
                <a16:creationId xmlns:a16="http://schemas.microsoft.com/office/drawing/2014/main" id="{857C1B2E-AF6E-4DAF-B133-F0D7D26F03A1}"/>
              </a:ext>
            </a:extLst>
          </p:cNvPr>
          <p:cNvSpPr txBox="1"/>
          <p:nvPr/>
        </p:nvSpPr>
        <p:spPr>
          <a:xfrm>
            <a:off x="224117" y="2775126"/>
            <a:ext cx="5709959" cy="1351588"/>
          </a:xfrm>
          <a:prstGeom prst="rect">
            <a:avLst/>
          </a:prstGeom>
          <a:noFill/>
        </p:spPr>
        <p:txBody>
          <a:bodyPr wrap="square">
            <a:spAutoFit/>
          </a:bodyPr>
          <a:lstStyle/>
          <a:p>
            <a:pPr algn="just">
              <a:lnSpc>
                <a:spcPct val="150000"/>
              </a:lnSpc>
              <a:defRPr/>
            </a:pPr>
            <a:r>
              <a:rPr lang="en-US" sz="1400" b="1" dirty="0"/>
              <a:t>Between haplotypes of a diploid organism</a:t>
            </a:r>
            <a:r>
              <a:rPr lang="en-US" sz="1400" dirty="0"/>
              <a:t>. Depending of the haplotype inherited by the offspring, different gene content will be inherited due to these structural variations between haplotypes (source of genetic diversity in the population).</a:t>
            </a:r>
          </a:p>
        </p:txBody>
      </p:sp>
      <p:sp>
        <p:nvSpPr>
          <p:cNvPr id="9" name="CuadroTexto 8">
            <a:extLst>
              <a:ext uri="{FF2B5EF4-FFF2-40B4-BE49-F238E27FC236}">
                <a16:creationId xmlns:a16="http://schemas.microsoft.com/office/drawing/2014/main" id="{94B58F59-DD65-4BBB-93EA-F5854977E98A}"/>
              </a:ext>
            </a:extLst>
          </p:cNvPr>
          <p:cNvSpPr txBox="1"/>
          <p:nvPr/>
        </p:nvSpPr>
        <p:spPr>
          <a:xfrm>
            <a:off x="6257926" y="2775126"/>
            <a:ext cx="5709959" cy="1351588"/>
          </a:xfrm>
          <a:prstGeom prst="rect">
            <a:avLst/>
          </a:prstGeom>
          <a:noFill/>
        </p:spPr>
        <p:txBody>
          <a:bodyPr wrap="square">
            <a:spAutoFit/>
          </a:bodyPr>
          <a:lstStyle/>
          <a:p>
            <a:pPr algn="just">
              <a:lnSpc>
                <a:spcPct val="150000"/>
              </a:lnSpc>
              <a:defRPr/>
            </a:pPr>
            <a:r>
              <a:rPr lang="en-US" sz="1400" b="1" dirty="0"/>
              <a:t>Between two individual genomes of the same species. </a:t>
            </a:r>
            <a:r>
              <a:rPr lang="en-US" sz="1400" dirty="0"/>
              <a:t>When aligning two different individual genomes, the structural variants identified with respect to the reference encode the dispensable/accessory genes that differ in that individual with respect to the reference</a:t>
            </a:r>
          </a:p>
        </p:txBody>
      </p:sp>
      <p:pic>
        <p:nvPicPr>
          <p:cNvPr id="1028" name="Picture 4">
            <a:extLst>
              <a:ext uri="{FF2B5EF4-FFF2-40B4-BE49-F238E27FC236}">
                <a16:creationId xmlns:a16="http://schemas.microsoft.com/office/drawing/2014/main" id="{992DD472-87B3-4E98-AE89-3CA0BC371A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098"/>
          <a:stretch/>
        </p:blipFill>
        <p:spPr bwMode="auto">
          <a:xfrm>
            <a:off x="7239803" y="4289412"/>
            <a:ext cx="4003938" cy="2486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59656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76E27B40-693C-43C3-8345-0C1358464C6B}"/>
              </a:ext>
            </a:extLst>
          </p:cNvPr>
          <p:cNvSpPr txBox="1"/>
          <p:nvPr/>
        </p:nvSpPr>
        <p:spPr>
          <a:xfrm>
            <a:off x="66675" y="76760"/>
            <a:ext cx="11887201" cy="4629409"/>
          </a:xfrm>
          <a:prstGeom prst="rect">
            <a:avLst/>
          </a:prstGeom>
          <a:noFill/>
        </p:spPr>
        <p:txBody>
          <a:bodyPr wrap="square" rtlCol="0">
            <a:spAutoFit/>
          </a:bodyPr>
          <a:lstStyle/>
          <a:p>
            <a:r>
              <a:rPr lang="es-ES" b="1" dirty="0" err="1"/>
              <a:t>The</a:t>
            </a:r>
            <a:r>
              <a:rPr lang="es-ES" b="1" dirty="0"/>
              <a:t> </a:t>
            </a:r>
            <a:r>
              <a:rPr lang="es-ES" b="1" dirty="0" err="1"/>
              <a:t>pangenome</a:t>
            </a:r>
            <a:r>
              <a:rPr lang="es-ES" b="1" dirty="0"/>
              <a:t> concept</a:t>
            </a:r>
          </a:p>
          <a:p>
            <a:pPr>
              <a:lnSpc>
                <a:spcPct val="150000"/>
              </a:lnSpc>
            </a:pPr>
            <a:endParaRPr lang="es-ES" dirty="0"/>
          </a:p>
          <a:p>
            <a:pPr marL="742950" lvl="1" indent="-285750">
              <a:lnSpc>
                <a:spcPct val="150000"/>
              </a:lnSpc>
              <a:buFont typeface="Arial" panose="020B0604020202020204" pitchFamily="34" charset="0"/>
              <a:buChar char="•"/>
            </a:pPr>
            <a:endParaRPr lang="en-US" sz="1400" b="0" i="0" dirty="0">
              <a:solidFill>
                <a:srgbClr val="202122"/>
              </a:solidFill>
              <a:effectLst/>
              <a:latin typeface="Arial" panose="020B0604020202020204" pitchFamily="34" charset="0"/>
            </a:endParaRPr>
          </a:p>
          <a:p>
            <a:pPr marL="742950" lvl="1" indent="-285750">
              <a:lnSpc>
                <a:spcPct val="150000"/>
              </a:lnSpc>
              <a:buFont typeface="Arial" panose="020B0604020202020204" pitchFamily="34" charset="0"/>
              <a:buChar char="•"/>
            </a:pPr>
            <a:endParaRPr lang="en-US" sz="1400" dirty="0">
              <a:solidFill>
                <a:srgbClr val="202122"/>
              </a:solidFill>
              <a:latin typeface="Arial" panose="020B0604020202020204" pitchFamily="34" charset="0"/>
            </a:endParaRPr>
          </a:p>
          <a:p>
            <a:pPr marL="742950" lvl="1" indent="-285750">
              <a:lnSpc>
                <a:spcPct val="150000"/>
              </a:lnSpc>
              <a:buFont typeface="Arial" panose="020B0604020202020204" pitchFamily="34" charset="0"/>
              <a:buChar char="•"/>
            </a:pPr>
            <a:endParaRPr lang="en-US" sz="1400" b="0" i="0" dirty="0">
              <a:solidFill>
                <a:srgbClr val="202122"/>
              </a:solidFill>
              <a:effectLst/>
              <a:latin typeface="Arial" panose="020B0604020202020204" pitchFamily="34" charset="0"/>
            </a:endParaRPr>
          </a:p>
          <a:p>
            <a:pPr marL="742950" lvl="1" indent="-285750">
              <a:lnSpc>
                <a:spcPct val="150000"/>
              </a:lnSpc>
              <a:buFont typeface="Arial" panose="020B0604020202020204" pitchFamily="34" charset="0"/>
              <a:buChar char="•"/>
            </a:pPr>
            <a:endParaRPr lang="en-US" sz="1400" dirty="0">
              <a:solidFill>
                <a:srgbClr val="202122"/>
              </a:solidFill>
              <a:latin typeface="Arial" panose="020B0604020202020204" pitchFamily="34" charset="0"/>
            </a:endParaRPr>
          </a:p>
          <a:p>
            <a:pPr marL="742950" lvl="1" indent="-285750">
              <a:lnSpc>
                <a:spcPct val="150000"/>
              </a:lnSpc>
              <a:buFont typeface="Arial" panose="020B0604020202020204" pitchFamily="34" charset="0"/>
              <a:buChar char="•"/>
            </a:pPr>
            <a:endParaRPr lang="en-US" sz="1400" b="0" i="0" dirty="0">
              <a:solidFill>
                <a:srgbClr val="202122"/>
              </a:solidFill>
              <a:effectLst/>
              <a:latin typeface="Arial" panose="020B0604020202020204" pitchFamily="34" charset="0"/>
            </a:endParaRPr>
          </a:p>
          <a:p>
            <a:pPr marL="742950" lvl="1" indent="-285750">
              <a:lnSpc>
                <a:spcPct val="150000"/>
              </a:lnSpc>
              <a:buFont typeface="Arial" panose="020B0604020202020204" pitchFamily="34" charset="0"/>
              <a:buChar char="•"/>
            </a:pPr>
            <a:endParaRPr lang="en-US" sz="1400" dirty="0">
              <a:solidFill>
                <a:srgbClr val="202122"/>
              </a:solidFill>
              <a:latin typeface="Arial" panose="020B0604020202020204" pitchFamily="34" charset="0"/>
            </a:endParaRPr>
          </a:p>
          <a:p>
            <a:pPr marL="742950" lvl="1" indent="-285750">
              <a:lnSpc>
                <a:spcPct val="150000"/>
              </a:lnSpc>
              <a:buFont typeface="Arial" panose="020B0604020202020204" pitchFamily="34" charset="0"/>
              <a:buChar char="•"/>
            </a:pPr>
            <a:endParaRPr lang="en-US" sz="1400" b="0" i="0" dirty="0">
              <a:solidFill>
                <a:srgbClr val="202122"/>
              </a:solidFill>
              <a:effectLst/>
              <a:latin typeface="Arial" panose="020B0604020202020204" pitchFamily="34" charset="0"/>
            </a:endParaRPr>
          </a:p>
          <a:p>
            <a:pPr marL="742950" lvl="1" indent="-285750">
              <a:lnSpc>
                <a:spcPct val="150000"/>
              </a:lnSpc>
              <a:buFont typeface="Arial" panose="020B0604020202020204" pitchFamily="34" charset="0"/>
              <a:buChar char="•"/>
            </a:pPr>
            <a:endParaRPr lang="en-US" sz="1400" dirty="0">
              <a:solidFill>
                <a:srgbClr val="202122"/>
              </a:solidFill>
              <a:latin typeface="Arial" panose="020B0604020202020204" pitchFamily="34" charset="0"/>
            </a:endParaRPr>
          </a:p>
          <a:p>
            <a:pPr marL="742950" lvl="1" indent="-285750">
              <a:lnSpc>
                <a:spcPct val="150000"/>
              </a:lnSpc>
              <a:buFont typeface="Arial" panose="020B0604020202020204" pitchFamily="34" charset="0"/>
              <a:buChar char="•"/>
            </a:pPr>
            <a:endParaRPr lang="en-US" sz="1400" b="0" i="0" dirty="0">
              <a:solidFill>
                <a:srgbClr val="202122"/>
              </a:solidFill>
              <a:effectLst/>
              <a:latin typeface="Arial" panose="020B0604020202020204" pitchFamily="34" charset="0"/>
            </a:endParaRPr>
          </a:p>
          <a:p>
            <a:pPr marL="742950" lvl="1" indent="-285750">
              <a:lnSpc>
                <a:spcPct val="150000"/>
              </a:lnSpc>
              <a:buFont typeface="Arial" panose="020B0604020202020204" pitchFamily="34" charset="0"/>
              <a:buChar char="•"/>
            </a:pPr>
            <a:endParaRPr lang="en-US" sz="1400" b="1" dirty="0"/>
          </a:p>
          <a:p>
            <a:pPr marL="742950" lvl="1" indent="-285750">
              <a:lnSpc>
                <a:spcPct val="150000"/>
              </a:lnSpc>
              <a:buFont typeface="Arial" panose="020B0604020202020204" pitchFamily="34" charset="0"/>
              <a:buChar char="•"/>
            </a:pPr>
            <a:endParaRPr lang="en-US" sz="1400" b="1" dirty="0"/>
          </a:p>
          <a:p>
            <a:pPr>
              <a:lnSpc>
                <a:spcPct val="150000"/>
              </a:lnSpc>
            </a:pPr>
            <a:endParaRPr lang="en-US" sz="1400" b="1" dirty="0"/>
          </a:p>
        </p:txBody>
      </p:sp>
      <p:sp>
        <p:nvSpPr>
          <p:cNvPr id="5" name="CuadroTexto 4">
            <a:extLst>
              <a:ext uri="{FF2B5EF4-FFF2-40B4-BE49-F238E27FC236}">
                <a16:creationId xmlns:a16="http://schemas.microsoft.com/office/drawing/2014/main" id="{6910D792-A1FA-4497-BA4E-2829D4741AF5}"/>
              </a:ext>
            </a:extLst>
          </p:cNvPr>
          <p:cNvSpPr txBox="1"/>
          <p:nvPr/>
        </p:nvSpPr>
        <p:spPr>
          <a:xfrm>
            <a:off x="124644" y="490806"/>
            <a:ext cx="5802967" cy="1351588"/>
          </a:xfrm>
          <a:prstGeom prst="rect">
            <a:avLst/>
          </a:prstGeom>
          <a:noFill/>
        </p:spPr>
        <p:txBody>
          <a:bodyPr wrap="square">
            <a:spAutoFit/>
          </a:bodyPr>
          <a:lstStyle/>
          <a:p>
            <a:pPr algn="just">
              <a:lnSpc>
                <a:spcPct val="150000"/>
              </a:lnSpc>
              <a:defRPr/>
            </a:pPr>
            <a:r>
              <a:rPr lang="en-US" sz="1400" b="1" dirty="0"/>
              <a:t>Approaches for studying pangenomes:</a:t>
            </a:r>
          </a:p>
          <a:p>
            <a:pPr algn="just">
              <a:lnSpc>
                <a:spcPct val="150000"/>
              </a:lnSpc>
              <a:defRPr/>
            </a:pPr>
            <a:endParaRPr lang="en-US" sz="1400" b="1" dirty="0"/>
          </a:p>
          <a:p>
            <a:pPr algn="just">
              <a:lnSpc>
                <a:spcPct val="150000"/>
              </a:lnSpc>
              <a:defRPr/>
            </a:pPr>
            <a:r>
              <a:rPr lang="en-US" sz="1400" b="1" dirty="0"/>
              <a:t>Coding-fraction approach</a:t>
            </a:r>
          </a:p>
          <a:p>
            <a:pPr algn="just">
              <a:lnSpc>
                <a:spcPct val="150000"/>
              </a:lnSpc>
              <a:defRPr/>
            </a:pPr>
            <a:endParaRPr lang="en-US" sz="1400" dirty="0"/>
          </a:p>
        </p:txBody>
      </p:sp>
      <p:pic>
        <p:nvPicPr>
          <p:cNvPr id="2050" name="Picture 2" descr="Fig. 1">
            <a:extLst>
              <a:ext uri="{FF2B5EF4-FFF2-40B4-BE49-F238E27FC236}">
                <a16:creationId xmlns:a16="http://schemas.microsoft.com/office/drawing/2014/main" id="{EFF3C977-B3D8-4BC7-96F3-3F539E8FFE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108" t="34028" r="46685" b="41801"/>
          <a:stretch/>
        </p:blipFill>
        <p:spPr bwMode="auto">
          <a:xfrm>
            <a:off x="3293358" y="4866442"/>
            <a:ext cx="2225366" cy="11685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BE43B800-0DC3-4C4B-A1ED-3AD1FDDC1B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91" t="5574" r="4291" b="88785"/>
          <a:stretch/>
        </p:blipFill>
        <p:spPr bwMode="auto">
          <a:xfrm>
            <a:off x="219075" y="2218726"/>
            <a:ext cx="4129247" cy="32635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ig. 1">
            <a:extLst>
              <a:ext uri="{FF2B5EF4-FFF2-40B4-BE49-F238E27FC236}">
                <a16:creationId xmlns:a16="http://schemas.microsoft.com/office/drawing/2014/main" id="{DC9BB119-D6FB-4438-9B01-B4ED3BA56A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16" t="12057" r="68119" b="77618"/>
          <a:stretch/>
        </p:blipFill>
        <p:spPr bwMode="auto">
          <a:xfrm>
            <a:off x="410032" y="1638401"/>
            <a:ext cx="3938290" cy="523220"/>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46C931F5-5046-40EB-8C95-6B490F4CF2C2}"/>
              </a:ext>
            </a:extLst>
          </p:cNvPr>
          <p:cNvSpPr txBox="1"/>
          <p:nvPr/>
        </p:nvSpPr>
        <p:spPr>
          <a:xfrm>
            <a:off x="4149687" y="2148779"/>
            <a:ext cx="2068462" cy="523220"/>
          </a:xfrm>
          <a:prstGeom prst="rect">
            <a:avLst/>
          </a:prstGeom>
          <a:noFill/>
        </p:spPr>
        <p:txBody>
          <a:bodyPr wrap="square" rtlCol="0">
            <a:spAutoFit/>
          </a:bodyPr>
          <a:lstStyle/>
          <a:p>
            <a:r>
              <a:rPr lang="es-ES" sz="1400" dirty="0"/>
              <a:t>Genes </a:t>
            </a:r>
            <a:r>
              <a:rPr lang="es-ES" sz="1400" dirty="0" err="1"/>
              <a:t>encoded</a:t>
            </a:r>
            <a:r>
              <a:rPr lang="es-ES" sz="1400" dirty="0"/>
              <a:t> in </a:t>
            </a:r>
            <a:r>
              <a:rPr lang="es-ES" sz="1400" dirty="0" err="1"/>
              <a:t>the</a:t>
            </a:r>
            <a:r>
              <a:rPr lang="es-ES" sz="1400" dirty="0"/>
              <a:t> </a:t>
            </a:r>
            <a:r>
              <a:rPr lang="es-ES" sz="1400" dirty="0" err="1"/>
              <a:t>different</a:t>
            </a:r>
            <a:r>
              <a:rPr lang="es-ES" sz="1400" dirty="0"/>
              <a:t> </a:t>
            </a:r>
            <a:r>
              <a:rPr lang="es-ES" sz="1400" dirty="0" err="1"/>
              <a:t>individuals</a:t>
            </a:r>
            <a:endParaRPr lang="es-ES" sz="1400" dirty="0"/>
          </a:p>
        </p:txBody>
      </p:sp>
      <p:sp>
        <p:nvSpPr>
          <p:cNvPr id="10" name="CuadroTexto 9">
            <a:extLst>
              <a:ext uri="{FF2B5EF4-FFF2-40B4-BE49-F238E27FC236}">
                <a16:creationId xmlns:a16="http://schemas.microsoft.com/office/drawing/2014/main" id="{300D3C94-C1AD-4547-99E0-1102876A0D93}"/>
              </a:ext>
            </a:extLst>
          </p:cNvPr>
          <p:cNvSpPr txBox="1"/>
          <p:nvPr/>
        </p:nvSpPr>
        <p:spPr>
          <a:xfrm>
            <a:off x="4149687" y="1620636"/>
            <a:ext cx="2068462" cy="523220"/>
          </a:xfrm>
          <a:prstGeom prst="rect">
            <a:avLst/>
          </a:prstGeom>
          <a:noFill/>
        </p:spPr>
        <p:txBody>
          <a:bodyPr wrap="square" rtlCol="0">
            <a:spAutoFit/>
          </a:bodyPr>
          <a:lstStyle/>
          <a:p>
            <a:r>
              <a:rPr lang="es-ES" sz="1400" dirty="0" err="1"/>
              <a:t>Reads</a:t>
            </a:r>
            <a:r>
              <a:rPr lang="es-ES" sz="1400" dirty="0"/>
              <a:t> </a:t>
            </a:r>
            <a:r>
              <a:rPr lang="es-ES" sz="1400" dirty="0" err="1"/>
              <a:t>from</a:t>
            </a:r>
            <a:r>
              <a:rPr lang="es-ES" sz="1400" dirty="0"/>
              <a:t> </a:t>
            </a:r>
            <a:r>
              <a:rPr lang="es-ES" sz="1400" dirty="0" err="1"/>
              <a:t>different</a:t>
            </a:r>
            <a:r>
              <a:rPr lang="es-ES" sz="1400" dirty="0"/>
              <a:t> </a:t>
            </a:r>
            <a:r>
              <a:rPr lang="es-ES" sz="1400" dirty="0" err="1"/>
              <a:t>individuals</a:t>
            </a:r>
            <a:endParaRPr lang="es-ES" sz="1400" dirty="0"/>
          </a:p>
        </p:txBody>
      </p:sp>
      <p:pic>
        <p:nvPicPr>
          <p:cNvPr id="12" name="Picture 2" descr="Fig. 1">
            <a:extLst>
              <a:ext uri="{FF2B5EF4-FFF2-40B4-BE49-F238E27FC236}">
                <a16:creationId xmlns:a16="http://schemas.microsoft.com/office/drawing/2014/main" id="{E1352638-1117-463A-AC14-95FB033ADB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9721" t="5546"/>
          <a:stretch/>
        </p:blipFill>
        <p:spPr bwMode="auto">
          <a:xfrm>
            <a:off x="6783876" y="1628945"/>
            <a:ext cx="4544186" cy="499092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733648C2-F982-42CB-A855-2FD0F12198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775" t="14353" r="35009" b="76042"/>
          <a:stretch/>
        </p:blipFill>
        <p:spPr bwMode="auto">
          <a:xfrm>
            <a:off x="160840" y="4896738"/>
            <a:ext cx="2662585" cy="67437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Conector recto de flecha 10">
            <a:extLst>
              <a:ext uri="{FF2B5EF4-FFF2-40B4-BE49-F238E27FC236}">
                <a16:creationId xmlns:a16="http://schemas.microsoft.com/office/drawing/2014/main" id="{B17E4FC5-A78F-4C13-8C6E-A971630E7F7A}"/>
              </a:ext>
            </a:extLst>
          </p:cNvPr>
          <p:cNvCxnSpPr>
            <a:cxnSpLocks/>
          </p:cNvCxnSpPr>
          <p:nvPr/>
        </p:nvCxnSpPr>
        <p:spPr>
          <a:xfrm>
            <a:off x="2309574" y="2623721"/>
            <a:ext cx="0" cy="397271"/>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6" name="CuadroTexto 15">
            <a:extLst>
              <a:ext uri="{FF2B5EF4-FFF2-40B4-BE49-F238E27FC236}">
                <a16:creationId xmlns:a16="http://schemas.microsoft.com/office/drawing/2014/main" id="{669C853C-96B3-4A6F-ABA6-3457A20C5344}"/>
              </a:ext>
            </a:extLst>
          </p:cNvPr>
          <p:cNvSpPr txBox="1"/>
          <p:nvPr/>
        </p:nvSpPr>
        <p:spPr>
          <a:xfrm>
            <a:off x="410032" y="3014653"/>
            <a:ext cx="3691606" cy="307777"/>
          </a:xfrm>
          <a:prstGeom prst="rect">
            <a:avLst/>
          </a:prstGeom>
          <a:noFill/>
        </p:spPr>
        <p:txBody>
          <a:bodyPr wrap="square" rtlCol="0">
            <a:spAutoFit/>
          </a:bodyPr>
          <a:lstStyle/>
          <a:p>
            <a:pPr algn="ctr"/>
            <a:r>
              <a:rPr lang="es-ES" sz="1400" dirty="0" err="1"/>
              <a:t>Mapped</a:t>
            </a:r>
            <a:r>
              <a:rPr lang="es-ES" sz="1400" dirty="0"/>
              <a:t> </a:t>
            </a:r>
            <a:r>
              <a:rPr lang="es-ES" sz="1400" dirty="0" err="1"/>
              <a:t>against</a:t>
            </a:r>
            <a:r>
              <a:rPr lang="es-ES" sz="1400" dirty="0"/>
              <a:t> </a:t>
            </a:r>
            <a:r>
              <a:rPr lang="es-ES" sz="1400" dirty="0" err="1"/>
              <a:t>the</a:t>
            </a:r>
            <a:r>
              <a:rPr lang="es-ES" sz="1400" dirty="0"/>
              <a:t> </a:t>
            </a:r>
            <a:r>
              <a:rPr lang="es-ES" sz="1400" dirty="0" err="1"/>
              <a:t>reference</a:t>
            </a:r>
            <a:r>
              <a:rPr lang="es-ES" sz="1400" dirty="0"/>
              <a:t> </a:t>
            </a:r>
            <a:r>
              <a:rPr lang="es-ES" sz="1400" dirty="0" err="1"/>
              <a:t>genome</a:t>
            </a:r>
            <a:endParaRPr lang="es-ES" sz="1400" dirty="0"/>
          </a:p>
        </p:txBody>
      </p:sp>
      <p:pic>
        <p:nvPicPr>
          <p:cNvPr id="19" name="Picture 6">
            <a:extLst>
              <a:ext uri="{FF2B5EF4-FFF2-40B4-BE49-F238E27FC236}">
                <a16:creationId xmlns:a16="http://schemas.microsoft.com/office/drawing/2014/main" id="{73798FA0-CD73-45AB-9C77-54669D124D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776" t="24372" r="37128" b="68715"/>
          <a:stretch/>
        </p:blipFill>
        <p:spPr bwMode="auto">
          <a:xfrm>
            <a:off x="2959057" y="6198387"/>
            <a:ext cx="3046981" cy="58036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a:extLst>
              <a:ext uri="{FF2B5EF4-FFF2-40B4-BE49-F238E27FC236}">
                <a16:creationId xmlns:a16="http://schemas.microsoft.com/office/drawing/2014/main" id="{49D66359-FFB4-4B27-AAD1-68724667A0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940" t="20372" r="45608" b="76852"/>
          <a:stretch/>
        </p:blipFill>
        <p:spPr bwMode="auto">
          <a:xfrm>
            <a:off x="2605030" y="3512569"/>
            <a:ext cx="705098" cy="154386"/>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Conector recto de flecha 21">
            <a:extLst>
              <a:ext uri="{FF2B5EF4-FFF2-40B4-BE49-F238E27FC236}">
                <a16:creationId xmlns:a16="http://schemas.microsoft.com/office/drawing/2014/main" id="{489073B9-0751-4948-85AC-94F52DB78FFB}"/>
              </a:ext>
            </a:extLst>
          </p:cNvPr>
          <p:cNvCxnSpPr>
            <a:cxnSpLocks/>
          </p:cNvCxnSpPr>
          <p:nvPr/>
        </p:nvCxnSpPr>
        <p:spPr>
          <a:xfrm flipH="1">
            <a:off x="1506772" y="3728384"/>
            <a:ext cx="865602" cy="416717"/>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4" name="CuadroTexto 23">
            <a:extLst>
              <a:ext uri="{FF2B5EF4-FFF2-40B4-BE49-F238E27FC236}">
                <a16:creationId xmlns:a16="http://schemas.microsoft.com/office/drawing/2014/main" id="{61DA2B2F-5D54-41CC-A7B4-869608FF1E0D}"/>
              </a:ext>
            </a:extLst>
          </p:cNvPr>
          <p:cNvSpPr txBox="1"/>
          <p:nvPr/>
        </p:nvSpPr>
        <p:spPr>
          <a:xfrm>
            <a:off x="160840" y="4139005"/>
            <a:ext cx="2460215" cy="738664"/>
          </a:xfrm>
          <a:prstGeom prst="rect">
            <a:avLst/>
          </a:prstGeom>
          <a:noFill/>
        </p:spPr>
        <p:txBody>
          <a:bodyPr wrap="square" rtlCol="0">
            <a:spAutoFit/>
          </a:bodyPr>
          <a:lstStyle/>
          <a:p>
            <a:r>
              <a:rPr lang="es-ES" sz="1400" dirty="0" err="1"/>
              <a:t>Study</a:t>
            </a:r>
            <a:r>
              <a:rPr lang="es-ES" sz="1400" dirty="0"/>
              <a:t> </a:t>
            </a:r>
            <a:r>
              <a:rPr lang="es-ES" sz="1400" dirty="0" err="1"/>
              <a:t>of</a:t>
            </a:r>
            <a:r>
              <a:rPr lang="es-ES" sz="1400" dirty="0"/>
              <a:t> </a:t>
            </a:r>
            <a:r>
              <a:rPr lang="es-ES" sz="1400" dirty="0" err="1"/>
              <a:t>the</a:t>
            </a:r>
            <a:r>
              <a:rPr lang="es-ES" sz="1400" dirty="0"/>
              <a:t> </a:t>
            </a:r>
            <a:r>
              <a:rPr lang="es-ES" sz="1400" dirty="0" err="1"/>
              <a:t>presence</a:t>
            </a:r>
            <a:r>
              <a:rPr lang="es-ES" sz="1400" dirty="0"/>
              <a:t>/</a:t>
            </a:r>
            <a:r>
              <a:rPr lang="es-ES" sz="1400" dirty="0" err="1"/>
              <a:t>absence</a:t>
            </a:r>
            <a:r>
              <a:rPr lang="es-ES" sz="1400" dirty="0"/>
              <a:t> </a:t>
            </a:r>
            <a:r>
              <a:rPr lang="es-ES" sz="1400" dirty="0" err="1"/>
              <a:t>variation</a:t>
            </a:r>
            <a:r>
              <a:rPr lang="es-ES" sz="1400" dirty="0"/>
              <a:t> </a:t>
            </a:r>
            <a:r>
              <a:rPr lang="es-ES" sz="1400" dirty="0" err="1"/>
              <a:t>of</a:t>
            </a:r>
            <a:r>
              <a:rPr lang="es-ES" sz="1400" dirty="0"/>
              <a:t> </a:t>
            </a:r>
            <a:r>
              <a:rPr lang="es-ES" sz="1400" dirty="0" err="1"/>
              <a:t>the</a:t>
            </a:r>
            <a:r>
              <a:rPr lang="es-ES" sz="1400" dirty="0"/>
              <a:t> </a:t>
            </a:r>
            <a:r>
              <a:rPr lang="es-ES" sz="1400" dirty="0" err="1"/>
              <a:t>reference</a:t>
            </a:r>
            <a:r>
              <a:rPr lang="es-ES" sz="1400" dirty="0"/>
              <a:t> genes </a:t>
            </a:r>
            <a:r>
              <a:rPr lang="es-ES" sz="1400" dirty="0" err="1"/>
              <a:t>based</a:t>
            </a:r>
            <a:r>
              <a:rPr lang="es-ES" sz="1400" dirty="0"/>
              <a:t> </a:t>
            </a:r>
            <a:r>
              <a:rPr lang="es-ES" sz="1400" dirty="0" err="1"/>
              <a:t>on</a:t>
            </a:r>
            <a:r>
              <a:rPr lang="es-ES" sz="1400" dirty="0"/>
              <a:t> </a:t>
            </a:r>
            <a:r>
              <a:rPr lang="es-ES" sz="1400" dirty="0" err="1"/>
              <a:t>mapping</a:t>
            </a:r>
            <a:endParaRPr lang="es-ES" sz="1400" dirty="0"/>
          </a:p>
        </p:txBody>
      </p:sp>
      <p:sp>
        <p:nvSpPr>
          <p:cNvPr id="27" name="Rectángulo 26">
            <a:extLst>
              <a:ext uri="{FF2B5EF4-FFF2-40B4-BE49-F238E27FC236}">
                <a16:creationId xmlns:a16="http://schemas.microsoft.com/office/drawing/2014/main" id="{A6C045AB-5C55-4DBA-9551-3A1C0E999D4E}"/>
              </a:ext>
            </a:extLst>
          </p:cNvPr>
          <p:cNvSpPr/>
          <p:nvPr/>
        </p:nvSpPr>
        <p:spPr>
          <a:xfrm>
            <a:off x="1247473" y="3352969"/>
            <a:ext cx="2193958" cy="95469"/>
          </a:xfrm>
          <a:prstGeom prst="rect">
            <a:avLst/>
          </a:prstGeom>
          <a:solidFill>
            <a:srgbClr val="4383B7"/>
          </a:solidFill>
          <a:ln>
            <a:solidFill>
              <a:srgbClr val="4383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8" name="Picture 6">
            <a:extLst>
              <a:ext uri="{FF2B5EF4-FFF2-40B4-BE49-F238E27FC236}">
                <a16:creationId xmlns:a16="http://schemas.microsoft.com/office/drawing/2014/main" id="{445804FD-B828-4264-98DE-DD589D6997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310" t="15680" r="38929" b="82063"/>
          <a:stretch/>
        </p:blipFill>
        <p:spPr bwMode="auto">
          <a:xfrm>
            <a:off x="1373638" y="3512569"/>
            <a:ext cx="1231392" cy="15849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Fig. 1">
            <a:extLst>
              <a:ext uri="{FF2B5EF4-FFF2-40B4-BE49-F238E27FC236}">
                <a16:creationId xmlns:a16="http://schemas.microsoft.com/office/drawing/2014/main" id="{FAD5FB87-E7B4-4716-A6FF-F7FF6E62CF7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502" t="62970" r="71295" b="17734"/>
          <a:stretch/>
        </p:blipFill>
        <p:spPr bwMode="auto">
          <a:xfrm>
            <a:off x="503065" y="5726379"/>
            <a:ext cx="1894664" cy="1054861"/>
          </a:xfrm>
          <a:prstGeom prst="rect">
            <a:avLst/>
          </a:prstGeom>
          <a:noFill/>
          <a:extLst>
            <a:ext uri="{909E8E84-426E-40DD-AFC4-6F175D3DCCD1}">
              <a14:hiddenFill xmlns:a14="http://schemas.microsoft.com/office/drawing/2010/main">
                <a:solidFill>
                  <a:srgbClr val="FFFFFF"/>
                </a:solidFill>
              </a14:hiddenFill>
            </a:ext>
          </a:extLst>
        </p:spPr>
      </p:pic>
      <p:cxnSp>
        <p:nvCxnSpPr>
          <p:cNvPr id="41" name="Conector recto de flecha 40">
            <a:extLst>
              <a:ext uri="{FF2B5EF4-FFF2-40B4-BE49-F238E27FC236}">
                <a16:creationId xmlns:a16="http://schemas.microsoft.com/office/drawing/2014/main" id="{DB85881F-33D4-4A52-87B5-55A537F8736B}"/>
              </a:ext>
            </a:extLst>
          </p:cNvPr>
          <p:cNvCxnSpPr>
            <a:cxnSpLocks/>
          </p:cNvCxnSpPr>
          <p:nvPr/>
        </p:nvCxnSpPr>
        <p:spPr>
          <a:xfrm>
            <a:off x="2372374" y="3732628"/>
            <a:ext cx="1108442" cy="361251"/>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45" name="CuadroTexto 44">
            <a:extLst>
              <a:ext uri="{FF2B5EF4-FFF2-40B4-BE49-F238E27FC236}">
                <a16:creationId xmlns:a16="http://schemas.microsoft.com/office/drawing/2014/main" id="{D139E7FC-F693-4EB4-A3EC-C4E3E9CCE3A0}"/>
              </a:ext>
            </a:extLst>
          </p:cNvPr>
          <p:cNvSpPr txBox="1"/>
          <p:nvPr/>
        </p:nvSpPr>
        <p:spPr>
          <a:xfrm>
            <a:off x="3391055" y="4093879"/>
            <a:ext cx="2921255" cy="738664"/>
          </a:xfrm>
          <a:prstGeom prst="rect">
            <a:avLst/>
          </a:prstGeom>
          <a:noFill/>
        </p:spPr>
        <p:txBody>
          <a:bodyPr wrap="square" rtlCol="0">
            <a:spAutoFit/>
          </a:bodyPr>
          <a:lstStyle/>
          <a:p>
            <a:r>
              <a:rPr lang="es-ES" sz="1400" dirty="0" err="1"/>
              <a:t>Reads</a:t>
            </a:r>
            <a:r>
              <a:rPr lang="es-ES" sz="1400" dirty="0"/>
              <a:t> </a:t>
            </a:r>
            <a:r>
              <a:rPr lang="es-ES" sz="1400" dirty="0" err="1"/>
              <a:t>from</a:t>
            </a:r>
            <a:r>
              <a:rPr lang="es-ES" sz="1400" dirty="0"/>
              <a:t> </a:t>
            </a:r>
            <a:r>
              <a:rPr lang="es-ES" sz="1400" dirty="0" err="1"/>
              <a:t>individuals</a:t>
            </a:r>
            <a:r>
              <a:rPr lang="es-ES" sz="1400" dirty="0"/>
              <a:t> </a:t>
            </a:r>
            <a:r>
              <a:rPr lang="es-ES" sz="1400" dirty="0" err="1"/>
              <a:t>that</a:t>
            </a:r>
            <a:r>
              <a:rPr lang="es-ES" sz="1400" dirty="0"/>
              <a:t> </a:t>
            </a:r>
            <a:r>
              <a:rPr lang="es-ES" sz="1400" dirty="0" err="1"/>
              <a:t>dont</a:t>
            </a:r>
            <a:r>
              <a:rPr lang="es-ES" sz="1400" dirty="0"/>
              <a:t> </a:t>
            </a:r>
            <a:r>
              <a:rPr lang="es-ES" sz="1400" dirty="0" err="1"/>
              <a:t>map</a:t>
            </a:r>
            <a:r>
              <a:rPr lang="es-ES" sz="1400" dirty="0"/>
              <a:t> in </a:t>
            </a:r>
            <a:r>
              <a:rPr lang="es-ES" sz="1400" dirty="0" err="1"/>
              <a:t>the</a:t>
            </a:r>
            <a:r>
              <a:rPr lang="es-ES" sz="1400" dirty="0"/>
              <a:t> </a:t>
            </a:r>
            <a:r>
              <a:rPr lang="es-ES" sz="1400" dirty="0" err="1"/>
              <a:t>reference</a:t>
            </a:r>
            <a:r>
              <a:rPr lang="es-ES" sz="1400" dirty="0"/>
              <a:t> </a:t>
            </a:r>
            <a:r>
              <a:rPr lang="es-ES" sz="1400" dirty="0" err="1"/>
              <a:t>genome</a:t>
            </a:r>
            <a:r>
              <a:rPr lang="es-ES" sz="1400" dirty="0"/>
              <a:t> </a:t>
            </a:r>
            <a:r>
              <a:rPr lang="es-ES" sz="1400" dirty="0" err="1"/>
              <a:t>encode</a:t>
            </a:r>
            <a:r>
              <a:rPr lang="es-ES" sz="1400" dirty="0"/>
              <a:t> new genes </a:t>
            </a:r>
            <a:r>
              <a:rPr lang="es-ES" sz="1400" dirty="0" err="1"/>
              <a:t>for</a:t>
            </a:r>
            <a:r>
              <a:rPr lang="es-ES" sz="1400" dirty="0"/>
              <a:t> </a:t>
            </a:r>
            <a:r>
              <a:rPr lang="es-ES" sz="1400" dirty="0" err="1"/>
              <a:t>the</a:t>
            </a:r>
            <a:r>
              <a:rPr lang="es-ES" sz="1400" dirty="0"/>
              <a:t> </a:t>
            </a:r>
            <a:r>
              <a:rPr lang="es-ES" sz="1400" dirty="0" err="1"/>
              <a:t>pangenome</a:t>
            </a:r>
            <a:endParaRPr lang="es-ES" sz="1400" dirty="0"/>
          </a:p>
        </p:txBody>
      </p:sp>
      <p:sp>
        <p:nvSpPr>
          <p:cNvPr id="40" name="CuadroTexto 39">
            <a:extLst>
              <a:ext uri="{FF2B5EF4-FFF2-40B4-BE49-F238E27FC236}">
                <a16:creationId xmlns:a16="http://schemas.microsoft.com/office/drawing/2014/main" id="{B55C6CEC-94CA-42D0-9627-A1B41D5E573A}"/>
              </a:ext>
            </a:extLst>
          </p:cNvPr>
          <p:cNvSpPr txBox="1"/>
          <p:nvPr/>
        </p:nvSpPr>
        <p:spPr>
          <a:xfrm>
            <a:off x="2975433" y="6257736"/>
            <a:ext cx="1266949" cy="461665"/>
          </a:xfrm>
          <a:prstGeom prst="rect">
            <a:avLst/>
          </a:prstGeom>
          <a:solidFill>
            <a:srgbClr val="C2BFAC"/>
          </a:solidFill>
        </p:spPr>
        <p:txBody>
          <a:bodyPr wrap="square" rtlCol="0">
            <a:spAutoFit/>
          </a:bodyPr>
          <a:lstStyle/>
          <a:p>
            <a:r>
              <a:rPr lang="es-ES" sz="1200" b="1" dirty="0" err="1"/>
              <a:t>Strain</a:t>
            </a:r>
            <a:r>
              <a:rPr lang="es-ES" sz="1200" b="1" dirty="0"/>
              <a:t>/individual </a:t>
            </a:r>
            <a:r>
              <a:rPr lang="es-ES" sz="1200" b="1" dirty="0" err="1"/>
              <a:t>specific</a:t>
            </a:r>
            <a:r>
              <a:rPr lang="es-ES" sz="1200" b="1" dirty="0"/>
              <a:t> genes </a:t>
            </a:r>
          </a:p>
        </p:txBody>
      </p:sp>
      <p:sp>
        <p:nvSpPr>
          <p:cNvPr id="49" name="CuadroTexto 48">
            <a:extLst>
              <a:ext uri="{FF2B5EF4-FFF2-40B4-BE49-F238E27FC236}">
                <a16:creationId xmlns:a16="http://schemas.microsoft.com/office/drawing/2014/main" id="{C0DB41F8-9CB6-4307-80DD-1DD049589C0C}"/>
              </a:ext>
            </a:extLst>
          </p:cNvPr>
          <p:cNvSpPr txBox="1"/>
          <p:nvPr/>
        </p:nvSpPr>
        <p:spPr>
          <a:xfrm>
            <a:off x="6208878" y="1165719"/>
            <a:ext cx="5802967" cy="705258"/>
          </a:xfrm>
          <a:prstGeom prst="rect">
            <a:avLst/>
          </a:prstGeom>
          <a:noFill/>
        </p:spPr>
        <p:txBody>
          <a:bodyPr wrap="square">
            <a:spAutoFit/>
          </a:bodyPr>
          <a:lstStyle/>
          <a:p>
            <a:pPr algn="just">
              <a:lnSpc>
                <a:spcPct val="150000"/>
              </a:lnSpc>
              <a:defRPr/>
            </a:pPr>
            <a:r>
              <a:rPr lang="en-US" sz="1400" b="1" dirty="0"/>
              <a:t>Structural / full genome approach </a:t>
            </a:r>
          </a:p>
          <a:p>
            <a:pPr algn="just">
              <a:lnSpc>
                <a:spcPct val="150000"/>
              </a:lnSpc>
              <a:defRPr/>
            </a:pPr>
            <a:endParaRPr lang="en-US" sz="1400" dirty="0"/>
          </a:p>
        </p:txBody>
      </p:sp>
      <p:sp>
        <p:nvSpPr>
          <p:cNvPr id="50" name="CuadroTexto 49">
            <a:extLst>
              <a:ext uri="{FF2B5EF4-FFF2-40B4-BE49-F238E27FC236}">
                <a16:creationId xmlns:a16="http://schemas.microsoft.com/office/drawing/2014/main" id="{AC0D1106-DD84-4BCF-BFCE-5A4A2A588DB3}"/>
              </a:ext>
            </a:extLst>
          </p:cNvPr>
          <p:cNvSpPr txBox="1"/>
          <p:nvPr/>
        </p:nvSpPr>
        <p:spPr>
          <a:xfrm>
            <a:off x="10512342" y="3930257"/>
            <a:ext cx="1593558" cy="1169551"/>
          </a:xfrm>
          <a:prstGeom prst="rect">
            <a:avLst/>
          </a:prstGeom>
          <a:noFill/>
        </p:spPr>
        <p:txBody>
          <a:bodyPr wrap="square" rtlCol="0">
            <a:spAutoFit/>
          </a:bodyPr>
          <a:lstStyle/>
          <a:p>
            <a:r>
              <a:rPr lang="es-ES" sz="1400" dirty="0" err="1"/>
              <a:t>Structural</a:t>
            </a:r>
            <a:r>
              <a:rPr lang="es-ES" sz="1400" dirty="0"/>
              <a:t> </a:t>
            </a:r>
            <a:r>
              <a:rPr lang="es-ES" sz="1400" dirty="0" err="1"/>
              <a:t>variations</a:t>
            </a:r>
            <a:r>
              <a:rPr lang="es-ES" sz="1400" dirty="0"/>
              <a:t> </a:t>
            </a:r>
            <a:r>
              <a:rPr lang="es-ES" sz="1400" dirty="0" err="1"/>
              <a:t>that</a:t>
            </a:r>
            <a:r>
              <a:rPr lang="es-ES" sz="1400" dirty="0"/>
              <a:t> </a:t>
            </a:r>
            <a:r>
              <a:rPr lang="es-ES" sz="1400" dirty="0" err="1"/>
              <a:t>contain</a:t>
            </a:r>
            <a:r>
              <a:rPr lang="es-ES" sz="1400" dirty="0"/>
              <a:t> </a:t>
            </a:r>
            <a:r>
              <a:rPr lang="es-ES" sz="1400" dirty="0" err="1"/>
              <a:t>the</a:t>
            </a:r>
            <a:r>
              <a:rPr lang="es-ES" sz="1400" dirty="0"/>
              <a:t> dispensable/</a:t>
            </a:r>
          </a:p>
          <a:p>
            <a:r>
              <a:rPr lang="es-ES" sz="1400" dirty="0" err="1"/>
              <a:t>accesory</a:t>
            </a:r>
            <a:r>
              <a:rPr lang="es-ES" sz="1400" dirty="0"/>
              <a:t> genes</a:t>
            </a:r>
          </a:p>
        </p:txBody>
      </p:sp>
    </p:spTree>
    <p:extLst>
      <p:ext uri="{BB962C8B-B14F-4D97-AF65-F5344CB8AC3E}">
        <p14:creationId xmlns:p14="http://schemas.microsoft.com/office/powerpoint/2010/main" val="38489995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FDA981AD-8988-4476-BC7A-4CEEBB051ADF}"/>
              </a:ext>
            </a:extLst>
          </p:cNvPr>
          <p:cNvSpPr txBox="1"/>
          <p:nvPr/>
        </p:nvSpPr>
        <p:spPr>
          <a:xfrm>
            <a:off x="-102382" y="4285496"/>
            <a:ext cx="11908302" cy="705258"/>
          </a:xfrm>
          <a:prstGeom prst="rect">
            <a:avLst/>
          </a:prstGeom>
          <a:noFill/>
        </p:spPr>
        <p:txBody>
          <a:bodyPr wrap="square">
            <a:spAutoFit/>
          </a:bodyPr>
          <a:lstStyle/>
          <a:p>
            <a:pPr marL="742950" marR="0" lvl="1"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202122"/>
              </a:solidFill>
              <a:effectLst/>
              <a:uLnTx/>
              <a:uFillTx/>
              <a:latin typeface="+mj-lt"/>
              <a:ea typeface="+mn-ea"/>
              <a:cs typeface="+mn-cs"/>
            </a:endParaRPr>
          </a:p>
          <a:p>
            <a:pPr marL="742950" marR="0" lvl="1"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lang="en-US" sz="1400" dirty="0"/>
          </a:p>
        </p:txBody>
      </p:sp>
      <p:sp>
        <p:nvSpPr>
          <p:cNvPr id="11" name="CuadroTexto 10">
            <a:extLst>
              <a:ext uri="{FF2B5EF4-FFF2-40B4-BE49-F238E27FC236}">
                <a16:creationId xmlns:a16="http://schemas.microsoft.com/office/drawing/2014/main" id="{B18FBE0A-EC03-46AE-AC2C-178FBEDD85C9}"/>
              </a:ext>
            </a:extLst>
          </p:cNvPr>
          <p:cNvSpPr txBox="1"/>
          <p:nvPr/>
        </p:nvSpPr>
        <p:spPr>
          <a:xfrm>
            <a:off x="133350" y="177284"/>
            <a:ext cx="609600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Prokaryote</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pangenomes</a:t>
            </a:r>
            <a:endPar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CuadroTexto 15">
            <a:extLst>
              <a:ext uri="{FF2B5EF4-FFF2-40B4-BE49-F238E27FC236}">
                <a16:creationId xmlns:a16="http://schemas.microsoft.com/office/drawing/2014/main" id="{CAEDA838-D819-4F1C-BD74-FF289E298CBD}"/>
              </a:ext>
            </a:extLst>
          </p:cNvPr>
          <p:cNvSpPr txBox="1"/>
          <p:nvPr/>
        </p:nvSpPr>
        <p:spPr>
          <a:xfrm>
            <a:off x="141849" y="694671"/>
            <a:ext cx="11908302" cy="1890197"/>
          </a:xfrm>
          <a:prstGeom prst="rect">
            <a:avLst/>
          </a:prstGeom>
          <a:noFill/>
        </p:spPr>
        <p:txBody>
          <a:bodyPr wrap="square" rtlCol="0">
            <a:spAutoFit/>
          </a:bodyPr>
          <a:lstStyle/>
          <a:p>
            <a:r>
              <a:rPr lang="es-ES" sz="1400" b="1" dirty="0"/>
              <a:t>High </a:t>
            </a:r>
            <a:r>
              <a:rPr lang="es-ES" sz="1400" b="1" dirty="0" err="1"/>
              <a:t>abundance</a:t>
            </a:r>
            <a:r>
              <a:rPr lang="es-ES" sz="1400" b="1" dirty="0"/>
              <a:t> </a:t>
            </a:r>
            <a:r>
              <a:rPr lang="es-ES" sz="1400" b="1" dirty="0" err="1"/>
              <a:t>of</a:t>
            </a:r>
            <a:r>
              <a:rPr lang="es-ES" sz="1400" b="1" dirty="0"/>
              <a:t> open </a:t>
            </a:r>
            <a:r>
              <a:rPr lang="es-ES" sz="1400" b="1" dirty="0" err="1"/>
              <a:t>pangenomes</a:t>
            </a:r>
            <a:endParaRPr lang="es-ES" sz="1400" b="1" dirty="0"/>
          </a:p>
          <a:p>
            <a:pPr marL="742950" lvl="1" indent="-285750">
              <a:lnSpc>
                <a:spcPct val="150000"/>
              </a:lnSpc>
              <a:buFont typeface="Arial" panose="020B0604020202020204" pitchFamily="34" charset="0"/>
              <a:buChar char="•"/>
            </a:pPr>
            <a:r>
              <a:rPr lang="en-US" sz="1400" b="1" dirty="0"/>
              <a:t>High rate of horizontal gene transfer (HGT): </a:t>
            </a:r>
            <a:r>
              <a:rPr lang="en-US" sz="1400" dirty="0"/>
              <a:t>Prokaryotes can exchange genes through conjugation, transformation, or transduction, even between different species. This continuously introduces new genes into their populations.</a:t>
            </a:r>
          </a:p>
          <a:p>
            <a:pPr marL="742950" lvl="1" indent="-285750">
              <a:lnSpc>
                <a:spcPct val="150000"/>
              </a:lnSpc>
              <a:buFont typeface="Arial" panose="020B0604020202020204" pitchFamily="34" charset="0"/>
              <a:buChar char="•"/>
            </a:pPr>
            <a:r>
              <a:rPr lang="en-US" sz="1400" b="1" dirty="0"/>
              <a:t>Ecological diversity and rapid adaptation: </a:t>
            </a:r>
            <a:r>
              <a:rPr lang="en-US" sz="1400" dirty="0"/>
              <a:t>Bacteria occupy a wide variety of niches (from intestines to hydrothermal vents), and different environments favor the acquisition of adaptive genes (resistance, metabolism of new substrates, stress tolerance, etc.).</a:t>
            </a:r>
          </a:p>
          <a:p>
            <a:pPr marL="742950" lvl="1" indent="-285750">
              <a:lnSpc>
                <a:spcPct val="150000"/>
              </a:lnSpc>
              <a:buFont typeface="Arial" panose="020B0604020202020204" pitchFamily="34" charset="0"/>
              <a:buChar char="•"/>
            </a:pPr>
            <a:r>
              <a:rPr lang="en-US" sz="1400" b="1" dirty="0"/>
              <a:t>Large populations and frequent mutations: </a:t>
            </a:r>
            <a:r>
              <a:rPr lang="en-US" sz="1400" dirty="0"/>
              <a:t>Their large population size and rapid replication cycles increase genetic variability.</a:t>
            </a:r>
          </a:p>
        </p:txBody>
      </p:sp>
      <p:pic>
        <p:nvPicPr>
          <p:cNvPr id="18" name="Imagen 17">
            <a:extLst>
              <a:ext uri="{FF2B5EF4-FFF2-40B4-BE49-F238E27FC236}">
                <a16:creationId xmlns:a16="http://schemas.microsoft.com/office/drawing/2014/main" id="{3B533E50-6947-465D-8E70-CCB40B807D9E}"/>
              </a:ext>
            </a:extLst>
          </p:cNvPr>
          <p:cNvPicPr>
            <a:picLocks noChangeAspect="1"/>
          </p:cNvPicPr>
          <p:nvPr/>
        </p:nvPicPr>
        <p:blipFill>
          <a:blip r:embed="rId2"/>
          <a:stretch>
            <a:fillRect/>
          </a:stretch>
        </p:blipFill>
        <p:spPr>
          <a:xfrm>
            <a:off x="4898400" y="2997896"/>
            <a:ext cx="7067383" cy="3682820"/>
          </a:xfrm>
          <a:prstGeom prst="rect">
            <a:avLst/>
          </a:prstGeom>
          <a:ln>
            <a:solidFill>
              <a:schemeClr val="tx1"/>
            </a:solidFill>
          </a:ln>
        </p:spPr>
      </p:pic>
      <p:sp>
        <p:nvSpPr>
          <p:cNvPr id="20" name="CuadroTexto 19">
            <a:extLst>
              <a:ext uri="{FF2B5EF4-FFF2-40B4-BE49-F238E27FC236}">
                <a16:creationId xmlns:a16="http://schemas.microsoft.com/office/drawing/2014/main" id="{E3C5F04A-F6DC-4BF7-8094-6B2461BDEF87}"/>
              </a:ext>
            </a:extLst>
          </p:cNvPr>
          <p:cNvSpPr txBox="1"/>
          <p:nvPr/>
        </p:nvSpPr>
        <p:spPr>
          <a:xfrm>
            <a:off x="108271" y="2876313"/>
            <a:ext cx="4579476" cy="3539430"/>
          </a:xfrm>
          <a:prstGeom prst="rect">
            <a:avLst/>
          </a:prstGeom>
          <a:noFill/>
        </p:spPr>
        <p:txBody>
          <a:bodyPr wrap="square">
            <a:spAutoFit/>
          </a:bodyPr>
          <a:lstStyle/>
          <a:p>
            <a:pPr algn="l"/>
            <a:r>
              <a:rPr lang="en-US" sz="1400" b="1" dirty="0"/>
              <a:t>Molecular evolutionary mechanisms that manipulate the genomic diversity of bacterial species.</a:t>
            </a:r>
            <a:endParaRPr lang="es-ES" sz="1400" b="1" dirty="0"/>
          </a:p>
          <a:p>
            <a:pPr algn="l"/>
            <a:endParaRPr lang="es-ES" sz="1400" b="1" dirty="0"/>
          </a:p>
          <a:p>
            <a:pPr marL="285750" indent="-285750" algn="l">
              <a:buFont typeface="Arial" panose="020B0604020202020204" pitchFamily="34" charset="0"/>
              <a:buChar char="•"/>
            </a:pPr>
            <a:r>
              <a:rPr lang="es-ES" sz="1400" dirty="0" err="1"/>
              <a:t>Intra-species</a:t>
            </a:r>
            <a:r>
              <a:rPr lang="es-ES" sz="1400" dirty="0"/>
              <a:t> </a:t>
            </a:r>
            <a:r>
              <a:rPr lang="en-US" sz="1400" dirty="0"/>
              <a:t>(a)</a:t>
            </a:r>
          </a:p>
          <a:p>
            <a:pPr marL="285750" indent="-285750" algn="l">
              <a:buFont typeface="Arial" panose="020B0604020202020204" pitchFamily="34" charset="0"/>
              <a:buChar char="•"/>
            </a:pPr>
            <a:r>
              <a:rPr lang="en-US" sz="1400" dirty="0"/>
              <a:t>Inter-species (b)</a:t>
            </a:r>
          </a:p>
          <a:p>
            <a:pPr marL="285750" indent="-285750" algn="l">
              <a:buFont typeface="Arial" panose="020B0604020202020204" pitchFamily="34" charset="0"/>
              <a:buChar char="•"/>
            </a:pPr>
            <a:r>
              <a:rPr lang="en-US" sz="1400" dirty="0"/>
              <a:t>Population dynamics (c)</a:t>
            </a:r>
          </a:p>
          <a:p>
            <a:pPr marL="285750" indent="-285750" algn="l">
              <a:buFont typeface="Arial" panose="020B0604020202020204" pitchFamily="34" charset="0"/>
              <a:buChar char="•"/>
            </a:pPr>
            <a:endParaRPr lang="en-US" sz="1400" dirty="0"/>
          </a:p>
          <a:p>
            <a:pPr algn="l"/>
            <a:r>
              <a:rPr lang="en-US" sz="1400" b="1" dirty="0"/>
              <a:t>Pangenome and Metagenome </a:t>
            </a:r>
            <a:r>
              <a:rPr lang="en-US" sz="1400" dirty="0"/>
              <a:t>(d)</a:t>
            </a:r>
          </a:p>
          <a:p>
            <a:pPr algn="l"/>
            <a:endParaRPr lang="en-US" sz="1400" dirty="0"/>
          </a:p>
          <a:p>
            <a:pPr algn="l"/>
            <a:r>
              <a:rPr lang="en-US" sz="1400" dirty="0"/>
              <a:t>Multiple genome sequences are needed to describe the pangenome, which represents, with the best approximation, the genetic information of a bacterial species.</a:t>
            </a:r>
          </a:p>
          <a:p>
            <a:pPr algn="l"/>
            <a:endParaRPr lang="en-US" sz="1400" dirty="0"/>
          </a:p>
          <a:p>
            <a:pPr algn="l"/>
            <a:r>
              <a:rPr lang="en-US" sz="1400" dirty="0"/>
              <a:t>Metagenomics embraces the community as the unit of study and, in a specific environmental niche, defines the metagenome of the whole microbial population.</a:t>
            </a:r>
            <a:endParaRPr lang="es-ES" sz="1400" dirty="0"/>
          </a:p>
        </p:txBody>
      </p:sp>
    </p:spTree>
    <p:extLst>
      <p:ext uri="{BB962C8B-B14F-4D97-AF65-F5344CB8AC3E}">
        <p14:creationId xmlns:p14="http://schemas.microsoft.com/office/powerpoint/2010/main" val="36482424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9E4A49CA-00D1-4FE1-9A7C-E355447EB401}"/>
              </a:ext>
            </a:extLst>
          </p:cNvPr>
          <p:cNvSpPr txBox="1"/>
          <p:nvPr/>
        </p:nvSpPr>
        <p:spPr>
          <a:xfrm>
            <a:off x="141790" y="203085"/>
            <a:ext cx="609407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Prokaryote</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pangenomes</a:t>
            </a:r>
            <a:endPar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CuadroTexto 6">
            <a:extLst>
              <a:ext uri="{FF2B5EF4-FFF2-40B4-BE49-F238E27FC236}">
                <a16:creationId xmlns:a16="http://schemas.microsoft.com/office/drawing/2014/main" id="{7954066A-5F73-4906-AAA5-96BE8AAE86AF}"/>
              </a:ext>
            </a:extLst>
          </p:cNvPr>
          <p:cNvSpPr txBox="1"/>
          <p:nvPr/>
        </p:nvSpPr>
        <p:spPr>
          <a:xfrm>
            <a:off x="141789" y="747096"/>
            <a:ext cx="7092388" cy="6340197"/>
          </a:xfrm>
          <a:prstGeom prst="rect">
            <a:avLst/>
          </a:prstGeom>
          <a:noFill/>
        </p:spPr>
        <p:txBody>
          <a:bodyPr wrap="square">
            <a:spAutoFit/>
          </a:bodyPr>
          <a:lstStyle/>
          <a:p>
            <a:r>
              <a:rPr lang="en-US" sz="1400" dirty="0"/>
              <a:t>The </a:t>
            </a:r>
            <a:r>
              <a:rPr lang="en-US" sz="1400" b="1" dirty="0"/>
              <a:t>High rate of horizontal gene transfer (HGT) </a:t>
            </a:r>
            <a:r>
              <a:rPr lang="en-US" sz="1400" dirty="0"/>
              <a:t>is the main source of new genes in the pangenomes of some bacteria. For example, the main source of new genes in </a:t>
            </a:r>
            <a:r>
              <a:rPr lang="en-US" sz="1400" i="1" dirty="0"/>
              <a:t>S. pneumoniae </a:t>
            </a:r>
            <a:r>
              <a:rPr lang="en-US" sz="1400" dirty="0"/>
              <a:t>was </a:t>
            </a:r>
            <a:r>
              <a:rPr lang="en-US" sz="1400" i="1" dirty="0"/>
              <a:t>Streptococcus mitis </a:t>
            </a:r>
            <a:r>
              <a:rPr lang="en-US" sz="1400" dirty="0"/>
              <a:t>from which genes were transferred horizontally. </a:t>
            </a:r>
            <a:r>
              <a:rPr lang="en-US" sz="1400" b="1" dirty="0"/>
              <a:t> </a:t>
            </a:r>
          </a:p>
          <a:p>
            <a:pPr algn="just"/>
            <a:endParaRPr lang="en-US" sz="1400" b="1" dirty="0"/>
          </a:p>
          <a:p>
            <a:pPr algn="just"/>
            <a:r>
              <a:rPr lang="en-US" sz="1400" b="1" dirty="0"/>
              <a:t>This compromises the definition of species</a:t>
            </a:r>
          </a:p>
          <a:p>
            <a:pPr algn="just"/>
            <a:endParaRPr lang="en-US" sz="1400" b="1" dirty="0"/>
          </a:p>
          <a:p>
            <a:pPr algn="just"/>
            <a:r>
              <a:rPr lang="en-US" sz="1400" dirty="0"/>
              <a:t>In animals and plants, a species can be associated with the  genetic cohesion (shared history, traits, and ecology) characterized by sexual compatibility and population structure</a:t>
            </a:r>
          </a:p>
          <a:p>
            <a:pPr algn="just"/>
            <a:endParaRPr lang="en-US" sz="1400" dirty="0"/>
          </a:p>
          <a:p>
            <a:pPr algn="just"/>
            <a:r>
              <a:rPr lang="en-US" sz="1400" dirty="0"/>
              <a:t>In contrast, building a biologically relevant species definition remains a challenging</a:t>
            </a:r>
          </a:p>
          <a:p>
            <a:pPr algn="just"/>
            <a:r>
              <a:rPr lang="en-US" sz="1400" dirty="0"/>
              <a:t>endeavor in prokaryotes. </a:t>
            </a:r>
            <a:r>
              <a:rPr lang="en-US" sz="1400" b="1" dirty="0"/>
              <a:t>Prokaryotic species </a:t>
            </a:r>
            <a:r>
              <a:rPr lang="en-US" sz="1400" dirty="0"/>
              <a:t>are definable and diagnosable as </a:t>
            </a:r>
            <a:r>
              <a:rPr lang="en-US" sz="1400" b="1" dirty="0"/>
              <a:t>genetically cohesive as evidenced by the existence of a core-genome.</a:t>
            </a:r>
          </a:p>
          <a:p>
            <a:pPr marL="285750" indent="-285750" algn="just">
              <a:buFont typeface="Arial" panose="020B0604020202020204" pitchFamily="34" charset="0"/>
              <a:buChar char="•"/>
            </a:pPr>
            <a:r>
              <a:rPr lang="en-US" sz="1400" dirty="0"/>
              <a:t>Once the core genome of a species is defined, strains can be assigned, or not assigned, to a species based on the extent to which they share the same core genome</a:t>
            </a:r>
          </a:p>
          <a:p>
            <a:pPr marL="285750" indent="-285750" algn="just">
              <a:buFont typeface="Arial" panose="020B0604020202020204" pitchFamily="34" charset="0"/>
              <a:buChar char="•"/>
            </a:pPr>
            <a:r>
              <a:rPr lang="en-US" sz="1400" dirty="0"/>
              <a:t>The extent of genomic plasticity is regulated by restriction modification systems, phage-defense systems, and Clustered Regularly Interspaced Short Palindromic Repeats (CRISPR)</a:t>
            </a:r>
          </a:p>
          <a:p>
            <a:pPr algn="just"/>
            <a:endParaRPr lang="en-US" sz="1400" dirty="0"/>
          </a:p>
          <a:p>
            <a:pPr algn="just"/>
            <a:endParaRPr lang="en-US" sz="1400" dirty="0"/>
          </a:p>
          <a:p>
            <a:pPr algn="just"/>
            <a:r>
              <a:rPr lang="es-ES" sz="1400" b="1" dirty="0" err="1"/>
              <a:t>Genomic</a:t>
            </a:r>
            <a:r>
              <a:rPr lang="es-ES" sz="1400" b="1" dirty="0"/>
              <a:t> </a:t>
            </a:r>
            <a:r>
              <a:rPr lang="es-ES" sz="1400" b="1" dirty="0" err="1"/>
              <a:t>plasticity</a:t>
            </a:r>
            <a:r>
              <a:rPr lang="es-ES" sz="1400" b="1" dirty="0"/>
              <a:t> </a:t>
            </a:r>
            <a:r>
              <a:rPr lang="es-ES" sz="1400" b="1" dirty="0" err="1"/>
              <a:t>is</a:t>
            </a:r>
            <a:r>
              <a:rPr lang="es-ES" sz="1400" b="1" dirty="0"/>
              <a:t> </a:t>
            </a:r>
            <a:r>
              <a:rPr lang="es-ES" sz="1400" b="1" dirty="0" err="1"/>
              <a:t>the</a:t>
            </a:r>
            <a:r>
              <a:rPr lang="es-ES" sz="1400" b="1" dirty="0"/>
              <a:t> </a:t>
            </a:r>
            <a:r>
              <a:rPr lang="es-ES" sz="1400" b="1" dirty="0" err="1"/>
              <a:t>key</a:t>
            </a:r>
            <a:r>
              <a:rPr lang="es-ES" sz="1400" b="1" dirty="0"/>
              <a:t> </a:t>
            </a:r>
            <a:r>
              <a:rPr lang="es-ES" sz="1400" b="1" dirty="0" err="1"/>
              <a:t>for</a:t>
            </a:r>
            <a:r>
              <a:rPr lang="es-ES" sz="1400" b="1" dirty="0"/>
              <a:t> </a:t>
            </a:r>
            <a:r>
              <a:rPr lang="es-ES" sz="1400" b="1" dirty="0" err="1"/>
              <a:t>prokaryote</a:t>
            </a:r>
            <a:r>
              <a:rPr lang="es-ES" sz="1400" b="1" dirty="0"/>
              <a:t> </a:t>
            </a:r>
            <a:r>
              <a:rPr lang="es-ES" sz="1400" b="1" dirty="0" err="1"/>
              <a:t>adaptation</a:t>
            </a:r>
            <a:r>
              <a:rPr lang="es-ES" sz="1400" b="1" dirty="0"/>
              <a:t> </a:t>
            </a:r>
            <a:r>
              <a:rPr lang="es-ES" sz="1400" b="1" dirty="0" err="1"/>
              <a:t>capacity</a:t>
            </a:r>
            <a:endParaRPr lang="es-ES" sz="1400" b="1" dirty="0"/>
          </a:p>
          <a:p>
            <a:pPr algn="just"/>
            <a:endParaRPr lang="es-ES" sz="1400" b="1" dirty="0"/>
          </a:p>
          <a:p>
            <a:pPr marL="285750" indent="-285750" algn="just">
              <a:buFont typeface="Arial" panose="020B0604020202020204" pitchFamily="34" charset="0"/>
              <a:buChar char="•"/>
            </a:pPr>
            <a:r>
              <a:rPr lang="en-US" sz="1400" b="1" dirty="0"/>
              <a:t>Ecological flexibility</a:t>
            </a:r>
            <a:r>
              <a:rPr lang="en-US" sz="1400" dirty="0"/>
              <a:t>: strains can adapt to different environments thanks to accessory genes (one strain contains only a subset of genes available at the population level)</a:t>
            </a:r>
          </a:p>
          <a:p>
            <a:pPr marL="285750" indent="-285750" algn="just">
              <a:buFont typeface="Arial" panose="020B0604020202020204" pitchFamily="34" charset="0"/>
              <a:buChar char="•"/>
            </a:pPr>
            <a:endParaRPr lang="en-US" sz="1400" dirty="0"/>
          </a:p>
          <a:p>
            <a:pPr marL="285750" indent="-285750" algn="just">
              <a:buFont typeface="Arial" panose="020B0604020202020204" pitchFamily="34" charset="0"/>
              <a:buChar char="•"/>
            </a:pPr>
            <a:r>
              <a:rPr lang="en-US" sz="1400" b="1" dirty="0"/>
              <a:t>Rapid evolution</a:t>
            </a:r>
            <a:r>
              <a:rPr lang="en-US" sz="1400" dirty="0"/>
              <a:t>: they facilitate ecological diversification and bacterial speciation.</a:t>
            </a:r>
            <a:endParaRPr lang="es-ES" sz="1400" dirty="0"/>
          </a:p>
          <a:p>
            <a:pPr algn="just"/>
            <a:endParaRPr lang="en-US" sz="1400" dirty="0"/>
          </a:p>
          <a:p>
            <a:pPr marL="285750" indent="-285750" algn="just">
              <a:buFont typeface="Arial" panose="020B0604020202020204" pitchFamily="34" charset="0"/>
              <a:buChar char="•"/>
            </a:pPr>
            <a:r>
              <a:rPr lang="en-US" sz="1400" b="1" dirty="0"/>
              <a:t>Adaptation due to the functions of </a:t>
            </a:r>
            <a:r>
              <a:rPr lang="en-US" sz="1400" b="1" dirty="0" err="1"/>
              <a:t>accesory</a:t>
            </a:r>
            <a:r>
              <a:rPr lang="en-US" sz="1400" b="1" dirty="0"/>
              <a:t> genes:</a:t>
            </a:r>
          </a:p>
          <a:p>
            <a:pPr algn="just"/>
            <a:r>
              <a:rPr lang="en-US" sz="1400" dirty="0"/>
              <a:t>	- Resistance and survival: genes for resistance to antibiotics, heavy metals, or phages 	- Metabolic innovation: incorporation of new metabolic pathways (new energy sources)</a:t>
            </a:r>
            <a:endParaRPr lang="es-ES" sz="1400" b="1" dirty="0"/>
          </a:p>
        </p:txBody>
      </p:sp>
      <p:pic>
        <p:nvPicPr>
          <p:cNvPr id="9" name="Imagen 8">
            <a:extLst>
              <a:ext uri="{FF2B5EF4-FFF2-40B4-BE49-F238E27FC236}">
                <a16:creationId xmlns:a16="http://schemas.microsoft.com/office/drawing/2014/main" id="{C5BA8415-2CAB-404A-BE86-BE9605D9F435}"/>
              </a:ext>
            </a:extLst>
          </p:cNvPr>
          <p:cNvPicPr>
            <a:picLocks noChangeAspect="1"/>
          </p:cNvPicPr>
          <p:nvPr/>
        </p:nvPicPr>
        <p:blipFill>
          <a:blip r:embed="rId2"/>
          <a:stretch>
            <a:fillRect/>
          </a:stretch>
        </p:blipFill>
        <p:spPr>
          <a:xfrm>
            <a:off x="7442522" y="143436"/>
            <a:ext cx="4749478" cy="6447995"/>
          </a:xfrm>
          <a:prstGeom prst="rect">
            <a:avLst/>
          </a:prstGeom>
        </p:spPr>
      </p:pic>
    </p:spTree>
    <p:extLst>
      <p:ext uri="{BB962C8B-B14F-4D97-AF65-F5344CB8AC3E}">
        <p14:creationId xmlns:p14="http://schemas.microsoft.com/office/powerpoint/2010/main" val="1461561375"/>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1613</TotalTime>
  <Words>6038</Words>
  <Application>Microsoft Office PowerPoint</Application>
  <PresentationFormat>Panorámica</PresentationFormat>
  <Paragraphs>578</Paragraphs>
  <Slides>44</Slides>
  <Notes>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44</vt:i4>
      </vt:variant>
    </vt:vector>
  </HeadingPairs>
  <TitlesOfParts>
    <vt:vector size="53" baseType="lpstr">
      <vt:lpstr>Arial</vt:lpstr>
      <vt:lpstr>Calibri</vt:lpstr>
      <vt:lpstr>Calibri Light</vt:lpstr>
      <vt:lpstr>DglrjmNnqrbbAdvOTab62ddd1</vt:lpstr>
      <vt:lpstr>Harding</vt:lpstr>
      <vt:lpstr>MinionPro-Regular</vt:lpstr>
      <vt:lpstr>VlrjmjFxwcwmAdvOTc0286d31.I</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Amaro Saco Beiroa</dc:creator>
  <cp:lastModifiedBy>Amaro Saco Beiroa</cp:lastModifiedBy>
  <cp:revision>110</cp:revision>
  <dcterms:created xsi:type="dcterms:W3CDTF">2025-10-13T16:15:05Z</dcterms:created>
  <dcterms:modified xsi:type="dcterms:W3CDTF">2025-11-04T13:59:05Z</dcterms:modified>
</cp:coreProperties>
</file>