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433" r:id="rId2"/>
    <p:sldId id="434" r:id="rId3"/>
    <p:sldId id="331" r:id="rId4"/>
    <p:sldId id="348" r:id="rId5"/>
    <p:sldId id="330" r:id="rId6"/>
    <p:sldId id="473" r:id="rId7"/>
    <p:sldId id="474" r:id="rId8"/>
    <p:sldId id="374" r:id="rId9"/>
    <p:sldId id="375" r:id="rId10"/>
    <p:sldId id="376" r:id="rId11"/>
    <p:sldId id="441" r:id="rId12"/>
    <p:sldId id="430" r:id="rId13"/>
    <p:sldId id="356" r:id="rId14"/>
    <p:sldId id="357" r:id="rId15"/>
    <p:sldId id="359" r:id="rId16"/>
    <p:sldId id="364" r:id="rId17"/>
    <p:sldId id="365" r:id="rId18"/>
    <p:sldId id="369" r:id="rId19"/>
    <p:sldId id="371" r:id="rId20"/>
    <p:sldId id="435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1253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2D6710-4894-49DB-A0A6-B3224AC3A1B5}" type="datetimeFigureOut">
              <a:rPr lang="it-IT" smtClean="0"/>
              <a:t>02/11/2025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939736-A654-4060-9257-201D7A82462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95679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F15607-2444-FBDC-C1FD-CC76F0EFC4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9C18FBF-56D9-0FA3-8DCC-C2A5D81041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F5B1F4D-7D06-FC47-58A1-0AA7DBA360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C8CA88-E14B-3586-CE0C-0A24A81642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289C57-55D7-40A4-A101-E74FAC7A092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75581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41918" y="3329790"/>
            <a:ext cx="4941771" cy="3200400"/>
          </a:xfrm>
        </p:spPr>
        <p:txBody>
          <a:bodyPr anchor="ctr">
            <a:noAutofit/>
          </a:bodyPr>
          <a:lstStyle>
            <a:lvl1pPr algn="l">
              <a:defRPr sz="3600" spc="150" baseline="0"/>
            </a:lvl1pPr>
          </a:lstStyle>
          <a:p>
            <a:r>
              <a:rPr lang="en-US" dirty="0"/>
              <a:t>CLICK TO add title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A04F1E16-9A84-4D0E-9706-79C396AF6A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9358" t="23650" b="-1"/>
          <a:stretch/>
        </p:blipFill>
        <p:spPr>
          <a:xfrm>
            <a:off x="0" y="0"/>
            <a:ext cx="9488312" cy="5054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4080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C4E19-B78B-4E39-B661-7E6A2E6C50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1" y="895350"/>
            <a:ext cx="3247662" cy="1917700"/>
          </a:xfrm>
        </p:spPr>
        <p:txBody>
          <a:bodyPr>
            <a:normAutofit/>
          </a:bodyPr>
          <a:lstStyle>
            <a:lvl1pPr algn="l">
              <a:defRPr lang="en-US" sz="24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A14C3057-3BCC-F9A2-98D8-17DDB36F1823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838200" y="2813049"/>
            <a:ext cx="3247662" cy="3238499"/>
          </a:xfrm>
        </p:spPr>
        <p:txBody>
          <a:bodyPr tIns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800" b="0" spc="50" baseline="0"/>
            </a:lvl1pPr>
            <a:lvl2pPr marL="28346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2pPr>
            <a:lvl3pPr marL="566928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3pPr>
            <a:lvl4pPr marL="859536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4pPr>
            <a:lvl5pPr marL="115214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C3975522-461E-4D79-B5B9-BF9471B54688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4216396" y="895927"/>
            <a:ext cx="7137404" cy="5115889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5F91997C-538B-C8B9-14D7-31A1932F6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1615" y="6356349"/>
            <a:ext cx="3819228" cy="365125"/>
          </a:xfrm>
        </p:spPr>
        <p:txBody>
          <a:bodyPr/>
          <a:lstStyle>
            <a:lvl1pPr algn="l"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1F777EF4-982E-9337-7E82-31DC723C1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E34303BA-AFB6-0E22-486F-785994E3B7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2327564" cy="1505528"/>
            <a:chOff x="0" y="0"/>
            <a:chExt cx="2238376" cy="3105150"/>
          </a:xfrm>
        </p:grpSpPr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F66E3A08-02EB-7B54-5089-E7A7F19FD725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0" y="0"/>
              <a:ext cx="1238250" cy="310515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814F9BE5-00B2-ADDF-771C-AB098B36C820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0" y="0"/>
              <a:ext cx="2238376" cy="24765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896073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37192"/>
            <a:ext cx="5655197" cy="1997867"/>
          </a:xfrm>
        </p:spPr>
        <p:txBody>
          <a:bodyPr anchor="b"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9CD1F-9DFB-4048-9B9B-2BD7D4EC64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8200" y="2705177"/>
            <a:ext cx="5733772" cy="448990"/>
          </a:xfrm>
        </p:spPr>
        <p:txBody>
          <a:bodyPr anchor="ctr">
            <a:noAutofit/>
          </a:bodyPr>
          <a:lstStyle>
            <a:lvl1pPr marL="0" indent="0">
              <a:buNone/>
              <a:defRPr lang="en-US" sz="1800" b="1" kern="1200" spc="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9B20CF-6B91-4562-B799-0ABDAEBC0D2A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8199" y="3154166"/>
            <a:ext cx="5733773" cy="3032733"/>
          </a:xfrm>
        </p:spPr>
        <p:txBody>
          <a:bodyPr>
            <a:normAutofit/>
          </a:bodyPr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800" spc="50" baseline="0"/>
            </a:lvl1pPr>
            <a:lvl2pPr marL="7429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800" spc="50" baseline="0"/>
            </a:lvl2pPr>
            <a:lvl3pPr marL="12001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800" spc="50" baseline="0"/>
            </a:lvl3pPr>
            <a:lvl4pPr marL="16573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800" spc="50" baseline="0"/>
            </a:lvl4pPr>
            <a:lvl5pPr marL="21145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800" spc="50" baseline="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74FC39-67F6-42EA-BCD1-F69AE2F0F22D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7887108" y="2705177"/>
            <a:ext cx="3943627" cy="448989"/>
          </a:xfrm>
        </p:spPr>
        <p:txBody>
          <a:bodyPr anchor="ctr">
            <a:noAutofit/>
          </a:bodyPr>
          <a:lstStyle>
            <a:lvl1pPr marL="0" indent="0">
              <a:buNone/>
              <a:defRPr lang="en-US" sz="1800" b="1" kern="1200" spc="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0120DFF5-B64A-9744-4500-1D7BBA19BF1C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7887107" y="3164867"/>
            <a:ext cx="3943627" cy="3032733"/>
          </a:xfrm>
        </p:spPr>
        <p:txBody>
          <a:bodyPr tIns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800" b="0" spc="50" baseline="0"/>
            </a:lvl1pPr>
            <a:lvl2pPr marL="28346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2pPr>
            <a:lvl3pPr marL="566928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3pPr>
            <a:lvl4pPr marL="859536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4pPr>
            <a:lvl5pPr marL="115214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E560E3-F935-488F-8F0E-191D7B6B5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43986" y="6356350"/>
            <a:ext cx="4114800" cy="365125"/>
          </a:xfrm>
        </p:spPr>
        <p:txBody>
          <a:bodyPr/>
          <a:lstStyle>
            <a:lvl1pPr algn="l"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9CD8B2-CC23-467F-B0EE-2CC06D630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E0588715-35AD-8BE1-A5FC-E28BDD3854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8645" t="319" r="28732" b="73496"/>
          <a:stretch/>
        </p:blipFill>
        <p:spPr>
          <a:xfrm rot="10800000" flipH="1">
            <a:off x="6308436" y="-11"/>
            <a:ext cx="5883564" cy="2366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9358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544E9C70-0200-3C21-7766-CB9EA5FBF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2590800" cy="1027906"/>
            <a:chOff x="0" y="0"/>
            <a:chExt cx="2590800" cy="1027906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1D5E4B16-2071-DEE9-BE53-F35AFBEFCA57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0" y="0"/>
              <a:ext cx="2590800" cy="762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CB2B071-0355-D550-18A8-9D515CA1698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0" y="0"/>
              <a:ext cx="704850" cy="102790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E5C4E19-B78B-4E39-B661-7E6A2E6C50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53550"/>
            <a:ext cx="10515600" cy="1325563"/>
          </a:xfrm>
        </p:spPr>
        <p:txBody>
          <a:bodyPr anchor="b">
            <a:normAutofit/>
          </a:bodyPr>
          <a:lstStyle>
            <a:lvl1pPr algn="ctr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C3975522-461E-4D79-B5B9-BF9471B54688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838200" y="2111381"/>
            <a:ext cx="10515600" cy="3570963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FB554B2-4C33-2975-9F27-94B8AE71D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49"/>
            <a:ext cx="3819228" cy="365125"/>
          </a:xfrm>
        </p:spPr>
        <p:txBody>
          <a:bodyPr/>
          <a:lstStyle>
            <a:lvl1pPr algn="l"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03C6776-E983-2BA3-1054-75996FE0F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1880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losi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67200" y="1615736"/>
            <a:ext cx="4179570" cy="1524735"/>
          </a:xfrm>
        </p:spPr>
        <p:txBody>
          <a:bodyPr anchor="b">
            <a:noAutofit/>
          </a:bodyPr>
          <a:lstStyle>
            <a:lvl1pPr algn="l">
              <a:defRPr sz="3600" spc="15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457758-A125-4CEA-A3D5-CBD010417BD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67200" y="3238103"/>
            <a:ext cx="4179570" cy="2850181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buNone/>
              <a:defRPr sz="1800" spc="5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ED3361C9-310A-4255-A94E-B77588962D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3176938" cy="6858000"/>
          </a:xfrm>
          <a:prstGeom prst="rect">
            <a:avLst/>
          </a:prstGeom>
        </p:spPr>
      </p:pic>
      <p:sp>
        <p:nvSpPr>
          <p:cNvPr id="10" name="Footer Placeholder 7">
            <a:extLst>
              <a:ext uri="{FF2B5EF4-FFF2-40B4-BE49-F238E27FC236}">
                <a16:creationId xmlns:a16="http://schemas.microsoft.com/office/drawing/2014/main" id="{6026D44C-0B39-4DE1-A0FC-5615DDAAE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179570" cy="365125"/>
          </a:xfrm>
        </p:spPr>
        <p:txBody>
          <a:bodyPr/>
          <a:lstStyle>
            <a:lvl1pPr algn="l"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1" name="Slide Number Placeholder 8">
            <a:extLst>
              <a:ext uri="{FF2B5EF4-FFF2-40B4-BE49-F238E27FC236}">
                <a16:creationId xmlns:a16="http://schemas.microsoft.com/office/drawing/2014/main" id="{0F8222B4-B618-42C4-8BDB-D2E4DF2F2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79428" y="6356350"/>
            <a:ext cx="1774371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76386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7B55A-280B-BDCB-F966-8578DDE74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7442" y="600817"/>
            <a:ext cx="10079497" cy="1168706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76EA03-7008-14AB-547B-E66EA4EC9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17442" y="1798488"/>
            <a:ext cx="4599587" cy="668492"/>
          </a:xfrm>
        </p:spPr>
        <p:txBody>
          <a:bodyPr anchor="b"/>
          <a:lstStyle>
            <a:lvl1pPr marL="0" indent="0">
              <a:buNone/>
              <a:defRPr sz="24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629F56-D2C8-71FE-FA59-002819D518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17442" y="2777279"/>
            <a:ext cx="4599587" cy="327693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2524D2-CA8D-75F3-D089-C2F0E20D47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97352" y="1798488"/>
            <a:ext cx="4599588" cy="668492"/>
          </a:xfrm>
        </p:spPr>
        <p:txBody>
          <a:bodyPr anchor="b"/>
          <a:lstStyle>
            <a:lvl1pPr marL="0" indent="0">
              <a:buNone/>
              <a:defRPr sz="24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99B0E3-5AE5-0516-27BF-9F246137FE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97352" y="2777279"/>
            <a:ext cx="4599588" cy="327693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B319A7-6048-4735-B2AC-6D6043F14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15F875-F23E-D0D2-9115-CD494FDA0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B4F88F-F488-D9D5-CF99-AA1750AAF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‹#›</a:t>
            </a:fld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5094593-EFC2-EEEF-74CD-BD00F4132A94}"/>
              </a:ext>
            </a:extLst>
          </p:cNvPr>
          <p:cNvCxnSpPr>
            <a:cxnSpLocks/>
          </p:cNvCxnSpPr>
          <p:nvPr/>
        </p:nvCxnSpPr>
        <p:spPr>
          <a:xfrm>
            <a:off x="6571185" y="2593591"/>
            <a:ext cx="4525755" cy="0"/>
          </a:xfrm>
          <a:prstGeom prst="line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F851F6D-436C-FA47-8CD1-2C10E735764A}"/>
              </a:ext>
            </a:extLst>
          </p:cNvPr>
          <p:cNvCxnSpPr>
            <a:cxnSpLocks/>
          </p:cNvCxnSpPr>
          <p:nvPr/>
        </p:nvCxnSpPr>
        <p:spPr>
          <a:xfrm>
            <a:off x="1107503" y="2593591"/>
            <a:ext cx="4509526" cy="0"/>
          </a:xfrm>
          <a:prstGeom prst="line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83458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7F941-C3A7-545F-8046-C7A9AC8030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5817" y="1272209"/>
            <a:ext cx="9164725" cy="1033670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BD4277-CFAE-EEF6-3346-61F06D5A39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15817" y="2425148"/>
            <a:ext cx="4188635" cy="316064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543384-699D-84FC-C8B5-7BDE49BB44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71355" y="2425148"/>
            <a:ext cx="4188635" cy="316064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A49386-AFC8-03DA-4563-07B0A0119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AED60A-7704-31D9-7D4D-65C635EDF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6927DA-3B5E-13B8-0BA8-5DCFF001E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1822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80CFA-45ED-71B0-EE3E-CCE6D5C19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2474" y="2413788"/>
            <a:ext cx="8085116" cy="2737521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37BECA-A01D-7D7A-F2A6-891EC9D229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22474" y="1351721"/>
            <a:ext cx="8085118" cy="993913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716478-6FAF-D420-0B87-6EABB81E8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C4289B-CB0D-8AFC-7C02-F755C0DCC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7971E4-8A9E-2A30-D7FE-B3505124B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5707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6CAF1C-8901-AE05-E52C-D5B959410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CD4F90-2973-4FE2-6C2C-5C2AC5C5A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50414B-A7EC-0C14-EFD2-29C5582CC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979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D514C6BF-376E-43E8-881D-2E76742699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18301" r="28341" b="23071"/>
          <a:stretch/>
        </p:blipFill>
        <p:spPr>
          <a:xfrm>
            <a:off x="4229100" y="0"/>
            <a:ext cx="7962901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F0A9B92-C2D0-466A-A680-A35832C452B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33500" y="1020445"/>
            <a:ext cx="2895600" cy="1325563"/>
          </a:xfrm>
        </p:spPr>
        <p:txBody>
          <a:bodyPr anchor="b">
            <a:normAutofit/>
          </a:bodyPr>
          <a:lstStyle>
            <a:lvl1pPr>
              <a:defRPr sz="2800" spc="15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A41CE6-5A88-4C5C-B2A4-6A5D2153B16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333500" y="2674013"/>
            <a:ext cx="2895600" cy="3269589"/>
          </a:xfrm>
        </p:spPr>
        <p:txBody>
          <a:bodyPr>
            <a:normAutofit/>
          </a:bodyPr>
          <a:lstStyle>
            <a:lvl1pPr marL="0" indent="0">
              <a:lnSpc>
                <a:spcPct val="140000"/>
              </a:lnSpc>
              <a:spcBef>
                <a:spcPts val="10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lnSpc>
                <a:spcPct val="140000"/>
              </a:lnSpc>
              <a:spcBef>
                <a:spcPts val="1000"/>
              </a:spcBef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lnSpc>
                <a:spcPct val="140000"/>
              </a:lnSpc>
              <a:spcBef>
                <a:spcPts val="1000"/>
              </a:spcBef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lnSpc>
                <a:spcPct val="140000"/>
              </a:lnSpc>
              <a:spcBef>
                <a:spcPts val="1000"/>
              </a:spcBef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lnSpc>
                <a:spcPct val="140000"/>
              </a:lnSpc>
              <a:spcBef>
                <a:spcPts val="1000"/>
              </a:spcBef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27F11D-8AF8-44D6-A48B-D8C7779B8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33500" y="6356349"/>
            <a:ext cx="3819228" cy="365125"/>
          </a:xfrm>
        </p:spPr>
        <p:txBody>
          <a:bodyPr/>
          <a:lstStyle>
            <a:lvl1pPr algn="l"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8C0879-6B0F-4AF6-A997-EC61DA896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334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91350" y="487018"/>
            <a:ext cx="4179570" cy="3377354"/>
          </a:xfrm>
        </p:spPr>
        <p:txBody>
          <a:bodyPr anchor="b">
            <a:noAutofit/>
          </a:bodyPr>
          <a:lstStyle>
            <a:lvl1pPr algn="l">
              <a:defRPr sz="3600" spc="1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A96E214-6A61-C8A7-B1DB-C8C260C134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6557818" cy="6858000"/>
            <a:chOff x="0" y="0"/>
            <a:chExt cx="4762501" cy="5186363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A18BC1BC-99D6-D9F4-19F9-AAE722E2AE61}"/>
                </a:ext>
              </a:extLst>
            </p:cNvPr>
            <p:cNvCxnSpPr>
              <a:cxnSpLocks/>
            </p:cNvCxnSpPr>
            <p:nvPr userDrawn="1"/>
          </p:nvCxnSpPr>
          <p:spPr>
            <a:xfrm flipH="1" flipV="1">
              <a:off x="0" y="876300"/>
              <a:ext cx="4762500" cy="162877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6816F797-248B-2C75-29B9-DB65A809D47B}"/>
                </a:ext>
              </a:extLst>
            </p:cNvPr>
            <p:cNvCxnSpPr>
              <a:cxnSpLocks/>
            </p:cNvCxnSpPr>
            <p:nvPr userDrawn="1"/>
          </p:nvCxnSpPr>
          <p:spPr>
            <a:xfrm flipH="1" flipV="1">
              <a:off x="2638425" y="0"/>
              <a:ext cx="2124076" cy="518636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95671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91350" y="487680"/>
            <a:ext cx="4179570" cy="3376691"/>
          </a:xfrm>
        </p:spPr>
        <p:txBody>
          <a:bodyPr anchor="b">
            <a:noAutofit/>
          </a:bodyPr>
          <a:lstStyle>
            <a:lvl1pPr algn="l">
              <a:defRPr sz="3600" spc="15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D8E94DD-0F7B-3F92-58EA-5F06D557BF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990667" y="0"/>
            <a:ext cx="1126278" cy="251229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19F5397-34DB-BC88-ADF5-AA470A06FE5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-5080"/>
            <a:ext cx="6576291" cy="6872605"/>
          </a:xfrm>
          <a:custGeom>
            <a:avLst/>
            <a:gdLst>
              <a:gd name="connsiteX0" fmla="*/ 0 w 6576291"/>
              <a:gd name="connsiteY0" fmla="*/ 0 h 6867525"/>
              <a:gd name="connsiteX1" fmla="*/ 6576291 w 6576291"/>
              <a:gd name="connsiteY1" fmla="*/ 0 h 6867525"/>
              <a:gd name="connsiteX2" fmla="*/ 6576291 w 6576291"/>
              <a:gd name="connsiteY2" fmla="*/ 6867525 h 6867525"/>
              <a:gd name="connsiteX3" fmla="*/ 0 w 6576291"/>
              <a:gd name="connsiteY3" fmla="*/ 6867525 h 6867525"/>
              <a:gd name="connsiteX4" fmla="*/ 0 w 6576291"/>
              <a:gd name="connsiteY4" fmla="*/ 0 h 6867525"/>
              <a:gd name="connsiteX0" fmla="*/ 0 w 6576291"/>
              <a:gd name="connsiteY0" fmla="*/ 5080 h 6872605"/>
              <a:gd name="connsiteX1" fmla="*/ 3604491 w 6576291"/>
              <a:gd name="connsiteY1" fmla="*/ 0 h 6872605"/>
              <a:gd name="connsiteX2" fmla="*/ 6576291 w 6576291"/>
              <a:gd name="connsiteY2" fmla="*/ 6872605 h 6872605"/>
              <a:gd name="connsiteX3" fmla="*/ 0 w 6576291"/>
              <a:gd name="connsiteY3" fmla="*/ 6872605 h 6872605"/>
              <a:gd name="connsiteX4" fmla="*/ 0 w 6576291"/>
              <a:gd name="connsiteY4" fmla="*/ 5080 h 6872605"/>
              <a:gd name="connsiteX0" fmla="*/ 0 w 6576291"/>
              <a:gd name="connsiteY0" fmla="*/ 0 h 6867525"/>
              <a:gd name="connsiteX1" fmla="*/ 3624811 w 6576291"/>
              <a:gd name="connsiteY1" fmla="*/ 10160 h 6867525"/>
              <a:gd name="connsiteX2" fmla="*/ 6576291 w 6576291"/>
              <a:gd name="connsiteY2" fmla="*/ 6867525 h 6867525"/>
              <a:gd name="connsiteX3" fmla="*/ 0 w 6576291"/>
              <a:gd name="connsiteY3" fmla="*/ 6867525 h 6867525"/>
              <a:gd name="connsiteX4" fmla="*/ 0 w 6576291"/>
              <a:gd name="connsiteY4" fmla="*/ 0 h 6867525"/>
              <a:gd name="connsiteX0" fmla="*/ 0 w 6576291"/>
              <a:gd name="connsiteY0" fmla="*/ 5080 h 6872605"/>
              <a:gd name="connsiteX1" fmla="*/ 3629891 w 6576291"/>
              <a:gd name="connsiteY1" fmla="*/ 0 h 6872605"/>
              <a:gd name="connsiteX2" fmla="*/ 6576291 w 6576291"/>
              <a:gd name="connsiteY2" fmla="*/ 6872605 h 6872605"/>
              <a:gd name="connsiteX3" fmla="*/ 0 w 6576291"/>
              <a:gd name="connsiteY3" fmla="*/ 6872605 h 6872605"/>
              <a:gd name="connsiteX4" fmla="*/ 0 w 6576291"/>
              <a:gd name="connsiteY4" fmla="*/ 5080 h 6872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76291" h="6872605">
                <a:moveTo>
                  <a:pt x="0" y="5080"/>
                </a:moveTo>
                <a:lnTo>
                  <a:pt x="3629891" y="0"/>
                </a:lnTo>
                <a:lnTo>
                  <a:pt x="6576291" y="6872605"/>
                </a:lnTo>
                <a:lnTo>
                  <a:pt x="0" y="6872605"/>
                </a:lnTo>
                <a:lnTo>
                  <a:pt x="0" y="5080"/>
                </a:lnTo>
                <a:close/>
              </a:path>
            </a:pathLst>
          </a:custGeom>
        </p:spPr>
        <p:txBody>
          <a:bodyPr lIns="182880" tIns="182880" bIns="91440"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4944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3821F-4537-4AE7-8829-C2E3AE60F6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22318" y="268360"/>
            <a:ext cx="7288282" cy="2121177"/>
          </a:xfrm>
        </p:spPr>
        <p:txBody>
          <a:bodyPr anchor="b"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EAC9D25F-5B3D-F5B2-5D02-C6BC6AA8987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322388" y="2763078"/>
            <a:ext cx="7288212" cy="340705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800" b="1" spc="50" baseline="0"/>
            </a:lvl1pPr>
            <a:lvl2pPr marL="28346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2pPr>
            <a:lvl3pPr marL="566928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3pPr>
            <a:lvl4pPr marL="859536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4pPr>
            <a:lvl5pPr marL="1143000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18E16CF1-2502-F2F0-2C27-2DD7979033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9096374" y="-25401"/>
            <a:ext cx="3095625" cy="6883401"/>
            <a:chOff x="9096375" y="-25401"/>
            <a:chExt cx="3095625" cy="6883401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6322A6FB-333C-65AE-23D8-08BCEA174D43}"/>
                </a:ext>
              </a:extLst>
            </p:cNvPr>
            <p:cNvCxnSpPr/>
            <p:nvPr userDrawn="1"/>
          </p:nvCxnSpPr>
          <p:spPr>
            <a:xfrm>
              <a:off x="9096375" y="1497012"/>
              <a:ext cx="3095625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162BB247-4598-A983-DEBF-6F042C1DB0BC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9381744" y="-25401"/>
              <a:ext cx="2810256" cy="68834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4E84FEE-D475-A71D-7996-5925602ECF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10800000" flipH="1">
            <a:off x="-1" y="-25403"/>
            <a:ext cx="1210573" cy="204816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7459776D-4049-CB00-C321-0627C169B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33500" y="6356349"/>
            <a:ext cx="3819228" cy="365125"/>
          </a:xfrm>
        </p:spPr>
        <p:txBody>
          <a:bodyPr/>
          <a:lstStyle>
            <a:lvl1pPr algn="l"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EDE114AF-34C6-A062-7340-858BC27DA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064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91350" y="406400"/>
            <a:ext cx="4179570" cy="3457971"/>
          </a:xfrm>
        </p:spPr>
        <p:txBody>
          <a:bodyPr anchor="b">
            <a:noAutofit/>
          </a:bodyPr>
          <a:lstStyle>
            <a:lvl1pPr algn="l">
              <a:defRPr sz="3600" spc="15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5E045004-3604-59DC-13E0-7A0B2DF78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828675"/>
            <a:ext cx="5876925" cy="5200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2612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phic 9">
            <a:extLst>
              <a:ext uri="{FF2B5EF4-FFF2-40B4-BE49-F238E27FC236}">
                <a16:creationId xmlns:a16="http://schemas.microsoft.com/office/drawing/2014/main" id="{955F7B05-9431-1FBA-415D-6CF2DF562B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39434" t="20278" b="22673"/>
          <a:stretch/>
        </p:blipFill>
        <p:spPr>
          <a:xfrm>
            <a:off x="25785" y="0"/>
            <a:ext cx="4093633" cy="391239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33700" y="568961"/>
            <a:ext cx="8420100" cy="1780860"/>
          </a:xfrm>
        </p:spPr>
        <p:txBody>
          <a:bodyPr anchor="b"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9CD1F-9DFB-4048-9B9B-2BD7D4EC64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933700" y="2797255"/>
            <a:ext cx="3924300" cy="464499"/>
          </a:xfrm>
        </p:spPr>
        <p:txBody>
          <a:bodyPr anchor="t">
            <a:normAutofit/>
          </a:bodyPr>
          <a:lstStyle>
            <a:lvl1pPr marL="0" indent="0">
              <a:buNone/>
              <a:defRPr lang="en-US" sz="1800" b="1" kern="1200" spc="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07FF22E3-5928-787E-B062-FA18127D3BD9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2933700" y="3251596"/>
            <a:ext cx="3943627" cy="3234264"/>
          </a:xfrm>
        </p:spPr>
        <p:txBody>
          <a:bodyPr tIns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800" b="0" spc="50" baseline="0"/>
            </a:lvl1pPr>
            <a:lvl2pPr marL="28346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2pPr>
            <a:lvl3pPr marL="566928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3pPr>
            <a:lvl4pPr marL="859536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4pPr>
            <a:lvl5pPr marL="1143000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74FC39-67F6-42EA-BCD1-F69AE2F0F22D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7410173" y="2797255"/>
            <a:ext cx="3943627" cy="464499"/>
          </a:xfrm>
        </p:spPr>
        <p:txBody>
          <a:bodyPr anchor="t">
            <a:normAutofit/>
          </a:bodyPr>
          <a:lstStyle>
            <a:lvl1pPr marL="0" indent="0">
              <a:buNone/>
              <a:defRPr lang="en-US" sz="1800" b="1" kern="1200" spc="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178E4D0B-96F1-45F3-6B2A-5FA31A37257F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7410173" y="3251595"/>
            <a:ext cx="3943627" cy="3234264"/>
          </a:xfrm>
        </p:spPr>
        <p:txBody>
          <a:bodyPr tIns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800" b="0" spc="50" baseline="0"/>
            </a:lvl1pPr>
            <a:lvl2pPr marL="28346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2pPr>
            <a:lvl3pPr marL="566928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3pPr>
            <a:lvl4pPr marL="859536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4pPr>
            <a:lvl5pPr marL="1143000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5F41582C-9AD2-F126-40F3-D43E77D15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69260" y="6356349"/>
            <a:ext cx="3819228" cy="365125"/>
          </a:xfrm>
        </p:spPr>
        <p:txBody>
          <a:bodyPr/>
          <a:lstStyle>
            <a:lvl1pPr algn="l"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341F76B1-7BEF-7A88-1394-1164BFF08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9952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41120" y="558801"/>
            <a:ext cx="9953308" cy="1780860"/>
          </a:xfrm>
        </p:spPr>
        <p:txBody>
          <a:bodyPr anchor="b"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6A217F83-0BDB-C70B-29FE-2651DE1915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4429817" y="0"/>
            <a:ext cx="7762183" cy="2754814"/>
            <a:chOff x="7334250" y="0"/>
            <a:chExt cx="4857750" cy="1724025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0C62368-3F79-C078-7086-B23D2F5A09F8}"/>
                </a:ext>
              </a:extLst>
            </p:cNvPr>
            <p:cNvCxnSpPr/>
            <p:nvPr userDrawn="1"/>
          </p:nvCxnSpPr>
          <p:spPr>
            <a:xfrm flipH="1" flipV="1">
              <a:off x="7334250" y="0"/>
              <a:ext cx="4857750" cy="762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609BDD71-BF2E-BDB0-A625-D8371AEA1CA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487150" y="0"/>
              <a:ext cx="704850" cy="172402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83354B96-CD25-BE1C-8CA2-3825F820B75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341120" y="2960877"/>
            <a:ext cx="2722880" cy="35128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800" b="1" kern="1200" spc="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CDD81865-54C7-7674-4B2E-041D05C1D146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1341120" y="3392035"/>
            <a:ext cx="2722880" cy="2907164"/>
          </a:xfrm>
        </p:spPr>
        <p:txBody>
          <a:bodyPr tIns="0">
            <a:normAutofit/>
          </a:bodyPr>
          <a:lstStyle>
            <a:lvl1pPr marL="283464" indent="-283464">
              <a:lnSpc>
                <a:spcPct val="100000"/>
              </a:lnSpc>
              <a:buFont typeface="+mj-lt"/>
              <a:buAutoNum type="arabicPeriod"/>
              <a:defRPr sz="1800" b="0" spc="50" baseline="0"/>
            </a:lvl1pPr>
            <a:lvl2pPr marL="566928" indent="-342900">
              <a:lnSpc>
                <a:spcPct val="100000"/>
              </a:lnSpc>
              <a:spcBef>
                <a:spcPts val="1000"/>
              </a:spcBef>
              <a:buFont typeface="+mj-lt"/>
              <a:buAutoNum type="alphaLcPeriod"/>
              <a:defRPr sz="1800" spc="50" baseline="0"/>
            </a:lvl2pPr>
            <a:lvl3pPr marL="850392" indent="-342900">
              <a:lnSpc>
                <a:spcPct val="100000"/>
              </a:lnSpc>
              <a:spcBef>
                <a:spcPts val="1000"/>
              </a:spcBef>
              <a:buFont typeface="+mj-lt"/>
              <a:buAutoNum type="arabicParenR"/>
              <a:defRPr sz="1800" spc="50" baseline="0"/>
            </a:lvl3pPr>
            <a:lvl4pPr marL="1042416" indent="-342900">
              <a:lnSpc>
                <a:spcPct val="100000"/>
              </a:lnSpc>
              <a:spcBef>
                <a:spcPts val="1000"/>
              </a:spcBef>
              <a:buFont typeface="+mj-lt"/>
              <a:buAutoNum type="alphaLcParenR"/>
              <a:defRPr sz="1800" spc="50" baseline="0"/>
            </a:lvl4pPr>
            <a:lvl5pPr marL="1074420" indent="-400050">
              <a:lnSpc>
                <a:spcPct val="100000"/>
              </a:lnSpc>
              <a:spcBef>
                <a:spcPts val="1000"/>
              </a:spcBef>
              <a:buFont typeface="+mj-lt"/>
              <a:buAutoNum type="romanLcPeriod"/>
              <a:defRPr sz="1800" spc="50" baseline="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6F39BA57-7F1C-623F-BC7F-B689C5AC33EA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4754881" y="2960877"/>
            <a:ext cx="5516880" cy="35128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800" b="1" kern="1200" spc="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94BF07A4-5A33-0B3C-A378-AB2435F1D5FF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754881" y="3324859"/>
            <a:ext cx="5506720" cy="3031489"/>
          </a:xfrm>
        </p:spPr>
        <p:txBody>
          <a:bodyPr tIns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800" b="0" spc="50" baseline="0"/>
            </a:lvl1pPr>
            <a:lvl2pPr marL="28346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2pPr>
            <a:lvl3pPr marL="566928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3pPr>
            <a:lvl4pPr marL="859536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4pPr>
            <a:lvl5pPr marL="1143000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63DC63A6-41FE-6C2D-9A53-0AE4A6DBF39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333500" y="6356349"/>
            <a:ext cx="3819228" cy="365125"/>
          </a:xfrm>
        </p:spPr>
        <p:txBody>
          <a:bodyPr/>
          <a:lstStyle>
            <a:lvl1pPr algn="l"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0B5130EC-B05B-5489-FBEC-DBEB6D1E737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0373350" y="6356349"/>
            <a:ext cx="987552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4888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CC92D-F90A-CB67-4860-D6939AC295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3094182" y="0"/>
            <a:ext cx="1745673" cy="38977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23A3821F-4537-4AE7-8829-C2E3AE60F6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6874" y="1671639"/>
            <a:ext cx="5884027" cy="1204912"/>
          </a:xfrm>
        </p:spPr>
        <p:txBody>
          <a:bodyPr anchor="b"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4C376638-5C5B-8E5B-0C26-8F63B98EA41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28230" y="-9144"/>
            <a:ext cx="5481955" cy="6876288"/>
          </a:xfrm>
          <a:custGeom>
            <a:avLst/>
            <a:gdLst>
              <a:gd name="connsiteX0" fmla="*/ 0 w 5476875"/>
              <a:gd name="connsiteY0" fmla="*/ 0 h 6858000"/>
              <a:gd name="connsiteX1" fmla="*/ 5476875 w 5476875"/>
              <a:gd name="connsiteY1" fmla="*/ 0 h 6858000"/>
              <a:gd name="connsiteX2" fmla="*/ 5476875 w 5476875"/>
              <a:gd name="connsiteY2" fmla="*/ 6858000 h 6858000"/>
              <a:gd name="connsiteX3" fmla="*/ 0 w 5476875"/>
              <a:gd name="connsiteY3" fmla="*/ 6858000 h 6858000"/>
              <a:gd name="connsiteX4" fmla="*/ 0 w 5476875"/>
              <a:gd name="connsiteY4" fmla="*/ 0 h 6858000"/>
              <a:gd name="connsiteX0" fmla="*/ 0 w 5476875"/>
              <a:gd name="connsiteY0" fmla="*/ 0 h 6858000"/>
              <a:gd name="connsiteX1" fmla="*/ 2520315 w 5476875"/>
              <a:gd name="connsiteY1" fmla="*/ 0 h 6858000"/>
              <a:gd name="connsiteX2" fmla="*/ 5476875 w 5476875"/>
              <a:gd name="connsiteY2" fmla="*/ 6858000 h 6858000"/>
              <a:gd name="connsiteX3" fmla="*/ 0 w 5476875"/>
              <a:gd name="connsiteY3" fmla="*/ 6858000 h 6858000"/>
              <a:gd name="connsiteX4" fmla="*/ 0 w 5476875"/>
              <a:gd name="connsiteY4" fmla="*/ 0 h 6858000"/>
              <a:gd name="connsiteX0" fmla="*/ 5080 w 5481955"/>
              <a:gd name="connsiteY0" fmla="*/ 0 h 6858000"/>
              <a:gd name="connsiteX1" fmla="*/ 2525395 w 5481955"/>
              <a:gd name="connsiteY1" fmla="*/ 0 h 6858000"/>
              <a:gd name="connsiteX2" fmla="*/ 5481955 w 5481955"/>
              <a:gd name="connsiteY2" fmla="*/ 6858000 h 6858000"/>
              <a:gd name="connsiteX3" fmla="*/ 5080 w 5481955"/>
              <a:gd name="connsiteY3" fmla="*/ 6858000 h 6858000"/>
              <a:gd name="connsiteX4" fmla="*/ 0 w 5481955"/>
              <a:gd name="connsiteY4" fmla="*/ 4805680 h 6858000"/>
              <a:gd name="connsiteX5" fmla="*/ 5080 w 5481955"/>
              <a:gd name="connsiteY5" fmla="*/ 0 h 6858000"/>
              <a:gd name="connsiteX0" fmla="*/ 5080 w 5481955"/>
              <a:gd name="connsiteY0" fmla="*/ 0 h 6863080"/>
              <a:gd name="connsiteX1" fmla="*/ 2525395 w 5481955"/>
              <a:gd name="connsiteY1" fmla="*/ 0 h 6863080"/>
              <a:gd name="connsiteX2" fmla="*/ 5481955 w 5481955"/>
              <a:gd name="connsiteY2" fmla="*/ 6858000 h 6863080"/>
              <a:gd name="connsiteX3" fmla="*/ 899160 w 5481955"/>
              <a:gd name="connsiteY3" fmla="*/ 6863080 h 6863080"/>
              <a:gd name="connsiteX4" fmla="*/ 0 w 5481955"/>
              <a:gd name="connsiteY4" fmla="*/ 4805680 h 6863080"/>
              <a:gd name="connsiteX5" fmla="*/ 5080 w 5481955"/>
              <a:gd name="connsiteY5" fmla="*/ 0 h 6863080"/>
              <a:gd name="connsiteX0" fmla="*/ 5080 w 5481955"/>
              <a:gd name="connsiteY0" fmla="*/ 0 h 6863080"/>
              <a:gd name="connsiteX1" fmla="*/ 2525395 w 5481955"/>
              <a:gd name="connsiteY1" fmla="*/ 0 h 6863080"/>
              <a:gd name="connsiteX2" fmla="*/ 5481955 w 5481955"/>
              <a:gd name="connsiteY2" fmla="*/ 6858000 h 6863080"/>
              <a:gd name="connsiteX3" fmla="*/ 899160 w 5481955"/>
              <a:gd name="connsiteY3" fmla="*/ 6863080 h 6863080"/>
              <a:gd name="connsiteX4" fmla="*/ 0 w 5481955"/>
              <a:gd name="connsiteY4" fmla="*/ 4805680 h 6863080"/>
              <a:gd name="connsiteX5" fmla="*/ 5080 w 5481955"/>
              <a:gd name="connsiteY5" fmla="*/ 0 h 6863080"/>
              <a:gd name="connsiteX0" fmla="*/ 5080 w 5481955"/>
              <a:gd name="connsiteY0" fmla="*/ 0 h 6863080"/>
              <a:gd name="connsiteX1" fmla="*/ 2525395 w 5481955"/>
              <a:gd name="connsiteY1" fmla="*/ 0 h 6863080"/>
              <a:gd name="connsiteX2" fmla="*/ 5481955 w 5481955"/>
              <a:gd name="connsiteY2" fmla="*/ 6858000 h 6863080"/>
              <a:gd name="connsiteX3" fmla="*/ 899160 w 5481955"/>
              <a:gd name="connsiteY3" fmla="*/ 6863080 h 6863080"/>
              <a:gd name="connsiteX4" fmla="*/ 0 w 5481955"/>
              <a:gd name="connsiteY4" fmla="*/ 4805680 h 6863080"/>
              <a:gd name="connsiteX5" fmla="*/ 5080 w 5481955"/>
              <a:gd name="connsiteY5" fmla="*/ 0 h 6863080"/>
              <a:gd name="connsiteX0" fmla="*/ 5080 w 5481955"/>
              <a:gd name="connsiteY0" fmla="*/ 0 h 6863080"/>
              <a:gd name="connsiteX1" fmla="*/ 2525395 w 5481955"/>
              <a:gd name="connsiteY1" fmla="*/ 0 h 6863080"/>
              <a:gd name="connsiteX2" fmla="*/ 5481955 w 5481955"/>
              <a:gd name="connsiteY2" fmla="*/ 6858000 h 6863080"/>
              <a:gd name="connsiteX3" fmla="*/ 899160 w 5481955"/>
              <a:gd name="connsiteY3" fmla="*/ 6863080 h 6863080"/>
              <a:gd name="connsiteX4" fmla="*/ 0 w 5481955"/>
              <a:gd name="connsiteY4" fmla="*/ 4759960 h 6863080"/>
              <a:gd name="connsiteX5" fmla="*/ 5080 w 5481955"/>
              <a:gd name="connsiteY5" fmla="*/ 0 h 6863080"/>
              <a:gd name="connsiteX0" fmla="*/ 5080 w 5481955"/>
              <a:gd name="connsiteY0" fmla="*/ 0 h 6863080"/>
              <a:gd name="connsiteX1" fmla="*/ 2525395 w 5481955"/>
              <a:gd name="connsiteY1" fmla="*/ 0 h 6863080"/>
              <a:gd name="connsiteX2" fmla="*/ 5481955 w 5481955"/>
              <a:gd name="connsiteY2" fmla="*/ 6858000 h 6863080"/>
              <a:gd name="connsiteX3" fmla="*/ 899160 w 5481955"/>
              <a:gd name="connsiteY3" fmla="*/ 6863080 h 6863080"/>
              <a:gd name="connsiteX4" fmla="*/ 0 w 5481955"/>
              <a:gd name="connsiteY4" fmla="*/ 4759960 h 6863080"/>
              <a:gd name="connsiteX5" fmla="*/ 5080 w 5481955"/>
              <a:gd name="connsiteY5" fmla="*/ 0 h 6863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81955" h="6863080">
                <a:moveTo>
                  <a:pt x="5080" y="0"/>
                </a:moveTo>
                <a:lnTo>
                  <a:pt x="2525395" y="0"/>
                </a:lnTo>
                <a:lnTo>
                  <a:pt x="5481955" y="6858000"/>
                </a:lnTo>
                <a:lnTo>
                  <a:pt x="899160" y="6863080"/>
                </a:lnTo>
                <a:cubicBezTo>
                  <a:pt x="506307" y="5933440"/>
                  <a:pt x="413173" y="5720080"/>
                  <a:pt x="0" y="4759960"/>
                </a:cubicBezTo>
                <a:cubicBezTo>
                  <a:pt x="1693" y="3158067"/>
                  <a:pt x="3387" y="1601893"/>
                  <a:pt x="5080" y="0"/>
                </a:cubicBezTo>
                <a:close/>
              </a:path>
            </a:pathLst>
          </a:custGeom>
        </p:spPr>
        <p:txBody>
          <a:bodyPr lIns="274320" tIns="91440" bIns="91440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4569D00-2037-2A8D-943B-22FAC1C0B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25500" y="6356349"/>
            <a:ext cx="3819228" cy="365125"/>
          </a:xfrm>
        </p:spPr>
        <p:txBody>
          <a:bodyPr/>
          <a:lstStyle>
            <a:lvl1pPr algn="l"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5967A9D-0B53-4F3F-0872-495C23A33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643B0E9A-A777-8745-6A36-0A79CB5E036B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5453725" y="3660774"/>
            <a:ext cx="5907176" cy="2536826"/>
          </a:xfrm>
        </p:spPr>
        <p:txBody>
          <a:bodyPr tIns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800" b="0" spc="50" baseline="0"/>
            </a:lvl1pPr>
            <a:lvl2pPr marL="28346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2pPr>
            <a:lvl3pPr marL="566928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3pPr>
            <a:lvl4pPr marL="859536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4pPr>
            <a:lvl5pPr marL="115214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27980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00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4C17E5-24ED-44BC-BA50-02EF90355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33D101-3AF0-4F06-90ED-B83615C36C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AE9FDE-AF95-49F8-A927-35A23C9E65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2E900D-8FF9-4E80-860D-89C2D3B4E4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A66A0C-1415-46A3-A1FF-BE18C70873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9DFD55-3C28-40EF-9E31-A92D2E4017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4201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A4C3C7-3C52-E793-6EAC-45ABB3E072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90723-E51B-C658-CBFB-8EDE5795E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Selezione della risposta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1BFE63-F14E-52E6-0A5F-4B8F5B335F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Fase 4</a:t>
            </a:r>
          </a:p>
        </p:txBody>
      </p:sp>
    </p:spTree>
    <p:extLst>
      <p:ext uri="{BB962C8B-B14F-4D97-AF65-F5344CB8AC3E}">
        <p14:creationId xmlns:p14="http://schemas.microsoft.com/office/powerpoint/2010/main" val="14946460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250F0-6FF7-5A7D-E957-F6314A708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Sfrutta Domande filtro e domande contingenti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DD0913-6A5F-0569-5A15-8EE994C362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22388" y="2763078"/>
            <a:ext cx="9719860" cy="3407051"/>
          </a:xfrm>
        </p:spPr>
        <p:txBody>
          <a:bodyPr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0" dirty="0"/>
              <a:t>Può accadere che alcune domande siano </a:t>
            </a:r>
            <a:r>
              <a:rPr lang="it-IT" dirty="0"/>
              <a:t>importanti per alcuni rispondenti e irrilevanti per altri</a:t>
            </a:r>
            <a:r>
              <a:rPr lang="it-IT" b="0" dirty="0"/>
              <a:t>.</a:t>
            </a:r>
          </a:p>
          <a:p>
            <a:r>
              <a:rPr lang="it-IT" b="0" dirty="0"/>
              <a:t>Esempio in uno studio sui metodi di controllo delle nascite non chiederemo agli uomini se prendono la pillola anticoncezionale.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0" dirty="0"/>
              <a:t>Le domande filtro servono appunto di </a:t>
            </a:r>
            <a:r>
              <a:rPr lang="it-IT" dirty="0"/>
              <a:t>filtrare le domande successive </a:t>
            </a:r>
            <a:r>
              <a:rPr lang="it-IT" b="0" dirty="0"/>
              <a:t>mostrando solo quelle rilevanti per il rispondente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0" dirty="0"/>
              <a:t>Le </a:t>
            </a:r>
            <a:r>
              <a:rPr lang="it-IT" dirty="0"/>
              <a:t>domande contingenti </a:t>
            </a:r>
            <a:r>
              <a:rPr lang="it-IT" b="0" dirty="0"/>
              <a:t>sono quelle domande che appaiono solo se il rispondente ha risposto in un certo modo alla domanda filtro.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0" dirty="0"/>
              <a:t>Le domande filtro hanno solitamente un formato si/no e contribuiscono a facilitare il rispondente nel selezionare una risposta, poiché non dovrà  cercare di dare una risposta a domande che per lui/lei non hanno significato</a:t>
            </a:r>
          </a:p>
        </p:txBody>
      </p:sp>
    </p:spTree>
    <p:extLst>
      <p:ext uri="{BB962C8B-B14F-4D97-AF65-F5344CB8AC3E}">
        <p14:creationId xmlns:p14="http://schemas.microsoft.com/office/powerpoint/2010/main" val="10206169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59F9E5-FFA2-22A2-1EED-CF325D656A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D48E06-E29B-7880-F5BB-D9DAAF0AE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CONCETTI: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4F216F-BD8A-B73D-3964-D7C71D0998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22387" y="2763078"/>
            <a:ext cx="9847183" cy="3407051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Scale </a:t>
            </a:r>
            <a:r>
              <a:rPr lang="it-IT" dirty="0" err="1"/>
              <a:t>Likert</a:t>
            </a:r>
            <a:r>
              <a:rPr lang="it-IT" dirty="0"/>
              <a:t>: </a:t>
            </a:r>
            <a:r>
              <a:rPr lang="it-IT" b="0" dirty="0"/>
              <a:t>insiemi di affermazioni valutate su una scala di accordo/disaccordo.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Scale analogico-visive: </a:t>
            </a:r>
            <a:r>
              <a:rPr lang="it-IT" b="0" dirty="0"/>
              <a:t>linee continue dove il rispondente indica l’intensità di un’esperienza.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Valore qualitativo delle domande aperte: </a:t>
            </a:r>
            <a:r>
              <a:rPr lang="it-IT" b="0" dirty="0"/>
              <a:t>capacità di raccogliere risposte ricche e non </a:t>
            </a:r>
            <a:r>
              <a:rPr lang="it-IT" b="0" dirty="0" err="1"/>
              <a:t>prestrutturate</a:t>
            </a:r>
            <a:r>
              <a:rPr lang="it-IT" b="0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Domande filtro e domande contingenti: </a:t>
            </a:r>
            <a:r>
              <a:rPr lang="it-IT" b="0" dirty="0"/>
              <a:t>quesiti che guidano o limitano le successive domande in base alle risposte.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b="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b="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b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2F83B3-B5DF-3D8C-D22C-9F4FE206E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9DFD55-3C28-40EF-9E31-A92D2E4017FF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enorit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enorit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68258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5A2628-3999-AFE4-3DF5-C2B3F40FE9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4CEEEF-EE83-6E79-D0C2-C7D0220919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1350" y="487018"/>
            <a:ext cx="4179570" cy="3377354"/>
          </a:xfrm>
        </p:spPr>
        <p:txBody>
          <a:bodyPr/>
          <a:lstStyle/>
          <a:p>
            <a:r>
              <a:rPr lang="en-US" b="1" dirty="0"/>
              <a:t>Modulo 3 </a:t>
            </a:r>
            <a:br>
              <a:rPr lang="en-US" dirty="0"/>
            </a:br>
            <a:r>
              <a:rPr lang="en-US" dirty="0" err="1"/>
              <a:t>Formulare</a:t>
            </a:r>
            <a:r>
              <a:rPr lang="en-US" dirty="0"/>
              <a:t> </a:t>
            </a:r>
            <a:r>
              <a:rPr lang="en-US" dirty="0" err="1"/>
              <a:t>domande</a:t>
            </a:r>
            <a:r>
              <a:rPr lang="en-US" dirty="0"/>
              <a:t> </a:t>
            </a:r>
            <a:r>
              <a:rPr lang="en-US" dirty="0" err="1"/>
              <a:t>efficaci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4403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6AE9B-1D12-BB85-A333-33989EAA20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1. Usa parole familiari e di uso comune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BA4E76-457F-3D7F-93B7-03CC322970D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it-IT" b="0" dirty="0"/>
              <a:t>Evitare:</a:t>
            </a:r>
          </a:p>
          <a:p>
            <a:pPr marL="342900" indent="-342900">
              <a:buFont typeface="+mj-lt"/>
              <a:buAutoNum type="arabicPeriod"/>
            </a:pPr>
            <a:r>
              <a:rPr lang="it-IT" b="0" dirty="0"/>
              <a:t>parole straniere</a:t>
            </a:r>
          </a:p>
          <a:p>
            <a:pPr marL="342900" indent="-342900">
              <a:buFont typeface="+mj-lt"/>
              <a:buAutoNum type="arabicPeriod"/>
            </a:pPr>
            <a:r>
              <a:rPr lang="it-IT" b="0" dirty="0"/>
              <a:t>termini tecnici</a:t>
            </a:r>
          </a:p>
          <a:p>
            <a:pPr marL="342900" indent="-342900">
              <a:buFont typeface="+mj-lt"/>
              <a:buAutoNum type="arabicPeriod"/>
            </a:pPr>
            <a:r>
              <a:rPr lang="it-IT" b="0" dirty="0"/>
              <a:t>abbreviazioni e acronimi</a:t>
            </a:r>
          </a:p>
          <a:p>
            <a:pPr marL="342900" indent="-342900">
              <a:buFont typeface="+mj-lt"/>
              <a:buAutoNum type="arabicPeriod"/>
            </a:pPr>
            <a:r>
              <a:rPr lang="it-IT" b="0" dirty="0"/>
              <a:t>parole rare</a:t>
            </a:r>
          </a:p>
          <a:p>
            <a:pPr marL="0" indent="0">
              <a:buNone/>
            </a:pPr>
            <a:r>
              <a:rPr lang="it-IT" b="0" dirty="0"/>
              <a:t>Sostituire con sinonimi comuni oppure fornire una definizione. </a:t>
            </a:r>
          </a:p>
          <a:p>
            <a:pPr marL="0" indent="0">
              <a:buNone/>
            </a:pPr>
            <a:r>
              <a:rPr lang="it-IT" b="0" dirty="0"/>
              <a:t>Esempio: “Negli ultimi quattro settimane hai avuto problemi somatici (</a:t>
            </a:r>
            <a:r>
              <a:rPr lang="it-IT" dirty="0"/>
              <a:t>meglio</a:t>
            </a:r>
            <a:r>
              <a:rPr lang="it-IT" b="0" dirty="0"/>
              <a:t>: fisici) di salute?”</a:t>
            </a:r>
          </a:p>
        </p:txBody>
      </p:sp>
    </p:spTree>
    <p:extLst>
      <p:ext uri="{BB962C8B-B14F-4D97-AF65-F5344CB8AC3E}">
        <p14:creationId xmlns:p14="http://schemas.microsoft.com/office/powerpoint/2010/main" val="22961348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A57C0-8C97-7C44-0DD1-ACAC1B4DBC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2. </a:t>
            </a:r>
            <a:r>
              <a:rPr lang="en-US" altLang="en-US" dirty="0" err="1"/>
              <a:t>Specifica</a:t>
            </a:r>
            <a:r>
              <a:rPr lang="en-US" altLang="en-US" dirty="0"/>
              <a:t> sempre </a:t>
            </a:r>
            <a:r>
              <a:rPr lang="en-US" altLang="en-US" dirty="0" err="1"/>
              <a:t>cosa</a:t>
            </a:r>
            <a:r>
              <a:rPr lang="en-US" altLang="en-US" dirty="0"/>
              <a:t> </a:t>
            </a:r>
            <a:r>
              <a:rPr lang="en-US" altLang="en-US" dirty="0" err="1"/>
              <a:t>intendi</a:t>
            </a:r>
            <a:endParaRPr lang="it-I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0DAE6-86A6-0568-0360-4232D6B4D34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700" b="0" dirty="0" err="1"/>
              <a:t>Evitare</a:t>
            </a:r>
            <a:r>
              <a:rPr lang="en-US" altLang="en-US" sz="1700" b="0" dirty="0"/>
              <a:t> </a:t>
            </a:r>
            <a:r>
              <a:rPr lang="en-US" altLang="en-US" sz="1700" b="0" dirty="0" err="1"/>
              <a:t>espressioni</a:t>
            </a:r>
            <a:r>
              <a:rPr lang="en-US" altLang="en-US" sz="1700" b="0" dirty="0"/>
              <a:t> </a:t>
            </a:r>
            <a:r>
              <a:rPr lang="en-US" altLang="en-US" sz="1700" b="0" dirty="0" err="1"/>
              <a:t>vaghe</a:t>
            </a:r>
            <a:r>
              <a:rPr lang="en-US" altLang="en-US" sz="1700" b="0" dirty="0"/>
              <a:t> o </a:t>
            </a:r>
            <a:r>
              <a:rPr lang="en-US" altLang="en-US" sz="1700" b="0" dirty="0" err="1"/>
              <a:t>generiche</a:t>
            </a:r>
            <a:r>
              <a:rPr lang="en-US" altLang="en-US" sz="1700" b="0" dirty="0"/>
              <a:t> (e.g., “</a:t>
            </a:r>
            <a:r>
              <a:rPr lang="en-US" altLang="en-US" sz="1700" b="0" dirty="0" err="1"/>
              <a:t>spesso</a:t>
            </a:r>
            <a:r>
              <a:rPr lang="en-US" altLang="en-US" sz="1700" b="0" dirty="0"/>
              <a:t>”, “</a:t>
            </a:r>
            <a:r>
              <a:rPr lang="en-US" altLang="en-US" sz="1700" b="0" dirty="0" err="1"/>
              <a:t>recentemente</a:t>
            </a:r>
            <a:r>
              <a:rPr lang="en-US" altLang="en-US" sz="1700" b="0" dirty="0"/>
              <a:t>”, “</a:t>
            </a:r>
            <a:r>
              <a:rPr lang="en-US" altLang="en-US" sz="1700" b="0" dirty="0" err="1"/>
              <a:t>considerabilmente</a:t>
            </a:r>
            <a:r>
              <a:rPr lang="en-US" altLang="en-US" sz="1700" b="0" dirty="0"/>
              <a:t>”)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700" b="0" dirty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700" b="0" dirty="0" err="1"/>
              <a:t>Esempio</a:t>
            </a:r>
            <a:r>
              <a:rPr lang="en-US" altLang="en-US" sz="1700" b="0" dirty="0"/>
              <a:t>:</a:t>
            </a:r>
            <a:br>
              <a:rPr lang="en-US" altLang="en-US" sz="1700" b="0" dirty="0"/>
            </a:br>
            <a:r>
              <a:rPr lang="en-US" altLang="en-US" sz="1700" b="0" dirty="0"/>
              <a:t>“Hai </a:t>
            </a:r>
            <a:r>
              <a:rPr lang="en-US" altLang="en-US" sz="1700" b="0" dirty="0" err="1"/>
              <a:t>visitato</a:t>
            </a:r>
            <a:r>
              <a:rPr lang="en-US" altLang="en-US" sz="1700" b="0" dirty="0"/>
              <a:t> un medico </a:t>
            </a:r>
            <a:r>
              <a:rPr lang="en-US" altLang="en-US" sz="1700" b="0" dirty="0" err="1"/>
              <a:t>recentemente</a:t>
            </a:r>
            <a:r>
              <a:rPr lang="en-US" altLang="en-US" sz="1700" b="0" dirty="0"/>
              <a:t>?”</a:t>
            </a:r>
            <a:br>
              <a:rPr lang="en-US" altLang="en-US" sz="1700" b="0" dirty="0"/>
            </a:br>
            <a:r>
              <a:rPr lang="en-US" altLang="en-US" sz="1700" b="0" dirty="0"/>
              <a:t>Meglio: “Hai </a:t>
            </a:r>
            <a:r>
              <a:rPr lang="en-US" altLang="en-US" sz="1700" b="0" dirty="0" err="1"/>
              <a:t>visitato</a:t>
            </a:r>
            <a:r>
              <a:rPr lang="en-US" altLang="en-US" sz="1700" b="0" dirty="0"/>
              <a:t> un medico </a:t>
            </a:r>
            <a:r>
              <a:rPr lang="en-US" altLang="en-US" sz="1700" b="0" dirty="0" err="1"/>
              <a:t>nelle</a:t>
            </a:r>
            <a:r>
              <a:rPr lang="en-US" altLang="en-US" sz="1700" b="0" dirty="0"/>
              <a:t> </a:t>
            </a:r>
            <a:r>
              <a:rPr lang="en-US" altLang="en-US" sz="1700" b="0" dirty="0" err="1"/>
              <a:t>ultime</a:t>
            </a:r>
            <a:r>
              <a:rPr lang="en-US" altLang="en-US" sz="1700" b="0" dirty="0"/>
              <a:t> quattro </a:t>
            </a:r>
            <a:r>
              <a:rPr lang="en-US" altLang="en-US" sz="1700" b="0" dirty="0" err="1"/>
              <a:t>settimane</a:t>
            </a:r>
            <a:r>
              <a:rPr lang="en-US" altLang="en-US" sz="1700" b="0" dirty="0"/>
              <a:t>?”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700" b="0" dirty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600" b="0" dirty="0"/>
              <a:t>Esempio:</a:t>
            </a:r>
            <a:br>
              <a:rPr lang="it-IT" sz="1600" b="0" dirty="0"/>
            </a:br>
            <a:r>
              <a:rPr lang="it-IT" sz="1600" b="0" dirty="0"/>
              <a:t>“Quanto spesso fai attività fisica?”</a:t>
            </a:r>
            <a:br>
              <a:rPr lang="it-IT" sz="1600" b="0" dirty="0"/>
            </a:br>
            <a:r>
              <a:rPr lang="it-IT" sz="1600" b="0" dirty="0"/>
              <a:t>Meglio: “Quanto spesso fai attività fisica, come camminare a passo veloce, andare in bicicletta, nuotare o praticare sport?”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700" b="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607466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BDDAE2-C054-B48A-7A5A-C7682732C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3. Ogni domanda affronta un solo tema ed è sintatticamente semplice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99EFF37F-77C1-1F87-3C6C-017305B4710A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 bwMode="auto">
          <a:xfrm>
            <a:off x="1333962" y="2968022"/>
            <a:ext cx="3805209" cy="1585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indent="-28575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1700" b="0" dirty="0" err="1"/>
              <a:t>Evitare</a:t>
            </a:r>
            <a:r>
              <a:rPr lang="en-US" altLang="en-US" sz="1700" b="0" dirty="0"/>
              <a:t> </a:t>
            </a:r>
            <a:r>
              <a:rPr lang="en-US" altLang="en-US" sz="1700" b="0" dirty="0" err="1"/>
              <a:t>frasi</a:t>
            </a:r>
            <a:r>
              <a:rPr lang="en-US" altLang="en-US" sz="1700" b="0" dirty="0"/>
              <a:t> </a:t>
            </a:r>
            <a:r>
              <a:rPr lang="en-US" altLang="en-US" sz="1700" b="0" dirty="0" err="1"/>
              <a:t>lunghe</a:t>
            </a:r>
            <a:r>
              <a:rPr lang="en-US" altLang="en-US" sz="1700" b="0" dirty="0"/>
              <a:t> e complicate</a:t>
            </a:r>
          </a:p>
          <a:p>
            <a:pPr marL="285750" indent="-28575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1700" b="0" dirty="0"/>
              <a:t>Usa </a:t>
            </a:r>
            <a:r>
              <a:rPr lang="en-US" altLang="en-US" sz="1700" b="0" dirty="0" err="1"/>
              <a:t>frasi</a:t>
            </a:r>
            <a:r>
              <a:rPr lang="en-US" altLang="en-US" sz="1700" b="0" dirty="0"/>
              <a:t> </a:t>
            </a:r>
            <a:r>
              <a:rPr lang="en-US" altLang="en-US" sz="1700" b="0" dirty="0" err="1"/>
              <a:t>attive</a:t>
            </a:r>
            <a:r>
              <a:rPr lang="en-US" altLang="en-US" sz="1700" b="0" dirty="0"/>
              <a:t> (</a:t>
            </a:r>
            <a:r>
              <a:rPr lang="en-US" altLang="en-US" sz="1700" b="0" dirty="0" err="1"/>
              <a:t>evita</a:t>
            </a:r>
            <a:r>
              <a:rPr lang="en-US" altLang="en-US" sz="1700" b="0" dirty="0"/>
              <a:t> il </a:t>
            </a:r>
            <a:r>
              <a:rPr lang="en-US" altLang="en-US" sz="1700" b="0" dirty="0" err="1"/>
              <a:t>passimo</a:t>
            </a:r>
            <a:r>
              <a:rPr lang="en-US" altLang="en-US" sz="1700" b="0" dirty="0"/>
              <a:t>)</a:t>
            </a:r>
          </a:p>
          <a:p>
            <a:pPr marL="285750" indent="-28575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1700" b="0" dirty="0"/>
              <a:t>Evita le </a:t>
            </a:r>
            <a:r>
              <a:rPr lang="en-US" altLang="en-US" sz="1700" b="0" dirty="0" err="1"/>
              <a:t>negazioni</a:t>
            </a:r>
            <a:endParaRPr lang="en-US" altLang="en-US" sz="1700" b="0" dirty="0"/>
          </a:p>
        </p:txBody>
      </p:sp>
    </p:spTree>
    <p:extLst>
      <p:ext uri="{BB962C8B-B14F-4D97-AF65-F5344CB8AC3E}">
        <p14:creationId xmlns:p14="http://schemas.microsoft.com/office/powerpoint/2010/main" val="8235860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6ACB51-8656-381E-D029-ED64099CEA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DAA43C-C10A-B845-D56F-37588A615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4. Non supporre nulla, chiedi tutto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C3751A-2837-5349-D9BB-29C89726F9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22387" y="2763078"/>
            <a:ext cx="9592539" cy="3407051"/>
          </a:xfrm>
        </p:spPr>
        <p:txBody>
          <a:bodyPr>
            <a:normAutofit/>
          </a:bodyPr>
          <a:lstStyle/>
          <a:p>
            <a:r>
              <a:rPr lang="it-IT" b="0" dirty="0"/>
              <a:t>Evitare domande con presupposti impliciti.</a:t>
            </a:r>
          </a:p>
          <a:p>
            <a:pPr marL="0" indent="0">
              <a:buNone/>
            </a:pPr>
            <a:r>
              <a:rPr lang="it-IT" b="0" dirty="0"/>
              <a:t>Esempio: «La vita familiare spesso soffre perché i bambini ricoverati richiedono molto impegno.»</a:t>
            </a:r>
          </a:p>
          <a:p>
            <a:pPr marL="0" indent="0">
              <a:buNone/>
            </a:pPr>
            <a:r>
              <a:rPr lang="it-IT" b="0" dirty="0"/>
              <a:t>Meglio: «Quali tra questi fattori influenzano maggiormente le relazione tra te e il tuo / la tua partner?»</a:t>
            </a:r>
          </a:p>
        </p:txBody>
      </p:sp>
    </p:spTree>
    <p:extLst>
      <p:ext uri="{BB962C8B-B14F-4D97-AF65-F5344CB8AC3E}">
        <p14:creationId xmlns:p14="http://schemas.microsoft.com/office/powerpoint/2010/main" val="3355313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826E4E-343D-B019-D6E1-1D5A7ED7DC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FA98D6-E8AB-1A84-A91D-01445C82B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5. Poni le domande in modo neutro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8A56B1-26A6-9319-C0B8-04E33BDFEA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22387" y="2763078"/>
            <a:ext cx="8955931" cy="3407051"/>
          </a:xfrm>
        </p:spPr>
        <p:txBody>
          <a:bodyPr>
            <a:normAutofit/>
          </a:bodyPr>
          <a:lstStyle/>
          <a:p>
            <a:r>
              <a:rPr lang="it-IT" b="0" dirty="0"/>
              <a:t>Evitare domande che suggeriscono la risposta.</a:t>
            </a:r>
          </a:p>
          <a:p>
            <a:pPr marL="0" indent="0">
              <a:buNone/>
            </a:pPr>
            <a:r>
              <a:rPr lang="it-IT" b="0" dirty="0"/>
              <a:t>Esempio: “Gli scienziati più autorevoli sostengono che il trattamento XY è meglio di YX. Sei d’accordo?”</a:t>
            </a:r>
          </a:p>
          <a:p>
            <a:pPr marL="0" indent="0">
              <a:buNone/>
            </a:pPr>
            <a:r>
              <a:rPr lang="it-IT" b="0" dirty="0"/>
              <a:t>La menzione di “scienziati autorevoli” può indurre risposte di </a:t>
            </a:r>
            <a:r>
              <a:rPr lang="it-IT" b="0" dirty="0" err="1"/>
              <a:t>acquiescienza</a:t>
            </a:r>
            <a:r>
              <a:rPr lang="it-IT" b="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917763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0E3349-5DBD-10A6-9678-3B171422E5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E9FD01-EBCE-BBF5-23A9-CA1F767462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6. Contestualizza la domanda rispetto ad un arco di tempo appropriato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CDBB68-2EBA-419C-D6D1-346BAEABFD5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it-IT" dirty="0"/>
              <a:t>Scegliere un intervallo temporale adeguato.</a:t>
            </a:r>
          </a:p>
          <a:p>
            <a:pPr lvl="1"/>
            <a:r>
              <a:rPr lang="it-IT" dirty="0"/>
              <a:t>Eventi abitudinari e frequenti → intervallo breve (es. 3 giorni, 5 giorni).</a:t>
            </a:r>
          </a:p>
          <a:p>
            <a:pPr lvl="1"/>
            <a:r>
              <a:rPr lang="it-IT" dirty="0"/>
              <a:t>Eventi importanti e rari → intervallo lungo (es. 12 mesi, 10 anni).</a:t>
            </a:r>
          </a:p>
        </p:txBody>
      </p:sp>
    </p:spTree>
    <p:extLst>
      <p:ext uri="{BB962C8B-B14F-4D97-AF65-F5344CB8AC3E}">
        <p14:creationId xmlns:p14="http://schemas.microsoft.com/office/powerpoint/2010/main" val="6815140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F027BD-E52F-C11B-C2D8-605ECE2633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9819D-A21A-EF30-2D9C-BA8C96364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7. Proponi delle opzioni di risposta che siano esaustive e ordinate in modo logico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A50F45-1186-06C6-5951-D19042FB0E1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Advice 2: D</a:t>
            </a:r>
            <a:r>
              <a:rPr lang="it-IT" dirty="0" err="1"/>
              <a:t>evono</a:t>
            </a:r>
            <a:r>
              <a:rPr lang="it-IT" dirty="0"/>
              <a:t> essere esaustive e mutualmente esclusive.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127840F-39B8-9608-3C82-28E3A8E97B0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0398"/>
          <a:stretch>
            <a:fillRect/>
          </a:stretch>
        </p:blipFill>
        <p:spPr>
          <a:xfrm>
            <a:off x="1370630" y="2878923"/>
            <a:ext cx="8817435" cy="3610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2181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E5DD706-AC25-4262-97F2-4B20634FB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Principali tipi di risposta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6534A5-2697-94E0-E491-602D72ADC10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Domande chiuse a scelta singola: </a:t>
            </a:r>
            <a:r>
              <a:rPr lang="it-IT" b="0" dirty="0"/>
              <a:t>Con quale genere ti identifichi?</a:t>
            </a:r>
            <a:endParaRPr lang="it-IT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Domande chiuse a scelta multipla: </a:t>
            </a:r>
            <a:r>
              <a:rPr lang="it-IT" b="0" dirty="0"/>
              <a:t>Quali di questi dispositivi usi regolarmente?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Scale di valutazione (scale </a:t>
            </a:r>
            <a:r>
              <a:rPr lang="it-IT" dirty="0" err="1"/>
              <a:t>Likert</a:t>
            </a:r>
            <a:r>
              <a:rPr lang="it-IT" dirty="0"/>
              <a:t> e Analogo visivo)</a:t>
            </a:r>
            <a:endParaRPr lang="it-IT" b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2D75DD-BF34-EF0B-AD93-8D3EF9130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C2C9B9-B4B7-45CC-A7EB-16F8BADE9045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enorit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enorit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922827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4F5073-FA09-8E8A-2621-9103B29CF1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733" y="0"/>
            <a:ext cx="7288282" cy="2121177"/>
          </a:xfrm>
        </p:spPr>
        <p:txBody>
          <a:bodyPr/>
          <a:lstStyle/>
          <a:p>
            <a:r>
              <a:rPr lang="it-IT" b="1" dirty="0" err="1"/>
              <a:t>Attivita’</a:t>
            </a:r>
            <a:r>
              <a:rPr lang="it-IT" b="1" dirty="0"/>
              <a:t> 1 – creazione di una survey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1979ED-3CD3-3890-BAED-111FE133EC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20504" y="2245489"/>
            <a:ext cx="7150281" cy="4085864"/>
          </a:xfrm>
        </p:spPr>
        <p:txBody>
          <a:bodyPr>
            <a:normAutofit fontScale="85000" lnSpcReduction="10000"/>
          </a:bodyPr>
          <a:lstStyle/>
          <a:p>
            <a:r>
              <a:rPr lang="it-IT" b="0" dirty="0"/>
              <a:t>Nel corso della vostra tesi di laurea volete costruire una survey per indagare la fattibilità (accettabilità e sostenibilità) dell’intervento effettuato.</a:t>
            </a:r>
          </a:p>
          <a:p>
            <a:pPr marL="342900" indent="-342900">
              <a:buAutoNum type="arabicPeriod"/>
            </a:pPr>
            <a:r>
              <a:rPr lang="it-IT" b="0" dirty="0"/>
              <a:t>Dividetevi in gruppo</a:t>
            </a:r>
          </a:p>
          <a:p>
            <a:pPr marL="342900" indent="-342900">
              <a:buAutoNum type="arabicPeriod"/>
            </a:pPr>
            <a:r>
              <a:rPr lang="it-IT" b="0" dirty="0"/>
              <a:t>Fate un brainstorming di idee, e su un foglio scrivete lo scenario di intervento </a:t>
            </a:r>
          </a:p>
          <a:p>
            <a:pPr marL="626364" lvl="1" indent="-342900">
              <a:lnSpc>
                <a:spcPct val="110000"/>
              </a:lnSpc>
              <a:spcBef>
                <a:spcPts val="0"/>
              </a:spcBef>
            </a:pPr>
            <a:r>
              <a:rPr lang="it-IT" b="0" dirty="0"/>
              <a:t>Qual è l’intervento che volete valutare?</a:t>
            </a:r>
          </a:p>
          <a:p>
            <a:pPr marL="626364" lvl="1" indent="-342900">
              <a:lnSpc>
                <a:spcPct val="110000"/>
              </a:lnSpc>
              <a:spcBef>
                <a:spcPts val="0"/>
              </a:spcBef>
            </a:pPr>
            <a:r>
              <a:rPr lang="it-IT" b="0" dirty="0"/>
              <a:t>Su quale popolazione target intendete applicarlo (pazienti, operatori sanitari, familiari…)?</a:t>
            </a:r>
          </a:p>
          <a:p>
            <a:pPr marL="626364" lvl="1" indent="-342900">
              <a:lnSpc>
                <a:spcPct val="110000"/>
              </a:lnSpc>
              <a:spcBef>
                <a:spcPts val="0"/>
              </a:spcBef>
            </a:pPr>
            <a:r>
              <a:rPr lang="it-IT" b="0" dirty="0"/>
              <a:t>Qual è la finalità dell’indagine (ad esempio: capire se è accettabile e sostenibile dal paziente, dai famigliari, o dagli operatori)?</a:t>
            </a:r>
            <a:endParaRPr lang="it-IT" dirty="0"/>
          </a:p>
          <a:p>
            <a:pPr marL="342900" indent="-342900">
              <a:lnSpc>
                <a:spcPct val="110000"/>
              </a:lnSpc>
              <a:buFont typeface="+mj-lt"/>
              <a:buAutoNum type="arabicPeriod"/>
            </a:pPr>
            <a:r>
              <a:rPr lang="it-IT" b="0" dirty="0"/>
              <a:t>Definite quali e quanti dimensioni della fattibilità volete indagare? (es. accettabilità, soddisfazione, utilità percepita, difficoltà pratiche).</a:t>
            </a:r>
          </a:p>
          <a:p>
            <a:pPr marL="342900" indent="-342900">
              <a:lnSpc>
                <a:spcPct val="110000"/>
              </a:lnSpc>
              <a:buFont typeface="+mj-lt"/>
              <a:buAutoNum type="arabicPeriod"/>
            </a:pPr>
            <a:r>
              <a:rPr lang="it-IT" b="0" dirty="0"/>
              <a:t>Per ciascuna di queste aree scrivete 4-5 domande con relative opzioni di risposta seguendo le raccomandazioni viste a lezione, sfruttando le domande filtro dove necessario.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1511A1-AD14-034D-59BF-70845EC66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9DFD55-3C28-40EF-9E31-A92D2E4017FF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enorit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enorite"/>
              <a:ea typeface="+mn-ea"/>
              <a:cs typeface="+mn-cs"/>
            </a:endParaRPr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0E3E6F36-F220-166F-2F2D-A58CE8A5A2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31888" y="2061217"/>
            <a:ext cx="4901609" cy="3615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7557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5F6C9C-6A6B-24C3-E1E7-3470090966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6CD7E-14DF-2B73-0600-31AB8EF6C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Scale </a:t>
            </a:r>
            <a:r>
              <a:rPr lang="it-IT" dirty="0" err="1"/>
              <a:t>likert</a:t>
            </a:r>
            <a:r>
              <a:rPr lang="it-IT" dirty="0"/>
              <a:t> per misurare accordo e disaccordo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1E230B-7C4F-53BA-FA56-548341048D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22388" y="2763078"/>
            <a:ext cx="9280022" cy="3407051"/>
          </a:xfrm>
        </p:spPr>
        <p:txBody>
          <a:bodyPr>
            <a:normAutofit fontScale="850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0" dirty="0"/>
              <a:t>Il </a:t>
            </a:r>
            <a:r>
              <a:rPr lang="it-IT" dirty="0"/>
              <a:t>grado di accordo con gli item (domande a un questionario) </a:t>
            </a:r>
            <a:r>
              <a:rPr lang="it-IT" b="0" dirty="0"/>
              <a:t>viene spesso misurato su scale da 5 a 7 punti, perché 5/7 categorie di accordo sono il numero massimo che si possa distinguere nella maggior parte delle dimensioni.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0" dirty="0"/>
              <a:t>Misurano l’intensità e la direzione dell’accordo.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0" dirty="0"/>
              <a:t>L’item dovrebbe essere scritto con l’istruzione per chi risponde di </a:t>
            </a:r>
            <a:r>
              <a:rPr lang="it-IT" dirty="0"/>
              <a:t>cerchiare o barrare il numero che corrisponde più da vicino alla sua opinione.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0" dirty="0"/>
              <a:t>Inoltre </a:t>
            </a:r>
            <a:r>
              <a:rPr lang="it-IT" dirty="0"/>
              <a:t>i termini usati devono essere definiti con precisione </a:t>
            </a:r>
            <a:r>
              <a:rPr lang="it-IT" b="0" dirty="0"/>
              <a:t>(e.g., Come classificheresti il tuo consumo di bevande alcoliche (birra, vino, o liquori come whisky, gin, vodka…)</a:t>
            </a:r>
          </a:p>
          <a:p>
            <a:endParaRPr lang="it-IT" b="0" dirty="0"/>
          </a:p>
          <a:p>
            <a:pPr marL="0" indent="0" algn="ctr">
              <a:buNone/>
            </a:pPr>
            <a:r>
              <a:rPr lang="it-IT" b="0" dirty="0"/>
              <a:t>Alle donne dovrebbe essere consentito di decidere da sole se continuare o meno una gravidanza:</a:t>
            </a:r>
          </a:p>
          <a:p>
            <a:pPr marL="0" indent="0" algn="ctr">
              <a:buNone/>
            </a:pPr>
            <a:r>
              <a:rPr lang="it-IT" b="0" dirty="0"/>
              <a:t>Accordo						Disaccordo</a:t>
            </a:r>
          </a:p>
          <a:p>
            <a:pPr marL="0" indent="0" algn="ctr">
              <a:buNone/>
            </a:pPr>
            <a:r>
              <a:rPr lang="it-IT" b="0" dirty="0"/>
              <a:t>1	2	3	4	5	6	7</a:t>
            </a:r>
          </a:p>
        </p:txBody>
      </p:sp>
    </p:spTree>
    <p:extLst>
      <p:ext uri="{BB962C8B-B14F-4D97-AF65-F5344CB8AC3E}">
        <p14:creationId xmlns:p14="http://schemas.microsoft.com/office/powerpoint/2010/main" val="6088098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729708-7AD2-9D13-9974-C90BD9B93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Fattori critici nell’organizzazione delle scale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46C9F-C291-2DA9-B71C-56358CB432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22387" y="2763078"/>
            <a:ext cx="9430493" cy="3407051"/>
          </a:xfrm>
        </p:spPr>
        <p:txBody>
          <a:bodyPr>
            <a:normAutofit/>
          </a:bodyPr>
          <a:lstStyle/>
          <a:p>
            <a:r>
              <a:rPr lang="it-IT" b="0" dirty="0"/>
              <a:t>Le risposte dei rispondenti sono percepite, innanzitutto, come funzione di due caratteristiche fondamentali delle scale di valutazione</a:t>
            </a:r>
          </a:p>
          <a:p>
            <a:pPr marL="342900" indent="-342900">
              <a:buFont typeface="+mj-lt"/>
              <a:buAutoNum type="arabicPeriod"/>
            </a:pPr>
            <a:r>
              <a:rPr lang="it-IT" b="0" dirty="0"/>
              <a:t>Il numero di categorie di risposta: </a:t>
            </a:r>
            <a:r>
              <a:rPr lang="it-IT" dirty="0"/>
              <a:t>limitarsi a 5-7 categorie</a:t>
            </a:r>
          </a:p>
          <a:p>
            <a:pPr marL="342900" indent="-342900">
              <a:buFont typeface="+mj-lt"/>
              <a:buAutoNum type="arabicPeriod"/>
            </a:pPr>
            <a:r>
              <a:rPr lang="it-IT" b="0" dirty="0"/>
              <a:t>Le etichette date alle categorie: </a:t>
            </a:r>
            <a:r>
              <a:rPr lang="it-IT" dirty="0"/>
              <a:t>riportare tutte le categorie della scala </a:t>
            </a:r>
            <a:endParaRPr lang="it-IT" b="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CA963E8-21C4-ADBE-8C45-B9F6D31079B3}"/>
              </a:ext>
            </a:extLst>
          </p:cNvPr>
          <p:cNvSpPr txBox="1"/>
          <p:nvPr/>
        </p:nvSpPr>
        <p:spPr>
          <a:xfrm>
            <a:off x="2543537" y="4724586"/>
            <a:ext cx="6105644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enorite"/>
                <a:ea typeface="+mn-ea"/>
                <a:cs typeface="+mn-cs"/>
              </a:rPr>
              <a:t>Alle donne dovrebbe essere consentito di decidere da sole se continuare o meno una gravidanza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enorite"/>
                <a:ea typeface="+mn-ea"/>
                <a:cs typeface="+mn-cs"/>
              </a:rPr>
              <a:t>				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enorite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enorite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enorite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enorite"/>
                <a:ea typeface="+mn-ea"/>
                <a:cs typeface="+mn-cs"/>
              </a:rPr>
              <a:t>1	2	3	4	5	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EACEF65-2BAF-19A9-8C39-5A58DFC20052}"/>
              </a:ext>
            </a:extLst>
          </p:cNvPr>
          <p:cNvSpPr txBox="1"/>
          <p:nvPr/>
        </p:nvSpPr>
        <p:spPr>
          <a:xfrm>
            <a:off x="2558005" y="5891513"/>
            <a:ext cx="14352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enorite"/>
                <a:ea typeface="+mn-ea"/>
                <a:cs typeface="+mn-cs"/>
              </a:rPr>
              <a:t>Totale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enorite"/>
                <a:ea typeface="+mn-ea"/>
                <a:cs typeface="+mn-cs"/>
              </a:rPr>
              <a:t>disaccordo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568612C-5424-8B6E-8AA8-56618DFAA205}"/>
              </a:ext>
            </a:extLst>
          </p:cNvPr>
          <p:cNvSpPr txBox="1"/>
          <p:nvPr/>
        </p:nvSpPr>
        <p:spPr>
          <a:xfrm>
            <a:off x="3509058" y="5870293"/>
            <a:ext cx="14352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enorite"/>
                <a:ea typeface="+mn-ea"/>
                <a:cs typeface="+mn-cs"/>
              </a:rPr>
              <a:t>Parziale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enorite"/>
                <a:ea typeface="+mn-ea"/>
                <a:cs typeface="+mn-cs"/>
              </a:rPr>
              <a:t>disaccordo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3CB310-3429-72DE-89C1-E4F98018472E}"/>
              </a:ext>
            </a:extLst>
          </p:cNvPr>
          <p:cNvSpPr txBox="1"/>
          <p:nvPr/>
        </p:nvSpPr>
        <p:spPr>
          <a:xfrm>
            <a:off x="4124445" y="5872223"/>
            <a:ext cx="21953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enorite"/>
                <a:ea typeface="+mn-ea"/>
                <a:cs typeface="+mn-cs"/>
              </a:rPr>
              <a:t>Né d’accordo,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enorite"/>
                <a:ea typeface="+mn-ea"/>
                <a:cs typeface="+mn-cs"/>
              </a:rPr>
              <a:t>né in disaccordo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5B1E21A-CF0F-9C03-C4D4-4660B39D92D2}"/>
              </a:ext>
            </a:extLst>
          </p:cNvPr>
          <p:cNvSpPr txBox="1"/>
          <p:nvPr/>
        </p:nvSpPr>
        <p:spPr>
          <a:xfrm>
            <a:off x="6252258" y="5847144"/>
            <a:ext cx="14352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enorite"/>
                <a:ea typeface="+mn-ea"/>
                <a:cs typeface="+mn-cs"/>
              </a:rPr>
              <a:t>Totale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enorite"/>
                <a:ea typeface="+mn-ea"/>
                <a:cs typeface="+mn-cs"/>
              </a:rPr>
              <a:t>accordo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4CDBE35-4673-04EE-6980-3369BD22935B}"/>
              </a:ext>
            </a:extLst>
          </p:cNvPr>
          <p:cNvSpPr txBox="1"/>
          <p:nvPr/>
        </p:nvSpPr>
        <p:spPr>
          <a:xfrm>
            <a:off x="5449618" y="5867753"/>
            <a:ext cx="14352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enorite"/>
                <a:ea typeface="+mn-ea"/>
                <a:cs typeface="+mn-cs"/>
              </a:rPr>
              <a:t>Parziale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enorite"/>
                <a:ea typeface="+mn-ea"/>
                <a:cs typeface="+mn-cs"/>
              </a:rPr>
              <a:t>accordo</a:t>
            </a:r>
          </a:p>
        </p:txBody>
      </p:sp>
    </p:spTree>
    <p:extLst>
      <p:ext uri="{BB962C8B-B14F-4D97-AF65-F5344CB8AC3E}">
        <p14:creationId xmlns:p14="http://schemas.microsoft.com/office/powerpoint/2010/main" val="2777799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84AC0-1464-ED16-793C-689FE3D53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Scale analogo-visive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610B8F-2E24-B1C8-15D6-18EAF2030C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91835" y="2415838"/>
            <a:ext cx="9430493" cy="3407051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0" dirty="0"/>
              <a:t>Si tratta di scale progettate come </a:t>
            </a:r>
            <a:r>
              <a:rPr lang="it-IT" dirty="0"/>
              <a:t>un continuum </a:t>
            </a:r>
            <a:r>
              <a:rPr lang="it-IT" b="0" dirty="0"/>
              <a:t>sul quale il rispondente seleziona una posizione su una dimensione non numerata. I rispondenti cliccano sul puntatore e poi lo trascinano nella posizione desiderata.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0" dirty="0"/>
              <a:t>I rispondenti possono esprimere la propria posizione con maggiore precisione.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0" dirty="0"/>
              <a:t>I rispondenti non sono soggetti all’interpretazione introdotta da etichette numeriche o verbali.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0" dirty="0"/>
              <a:t>Attenzione a </a:t>
            </a:r>
            <a:r>
              <a:rPr lang="it-IT" dirty="0"/>
              <a:t>dove viene inizialmente posizionato l’indicatore sulla barra sliding</a:t>
            </a:r>
            <a:r>
              <a:rPr lang="it-IT" b="0" dirty="0"/>
              <a:t>. Le persone tendono a utilizzare quello come punto di riferimento nel formulare la propria risposta. </a:t>
            </a:r>
            <a:r>
              <a:rPr lang="it-IT" dirty="0"/>
              <a:t>Di solito si piazza all’estremità sinistra</a:t>
            </a:r>
            <a:r>
              <a:rPr lang="it-IT" b="0" dirty="0"/>
              <a:t>.</a:t>
            </a:r>
          </a:p>
        </p:txBody>
      </p:sp>
      <p:pic>
        <p:nvPicPr>
          <p:cNvPr id="1026" name="Picture 2" descr="Sage Research Methods - The SAGE Encyclopedia of Educational Research,  Measurement, and Evaluation - Visual Analog Scales">
            <a:extLst>
              <a:ext uri="{FF2B5EF4-FFF2-40B4-BE49-F238E27FC236}">
                <a16:creationId xmlns:a16="http://schemas.microsoft.com/office/drawing/2014/main" id="{F2DED730-8C25-BA89-CBAE-D4383B32BFB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133"/>
          <a:stretch>
            <a:fillRect/>
          </a:stretch>
        </p:blipFill>
        <p:spPr bwMode="auto">
          <a:xfrm>
            <a:off x="1951287" y="5562599"/>
            <a:ext cx="8498996" cy="106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132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A47A55-3432-BDE9-21F5-F6965BF761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Scale </a:t>
            </a:r>
            <a:r>
              <a:rPr lang="it-IT" dirty="0" err="1"/>
              <a:t>likert</a:t>
            </a:r>
            <a:r>
              <a:rPr lang="it-IT" dirty="0"/>
              <a:t> o analogo visive?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550F9F-0CB7-5D50-8F26-90B5AAE7A38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it-IT" b="0" dirty="0"/>
              <a:t>La scelta tra scala </a:t>
            </a:r>
            <a:r>
              <a:rPr lang="it-IT" b="0" dirty="0" err="1"/>
              <a:t>Likert</a:t>
            </a:r>
            <a:r>
              <a:rPr lang="it-IT" b="0" dirty="0"/>
              <a:t> e scale analogo visive dipende dallo </a:t>
            </a:r>
            <a:r>
              <a:rPr lang="it-IT" dirty="0"/>
              <a:t>scopo dell'indagine</a:t>
            </a:r>
            <a:r>
              <a:rPr lang="it-IT" b="0" dirty="0"/>
              <a:t>, dalla </a:t>
            </a:r>
            <a:r>
              <a:rPr lang="it-IT" dirty="0"/>
              <a:t>necessità di misurare atteggiamenti o opinioni dettagliati rispetto a intervalli continui</a:t>
            </a:r>
            <a:r>
              <a:rPr lang="it-IT" b="0" dirty="0"/>
              <a:t>.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0" dirty="0"/>
              <a:t>La scala </a:t>
            </a:r>
            <a:r>
              <a:rPr lang="it-IT" dirty="0" err="1"/>
              <a:t>Likert</a:t>
            </a:r>
            <a:r>
              <a:rPr lang="it-IT" b="0" dirty="0"/>
              <a:t> è ottima per valutare accordo, soddisfazione o frequenza </a:t>
            </a:r>
            <a:r>
              <a:rPr lang="it-IT" dirty="0"/>
              <a:t>con opzioni discrete e predefinite </a:t>
            </a:r>
            <a:r>
              <a:rPr lang="it-IT" b="0" dirty="0"/>
              <a:t>(solitamente al partecipante sono richiesti giudizi con una gradazione «grossolana»)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0" dirty="0"/>
              <a:t>Le scale </a:t>
            </a:r>
            <a:r>
              <a:rPr lang="it-IT" dirty="0"/>
              <a:t>analogo visive </a:t>
            </a:r>
            <a:r>
              <a:rPr lang="it-IT" b="0" dirty="0"/>
              <a:t>sono ottime per misurare la </a:t>
            </a:r>
            <a:r>
              <a:rPr lang="it-IT" dirty="0"/>
              <a:t>percezione di un sentimento, una sensazione </a:t>
            </a:r>
            <a:r>
              <a:rPr lang="it-IT" b="0" dirty="0"/>
              <a:t>o </a:t>
            </a:r>
            <a:r>
              <a:rPr lang="it-IT" dirty="0"/>
              <a:t>un'intensità su un continuum</a:t>
            </a:r>
            <a:r>
              <a:rPr lang="it-IT" b="0" dirty="0"/>
              <a:t> (solitamente riguarda aspetti su cui il partecipante può esprimere un giudizio fine)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341103-59D5-BB18-EB38-59299E6FD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9DFD55-3C28-40EF-9E31-A92D2E4017FF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enorit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enorit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94505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4A71F1-989E-A14A-E7D6-A28B5E9E0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Attività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4EDF20-F0CC-285D-5289-C0D1FA980D2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err="1"/>
              <a:t>Likert</a:t>
            </a:r>
            <a:r>
              <a:rPr lang="it-IT" dirty="0"/>
              <a:t> o Analogo visive?</a:t>
            </a:r>
          </a:p>
          <a:p>
            <a:endParaRPr lang="it-IT" dirty="0"/>
          </a:p>
          <a:p>
            <a:pPr marL="342900" indent="-342900">
              <a:buFont typeface="+mj-lt"/>
              <a:buAutoNum type="arabicPeriod"/>
            </a:pPr>
            <a:r>
              <a:rPr lang="it-IT" b="0" dirty="0"/>
              <a:t>Soddisfazione del paziente rispetto al trattamento ricevuto</a:t>
            </a:r>
          </a:p>
          <a:p>
            <a:pPr marL="342900" indent="-342900">
              <a:buFont typeface="+mj-lt"/>
              <a:buAutoNum type="arabicPeriod"/>
            </a:pPr>
            <a:r>
              <a:rPr lang="it-IT" b="0" dirty="0"/>
              <a:t>Intensità del dolore percepito durante un esercizio riabilitativo</a:t>
            </a:r>
          </a:p>
          <a:p>
            <a:pPr marL="342900" indent="-342900">
              <a:buFont typeface="+mj-lt"/>
              <a:buAutoNum type="arabicPeriod"/>
            </a:pPr>
            <a:r>
              <a:rPr lang="it-IT" b="0" dirty="0"/>
              <a:t>Frequenza con cui il paziente esegue degli esercizi</a:t>
            </a:r>
          </a:p>
          <a:p>
            <a:pPr marL="342900" indent="-342900">
              <a:buFont typeface="+mj-lt"/>
              <a:buAutoNum type="arabicPeriod"/>
            </a:pPr>
            <a:r>
              <a:rPr lang="it-IT" b="0" dirty="0"/>
              <a:t>Livello di collaborazione del paziente durante le attività terapeutiche</a:t>
            </a:r>
          </a:p>
          <a:p>
            <a:pPr marL="342900" indent="-342900">
              <a:buFont typeface="+mj-lt"/>
              <a:buAutoNum type="arabicPeriod"/>
            </a:pPr>
            <a:r>
              <a:rPr lang="it-IT" b="0" dirty="0"/>
              <a:t>Grado di miglioramento percepito nelle proprie abilità motorie o linguistiche</a:t>
            </a:r>
          </a:p>
          <a:p>
            <a:pPr marL="342900" indent="-342900">
              <a:buFont typeface="+mj-lt"/>
              <a:buAutoNum type="arabicPeriod"/>
            </a:pPr>
            <a:r>
              <a:rPr lang="it-IT" b="0" dirty="0"/>
              <a:t>Percezione della fatica durante una seduta riabilitativa</a:t>
            </a:r>
          </a:p>
          <a:p>
            <a:pPr marL="342900" indent="-342900">
              <a:buFont typeface="+mj-lt"/>
              <a:buAutoNum type="arabicPeriod"/>
            </a:pPr>
            <a:endParaRPr lang="it-IT" b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AB3F76-C5CC-C72C-4DFA-668970DCB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9DFD55-3C28-40EF-9E31-A92D2E4017FF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enorit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enorit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450971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CCE3A-8AAE-E3D1-7552-B6F99DFEB5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Domande aperte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8C4E79-6025-E301-0C75-682E7A5405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22388" y="2763078"/>
            <a:ext cx="9442068" cy="3407051"/>
          </a:xfrm>
        </p:spPr>
        <p:txBody>
          <a:bodyPr>
            <a:normAutofit/>
          </a:bodyPr>
          <a:lstStyle/>
          <a:p>
            <a:r>
              <a:rPr lang="it-IT" b="0" dirty="0"/>
              <a:t>Tutte le domande di survey senza opzioni di risposta predefinite sono dette domande aperte.</a:t>
            </a:r>
          </a:p>
          <a:p>
            <a:r>
              <a:rPr lang="it-IT" b="0" dirty="0"/>
              <a:t>I rispondenti devono formulare la risposta con parole proprie, esprimendola verbalmente o per iscritto.</a:t>
            </a:r>
          </a:p>
          <a:p>
            <a:r>
              <a:rPr lang="it-IT" dirty="0"/>
              <a:t>Sono più adatte delle domande chiuse per misurare la </a:t>
            </a:r>
            <a:r>
              <a:rPr lang="it-IT" b="1" dirty="0"/>
              <a:t>conoscenza</a:t>
            </a:r>
            <a:r>
              <a:rPr lang="it-IT" dirty="0"/>
              <a:t>:</a:t>
            </a:r>
          </a:p>
          <a:p>
            <a:pPr lvl="1"/>
            <a:r>
              <a:rPr lang="it-IT" dirty="0"/>
              <a:t>riducono la probabilità che i rispondenti tentino di </a:t>
            </a:r>
            <a:r>
              <a:rPr lang="it-IT" b="1" dirty="0"/>
              <a:t>indovinare</a:t>
            </a:r>
            <a:endParaRPr lang="it-IT" dirty="0"/>
          </a:p>
          <a:p>
            <a:pPr lvl="1"/>
            <a:r>
              <a:rPr lang="it-IT" dirty="0"/>
              <a:t>forniscono informazioni più </a:t>
            </a:r>
            <a:r>
              <a:rPr lang="it-IT" b="1" dirty="0"/>
              <a:t>affidabili e valide</a:t>
            </a:r>
            <a:endParaRPr lang="it-IT" dirty="0"/>
          </a:p>
          <a:p>
            <a:r>
              <a:rPr lang="it-IT" dirty="0"/>
              <a:t>Possono catturare sfumature e contenuti che le categorie chiuse non prevedono.</a:t>
            </a:r>
          </a:p>
        </p:txBody>
      </p:sp>
    </p:spTree>
    <p:extLst>
      <p:ext uri="{BB962C8B-B14F-4D97-AF65-F5344CB8AC3E}">
        <p14:creationId xmlns:p14="http://schemas.microsoft.com/office/powerpoint/2010/main" val="22281688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CAADF-C204-3942-DE57-ABD776C90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Limiti</a:t>
            </a:r>
            <a:r>
              <a:rPr lang="en-US" dirty="0"/>
              <a:t> </a:t>
            </a:r>
            <a:r>
              <a:rPr lang="en-US" dirty="0" err="1"/>
              <a:t>delle</a:t>
            </a:r>
            <a:r>
              <a:rPr lang="en-US" dirty="0"/>
              <a:t> </a:t>
            </a:r>
            <a:r>
              <a:rPr lang="en-US" dirty="0" err="1"/>
              <a:t>domande</a:t>
            </a:r>
            <a:r>
              <a:rPr lang="en-US" dirty="0"/>
              <a:t> </a:t>
            </a:r>
            <a:r>
              <a:rPr lang="en-US" dirty="0" err="1"/>
              <a:t>aperte</a:t>
            </a:r>
            <a:endParaRPr lang="it-I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6D3572-3E6C-D318-79B3-63D4A71040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22387" y="2763078"/>
            <a:ext cx="9499941" cy="3407051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0" dirty="0"/>
              <a:t>Rispondere a domande aperte richiede: </a:t>
            </a:r>
            <a:r>
              <a:rPr lang="it-IT" dirty="0"/>
              <a:t>più impegno cognitivo </a:t>
            </a:r>
            <a:r>
              <a:rPr lang="it-IT" b="0" dirty="0"/>
              <a:t>rispetto alla selezione di una categoria chiusa e capacità di articolare liberamente la risposta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0" dirty="0"/>
              <a:t>Soprattutto utili per esplorare </a:t>
            </a:r>
            <a:r>
              <a:rPr lang="it-IT" dirty="0"/>
              <a:t>desiderata delle persone cui non si aveva pensato prima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0" dirty="0"/>
              <a:t>I rispondenti insoddisfatti tendono a rispondere più spesso. Questo accade perché vogliono esprimere il proprio malcontento.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0" dirty="0"/>
              <a:t>I rispondenti soddisfatti, invece, forniscono risposte più brevi o talvolta non rispondono.</a:t>
            </a:r>
          </a:p>
          <a:p>
            <a:endParaRPr lang="it-IT" b="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b="0" dirty="0"/>
          </a:p>
        </p:txBody>
      </p:sp>
    </p:spTree>
    <p:extLst>
      <p:ext uri="{BB962C8B-B14F-4D97-AF65-F5344CB8AC3E}">
        <p14:creationId xmlns:p14="http://schemas.microsoft.com/office/powerpoint/2010/main" val="2660303444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149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9E6DF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56">
      <a:majorFont>
        <a:latin typeface="Tenorite"/>
        <a:ea typeface=""/>
        <a:cs typeface=""/>
      </a:majorFont>
      <a:minorFont>
        <a:latin typeface="Tenori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ustom" id="{F85C13B5-8B75-4CB8-BA5E-9CAC0747196D}" vid="{617487EE-AB70-4C55-8A81-E6744CC4A2C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1356</Words>
  <Application>Microsoft Office PowerPoint</Application>
  <PresentationFormat>Widescreen</PresentationFormat>
  <Paragraphs>125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Aptos</vt:lpstr>
      <vt:lpstr>Arial</vt:lpstr>
      <vt:lpstr>Calibri</vt:lpstr>
      <vt:lpstr>Tenorite</vt:lpstr>
      <vt:lpstr>Custom</vt:lpstr>
      <vt:lpstr>Selezione della risposta</vt:lpstr>
      <vt:lpstr>Principali tipi di risposta</vt:lpstr>
      <vt:lpstr>Scale likert per misurare accordo e disaccordo</vt:lpstr>
      <vt:lpstr>Fattori critici nell’organizzazione delle scale</vt:lpstr>
      <vt:lpstr>Scale analogo-visive</vt:lpstr>
      <vt:lpstr>Scale likert o analogo visive?</vt:lpstr>
      <vt:lpstr>Attività 1</vt:lpstr>
      <vt:lpstr>Domande aperte</vt:lpstr>
      <vt:lpstr>Limiti delle domande aperte</vt:lpstr>
      <vt:lpstr>Sfrutta Domande filtro e domande contingenti</vt:lpstr>
      <vt:lpstr>CONCETTI:</vt:lpstr>
      <vt:lpstr>Modulo 3  Formulare domande efficaci</vt:lpstr>
      <vt:lpstr>1. Usa parole familiari e di uso comune</vt:lpstr>
      <vt:lpstr>2. Specifica sempre cosa intendi</vt:lpstr>
      <vt:lpstr>3. Ogni domanda affronta un solo tema ed è sintatticamente semplice</vt:lpstr>
      <vt:lpstr>4. Non supporre nulla, chiedi tutto</vt:lpstr>
      <vt:lpstr>5. Poni le domande in modo neutro</vt:lpstr>
      <vt:lpstr>6. Contestualizza la domanda rispetto ad un arco di tempo appropriato</vt:lpstr>
      <vt:lpstr>7. Proponi delle opzioni di risposta che siano esaustive e ordinate in modo logico</vt:lpstr>
      <vt:lpstr>Attivita’ 1 – creazione di una survey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DISSEGNA ANDREA</dc:creator>
  <cp:lastModifiedBy>DISSEGNA ANDREA</cp:lastModifiedBy>
  <cp:revision>1</cp:revision>
  <dcterms:created xsi:type="dcterms:W3CDTF">2025-11-02T08:09:59Z</dcterms:created>
  <dcterms:modified xsi:type="dcterms:W3CDTF">2025-11-02T08:11:26Z</dcterms:modified>
</cp:coreProperties>
</file>