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294" r:id="rId4"/>
    <p:sldId id="263" r:id="rId5"/>
    <p:sldId id="331" r:id="rId6"/>
    <p:sldId id="265" r:id="rId7"/>
    <p:sldId id="332" r:id="rId8"/>
    <p:sldId id="333" r:id="rId9"/>
    <p:sldId id="319" r:id="rId10"/>
    <p:sldId id="336" r:id="rId11"/>
    <p:sldId id="267" r:id="rId12"/>
    <p:sldId id="334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33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8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95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19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17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56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4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440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53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38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97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71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4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9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4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7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20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4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4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953-A89F-4EBA-A36C-C44561FE991C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843" y="365125"/>
            <a:ext cx="10623957" cy="700277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Situazione del mondo agricolo in Europa orientale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9843" y="1196753"/>
            <a:ext cx="10623956" cy="502787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 paesi dell’Europa orientale erano prevalentemente agricoli</a:t>
            </a:r>
          </a:p>
          <a:p>
            <a:pPr algn="just"/>
            <a:r>
              <a:rPr lang="it-IT" dirty="0"/>
              <a:t>Fondazione di un’«internazionale verde» a Praga nel 1921: terza via tra capitalismo e bolscevismo</a:t>
            </a:r>
          </a:p>
          <a:p>
            <a:pPr algn="just"/>
            <a:r>
              <a:rPr lang="it-IT" dirty="0"/>
              <a:t>I principali partiti contadini sono attivi in Romania, Bulgaria, Jugoslavia, Cecoslovacchia e Polonia</a:t>
            </a:r>
          </a:p>
          <a:p>
            <a:pPr algn="just"/>
            <a:r>
              <a:rPr lang="it-IT" dirty="0"/>
              <a:t>Riforme agrarie radicali realizzate in Romania, Cecoslovacchia e Jugoslavia</a:t>
            </a:r>
          </a:p>
          <a:p>
            <a:pPr algn="just"/>
            <a:r>
              <a:rPr lang="it-IT" dirty="0"/>
              <a:t>Obiettivo: nazionalizzare le proprietà agricole, colpendo soprattutto la grande proprietà fondiaria straniera</a:t>
            </a:r>
          </a:p>
          <a:p>
            <a:pPr algn="just"/>
            <a:r>
              <a:rPr lang="it-IT" dirty="0"/>
              <a:t>In Ungheria e Polonia le riforme agrarie furono minime anche perché nel XIX secolo vi era stata una potente aristocrazia locale che aveva dominato il movimento nazionale</a:t>
            </a:r>
          </a:p>
        </p:txBody>
      </p:sp>
    </p:spTree>
    <p:extLst>
      <p:ext uri="{BB962C8B-B14F-4D97-AF65-F5344CB8AC3E}">
        <p14:creationId xmlns:p14="http://schemas.microsoft.com/office/powerpoint/2010/main" val="405445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5322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Ungheria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24125"/>
            <a:ext cx="10972800" cy="5002039"/>
          </a:xfrm>
        </p:spPr>
        <p:txBody>
          <a:bodyPr>
            <a:noAutofit/>
          </a:bodyPr>
          <a:lstStyle/>
          <a:p>
            <a:pPr algn="just"/>
            <a:r>
              <a:rPr lang="it-IT" sz="2200" dirty="0"/>
              <a:t>Nel novembre 1918 l’Ungheria diventa una repubblica</a:t>
            </a:r>
          </a:p>
          <a:p>
            <a:pPr algn="just"/>
            <a:r>
              <a:rPr lang="it-IT" sz="2200" dirty="0"/>
              <a:t>Il conte </a:t>
            </a:r>
            <a:r>
              <a:rPr lang="it-IT" sz="2200" dirty="0" err="1"/>
              <a:t>Mihály</a:t>
            </a:r>
            <a:r>
              <a:rPr lang="it-IT" sz="2200" dirty="0"/>
              <a:t> </a:t>
            </a:r>
            <a:r>
              <a:rPr lang="it-IT" sz="2200" dirty="0" err="1"/>
              <a:t>Károlyi</a:t>
            </a:r>
            <a:r>
              <a:rPr lang="it-IT" sz="2200" dirty="0"/>
              <a:t>, aristocratico progressista, diventa primo ministro</a:t>
            </a:r>
          </a:p>
          <a:p>
            <a:pPr algn="just"/>
            <a:r>
              <a:rPr lang="it-IT" sz="2200" dirty="0"/>
              <a:t>Il democratico </a:t>
            </a:r>
            <a:r>
              <a:rPr lang="it-IT" sz="2200" dirty="0" err="1"/>
              <a:t>Oszkár</a:t>
            </a:r>
            <a:r>
              <a:rPr lang="it-IT" sz="2200" dirty="0"/>
              <a:t> </a:t>
            </a:r>
            <a:r>
              <a:rPr lang="it-IT" sz="2200" dirty="0" err="1"/>
              <a:t>Jászi</a:t>
            </a:r>
            <a:r>
              <a:rPr lang="it-IT" sz="2200" dirty="0"/>
              <a:t> è il ministro per le Nazionalità</a:t>
            </a:r>
          </a:p>
          <a:p>
            <a:pPr algn="just"/>
            <a:r>
              <a:rPr lang="it-IT" sz="2200" dirty="0"/>
              <a:t>Nel marzo del 1919 è proclamata la Repubblica dei Consigli, guidata dal comunista </a:t>
            </a:r>
            <a:r>
              <a:rPr lang="it-IT" sz="2200" dirty="0" err="1"/>
              <a:t>Béla</a:t>
            </a:r>
            <a:r>
              <a:rPr lang="it-IT" sz="2200" dirty="0"/>
              <a:t> </a:t>
            </a:r>
            <a:r>
              <a:rPr lang="it-IT" sz="2200" dirty="0" err="1"/>
              <a:t>Kun</a:t>
            </a:r>
            <a:endParaRPr lang="it-IT" sz="2200" dirty="0"/>
          </a:p>
          <a:p>
            <a:pPr algn="just"/>
            <a:r>
              <a:rPr lang="it-IT" sz="2200" dirty="0"/>
              <a:t>Nell’agosto 1919 i romeni occupano Budapest</a:t>
            </a:r>
          </a:p>
          <a:p>
            <a:pPr algn="just"/>
            <a:r>
              <a:rPr lang="it-IT" sz="2200" dirty="0"/>
              <a:t>Iniziano la reazione e il «terrore bianco» di </a:t>
            </a:r>
            <a:r>
              <a:rPr lang="it-IT" sz="2200" dirty="0" err="1"/>
              <a:t>Miklós</a:t>
            </a:r>
            <a:r>
              <a:rPr lang="it-IT" sz="2200" dirty="0"/>
              <a:t> </a:t>
            </a:r>
            <a:r>
              <a:rPr lang="it-IT" sz="2200" dirty="0" err="1"/>
              <a:t>Horthy</a:t>
            </a:r>
            <a:r>
              <a:rPr lang="it-IT" sz="2200" dirty="0"/>
              <a:t>, proclamato reggente d’Ungheria</a:t>
            </a:r>
          </a:p>
          <a:p>
            <a:pPr algn="just"/>
            <a:r>
              <a:rPr lang="it-IT" sz="2200" dirty="0"/>
              <a:t>Fra il 1932 e il 1936 il primo ministro </a:t>
            </a:r>
            <a:r>
              <a:rPr lang="it-IT" sz="2200" dirty="0" err="1"/>
              <a:t>Gyula</a:t>
            </a:r>
            <a:r>
              <a:rPr lang="it-IT" sz="2200" dirty="0"/>
              <a:t> </a:t>
            </a:r>
            <a:r>
              <a:rPr lang="it-IT" sz="2200" dirty="0" err="1"/>
              <a:t>Gömbös</a:t>
            </a:r>
            <a:r>
              <a:rPr lang="it-IT" sz="2200" dirty="0"/>
              <a:t> assume posizioni filofasciste e filonaziste</a:t>
            </a:r>
          </a:p>
          <a:p>
            <a:pPr algn="just"/>
            <a:r>
              <a:rPr lang="it-IT" sz="2200" dirty="0"/>
              <a:t>Crescente diffusione dell’antisemitismo</a:t>
            </a:r>
          </a:p>
          <a:p>
            <a:pPr algn="just"/>
            <a:r>
              <a:rPr lang="it-IT" sz="2200" dirty="0"/>
              <a:t>Nel 1938 si forma il partito filonazista delle Croci Frecciate guidato da </a:t>
            </a:r>
            <a:r>
              <a:rPr lang="it-IT" sz="2200" dirty="0" err="1"/>
              <a:t>Ferenc</a:t>
            </a:r>
            <a:r>
              <a:rPr lang="it-IT" sz="2200" dirty="0"/>
              <a:t> </a:t>
            </a:r>
            <a:r>
              <a:rPr lang="it-IT" sz="2200" dirty="0" err="1"/>
              <a:t>Szálasi</a:t>
            </a:r>
            <a:r>
              <a:rPr lang="it-IT" sz="2200" dirty="0"/>
              <a:t>, antisemita e favorevole ad una riforma agraria</a:t>
            </a:r>
          </a:p>
          <a:p>
            <a:pPr algn="just"/>
            <a:r>
              <a:rPr lang="it-IT" sz="2200" dirty="0"/>
              <a:t>L’Ungheria beneficia dell’appoggio di Italia e Germania nei due arbitrati di Vienna (1938 e 1940) con cui recupera prima la Slovacchia meridionale e poi parte della Transilvania</a:t>
            </a:r>
          </a:p>
        </p:txBody>
      </p:sp>
    </p:spTree>
    <p:extLst>
      <p:ext uri="{BB962C8B-B14F-4D97-AF65-F5344CB8AC3E}">
        <p14:creationId xmlns:p14="http://schemas.microsoft.com/office/powerpoint/2010/main" val="188581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0507A-F5D6-2CE8-8250-918B2BED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it-IT" dirty="0"/>
              <a:t>Romania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40EF63-B4EC-1538-287A-C01FC1DD8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731837"/>
            <a:ext cx="57245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7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6540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Romania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15069"/>
            <a:ext cx="10972800" cy="511109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La Romania è premiata dai trattati di pace: annessione di Transilvania, </a:t>
            </a:r>
            <a:r>
              <a:rPr lang="it-IT" sz="2200" dirty="0" err="1"/>
              <a:t>Bucovina</a:t>
            </a:r>
            <a:r>
              <a:rPr lang="it-IT" sz="2200" dirty="0"/>
              <a:t> e </a:t>
            </a:r>
            <a:r>
              <a:rPr lang="it-IT" sz="2200" dirty="0" err="1"/>
              <a:t>Bessarabia</a:t>
            </a:r>
            <a:endParaRPr lang="it-IT" sz="2200" dirty="0"/>
          </a:p>
          <a:p>
            <a:pPr algn="just"/>
            <a:r>
              <a:rPr lang="it-IT" sz="2200" dirty="0"/>
              <a:t>Funzione antibolscevica: governo </a:t>
            </a:r>
            <a:r>
              <a:rPr lang="it-IT" sz="2200" dirty="0" err="1"/>
              <a:t>Averescu</a:t>
            </a:r>
            <a:r>
              <a:rPr lang="it-IT" sz="2200" dirty="0"/>
              <a:t> attua una riforma agraria e combatte i comunisti</a:t>
            </a:r>
          </a:p>
          <a:p>
            <a:pPr algn="just"/>
            <a:r>
              <a:rPr lang="it-IT" sz="2200" dirty="0"/>
              <a:t>Centralizzazione amministrativa</a:t>
            </a:r>
          </a:p>
          <a:p>
            <a:pPr algn="just"/>
            <a:r>
              <a:rPr lang="it-IT" sz="2200" dirty="0"/>
              <a:t>Nel 1926 fusione fra Partito nazionale romeno di Transilvania e Partito contadino: nasce il Partito nazional-contadino</a:t>
            </a:r>
          </a:p>
          <a:p>
            <a:pPr algn="just"/>
            <a:r>
              <a:rPr lang="it-IT" sz="2200" dirty="0"/>
              <a:t>Negli anni Trenta re Carol II ha mire autoritarie e si ispira al fascismo italiano</a:t>
            </a:r>
          </a:p>
          <a:p>
            <a:pPr algn="just"/>
            <a:r>
              <a:rPr lang="it-IT" sz="2200" dirty="0"/>
              <a:t>Con la crisi economica aumentano i consensi per il movimento filofascista e antisemita della Guardia di Ferro, guidata da </a:t>
            </a:r>
            <a:r>
              <a:rPr lang="it-IT" sz="2200" dirty="0" err="1"/>
              <a:t>Corneliu</a:t>
            </a:r>
            <a:r>
              <a:rPr lang="it-IT" sz="2200" dirty="0"/>
              <a:t> </a:t>
            </a:r>
            <a:r>
              <a:rPr lang="it-IT" sz="2200" dirty="0" err="1"/>
              <a:t>Zelea</a:t>
            </a:r>
            <a:r>
              <a:rPr lang="it-IT" sz="2200" dirty="0"/>
              <a:t> </a:t>
            </a:r>
            <a:r>
              <a:rPr lang="it-IT" sz="2200" dirty="0" err="1"/>
              <a:t>Codreanu</a:t>
            </a:r>
            <a:endParaRPr lang="it-IT" sz="2200" dirty="0"/>
          </a:p>
          <a:p>
            <a:pPr algn="just"/>
            <a:r>
              <a:rPr lang="it-IT" sz="2200" dirty="0"/>
              <a:t>Nel 1938 Carol II proclama la dittatura regia</a:t>
            </a:r>
          </a:p>
          <a:p>
            <a:pPr algn="just"/>
            <a:r>
              <a:rPr lang="it-IT" sz="2200" dirty="0"/>
              <a:t>Nel giugno 1940 la sconfitta della Francia segna la fine dell’indipendenza politica della Romania</a:t>
            </a:r>
          </a:p>
          <a:p>
            <a:pPr algn="just"/>
            <a:r>
              <a:rPr lang="it-IT" sz="2200" dirty="0"/>
              <a:t>Smembramento del paese e adesione al Patto Tripartito</a:t>
            </a:r>
          </a:p>
          <a:p>
            <a:pPr algn="just"/>
            <a:r>
              <a:rPr lang="it-IT" sz="2200" dirty="0"/>
              <a:t>Abdicazione di Carol II (settembre 1940) e dittatura di Ion Antonescu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52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009" y="822121"/>
            <a:ext cx="10578518" cy="5352176"/>
          </a:xfrm>
        </p:spPr>
        <p:txBody>
          <a:bodyPr/>
          <a:lstStyle/>
          <a:p>
            <a:pPr algn="just"/>
            <a:r>
              <a:rPr lang="it-IT" dirty="0"/>
              <a:t>Dove fu realizzata una riforma agraria radicale l’aristocrazia locale o non era presente o aveva perso importanza politica</a:t>
            </a:r>
          </a:p>
          <a:p>
            <a:pPr algn="just"/>
            <a:r>
              <a:rPr lang="it-IT" dirty="0"/>
              <a:t>Un altro obiettivo della riforma agraria era limitare la penetrazione delle idee bolsceviche</a:t>
            </a:r>
          </a:p>
          <a:p>
            <a:pPr algn="just"/>
            <a:r>
              <a:rPr lang="it-IT" dirty="0"/>
              <a:t>Problemi: spesso i contadini non avevano le risorse necessarie e i lotti di terra erano troppo piccoli</a:t>
            </a:r>
          </a:p>
          <a:p>
            <a:pPr algn="just"/>
            <a:r>
              <a:rPr lang="it-IT" dirty="0"/>
              <a:t>Concorrenza del grano americano, abbassamento dei prezzi</a:t>
            </a:r>
          </a:p>
          <a:p>
            <a:pPr algn="just"/>
            <a:r>
              <a:rPr lang="it-IT" dirty="0"/>
              <a:t>La crisi economica dei primi anni Trenta colpì ulteriormente i contadini dell’Europa orientale: «forbice dei prezzi» fra i prodotti dell’industria e dell’agricoltura</a:t>
            </a:r>
          </a:p>
        </p:txBody>
      </p:sp>
    </p:spTree>
    <p:extLst>
      <p:ext uri="{BB962C8B-B14F-4D97-AF65-F5344CB8AC3E}">
        <p14:creationId xmlns:p14="http://schemas.microsoft.com/office/powerpoint/2010/main" val="341460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453" y="274638"/>
            <a:ext cx="10679185" cy="562074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La borghesia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453" y="1048624"/>
            <a:ext cx="10679185" cy="51424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Problema della formazione di una nuova classe dirigente</a:t>
            </a:r>
          </a:p>
          <a:p>
            <a:pPr algn="just"/>
            <a:r>
              <a:rPr lang="it-IT" sz="2800" dirty="0"/>
              <a:t>Il sistema dell’istruzione serve a forgiare una generazione devota alla nazione: insegnamento basato su miti di derivazione risorgimentale-romantica</a:t>
            </a:r>
          </a:p>
          <a:p>
            <a:pPr algn="just"/>
            <a:r>
              <a:rPr lang="it-IT" sz="2800" dirty="0"/>
              <a:t>Meta principale degli studenti universitari di origine umile: amministrazione pubblica</a:t>
            </a:r>
          </a:p>
          <a:p>
            <a:pPr algn="just"/>
            <a:r>
              <a:rPr lang="it-IT" sz="2800" dirty="0"/>
              <a:t>Studenti borghesi: professionisti, avvocati, medici, ingegneri</a:t>
            </a:r>
          </a:p>
          <a:p>
            <a:pPr algn="just"/>
            <a:r>
              <a:rPr lang="it-IT" sz="2800" dirty="0"/>
              <a:t>Protezionismo industriale e penetrazione del capitale straniero</a:t>
            </a:r>
          </a:p>
          <a:p>
            <a:pPr algn="just"/>
            <a:r>
              <a:rPr lang="it-IT" sz="2800" dirty="0"/>
              <a:t>Crescita dell’antisemitismo: accuse agli ebrei di controllare l’economia nazionale</a:t>
            </a:r>
          </a:p>
          <a:p>
            <a:pPr algn="just"/>
            <a:r>
              <a:rPr lang="it-IT" sz="2800" dirty="0"/>
              <a:t>I sistemi politici passano fra anni Venti e Trenta da forme di democrazia limitata e imperfetta all’autoritarismo</a:t>
            </a:r>
          </a:p>
        </p:txBody>
      </p:sp>
    </p:spTree>
    <p:extLst>
      <p:ext uri="{BB962C8B-B14F-4D97-AF65-F5344CB8AC3E}">
        <p14:creationId xmlns:p14="http://schemas.microsoft.com/office/powerpoint/2010/main" val="267686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9CD27-C0C0-BD79-F87D-702C4553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31120"/>
          </a:xfrm>
        </p:spPr>
        <p:txBody>
          <a:bodyPr>
            <a:normAutofit fontScale="90000"/>
          </a:bodyPr>
          <a:lstStyle/>
          <a:p>
            <a:r>
              <a:rPr lang="it-IT" dirty="0"/>
              <a:t>Polonia e Paesi baltici</a:t>
            </a:r>
          </a:p>
        </p:txBody>
      </p:sp>
      <p:pic>
        <p:nvPicPr>
          <p:cNvPr id="1026" name="Picture 2" descr="r/oldmaps - Poland and the Eastern Baltic states around 1930">
            <a:extLst>
              <a:ext uri="{FF2B5EF4-FFF2-40B4-BE49-F238E27FC236}">
                <a16:creationId xmlns:a16="http://schemas.microsoft.com/office/drawing/2014/main" id="{A15FB1B8-08F1-92BE-8EA1-3FB8BFA1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4" y="805758"/>
            <a:ext cx="6047714" cy="59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7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/>
              <a:t>Polonia e Paesi baltici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sz="2800" dirty="0" err="1"/>
              <a:t>Józef</a:t>
            </a:r>
            <a:r>
              <a:rPr lang="it-IT" sz="2800" dirty="0"/>
              <a:t> </a:t>
            </a:r>
            <a:r>
              <a:rPr lang="it-IT" sz="2800" dirty="0" err="1"/>
              <a:t>Piłsudski</a:t>
            </a:r>
            <a:r>
              <a:rPr lang="it-IT" sz="2800" dirty="0"/>
              <a:t> realizza un colpo di stato in Polonia nel 1926</a:t>
            </a:r>
          </a:p>
          <a:p>
            <a:pPr algn="just"/>
            <a:r>
              <a:rPr lang="it-IT" sz="2800" dirty="0"/>
              <a:t>Nel 1935 vara una costituzione autoritaria</a:t>
            </a:r>
          </a:p>
          <a:p>
            <a:pPr algn="just"/>
            <a:r>
              <a:rPr lang="it-IT" sz="2800" dirty="0"/>
              <a:t>Dopo la morte di </a:t>
            </a:r>
            <a:r>
              <a:rPr lang="it-IT" sz="2800" dirty="0" err="1"/>
              <a:t>Piłsudski</a:t>
            </a:r>
            <a:r>
              <a:rPr lang="it-IT" sz="2800" dirty="0"/>
              <a:t> (1935), il potere sarà controllato soprattutto dal ministro degli Esteri </a:t>
            </a:r>
            <a:r>
              <a:rPr lang="it-IT" sz="2800" dirty="0" err="1"/>
              <a:t>Józef</a:t>
            </a:r>
            <a:r>
              <a:rPr lang="it-IT" sz="2800" dirty="0"/>
              <a:t> Beck</a:t>
            </a:r>
          </a:p>
          <a:p>
            <a:pPr algn="just"/>
            <a:r>
              <a:rPr lang="it-IT" sz="2800" dirty="0"/>
              <a:t>Rafforzamento di correnti di destra radicale</a:t>
            </a:r>
          </a:p>
          <a:p>
            <a:pPr algn="just"/>
            <a:r>
              <a:rPr lang="it-IT" sz="2800" dirty="0"/>
              <a:t>Difficoltà per la Polonia nel destreggiarsi fra Urss e Germania nazista</a:t>
            </a:r>
          </a:p>
          <a:p>
            <a:pPr algn="just"/>
            <a:r>
              <a:rPr lang="it-IT" sz="2800" dirty="0"/>
              <a:t>Patto decennale di non aggressione (1934) fra Polonia e Germania</a:t>
            </a:r>
          </a:p>
          <a:p>
            <a:pPr algn="just"/>
            <a:r>
              <a:rPr lang="it-IT" sz="2800" dirty="0"/>
              <a:t>Tensioni della Lituania con Polonia (per Vilnius, annessa alla Polonia) e Germania (per </a:t>
            </a:r>
            <a:r>
              <a:rPr lang="it-IT" sz="2800" dirty="0" err="1"/>
              <a:t>Memel</a:t>
            </a:r>
            <a:r>
              <a:rPr lang="it-IT" sz="2800" dirty="0"/>
              <a:t>, annessa alla Lituania)</a:t>
            </a:r>
          </a:p>
          <a:p>
            <a:pPr algn="just"/>
            <a:r>
              <a:rPr lang="it-IT" sz="2800" dirty="0"/>
              <a:t>Svolta autoritaria di destra nei Paesi baltici fra anni Venti e Trenta</a:t>
            </a:r>
          </a:p>
        </p:txBody>
      </p:sp>
    </p:spTree>
    <p:extLst>
      <p:ext uri="{BB962C8B-B14F-4D97-AF65-F5344CB8AC3E}">
        <p14:creationId xmlns:p14="http://schemas.microsoft.com/office/powerpoint/2010/main" val="4325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80C04-A384-F831-7D61-984B37F3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437"/>
          </a:xfrm>
        </p:spPr>
        <p:txBody>
          <a:bodyPr>
            <a:normAutofit fontScale="90000"/>
          </a:bodyPr>
          <a:lstStyle/>
          <a:p>
            <a:r>
              <a:rPr lang="it-IT" dirty="0"/>
              <a:t>Cecoslovacchia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F85795-D07A-EA6B-FC0F-B51042E52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7" y="1076326"/>
            <a:ext cx="10637946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y of Czechoslovakia (1918–1938) - Wikipedia">
            <a:extLst>
              <a:ext uri="{FF2B5EF4-FFF2-40B4-BE49-F238E27FC236}">
                <a16:creationId xmlns:a16="http://schemas.microsoft.com/office/drawing/2014/main" id="{1297D107-2972-717F-9FD3-919A4B799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7" y="992627"/>
            <a:ext cx="7749106" cy="48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2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8819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Cecoslovacchia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Masaryk, di convinzioni democratiche, presidente della repubblica cecoslovacca dal 1918 al 1935, successivamente Edvard Beneš fino al 1938</a:t>
            </a:r>
          </a:p>
          <a:p>
            <a:pPr algn="just"/>
            <a:r>
              <a:rPr lang="it-IT" sz="2800" dirty="0"/>
              <a:t>Sinistra molto forte, ma si spacca fra socialisti e comunisti</a:t>
            </a:r>
          </a:p>
          <a:p>
            <a:pPr algn="just"/>
            <a:r>
              <a:rPr lang="it-IT" sz="2800" dirty="0"/>
              <a:t>Differenza fra cechi e slovacchi: la Slovacchia è più tradizionalista e arretrata</a:t>
            </a:r>
          </a:p>
          <a:p>
            <a:pPr algn="just"/>
            <a:r>
              <a:rPr lang="it-IT" sz="2800" dirty="0"/>
              <a:t>Gli slovacchi si sentono «colonizzati» dai cechi</a:t>
            </a:r>
          </a:p>
          <a:p>
            <a:pPr algn="just"/>
            <a:r>
              <a:rPr lang="it-IT" sz="2800" dirty="0"/>
              <a:t>Partito popolare slovacco di padre Andrej </a:t>
            </a:r>
            <a:r>
              <a:rPr lang="it-IT" sz="2800" dirty="0" err="1"/>
              <a:t>Hlinka</a:t>
            </a:r>
            <a:r>
              <a:rPr lang="it-IT" sz="2800" dirty="0"/>
              <a:t>: anti-ceco, antidemocratico, antisocialista, antisemita</a:t>
            </a:r>
          </a:p>
          <a:p>
            <a:pPr algn="just"/>
            <a:r>
              <a:rPr lang="it-IT" sz="2800" dirty="0"/>
              <a:t>Nel 1935 nasce il Partito tedesco dei </a:t>
            </a:r>
            <a:r>
              <a:rPr lang="it-IT" sz="2800" dirty="0" err="1"/>
              <a:t>Sudeti</a:t>
            </a:r>
            <a:r>
              <a:rPr lang="it-IT" sz="2800" dirty="0"/>
              <a:t>, guidato da Konrad </a:t>
            </a:r>
            <a:r>
              <a:rPr lang="it-IT" sz="2800" dirty="0" err="1"/>
              <a:t>Henlein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6156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5DAD3-0EE9-5262-2BA3-AA85E210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4512"/>
          </a:xfrm>
        </p:spPr>
        <p:txBody>
          <a:bodyPr>
            <a:normAutofit fontScale="90000"/>
          </a:bodyPr>
          <a:lstStyle/>
          <a:p>
            <a:r>
              <a:rPr lang="it-IT" dirty="0"/>
              <a:t>Ungheria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9FDC346-3BCB-E3BB-B20A-9D9DBCECF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21" y="819150"/>
            <a:ext cx="5872957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5647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2_Tema di Office</vt:lpstr>
      <vt:lpstr>Situazione del mondo agricolo in Europa orientale</vt:lpstr>
      <vt:lpstr>Presentazione standard di PowerPoint</vt:lpstr>
      <vt:lpstr>La borghesia</vt:lpstr>
      <vt:lpstr>Polonia e Paesi baltici</vt:lpstr>
      <vt:lpstr>Polonia e Paesi baltici</vt:lpstr>
      <vt:lpstr>Cecoslovacchia</vt:lpstr>
      <vt:lpstr>Presentazione standard di PowerPoint</vt:lpstr>
      <vt:lpstr>Cecoslovacchia</vt:lpstr>
      <vt:lpstr>Ungheria</vt:lpstr>
      <vt:lpstr>Ungheria</vt:lpstr>
      <vt:lpstr>Romania</vt:lpstr>
      <vt:lpstr>Romania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2025-11-03T11:59:51Z</dcterms:created>
  <dcterms:modified xsi:type="dcterms:W3CDTF">2025-11-03T12:00:24Z</dcterms:modified>
</cp:coreProperties>
</file>