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7" r:id="rId2"/>
    <p:sldId id="308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310" r:id="rId14"/>
    <p:sldId id="312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373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3537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487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78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396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164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53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710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237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775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359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676BA-5BDB-429B-98C8-A19F0AD279E9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403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1177" y="713064"/>
            <a:ext cx="10251347" cy="5413100"/>
          </a:xfrm>
        </p:spPr>
        <p:txBody>
          <a:bodyPr/>
          <a:lstStyle/>
          <a:p>
            <a:pPr algn="just"/>
            <a:r>
              <a:rPr lang="it-IT" dirty="0"/>
              <a:t>Nel 1910 </a:t>
            </a:r>
            <a:r>
              <a:rPr lang="it-IT" dirty="0" err="1"/>
              <a:t>Popovici</a:t>
            </a:r>
            <a:r>
              <a:rPr lang="it-IT" dirty="0"/>
              <a:t> pubblicò il volume </a:t>
            </a:r>
            <a:r>
              <a:rPr lang="it-IT" i="1" dirty="0"/>
              <a:t>Nazionalismo o democrazia. Una critica della civilizzazione moderna</a:t>
            </a:r>
            <a:endParaRPr lang="it-IT" dirty="0"/>
          </a:p>
          <a:p>
            <a:pPr algn="just"/>
            <a:r>
              <a:rPr lang="it-IT" dirty="0"/>
              <a:t>Concezione etnica della società</a:t>
            </a:r>
          </a:p>
          <a:p>
            <a:pPr algn="just"/>
            <a:r>
              <a:rPr lang="it-IT" dirty="0"/>
              <a:t>Solo le nazioni sono reali, mentre l’umanità è un’astrazione</a:t>
            </a:r>
          </a:p>
          <a:p>
            <a:pPr algn="just"/>
            <a:r>
              <a:rPr lang="it-IT" dirty="0"/>
              <a:t>Antitesi insanabile fra democrazia e nazionalismo</a:t>
            </a:r>
          </a:p>
          <a:p>
            <a:pPr algn="just"/>
            <a:r>
              <a:rPr lang="it-IT" dirty="0"/>
              <a:t>La democrazia portava al dissolvimento della nazione</a:t>
            </a:r>
          </a:p>
        </p:txBody>
      </p:sp>
    </p:spTree>
    <p:extLst>
      <p:ext uri="{BB962C8B-B14F-4D97-AF65-F5344CB8AC3E}">
        <p14:creationId xmlns:p14="http://schemas.microsoft.com/office/powerpoint/2010/main" val="2266365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662730"/>
            <a:ext cx="10360404" cy="5463434"/>
          </a:xfrm>
        </p:spPr>
        <p:txBody>
          <a:bodyPr/>
          <a:lstStyle/>
          <a:p>
            <a:pPr algn="just"/>
            <a:r>
              <a:rPr lang="it-IT" dirty="0"/>
              <a:t>Federalismo portato avanti da </a:t>
            </a:r>
            <a:r>
              <a:rPr lang="it-IT" dirty="0" err="1"/>
              <a:t>Vaida-Voevod</a:t>
            </a:r>
            <a:r>
              <a:rPr lang="it-IT" dirty="0"/>
              <a:t>, in stretto contatto con il circolo dell’arciduca Francesco Ferdinando e con gli ambienti del Partito cristiano-sociale austriaco guidato dal sindaco di Vienna Karl </a:t>
            </a:r>
            <a:r>
              <a:rPr lang="it-IT" dirty="0" err="1"/>
              <a:t>Lueger</a:t>
            </a:r>
            <a:endParaRPr lang="it-IT" dirty="0"/>
          </a:p>
          <a:p>
            <a:pPr algn="just"/>
            <a:r>
              <a:rPr lang="it-IT" dirty="0"/>
              <a:t>Condivisione di </a:t>
            </a:r>
            <a:r>
              <a:rPr lang="it-IT" dirty="0" err="1"/>
              <a:t>antimagiarismo</a:t>
            </a:r>
            <a:r>
              <a:rPr lang="it-IT" dirty="0"/>
              <a:t> e antisemitismo</a:t>
            </a:r>
          </a:p>
          <a:p>
            <a:pPr algn="just"/>
            <a:r>
              <a:rPr lang="it-IT" dirty="0"/>
              <a:t>Visione democratico-populistica e antiliberale</a:t>
            </a:r>
          </a:p>
          <a:p>
            <a:pPr algn="just"/>
            <a:r>
              <a:rPr lang="it-IT" dirty="0"/>
              <a:t>Ibridazione ideologica fra nazionalismo e socialismo in funzione antiliberale</a:t>
            </a:r>
          </a:p>
        </p:txBody>
      </p:sp>
    </p:spTree>
    <p:extLst>
      <p:ext uri="{BB962C8B-B14F-4D97-AF65-F5344CB8AC3E}">
        <p14:creationId xmlns:p14="http://schemas.microsoft.com/office/powerpoint/2010/main" val="3206314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9567" y="679508"/>
            <a:ext cx="10226180" cy="5446656"/>
          </a:xfrm>
        </p:spPr>
        <p:txBody>
          <a:bodyPr/>
          <a:lstStyle/>
          <a:p>
            <a:pPr algn="just"/>
            <a:r>
              <a:rPr lang="it-IT" dirty="0"/>
              <a:t>Tentativi del PNR di instaurare un dialogo con la sezione romena del Partito socialdemocratico ungherese sul federalismo</a:t>
            </a:r>
          </a:p>
          <a:p>
            <a:pPr algn="just"/>
            <a:r>
              <a:rPr lang="it-IT" dirty="0"/>
              <a:t>Fallimento perché i socialdemocratici ungheresi sono attestati su una posizione di marxismo ortodosso: implicazione «progressista» della supremazia politica dei magiari sulle altre nazioni «senza storia»</a:t>
            </a:r>
          </a:p>
        </p:txBody>
      </p:sp>
    </p:spTree>
    <p:extLst>
      <p:ext uri="{BB962C8B-B14F-4D97-AF65-F5344CB8AC3E}">
        <p14:creationId xmlns:p14="http://schemas.microsoft.com/office/powerpoint/2010/main" val="1781068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98289" y="687897"/>
            <a:ext cx="10268125" cy="5438267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Nella seconda metà dell’Ottocento diffusione in Transilvania della corrente culturale dello «</a:t>
            </a:r>
            <a:r>
              <a:rPr lang="it-IT" dirty="0" err="1"/>
              <a:t>junimism</a:t>
            </a:r>
            <a:r>
              <a:rPr lang="it-IT" dirty="0"/>
              <a:t>»</a:t>
            </a:r>
          </a:p>
          <a:p>
            <a:pPr algn="just"/>
            <a:r>
              <a:rPr lang="it-IT" dirty="0"/>
              <a:t>La Società </a:t>
            </a:r>
            <a:r>
              <a:rPr lang="it-IT" dirty="0" err="1"/>
              <a:t>Junimea</a:t>
            </a:r>
            <a:r>
              <a:rPr lang="it-IT" dirty="0"/>
              <a:t> è fondata a </a:t>
            </a:r>
            <a:r>
              <a:rPr lang="it-IT" dirty="0" err="1"/>
              <a:t>Iaşi</a:t>
            </a:r>
            <a:r>
              <a:rPr lang="it-IT" dirty="0"/>
              <a:t> nel 1863 su posizioni tradizionaliste e antioccidentali</a:t>
            </a:r>
          </a:p>
          <a:p>
            <a:pPr algn="just"/>
            <a:r>
              <a:rPr lang="it-IT" dirty="0"/>
              <a:t>Principali esponenti: </a:t>
            </a:r>
            <a:r>
              <a:rPr lang="it-IT" dirty="0" err="1"/>
              <a:t>Titu</a:t>
            </a:r>
            <a:r>
              <a:rPr lang="it-IT" dirty="0"/>
              <a:t> </a:t>
            </a:r>
            <a:r>
              <a:rPr lang="it-IT" dirty="0" err="1"/>
              <a:t>Maiorescu</a:t>
            </a:r>
            <a:r>
              <a:rPr lang="it-IT" dirty="0"/>
              <a:t>, </a:t>
            </a:r>
            <a:r>
              <a:rPr lang="it-IT" dirty="0" err="1"/>
              <a:t>Ioan</a:t>
            </a:r>
            <a:r>
              <a:rPr lang="it-IT" dirty="0"/>
              <a:t> </a:t>
            </a:r>
            <a:r>
              <a:rPr lang="it-IT" dirty="0" err="1"/>
              <a:t>Slavici</a:t>
            </a:r>
            <a:r>
              <a:rPr lang="it-IT" dirty="0"/>
              <a:t> e </a:t>
            </a:r>
            <a:r>
              <a:rPr lang="it-IT" dirty="0" err="1"/>
              <a:t>Mihai</a:t>
            </a:r>
            <a:r>
              <a:rPr lang="it-IT" dirty="0"/>
              <a:t> </a:t>
            </a:r>
            <a:r>
              <a:rPr lang="it-IT" dirty="0" err="1"/>
              <a:t>Eminescu</a:t>
            </a:r>
            <a:endParaRPr lang="it-IT" dirty="0"/>
          </a:p>
          <a:p>
            <a:pPr algn="just"/>
            <a:r>
              <a:rPr lang="it-IT" dirty="0"/>
              <a:t>Opposizione allo «stato contrattuale» e sostegno allo «stato organico»</a:t>
            </a:r>
          </a:p>
          <a:p>
            <a:pPr algn="just"/>
            <a:r>
              <a:rPr lang="it-IT" dirty="0"/>
              <a:t>Esaltazione del mondo contadino quale «riserva spirituale» della nazione</a:t>
            </a:r>
          </a:p>
        </p:txBody>
      </p:sp>
    </p:spTree>
    <p:extLst>
      <p:ext uri="{BB962C8B-B14F-4D97-AF65-F5344CB8AC3E}">
        <p14:creationId xmlns:p14="http://schemas.microsoft.com/office/powerpoint/2010/main" val="768164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455" y="679508"/>
            <a:ext cx="10385571" cy="5446656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Dibattito sull’occidentalizzazione della Romania</a:t>
            </a:r>
          </a:p>
          <a:p>
            <a:pPr algn="just"/>
            <a:r>
              <a:rPr lang="it-IT" sz="2800" dirty="0"/>
              <a:t>Nella costituzione romena del 1866 l’art. 7 discriminava gli ebrei</a:t>
            </a:r>
          </a:p>
          <a:p>
            <a:pPr algn="just"/>
            <a:r>
              <a:rPr lang="it-IT" sz="2800" dirty="0"/>
              <a:t>Tentativo delle grandi potenze di imporre una revisione alla costituzione romena con il trattato di Berlino del 1878</a:t>
            </a:r>
          </a:p>
          <a:p>
            <a:pPr algn="just"/>
            <a:r>
              <a:rPr lang="it-IT" sz="2800" dirty="0"/>
              <a:t>Nel 1878 </a:t>
            </a:r>
            <a:r>
              <a:rPr lang="it-IT" sz="2800" dirty="0" err="1"/>
              <a:t>Ioan</a:t>
            </a:r>
            <a:r>
              <a:rPr lang="it-IT" sz="2800" dirty="0"/>
              <a:t> </a:t>
            </a:r>
            <a:r>
              <a:rPr lang="it-IT" sz="2800" dirty="0" err="1"/>
              <a:t>Slavici</a:t>
            </a:r>
            <a:r>
              <a:rPr lang="it-IT" sz="2800" dirty="0"/>
              <a:t> pubblica </a:t>
            </a:r>
            <a:r>
              <a:rPr lang="it-IT" sz="2800" i="1" dirty="0" err="1"/>
              <a:t>Soll</a:t>
            </a:r>
            <a:r>
              <a:rPr lang="it-IT" sz="2800" i="1" dirty="0"/>
              <a:t> </a:t>
            </a:r>
            <a:r>
              <a:rPr lang="it-IT" sz="2800" i="1" dirty="0" err="1"/>
              <a:t>şi</a:t>
            </a:r>
            <a:r>
              <a:rPr lang="it-IT" sz="2800" i="1" dirty="0"/>
              <a:t> </a:t>
            </a:r>
            <a:r>
              <a:rPr lang="it-IT" sz="2800" i="1" dirty="0" err="1"/>
              <a:t>Haben</a:t>
            </a:r>
            <a:r>
              <a:rPr lang="it-IT" sz="2800" i="1" dirty="0"/>
              <a:t>. </a:t>
            </a:r>
            <a:r>
              <a:rPr lang="it-IT" sz="2800" i="1" dirty="0" err="1"/>
              <a:t>Chestiunea</a:t>
            </a:r>
            <a:r>
              <a:rPr lang="it-IT" sz="2800" i="1" dirty="0"/>
              <a:t> </a:t>
            </a:r>
            <a:r>
              <a:rPr lang="it-IT" sz="2800" i="1" dirty="0" err="1"/>
              <a:t>evreilor</a:t>
            </a:r>
            <a:r>
              <a:rPr lang="it-IT" sz="2800" i="1" dirty="0"/>
              <a:t> </a:t>
            </a:r>
            <a:r>
              <a:rPr lang="it-IT" sz="2800" i="1" dirty="0" err="1"/>
              <a:t>din</a:t>
            </a:r>
            <a:r>
              <a:rPr lang="it-IT" sz="2800" i="1" dirty="0"/>
              <a:t> </a:t>
            </a:r>
            <a:r>
              <a:rPr lang="it-IT" sz="2800" i="1" dirty="0" err="1"/>
              <a:t>România</a:t>
            </a:r>
            <a:r>
              <a:rPr lang="it-IT" sz="2800" i="1" dirty="0"/>
              <a:t> </a:t>
            </a:r>
            <a:r>
              <a:rPr lang="it-IT" sz="2800" dirty="0"/>
              <a:t>(</a:t>
            </a:r>
            <a:r>
              <a:rPr lang="it-IT" sz="2800" i="1" dirty="0"/>
              <a:t>Dare e Avere. La questione degli ebrei in Romania</a:t>
            </a:r>
            <a:r>
              <a:rPr lang="it-IT" sz="2800" dirty="0"/>
              <a:t>, ripubblicato come </a:t>
            </a:r>
            <a:r>
              <a:rPr lang="it-IT" sz="2800" i="1" dirty="0" err="1"/>
              <a:t>Primele</a:t>
            </a:r>
            <a:r>
              <a:rPr lang="it-IT" sz="2800" i="1" dirty="0"/>
              <a:t> </a:t>
            </a:r>
            <a:r>
              <a:rPr lang="it-IT" sz="2800" i="1" dirty="0" err="1"/>
              <a:t>şi</a:t>
            </a:r>
            <a:r>
              <a:rPr lang="it-IT" sz="2800" i="1" dirty="0"/>
              <a:t> </a:t>
            </a:r>
            <a:r>
              <a:rPr lang="it-IT" sz="2800" i="1" dirty="0" err="1"/>
              <a:t>ultimele</a:t>
            </a:r>
            <a:r>
              <a:rPr lang="it-IT" sz="2800" dirty="0"/>
              <a:t> nel 2000)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questo volume, antisemitismo di tipo economico-sociale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Gli ebrei erano considerati parassiti: una «malattia sociale»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soluzione: gettarli nel Danubio</a:t>
            </a:r>
          </a:p>
          <a:p>
            <a:pPr algn="just"/>
            <a:endParaRPr lang="it-IT" sz="2400" dirty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82349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47956" y="692697"/>
            <a:ext cx="10310070" cy="5433467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400" dirty="0">
                <a:cs typeface="Times New Roman" panose="02020603050405020304" pitchFamily="18" charset="0"/>
              </a:rPr>
              <a:t>All’inizio del Novecento si sviluppa in Transilvania una corrente nazionalista più radicale</a:t>
            </a:r>
          </a:p>
          <a:p>
            <a:pPr algn="just"/>
            <a:r>
              <a:rPr lang="it-IT" sz="2400" dirty="0">
                <a:cs typeface="Times New Roman" panose="02020603050405020304" pitchFamily="18" charset="0"/>
              </a:rPr>
              <a:t>La rivista «S</a:t>
            </a:r>
            <a:r>
              <a:rPr lang="vi-VN" sz="2400" dirty="0">
                <a:cs typeface="Times New Roman" panose="02020603050405020304" pitchFamily="18" charset="0"/>
              </a:rPr>
              <a:t>ă</a:t>
            </a:r>
            <a:r>
              <a:rPr lang="it-IT" sz="2400" dirty="0">
                <a:cs typeface="Times New Roman" panose="02020603050405020304" pitchFamily="18" charset="0"/>
              </a:rPr>
              <a:t>m</a:t>
            </a:r>
            <a:r>
              <a:rPr lang="vi-VN" sz="2400" dirty="0">
                <a:cs typeface="Times New Roman" panose="02020603050405020304" pitchFamily="18" charset="0"/>
              </a:rPr>
              <a:t>ă</a:t>
            </a:r>
            <a:r>
              <a:rPr lang="it-IT" sz="2400" dirty="0">
                <a:cs typeface="Times New Roman" panose="02020603050405020304" pitchFamily="18" charset="0"/>
              </a:rPr>
              <a:t>n</a:t>
            </a:r>
            <a:r>
              <a:rPr lang="vi-VN" sz="2400" dirty="0">
                <a:cs typeface="Times New Roman" panose="02020603050405020304" pitchFamily="18" charset="0"/>
              </a:rPr>
              <a:t>ă</a:t>
            </a:r>
            <a:r>
              <a:rPr lang="it-IT" sz="2400" dirty="0" err="1">
                <a:cs typeface="Times New Roman" panose="02020603050405020304" pitchFamily="18" charset="0"/>
              </a:rPr>
              <a:t>torul</a:t>
            </a:r>
            <a:r>
              <a:rPr lang="it-IT" sz="2400" dirty="0">
                <a:cs typeface="Times New Roman" panose="02020603050405020304" pitchFamily="18" charset="0"/>
              </a:rPr>
              <a:t>», pubblicata a Bucarest fra il 1901 e il 1910, è un vettore di propagazione delle idee </a:t>
            </a:r>
            <a:r>
              <a:rPr lang="it-IT" sz="2400" dirty="0" err="1">
                <a:cs typeface="Times New Roman" panose="02020603050405020304" pitchFamily="18" charset="0"/>
              </a:rPr>
              <a:t>junimiste</a:t>
            </a:r>
            <a:r>
              <a:rPr lang="it-IT" sz="2400" dirty="0">
                <a:cs typeface="Times New Roman" panose="02020603050405020304" pitchFamily="18" charset="0"/>
              </a:rPr>
              <a:t> in Transilvania</a:t>
            </a:r>
          </a:p>
          <a:p>
            <a:pPr algn="just"/>
            <a:r>
              <a:rPr lang="it-IT" sz="2400" dirty="0">
                <a:cs typeface="Times New Roman" panose="02020603050405020304" pitchFamily="18" charset="0"/>
              </a:rPr>
              <a:t>Lo storico Nicolae </a:t>
            </a:r>
            <a:r>
              <a:rPr lang="it-IT" sz="2400" dirty="0" err="1">
                <a:cs typeface="Times New Roman" panose="02020603050405020304" pitchFamily="18" charset="0"/>
              </a:rPr>
              <a:t>Iorga</a:t>
            </a:r>
            <a:r>
              <a:rPr lang="it-IT" sz="2400" dirty="0">
                <a:cs typeface="Times New Roman" panose="02020603050405020304" pitchFamily="18" charset="0"/>
              </a:rPr>
              <a:t> è direttore di </a:t>
            </a:r>
            <a:r>
              <a:rPr lang="it-IT" sz="2400" dirty="0">
                <a:solidFill>
                  <a:prstClr val="black"/>
                </a:solidFill>
                <a:cs typeface="Times New Roman" panose="02020603050405020304" pitchFamily="18" charset="0"/>
              </a:rPr>
              <a:t>«S</a:t>
            </a:r>
            <a:r>
              <a:rPr lang="vi-V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ă</a:t>
            </a:r>
            <a:r>
              <a:rPr lang="it-IT" sz="2400" dirty="0">
                <a:solidFill>
                  <a:prstClr val="black"/>
                </a:solidFill>
                <a:cs typeface="Times New Roman" panose="02020603050405020304" pitchFamily="18" charset="0"/>
              </a:rPr>
              <a:t>m</a:t>
            </a:r>
            <a:r>
              <a:rPr lang="vi-V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ă</a:t>
            </a:r>
            <a:r>
              <a:rPr lang="it-IT" sz="2400" dirty="0">
                <a:solidFill>
                  <a:prstClr val="black"/>
                </a:solidFill>
                <a:cs typeface="Times New Roman" panose="02020603050405020304" pitchFamily="18" charset="0"/>
              </a:rPr>
              <a:t>n</a:t>
            </a:r>
            <a:r>
              <a:rPr lang="vi-V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ă</a:t>
            </a:r>
            <a:r>
              <a:rPr lang="it-IT" sz="24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torul</a:t>
            </a:r>
            <a:r>
              <a:rPr lang="it-IT" sz="2400" dirty="0">
                <a:solidFill>
                  <a:prstClr val="black"/>
                </a:solidFill>
                <a:cs typeface="Times New Roman" panose="02020603050405020304" pitchFamily="18" charset="0"/>
              </a:rPr>
              <a:t>» dal 1905 al 1906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Iorga fonda nel 1910 il Partito nazionalista democratico insieme al giurista Alexandru C. </a:t>
            </a:r>
            <a:r>
              <a:rPr kumimoji="0" lang="it-IT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Cuza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Ideologia: nazionalismo e antisemitismo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Molti giovani transilvani entrano in contatto con Iorga a Bucarest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Per Iorga il nazionalismo è un’ideologia totalizzante incompatibile con il liberalismo</a:t>
            </a:r>
          </a:p>
          <a:p>
            <a:pPr algn="just"/>
            <a:r>
              <a:rPr lang="it-IT" sz="2400" dirty="0"/>
              <a:t>Aurel Popovici diventa direttore di </a:t>
            </a:r>
            <a:r>
              <a:rPr lang="it-IT" sz="2400" dirty="0">
                <a:solidFill>
                  <a:prstClr val="black"/>
                </a:solidFill>
              </a:rPr>
              <a:t>«S</a:t>
            </a:r>
            <a:r>
              <a:rPr lang="vi-VN" sz="2400" dirty="0">
                <a:solidFill>
                  <a:prstClr val="black"/>
                </a:solidFill>
                <a:latin typeface="Times New Roman"/>
              </a:rPr>
              <a:t>ă</a:t>
            </a:r>
            <a:r>
              <a:rPr lang="it-IT" sz="2400" dirty="0">
                <a:solidFill>
                  <a:prstClr val="black"/>
                </a:solidFill>
              </a:rPr>
              <a:t>m</a:t>
            </a:r>
            <a:r>
              <a:rPr lang="vi-VN" sz="2400" dirty="0">
                <a:solidFill>
                  <a:prstClr val="black"/>
                </a:solidFill>
                <a:latin typeface="Times New Roman"/>
              </a:rPr>
              <a:t>ă</a:t>
            </a:r>
            <a:r>
              <a:rPr lang="it-IT" sz="2400" dirty="0">
                <a:solidFill>
                  <a:prstClr val="black"/>
                </a:solidFill>
              </a:rPr>
              <a:t>n</a:t>
            </a:r>
            <a:r>
              <a:rPr lang="vi-VN" sz="2400" dirty="0">
                <a:solidFill>
                  <a:prstClr val="black"/>
                </a:solidFill>
                <a:latin typeface="Times New Roman"/>
              </a:rPr>
              <a:t>ă</a:t>
            </a:r>
            <a:r>
              <a:rPr lang="it-IT" sz="2400" dirty="0" err="1">
                <a:solidFill>
                  <a:prstClr val="black"/>
                </a:solidFill>
              </a:rPr>
              <a:t>torul</a:t>
            </a:r>
            <a:r>
              <a:rPr lang="it-IT" sz="2400" dirty="0">
                <a:solidFill>
                  <a:prstClr val="black"/>
                </a:solidFill>
              </a:rPr>
              <a:t>» fra il 1908 e il 1909</a:t>
            </a:r>
          </a:p>
          <a:p>
            <a:pPr algn="just"/>
            <a:r>
              <a:rPr lang="it-IT" sz="2400" dirty="0">
                <a:solidFill>
                  <a:prstClr val="black"/>
                </a:solidFill>
              </a:rPr>
              <a:t>Popovici partecipa al dibattito fra </a:t>
            </a:r>
            <a:r>
              <a:rPr lang="it-IT" sz="2400" dirty="0" err="1">
                <a:solidFill>
                  <a:prstClr val="black"/>
                </a:solidFill>
              </a:rPr>
              <a:t>Kultur</a:t>
            </a:r>
            <a:r>
              <a:rPr lang="it-IT" sz="2400" dirty="0">
                <a:solidFill>
                  <a:prstClr val="black"/>
                </a:solidFill>
              </a:rPr>
              <a:t> e </a:t>
            </a:r>
            <a:r>
              <a:rPr lang="it-IT" sz="2400" dirty="0" err="1">
                <a:solidFill>
                  <a:prstClr val="black"/>
                </a:solidFill>
              </a:rPr>
              <a:t>Zivilisation</a:t>
            </a:r>
            <a:endParaRPr lang="it-IT" sz="2400" dirty="0">
              <a:solidFill>
                <a:prstClr val="black"/>
              </a:solidFill>
            </a:endParaRPr>
          </a:p>
          <a:p>
            <a:pPr algn="just"/>
            <a:r>
              <a:rPr lang="it-IT" sz="2400" dirty="0">
                <a:solidFill>
                  <a:prstClr val="black"/>
                </a:solidFill>
              </a:rPr>
              <a:t>Sia per Iorga che per Popovici la nazione è un’entità organica e la democrazia liberale costituisce una fonte di disgregazione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it-IT" sz="2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49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Il nazionalismo romeno di Transilvania fra Ottocento e Novecento</a:t>
            </a:r>
          </a:p>
        </p:txBody>
      </p:sp>
    </p:spTree>
    <p:extLst>
      <p:ext uri="{BB962C8B-B14F-4D97-AF65-F5344CB8AC3E}">
        <p14:creationId xmlns:p14="http://schemas.microsoft.com/office/powerpoint/2010/main" val="1991704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56345" y="692697"/>
            <a:ext cx="10251347" cy="5433467"/>
          </a:xfrm>
        </p:spPr>
        <p:txBody>
          <a:bodyPr/>
          <a:lstStyle/>
          <a:p>
            <a:pPr algn="just"/>
            <a:r>
              <a:rPr lang="it-IT" dirty="0"/>
              <a:t>Il Partito nazionale romeno di Transilvania (PNR) è fondato a Sibiu nel 1881</a:t>
            </a:r>
          </a:p>
          <a:p>
            <a:pPr algn="just"/>
            <a:r>
              <a:rPr lang="it-IT" dirty="0"/>
              <a:t>Piattaforma politica passivista: opposizione al compromesso austro-ungarico del 1867 e richiesta di ripristinare l’autonomia della Transilvania</a:t>
            </a:r>
          </a:p>
          <a:p>
            <a:pPr algn="just"/>
            <a:r>
              <a:rPr lang="it-IT" dirty="0"/>
              <a:t>Fondazione del giornale «Tribuna» a Sibiu nel 1884, con l’obiettivo di un maggiore coinvolgimento delle masse romene sulla questione nazionale</a:t>
            </a:r>
          </a:p>
        </p:txBody>
      </p:sp>
    </p:spTree>
    <p:extLst>
      <p:ext uri="{BB962C8B-B14F-4D97-AF65-F5344CB8AC3E}">
        <p14:creationId xmlns:p14="http://schemas.microsoft.com/office/powerpoint/2010/main" val="315274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22789" y="548681"/>
            <a:ext cx="10385571" cy="5577483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I «</a:t>
            </a:r>
            <a:r>
              <a:rPr lang="it-IT" dirty="0" err="1"/>
              <a:t>tribunisti</a:t>
            </a:r>
            <a:r>
              <a:rPr lang="it-IT" dirty="0"/>
              <a:t>», fra cui lo scrittore transilvano </a:t>
            </a:r>
            <a:r>
              <a:rPr lang="it-IT" dirty="0" err="1"/>
              <a:t>Ioan</a:t>
            </a:r>
            <a:r>
              <a:rPr lang="it-IT" dirty="0"/>
              <a:t> </a:t>
            </a:r>
            <a:r>
              <a:rPr lang="it-IT" dirty="0" err="1"/>
              <a:t>Slavici</a:t>
            </a:r>
            <a:r>
              <a:rPr lang="it-IT" dirty="0"/>
              <a:t>, primo direttore di «Tribuna», intrattengono contatti con i due principali partiti del Regno di Romania, per sensibilizzarli sulla questione nazionale romena di Transilvania</a:t>
            </a:r>
          </a:p>
          <a:p>
            <a:pPr algn="just"/>
            <a:r>
              <a:rPr lang="it-IT" dirty="0"/>
              <a:t>In particolare il Partito nazional-liberale mostra un interessamento in tal senso</a:t>
            </a:r>
          </a:p>
          <a:p>
            <a:pPr algn="just"/>
            <a:r>
              <a:rPr lang="it-IT" dirty="0"/>
              <a:t>Situazione complessa della Romania fra Triplice Alleanza e nazionalismo romeno di Transilvania</a:t>
            </a:r>
          </a:p>
        </p:txBody>
      </p:sp>
    </p:spTree>
    <p:extLst>
      <p:ext uri="{BB962C8B-B14F-4D97-AF65-F5344CB8AC3E}">
        <p14:creationId xmlns:p14="http://schemas.microsoft.com/office/powerpoint/2010/main" val="1575601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399" y="889233"/>
            <a:ext cx="10268125" cy="5236931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I «</a:t>
            </a:r>
            <a:r>
              <a:rPr lang="it-IT" dirty="0" err="1"/>
              <a:t>tribunisti</a:t>
            </a:r>
            <a:r>
              <a:rPr lang="it-IT" dirty="0"/>
              <a:t>» gradualmente sostengono un cambiamento di linea del PNR in senso «attivista»</a:t>
            </a:r>
          </a:p>
          <a:p>
            <a:pPr algn="just"/>
            <a:r>
              <a:rPr lang="it-IT" dirty="0"/>
              <a:t>Conseguenza di questa linea: accettazione del compromesso del 1867 e partecipazione alle elezioni, con richiesta del suffragio universale</a:t>
            </a:r>
          </a:p>
          <a:p>
            <a:pPr algn="just"/>
            <a:r>
              <a:rPr lang="it-IT" dirty="0"/>
              <a:t>Obiettivo: federalismo su base nazionale</a:t>
            </a:r>
          </a:p>
        </p:txBody>
      </p:sp>
    </p:spTree>
    <p:extLst>
      <p:ext uri="{BB962C8B-B14F-4D97-AF65-F5344CB8AC3E}">
        <p14:creationId xmlns:p14="http://schemas.microsoft.com/office/powerpoint/2010/main" val="2716325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22789" y="780176"/>
            <a:ext cx="10201013" cy="5345988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it-IT" dirty="0">
                <a:solidFill>
                  <a:prstClr val="black"/>
                </a:solidFill>
              </a:rPr>
              <a:t>I </a:t>
            </a:r>
            <a:r>
              <a:rPr lang="it-IT" dirty="0" err="1">
                <a:solidFill>
                  <a:prstClr val="black"/>
                </a:solidFill>
              </a:rPr>
              <a:t>tribunisti</a:t>
            </a:r>
            <a:r>
              <a:rPr lang="it-IT" dirty="0">
                <a:solidFill>
                  <a:prstClr val="black"/>
                </a:solidFill>
              </a:rPr>
              <a:t> spingono per inviare un memorandum all’imperatore per denunciare la situazione di oppressione nazionale subita dai romeni di Transilvania da parte del governo di Budapest</a:t>
            </a:r>
          </a:p>
          <a:p>
            <a:pPr algn="just"/>
            <a:r>
              <a:rPr lang="it-IT" dirty="0" err="1"/>
              <a:t>Ioan</a:t>
            </a:r>
            <a:r>
              <a:rPr lang="it-IT" dirty="0"/>
              <a:t> </a:t>
            </a:r>
            <a:r>
              <a:rPr lang="it-IT" dirty="0" err="1"/>
              <a:t>Raţiu</a:t>
            </a:r>
            <a:r>
              <a:rPr lang="it-IT" dirty="0"/>
              <a:t>, presidente del PNR nel 1892, pur appartenente alla vecchia guardia passivista, appoggia l’idea del memorandum</a:t>
            </a:r>
          </a:p>
          <a:p>
            <a:pPr algn="just"/>
            <a:r>
              <a:rPr lang="it-IT" dirty="0"/>
              <a:t>Fallimento dell’iniziativa e processo ai </a:t>
            </a:r>
            <a:r>
              <a:rPr lang="it-IT" dirty="0" err="1"/>
              <a:t>memorandisti</a:t>
            </a:r>
            <a:r>
              <a:rPr lang="it-IT" dirty="0"/>
              <a:t> fra il 1893 e il 1894</a:t>
            </a:r>
          </a:p>
          <a:p>
            <a:pPr algn="just"/>
            <a:r>
              <a:rPr lang="it-IT" dirty="0"/>
              <a:t>Fuga di alcuni </a:t>
            </a:r>
            <a:r>
              <a:rPr lang="it-IT" dirty="0" err="1"/>
              <a:t>tribunisti</a:t>
            </a:r>
            <a:r>
              <a:rPr lang="it-IT" dirty="0"/>
              <a:t>, fra cui Popovici, a Bucarest e accusa di «tradimento» da parte degli altri</a:t>
            </a:r>
          </a:p>
        </p:txBody>
      </p:sp>
    </p:spTree>
    <p:extLst>
      <p:ext uri="{BB962C8B-B14F-4D97-AF65-F5344CB8AC3E}">
        <p14:creationId xmlns:p14="http://schemas.microsoft.com/office/powerpoint/2010/main" val="737990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64065" y="620689"/>
            <a:ext cx="10385571" cy="5505475"/>
          </a:xfrm>
        </p:spPr>
        <p:txBody>
          <a:bodyPr/>
          <a:lstStyle/>
          <a:p>
            <a:pPr algn="just"/>
            <a:r>
              <a:rPr lang="it-IT" dirty="0"/>
              <a:t>Due giornali attivisti sono fondati ad </a:t>
            </a:r>
            <a:r>
              <a:rPr lang="it-IT" dirty="0">
                <a:latin typeface="+mj-lt"/>
              </a:rPr>
              <a:t>Or</a:t>
            </a:r>
            <a:r>
              <a:rPr lang="vi-VN" dirty="0">
                <a:latin typeface="+mj-lt"/>
              </a:rPr>
              <a:t>ă</a:t>
            </a:r>
            <a:r>
              <a:rPr lang="it-IT" dirty="0" err="1">
                <a:latin typeface="+mj-lt"/>
              </a:rPr>
              <a:t>ştie</a:t>
            </a:r>
            <a:r>
              <a:rPr lang="it-IT" dirty="0">
                <a:latin typeface="+mj-lt"/>
              </a:rPr>
              <a:t>: «</a:t>
            </a:r>
            <a:r>
              <a:rPr lang="it-IT" dirty="0" err="1">
                <a:latin typeface="+mj-lt"/>
              </a:rPr>
              <a:t>Activitatea</a:t>
            </a:r>
            <a:r>
              <a:rPr lang="it-IT" dirty="0">
                <a:latin typeface="+mj-lt"/>
              </a:rPr>
              <a:t>» (1901) e «</a:t>
            </a:r>
            <a:r>
              <a:rPr lang="it-IT" dirty="0" err="1">
                <a:latin typeface="+mj-lt"/>
              </a:rPr>
              <a:t>Libertatea</a:t>
            </a:r>
            <a:r>
              <a:rPr lang="it-IT" dirty="0">
                <a:latin typeface="+mj-lt"/>
              </a:rPr>
              <a:t>» (1902)</a:t>
            </a:r>
          </a:p>
          <a:p>
            <a:pPr algn="just"/>
            <a:r>
              <a:rPr lang="it-IT" dirty="0" err="1">
                <a:latin typeface="+mj-lt"/>
              </a:rPr>
              <a:t>Ioan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Moţa</a:t>
            </a:r>
            <a:r>
              <a:rPr lang="it-IT" dirty="0">
                <a:latin typeface="+mj-lt"/>
              </a:rPr>
              <a:t>, direttore di «</a:t>
            </a:r>
            <a:r>
              <a:rPr lang="it-IT" dirty="0" err="1">
                <a:latin typeface="+mj-lt"/>
              </a:rPr>
              <a:t>Libertatea</a:t>
            </a:r>
            <a:r>
              <a:rPr lang="it-IT" dirty="0">
                <a:latin typeface="+mj-lt"/>
              </a:rPr>
              <a:t>», coniuga attivismo, </a:t>
            </a:r>
            <a:r>
              <a:rPr lang="it-IT" dirty="0" err="1">
                <a:latin typeface="+mj-lt"/>
              </a:rPr>
              <a:t>antimagiarismo</a:t>
            </a:r>
            <a:r>
              <a:rPr lang="it-IT" dirty="0">
                <a:latin typeface="+mj-lt"/>
              </a:rPr>
              <a:t> e antisemitismo</a:t>
            </a:r>
          </a:p>
          <a:p>
            <a:pPr algn="just"/>
            <a:r>
              <a:rPr lang="it-IT" dirty="0">
                <a:latin typeface="+mj-lt"/>
              </a:rPr>
              <a:t>Nel manifesto programmatico di «</a:t>
            </a:r>
            <a:r>
              <a:rPr lang="it-IT" dirty="0" err="1">
                <a:latin typeface="+mj-lt"/>
              </a:rPr>
              <a:t>Libertatea</a:t>
            </a:r>
            <a:r>
              <a:rPr lang="it-IT" dirty="0">
                <a:latin typeface="+mj-lt"/>
              </a:rPr>
              <a:t>» si mettono in evidenza due futuri leader del PNR: Alexandru </a:t>
            </a:r>
            <a:r>
              <a:rPr lang="it-IT" dirty="0" err="1">
                <a:latin typeface="+mj-lt"/>
              </a:rPr>
              <a:t>Vaida-Voevod</a:t>
            </a:r>
            <a:r>
              <a:rPr lang="it-IT" dirty="0">
                <a:latin typeface="+mj-lt"/>
              </a:rPr>
              <a:t> e Aurel Vlad</a:t>
            </a:r>
          </a:p>
        </p:txBody>
      </p:sp>
    </p:spTree>
    <p:extLst>
      <p:ext uri="{BB962C8B-B14F-4D97-AF65-F5344CB8AC3E}">
        <p14:creationId xmlns:p14="http://schemas.microsoft.com/office/powerpoint/2010/main" val="420582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89901" y="764705"/>
            <a:ext cx="10234569" cy="5361459"/>
          </a:xfrm>
        </p:spPr>
        <p:txBody>
          <a:bodyPr/>
          <a:lstStyle/>
          <a:p>
            <a:pPr algn="just"/>
            <a:r>
              <a:rPr lang="it-IT" dirty="0"/>
              <a:t>Idea attivista di collaborare con gli altri gruppi nazionali, sulla base di quanto deciso al congresso di Budapest del 1895 dei movimenti nazionali romeno, slovacco e serbo</a:t>
            </a:r>
          </a:p>
          <a:p>
            <a:pPr algn="just"/>
            <a:r>
              <a:rPr lang="it-IT" dirty="0"/>
              <a:t>Nel 1903 Aurel Vlad è eletto al parlamento di Budapest in un’elezione suppletiva: richiesta del suffragio universale</a:t>
            </a:r>
          </a:p>
          <a:p>
            <a:pPr algn="just"/>
            <a:r>
              <a:rPr lang="it-IT" dirty="0"/>
              <a:t>Nel 1905 svolta attivista del partito nazionale romeno: partecipazione alle elezioni per il parlamento di Budapest per tutelare i diritti della nazione romena del regno di Ungheria</a:t>
            </a:r>
          </a:p>
        </p:txBody>
      </p:sp>
    </p:spTree>
    <p:extLst>
      <p:ext uri="{BB962C8B-B14F-4D97-AF65-F5344CB8AC3E}">
        <p14:creationId xmlns:p14="http://schemas.microsoft.com/office/powerpoint/2010/main" val="1640332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89233" y="729842"/>
            <a:ext cx="10326848" cy="5396322"/>
          </a:xfrm>
        </p:spPr>
        <p:txBody>
          <a:bodyPr/>
          <a:lstStyle/>
          <a:p>
            <a:pPr algn="just"/>
            <a:r>
              <a:rPr lang="it-IT" dirty="0"/>
              <a:t>Alle elezioni del 1905 al parlamento di Budapest si forma una maggioranza guidata dal Partito dell’Indipendenza di </a:t>
            </a:r>
            <a:r>
              <a:rPr lang="it-IT" dirty="0" err="1"/>
              <a:t>Ferenc</a:t>
            </a:r>
            <a:r>
              <a:rPr lang="it-IT" dirty="0"/>
              <a:t> </a:t>
            </a:r>
            <a:r>
              <a:rPr lang="it-IT" dirty="0" err="1"/>
              <a:t>Kossuth</a:t>
            </a:r>
            <a:endParaRPr lang="it-IT" dirty="0"/>
          </a:p>
          <a:p>
            <a:pPr algn="just"/>
            <a:r>
              <a:rPr lang="it-IT" dirty="0"/>
              <a:t>Polemica con Vienna sull’uso del magiaro al posto del tedesco come «lingua di comando» delle truppe ungheresi</a:t>
            </a:r>
          </a:p>
          <a:p>
            <a:pPr algn="just"/>
            <a:r>
              <a:rPr lang="it-IT" dirty="0"/>
              <a:t> I partiti nazionali romeno e slovacco si schierano con il liberale filoimperiale István Tisza, sperando di potere avere in cambio una riforma federale</a:t>
            </a:r>
          </a:p>
        </p:txBody>
      </p:sp>
    </p:spTree>
    <p:extLst>
      <p:ext uri="{BB962C8B-B14F-4D97-AF65-F5344CB8AC3E}">
        <p14:creationId xmlns:p14="http://schemas.microsoft.com/office/powerpoint/2010/main" val="784157410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887</Words>
  <Application>Microsoft Office PowerPoint</Application>
  <PresentationFormat>Widescreen</PresentationFormat>
  <Paragraphs>56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2_Tema di Office</vt:lpstr>
      <vt:lpstr>Presentazione standard di PowerPoint</vt:lpstr>
      <vt:lpstr>Il nazionalismo romeno di Transilvania fra Ottocento e Novecento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2025-11-03T12:04:18Z</dcterms:created>
  <dcterms:modified xsi:type="dcterms:W3CDTF">2025-11-03T12:04:52Z</dcterms:modified>
</cp:coreProperties>
</file>