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>
                <a:solidFill>
                  <a:srgbClr val="2DA2BF">
                    <a:tint val="20000"/>
                  </a:srgbClr>
                </a:solidFill>
              </a:rPr>
              <a:t>1</a:t>
            </a:r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C6D79F-77FC-4692-886D-86AB9EA1B2C6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77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2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689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005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D375D53-34FB-4F01-8B8F-74526FA33B81}" type="slidenum">
              <a:rPr lang="it-IT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488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>
                <a:solidFill>
                  <a:srgbClr val="2DA2BF">
                    <a:tint val="20000"/>
                  </a:srgbClr>
                </a:solidFill>
              </a:rPr>
              <a:t>1</a:t>
            </a:r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C6D79F-77FC-4692-886D-86AB9EA1B2C6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56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11349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white"/>
                </a:solidFill>
              </a:rPr>
              <a:t>1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white"/>
                </a:solidFill>
              </a:rPr>
              <a:pPr/>
              <a:t>‹N›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749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white"/>
                </a:solidFill>
              </a:rPr>
              <a:t>1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white"/>
                </a:solidFill>
              </a:rPr>
              <a:pPr/>
              <a:t>‹N›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9490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0568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white"/>
                </a:solidFill>
              </a:rPr>
              <a:t>1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white"/>
                </a:solidFill>
              </a:rPr>
              <a:pPr/>
              <a:t>‹N›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98158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62971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88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018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>
                <a:solidFill>
                  <a:prstClr val="white"/>
                </a:solidFill>
              </a:rPr>
              <a:t>1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C6D79F-77FC-4692-886D-86AB9EA1B2C6}" type="slidenum">
              <a:rPr lang="en-US" smtClean="0">
                <a:solidFill>
                  <a:prstClr val="white"/>
                </a:solidFill>
              </a:rPr>
              <a:pPr/>
              <a:t>‹N›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216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3543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CDF73-85D2-4237-9B32-053DBDB0C312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6110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21920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D375D53-34FB-4F01-8B8F-74526FA33B81}" type="slidenum">
              <a:rPr lang="it-IT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834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white"/>
                </a:solidFill>
              </a:rPr>
              <a:t>1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white"/>
                </a:solidFill>
              </a:rPr>
              <a:pPr/>
              <a:t>‹N›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1811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white"/>
                </a:solidFill>
              </a:rPr>
              <a:t>1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white"/>
                </a:solidFill>
              </a:rPr>
              <a:pPr/>
              <a:t>‹N›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84118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18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white"/>
                </a:solidFill>
              </a:rPr>
              <a:t>1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white"/>
                </a:solidFill>
              </a:rPr>
              <a:pPr/>
              <a:t>‹N›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57179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519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prstClr val="black"/>
                </a:solidFill>
              </a:rPr>
              <a:t>1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C6D79F-77FC-4692-886D-86AB9EA1B2C6}" type="slidenum">
              <a:rPr lang="en-US" smtClean="0">
                <a:solidFill>
                  <a:prstClr val="black"/>
                </a:solidFill>
              </a:rPr>
              <a:pPr/>
              <a:t>‹N›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22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>
                <a:solidFill>
                  <a:prstClr val="white"/>
                </a:solidFill>
              </a:rPr>
              <a:t>1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C6D79F-77FC-4692-886D-86AB9EA1B2C6}" type="slidenum">
              <a:rPr lang="en-US" smtClean="0">
                <a:solidFill>
                  <a:prstClr val="white"/>
                </a:solidFill>
              </a:rPr>
              <a:pPr/>
              <a:t>‹N›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987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  <a:latin typeface="Arial" pitchFamily="34" charset="0"/>
              </a:rPr>
              <a:t>1</a:t>
            </a: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F9954C3-59BD-4DD1-BA71-D3F70374D0FD}" type="slidenum">
              <a:rPr lang="en-US" smtClean="0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34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  <a:latin typeface="Arial" pitchFamily="34" charset="0"/>
              </a:rPr>
              <a:t>1</a:t>
            </a: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F9954C3-59BD-4DD1-BA71-D3F70374D0FD}" type="slidenum">
              <a:rPr lang="en-US" smtClean="0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78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070583"/>
              </p:ext>
            </p:extLst>
          </p:nvPr>
        </p:nvGraphicFramePr>
        <p:xfrm>
          <a:off x="-252536" y="445122"/>
          <a:ext cx="9051925" cy="618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4" imgW="8677249" imgH="5933950" progId="Excel.Sheet.8">
                  <p:embed/>
                </p:oleObj>
              </mc:Choice>
              <mc:Fallback>
                <p:oleObj name="Worksheet" r:id="rId4" imgW="8677249" imgH="593395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2536" y="445122"/>
                        <a:ext cx="9051925" cy="618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451250" y="214290"/>
            <a:ext cx="8501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400" b="1" dirty="0" smtClean="0">
                <a:solidFill>
                  <a:prstClr val="black"/>
                </a:solidFill>
                <a:latin typeface="Arial" pitchFamily="34" charset="0"/>
              </a:rPr>
              <a:t>Grafico Posizionamento </a:t>
            </a:r>
            <a:r>
              <a:rPr lang="it-IT" sz="2400" b="1" dirty="0">
                <a:solidFill>
                  <a:prstClr val="black"/>
                </a:solidFill>
                <a:latin typeface="Arial" pitchFamily="34" charset="0"/>
              </a:rPr>
              <a:t>di </a:t>
            </a:r>
            <a:r>
              <a:rPr lang="it-IT" sz="2400" b="1" dirty="0" smtClean="0">
                <a:solidFill>
                  <a:prstClr val="black"/>
                </a:solidFill>
                <a:latin typeface="Arial" pitchFamily="34" charset="0"/>
              </a:rPr>
              <a:t>prezzo</a:t>
            </a:r>
            <a:endParaRPr lang="en-US" sz="2400" b="1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665932" y="5578118"/>
            <a:ext cx="6456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dirty="0">
                <a:solidFill>
                  <a:prstClr val="black"/>
                </a:solidFill>
                <a:latin typeface="Arial" pitchFamily="34" charset="0"/>
              </a:rPr>
              <a:t>* Prezzo calcolato sulla camera doppia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z="1600" b="1" dirty="0">
                <a:solidFill>
                  <a:prstClr val="black"/>
                </a:solidFill>
                <a:latin typeface="Arial" pitchFamily="34" charset="0"/>
              </a:rPr>
              <a:t>* Il raggio del cerchio è proporzionale al fatturato complessivo </a:t>
            </a:r>
            <a:r>
              <a:rPr lang="it-IT" sz="1600" b="1" dirty="0" smtClean="0">
                <a:solidFill>
                  <a:prstClr val="black"/>
                </a:solidFill>
                <a:latin typeface="Arial" pitchFamily="34" charset="0"/>
              </a:rPr>
              <a:t>annuale (calcolabile solo se i dati sono disponibili)</a:t>
            </a:r>
            <a:endParaRPr lang="en-US" sz="1600" b="1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36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3273"/>
            <a:ext cx="9144000" cy="6334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it-IT" sz="2800" dirty="0" smtClean="0">
                <a:solidFill>
                  <a:schemeClr val="accent2"/>
                </a:solidFill>
                <a:latin typeface="Arial Narrow" pitchFamily="34" charset="0"/>
              </a:rPr>
              <a:t>MATRICE IMPORTANZA - POSIZIONAMENTO </a:t>
            </a:r>
            <a:r>
              <a:rPr lang="it-IT" sz="2800" dirty="0" smtClean="0">
                <a:solidFill>
                  <a:schemeClr val="accent2"/>
                </a:solidFill>
                <a:latin typeface="Arial Narrow" pitchFamily="34" charset="0"/>
              </a:rPr>
              <a:t>COMPETITIVO</a:t>
            </a:r>
            <a:br>
              <a:rPr lang="it-IT" sz="2800" dirty="0" smtClean="0">
                <a:solidFill>
                  <a:schemeClr val="accent2"/>
                </a:solidFill>
                <a:latin typeface="Arial Narrow" pitchFamily="34" charset="0"/>
              </a:rPr>
            </a:br>
            <a:r>
              <a:rPr lang="it-IT" sz="2800" dirty="0" smtClean="0">
                <a:solidFill>
                  <a:schemeClr val="accent2"/>
                </a:solidFill>
                <a:latin typeface="Arial Narrow" pitchFamily="34" charset="0"/>
              </a:rPr>
              <a:t>Concorrente A contro Concorrente B</a:t>
            </a:r>
            <a:endParaRPr lang="it-IT" sz="2800" dirty="0" smtClean="0">
              <a:solidFill>
                <a:schemeClr val="accent2"/>
              </a:solidFill>
              <a:latin typeface="Arial Narrow" pitchFamily="34" charset="0"/>
            </a:endParaRP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2771800" y="908720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dirty="0">
                <a:solidFill>
                  <a:prstClr val="black"/>
                </a:solidFill>
                <a:latin typeface="Arial" charset="0"/>
              </a:rPr>
              <a:t>COMPETITIVITA’</a:t>
            </a:r>
          </a:p>
        </p:txBody>
      </p:sp>
      <p:graphicFrame>
        <p:nvGraphicFramePr>
          <p:cNvPr id="210977" name="Group 3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083058209"/>
              </p:ext>
            </p:extLst>
          </p:nvPr>
        </p:nvGraphicFramePr>
        <p:xfrm>
          <a:off x="971600" y="1412776"/>
          <a:ext cx="7354887" cy="4217036"/>
        </p:xfrm>
        <a:graphic>
          <a:graphicData uri="http://schemas.openxmlformats.org/drawingml/2006/table">
            <a:tbl>
              <a:tblPr/>
              <a:tblGrid>
                <a:gridCol w="1295400"/>
                <a:gridCol w="2089150"/>
                <a:gridCol w="1871662"/>
                <a:gridCol w="2098675"/>
              </a:tblGrid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Siamo migliori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Siamo uguali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Siamo peggiori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Media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Bassa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95" name="Text Box 31"/>
          <p:cNvSpPr txBox="1">
            <a:spLocks noChangeArrowheads="1"/>
          </p:cNvSpPr>
          <p:nvPr/>
        </p:nvSpPr>
        <p:spPr bwMode="auto">
          <a:xfrm rot="-5400000">
            <a:off x="-1608013" y="3344317"/>
            <a:ext cx="4032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dirty="0">
                <a:solidFill>
                  <a:prstClr val="black"/>
                </a:solidFill>
                <a:latin typeface="Arial" charset="0"/>
              </a:rPr>
              <a:t>IMPORTANZA</a:t>
            </a:r>
          </a:p>
        </p:txBody>
      </p:sp>
    </p:spTree>
    <p:extLst>
      <p:ext uri="{BB962C8B-B14F-4D97-AF65-F5344CB8AC3E}">
        <p14:creationId xmlns:p14="http://schemas.microsoft.com/office/powerpoint/2010/main" val="2684300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47</Words>
  <Application>Microsoft Office PowerPoint</Application>
  <PresentationFormat>Presentazione su schermo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Viale</vt:lpstr>
      <vt:lpstr>1_Viale</vt:lpstr>
      <vt:lpstr>Worksheet</vt:lpstr>
      <vt:lpstr>Presentazione standard di PowerPoint</vt:lpstr>
      <vt:lpstr>MATRICE IMPORTANZA - POSIZIONAMENTO COMPETITIVO Concorrente A contro Concorrente 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DONATA</dc:creator>
  <cp:lastModifiedBy>DONATA</cp:lastModifiedBy>
  <cp:revision>2</cp:revision>
  <dcterms:created xsi:type="dcterms:W3CDTF">2015-03-17T06:45:47Z</dcterms:created>
  <dcterms:modified xsi:type="dcterms:W3CDTF">2015-03-17T06:55:01Z</dcterms:modified>
</cp:coreProperties>
</file>