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8" r:id="rId2"/>
    <p:sldId id="259" r:id="rId3"/>
    <p:sldId id="260" r:id="rId4"/>
    <p:sldId id="284" r:id="rId5"/>
    <p:sldId id="285" r:id="rId6"/>
    <p:sldId id="261" r:id="rId7"/>
    <p:sldId id="262" r:id="rId8"/>
    <p:sldId id="263" r:id="rId9"/>
    <p:sldId id="264" r:id="rId10"/>
    <p:sldId id="286" r:id="rId11"/>
    <p:sldId id="265" r:id="rId12"/>
    <p:sldId id="267" r:id="rId13"/>
    <p:sldId id="268" r:id="rId14"/>
    <p:sldId id="269" r:id="rId15"/>
    <p:sldId id="270" r:id="rId16"/>
    <p:sldId id="271" r:id="rId17"/>
    <p:sldId id="287" r:id="rId18"/>
    <p:sldId id="288" r:id="rId19"/>
    <p:sldId id="272" r:id="rId20"/>
    <p:sldId id="273" r:id="rId21"/>
    <p:sldId id="274" r:id="rId22"/>
    <p:sldId id="275" r:id="rId23"/>
    <p:sldId id="276" r:id="rId24"/>
    <p:sldId id="289" r:id="rId25"/>
    <p:sldId id="277" r:id="rId26"/>
    <p:sldId id="278" r:id="rId27"/>
    <p:sldId id="279" r:id="rId28"/>
    <p:sldId id="290" r:id="rId29"/>
    <p:sldId id="291" r:id="rId30"/>
    <p:sldId id="292" r:id="rId31"/>
    <p:sldId id="293"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04/11/2025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04/11/2025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24</a:t>
            </a:fld>
            <a:endParaRPr lang="it-IT"/>
          </a:p>
        </p:txBody>
      </p:sp>
    </p:spTree>
    <p:extLst>
      <p:ext uri="{BB962C8B-B14F-4D97-AF65-F5344CB8AC3E}">
        <p14:creationId xmlns:p14="http://schemas.microsoft.com/office/powerpoint/2010/main" val="71359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2024</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VI. I mercati finanziari II: il modello IS-LM esteso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48303-78E2-4124-B38A-40530B33329C}"/>
              </a:ext>
            </a:extLst>
          </p:cNvPr>
          <p:cNvSpPr>
            <a:spLocks noGrp="1"/>
          </p:cNvSpPr>
          <p:nvPr>
            <p:ph type="ctrTitle"/>
          </p:nvPr>
        </p:nvSpPr>
        <p:spPr/>
        <p:txBody>
          <a:bodyPr/>
          <a:lstStyle/>
          <a:p>
            <a:r>
              <a:rPr lang="it-IT" dirty="0"/>
              <a:t>Capitolo VI</a:t>
            </a:r>
          </a:p>
        </p:txBody>
      </p:sp>
      <p:sp>
        <p:nvSpPr>
          <p:cNvPr id="3" name="Sottotitolo 2">
            <a:extLst>
              <a:ext uri="{FF2B5EF4-FFF2-40B4-BE49-F238E27FC236}">
                <a16:creationId xmlns:a16="http://schemas.microsoft.com/office/drawing/2014/main" id="{992423E3-DC6C-4FEE-9927-55ADBAF775F5}"/>
              </a:ext>
            </a:extLst>
          </p:cNvPr>
          <p:cNvSpPr>
            <a:spLocks noGrp="1"/>
          </p:cNvSpPr>
          <p:nvPr>
            <p:ph type="subTitle" idx="1"/>
          </p:nvPr>
        </p:nvSpPr>
        <p:spPr/>
        <p:txBody>
          <a:bodyPr/>
          <a:lstStyle/>
          <a:p>
            <a:r>
              <a:rPr lang="it-IT" dirty="0"/>
              <a:t>I mercati finanziari II: </a:t>
            </a:r>
          </a:p>
          <a:p>
            <a:r>
              <a:rPr lang="it-IT" dirty="0"/>
              <a:t>il modello IS-LM esteso</a:t>
            </a:r>
          </a:p>
        </p:txBody>
      </p:sp>
      <p:sp>
        <p:nvSpPr>
          <p:cNvPr id="4" name="Segnaposto numero diapositiva 3">
            <a:extLst>
              <a:ext uri="{FF2B5EF4-FFF2-40B4-BE49-F238E27FC236}">
                <a16:creationId xmlns:a16="http://schemas.microsoft.com/office/drawing/2014/main" id="{9B9FAD17-B352-4FC9-A1E4-DB785B4019F7}"/>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235385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7200" y="286945"/>
            <a:ext cx="8229600" cy="1143000"/>
          </a:xfrm>
        </p:spPr>
        <p:txBody>
          <a:bodyPr/>
          <a:lstStyle/>
          <a:p>
            <a:r>
              <a:rPr lang="it-IT" sz="3200" dirty="0"/>
              <a:t>2. Rischio e premio per il rischio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836712"/>
                <a:ext cx="8892480" cy="5078233"/>
              </a:xfrm>
            </p:spPr>
            <p:txBody>
              <a:bodyPr>
                <a:normAutofit fontScale="92500" lnSpcReduction="10000"/>
              </a:bodyPr>
              <a:lstStyle/>
              <a:p>
                <a:pPr marL="0" indent="0">
                  <a:buFontTx/>
                  <a:buNone/>
                </a:pPr>
                <a:r>
                  <a:rPr lang="it-IT" altLang="it-IT" sz="2400" dirty="0" smtClean="0"/>
                  <a:t>Il </a:t>
                </a:r>
                <a:r>
                  <a:rPr lang="it-IT" altLang="it-IT" sz="2400" i="1" dirty="0"/>
                  <a:t>premio per il rischio </a:t>
                </a:r>
                <a:r>
                  <a:rPr lang="it-IT" altLang="it-IT" sz="2400" dirty="0"/>
                  <a:t>è determinato principalmente da:</a:t>
                </a:r>
              </a:p>
              <a:p>
                <a:r>
                  <a:rPr lang="it-IT" altLang="it-IT" sz="2400" i="1" dirty="0"/>
                  <a:t>la probabilità di fallimento del debitore</a:t>
                </a:r>
              </a:p>
              <a:p>
                <a:r>
                  <a:rPr lang="it-IT" altLang="it-IT" sz="2400" i="1" dirty="0"/>
                  <a:t>l’avversione al rischio del creditore </a:t>
                </a:r>
                <a:r>
                  <a:rPr lang="it-IT" altLang="it-IT" sz="2400" dirty="0"/>
                  <a:t>(colui che acquista il titolo)</a:t>
                </a:r>
              </a:p>
              <a:p>
                <a:pPr marL="0" indent="0">
                  <a:buFont typeface="Wingdings" panose="05000000000000000000" pitchFamily="2" charset="2"/>
                  <a:buChar char="ü"/>
                </a:pPr>
                <a:endParaRPr lang="it-IT" altLang="it-IT" sz="2400" dirty="0"/>
              </a:p>
              <a:p>
                <a:pPr marL="0" indent="0">
                  <a:buFontTx/>
                  <a:buNone/>
                </a:pPr>
                <a:r>
                  <a:rPr lang="it-IT" altLang="it-IT" sz="2400" dirty="0"/>
                  <a:t>Indichiamo con </a:t>
                </a:r>
                <a:r>
                  <a:rPr lang="it-IT" altLang="it-IT" sz="2400" i="1" dirty="0"/>
                  <a:t>x</a:t>
                </a:r>
                <a:r>
                  <a:rPr lang="it-IT" altLang="it-IT" sz="2400" dirty="0"/>
                  <a:t> il premio per il rischio. Ignorando per il momento l’avversione al rischio del creditore, </a:t>
                </a:r>
                <a:r>
                  <a:rPr lang="it-IT" altLang="it-IT" sz="2400" dirty="0">
                    <a:solidFill>
                      <a:srgbClr val="FF0000"/>
                    </a:solidFill>
                  </a:rPr>
                  <a:t>il premio per il rischio deve essere tale da uguagliare il rendimento atteso del titolo con il rendimento di un titolo privo di rischio</a:t>
                </a:r>
                <a:r>
                  <a:rPr lang="it-IT" altLang="it-IT" sz="2400" dirty="0"/>
                  <a:t>:</a:t>
                </a:r>
              </a:p>
              <a:p>
                <a:pPr marL="0" indent="0" algn="ctr">
                  <a:buFontTx/>
                  <a:buNone/>
                </a:pPr>
                <a14:m>
                  <m:oMathPara xmlns:m="http://schemas.openxmlformats.org/officeDocument/2006/math">
                    <m:oMathParaPr>
                      <m:jc m:val="centerGroup"/>
                    </m:oMathParaPr>
                    <m:oMath xmlns:m="http://schemas.openxmlformats.org/officeDocument/2006/math">
                      <m:d>
                        <m:dPr>
                          <m:ctrlPr>
                            <a:rPr lang="it-IT" altLang="it-IT" sz="2400" b="0" i="1" smtClean="0">
                              <a:latin typeface="Cambria Math" panose="02040503050406030204" pitchFamily="18" charset="0"/>
                            </a:rPr>
                          </m:ctrlPr>
                        </m:dPr>
                        <m:e>
                          <m:r>
                            <a:rPr lang="it-IT" altLang="it-IT" sz="2400" b="0" i="1" smtClean="0">
                              <a:latin typeface="Cambria Math" panose="02040503050406030204" pitchFamily="18" charset="0"/>
                            </a:rPr>
                            <m:t>1+</m:t>
                          </m:r>
                          <m:r>
                            <a:rPr lang="it-IT" altLang="it-IT" sz="2400" b="0" i="1" smtClean="0">
                              <a:latin typeface="Cambria Math" panose="02040503050406030204" pitchFamily="18" charset="0"/>
                            </a:rPr>
                            <m:t>𝑖</m:t>
                          </m:r>
                        </m:e>
                      </m:d>
                      <m:r>
                        <a:rPr lang="it-IT" altLang="it-IT" sz="2400">
                          <a:latin typeface="Cambria Math" panose="02040503050406030204" pitchFamily="18" charset="0"/>
                        </a:rPr>
                        <m:t>=</m:t>
                      </m:r>
                      <m:r>
                        <a:rPr lang="it-IT" altLang="it-IT" sz="2400" b="0" i="0" smtClean="0">
                          <a:latin typeface="Cambria Math" panose="02040503050406030204" pitchFamily="18" charset="0"/>
                        </a:rPr>
                        <m:t> </m:t>
                      </m:r>
                      <m:d>
                        <m:dPr>
                          <m:ctrlPr>
                            <a:rPr lang="it-IT" altLang="it-IT" sz="2400" b="0" i="1" smtClean="0">
                              <a:latin typeface="Cambria Math" panose="02040503050406030204" pitchFamily="18" charset="0"/>
                            </a:rPr>
                          </m:ctrlPr>
                        </m:dPr>
                        <m:e>
                          <m:r>
                            <a:rPr lang="it-IT" altLang="it-IT" sz="2400" b="0" i="1" smtClean="0">
                              <a:latin typeface="Cambria Math" panose="02040503050406030204" pitchFamily="18" charset="0"/>
                            </a:rPr>
                            <m:t>1−</m:t>
                          </m:r>
                          <m:r>
                            <a:rPr lang="it-IT" altLang="it-IT" sz="2400" b="0" i="1" smtClean="0">
                              <a:latin typeface="Cambria Math" panose="02040503050406030204" pitchFamily="18" charset="0"/>
                            </a:rPr>
                            <m:t>𝑝</m:t>
                          </m:r>
                        </m:e>
                      </m:d>
                      <m:d>
                        <m:dPr>
                          <m:ctrlPr>
                            <a:rPr lang="it-IT" altLang="it-IT" sz="2400" b="0" i="1" smtClean="0">
                              <a:latin typeface="Cambria Math" panose="02040503050406030204" pitchFamily="18" charset="0"/>
                            </a:rPr>
                          </m:ctrlPr>
                        </m:dPr>
                        <m:e>
                          <m:r>
                            <a:rPr lang="it-IT" altLang="it-IT" sz="2400" b="0" i="1" smtClean="0">
                              <a:latin typeface="Cambria Math" panose="02040503050406030204" pitchFamily="18" charset="0"/>
                            </a:rPr>
                            <m:t>1+</m:t>
                          </m:r>
                          <m:r>
                            <a:rPr lang="it-IT" altLang="it-IT" sz="2400" b="0" i="1" smtClean="0">
                              <a:latin typeface="Cambria Math" panose="02040503050406030204" pitchFamily="18" charset="0"/>
                            </a:rPr>
                            <m:t>𝑖</m:t>
                          </m:r>
                          <m:r>
                            <a:rPr lang="it-IT" altLang="it-IT" sz="2400" b="0" i="1" smtClean="0">
                              <a:latin typeface="Cambria Math" panose="02040503050406030204" pitchFamily="18" charset="0"/>
                            </a:rPr>
                            <m:t>+</m:t>
                          </m:r>
                          <m:r>
                            <a:rPr lang="it-IT" altLang="it-IT" sz="2400" b="0" i="1" smtClean="0">
                              <a:latin typeface="Cambria Math" panose="02040503050406030204" pitchFamily="18" charset="0"/>
                            </a:rPr>
                            <m:t>𝑥</m:t>
                          </m:r>
                        </m:e>
                      </m:d>
                      <m:r>
                        <a:rPr lang="it-IT" altLang="it-IT" sz="2400" b="0" i="1" smtClean="0">
                          <a:latin typeface="Cambria Math" panose="02040503050406030204" pitchFamily="18" charset="0"/>
                        </a:rPr>
                        <m:t>+</m:t>
                      </m:r>
                      <m:d>
                        <m:dPr>
                          <m:ctrlPr>
                            <a:rPr lang="it-IT" altLang="it-IT" sz="2400" b="0" i="1" smtClean="0">
                              <a:latin typeface="Cambria Math" panose="02040503050406030204" pitchFamily="18" charset="0"/>
                            </a:rPr>
                          </m:ctrlPr>
                        </m:dPr>
                        <m:e>
                          <m:r>
                            <a:rPr lang="it-IT" altLang="it-IT" sz="2400" b="0" i="1" smtClean="0">
                              <a:latin typeface="Cambria Math" panose="02040503050406030204" pitchFamily="18" charset="0"/>
                            </a:rPr>
                            <m:t>𝑝</m:t>
                          </m:r>
                        </m:e>
                      </m:d>
                      <m:r>
                        <a:rPr lang="it-IT" altLang="it-IT" sz="2400" b="0" i="1" smtClean="0">
                          <a:latin typeface="Cambria Math" panose="02040503050406030204" pitchFamily="18" charset="0"/>
                        </a:rPr>
                        <m:t>0</m:t>
                      </m:r>
                    </m:oMath>
                  </m:oMathPara>
                </a14:m>
                <a:endParaRPr lang="it-IT" altLang="it-IT" sz="2400" i="1" dirty="0"/>
              </a:p>
              <a:p>
                <a:pPr marL="0" indent="0">
                  <a:buFontTx/>
                  <a:buNone/>
                </a:pPr>
                <a:r>
                  <a:rPr lang="it-IT" altLang="it-IT" sz="2400" dirty="0"/>
                  <a:t>dove </a:t>
                </a:r>
                <a:r>
                  <a:rPr lang="it-IT" altLang="it-IT" sz="2400" i="1" dirty="0"/>
                  <a:t>i</a:t>
                </a:r>
                <a:r>
                  <a:rPr lang="it-IT" altLang="it-IT" sz="2400" dirty="0"/>
                  <a:t> è il rendimento di un titolo privo di rischio, </a:t>
                </a:r>
                <a:r>
                  <a:rPr lang="it-IT" altLang="it-IT" sz="2400" i="1" dirty="0"/>
                  <a:t>p</a:t>
                </a:r>
                <a:r>
                  <a:rPr lang="it-IT" altLang="it-IT" sz="2400" dirty="0"/>
                  <a:t> è la </a:t>
                </a:r>
                <a:r>
                  <a:rPr lang="it-IT" altLang="it-IT" sz="2400" i="1" dirty="0"/>
                  <a:t>probabilità di fallimento</a:t>
                </a:r>
                <a:r>
                  <a:rPr lang="it-IT" altLang="it-IT" sz="2400" dirty="0"/>
                  <a:t>, nel cui caso il titolo non rimborsa nulla</a:t>
                </a:r>
                <a:r>
                  <a:rPr lang="it-IT" altLang="it-IT" sz="2400" dirty="0" smtClean="0"/>
                  <a:t>.</a:t>
                </a:r>
              </a:p>
              <a:p>
                <a:pPr marL="0" indent="0">
                  <a:buFontTx/>
                  <a:buNone/>
                </a:pPr>
                <a:r>
                  <a:rPr lang="it-IT" altLang="it-IT" sz="2400" dirty="0" smtClean="0"/>
                  <a:t>Quindi, riorganizzando si ha:</a:t>
                </a:r>
              </a:p>
              <a:p>
                <a:pPr marL="0" indent="0">
                  <a:buNone/>
                </a:pPr>
                <a14:m>
                  <m:oMathPara xmlns:m="http://schemas.openxmlformats.org/officeDocument/2006/math">
                    <m:oMathParaPr>
                      <m:jc m:val="centerGroup"/>
                    </m:oMathParaPr>
                    <m:oMath xmlns:m="http://schemas.openxmlformats.org/officeDocument/2006/math">
                      <m:r>
                        <a:rPr lang="it-IT" altLang="it-IT" sz="2400" b="0" i="1" smtClean="0">
                          <a:latin typeface="Cambria Math" panose="02040503050406030204" pitchFamily="18" charset="0"/>
                        </a:rPr>
                        <m:t>𝑥</m:t>
                      </m:r>
                      <m:r>
                        <a:rPr lang="it-IT" altLang="it-IT" sz="2400">
                          <a:latin typeface="Cambria Math" panose="02040503050406030204" pitchFamily="18" charset="0"/>
                        </a:rPr>
                        <m:t>=</m:t>
                      </m:r>
                      <m:f>
                        <m:fPr>
                          <m:ctrlPr>
                            <a:rPr lang="it-IT" altLang="it-IT" sz="2400" i="1" smtClean="0">
                              <a:latin typeface="Cambria Math" panose="02040503050406030204" pitchFamily="18" charset="0"/>
                            </a:rPr>
                          </m:ctrlPr>
                        </m:fPr>
                        <m:num>
                          <m:d>
                            <m:dPr>
                              <m:ctrlPr>
                                <a:rPr lang="it-IT" altLang="it-IT" sz="2400" b="0" i="1" smtClean="0">
                                  <a:latin typeface="Cambria Math" panose="02040503050406030204" pitchFamily="18" charset="0"/>
                                </a:rPr>
                              </m:ctrlPr>
                            </m:dPr>
                            <m:e>
                              <m:r>
                                <a:rPr lang="it-IT" altLang="it-IT" sz="2400" b="0" i="1" smtClean="0">
                                  <a:latin typeface="Cambria Math" panose="02040503050406030204" pitchFamily="18" charset="0"/>
                                </a:rPr>
                                <m:t>1+</m:t>
                              </m:r>
                              <m:r>
                                <a:rPr lang="it-IT" altLang="it-IT" sz="2400" b="0" i="1" smtClean="0">
                                  <a:latin typeface="Cambria Math" panose="02040503050406030204" pitchFamily="18" charset="0"/>
                                </a:rPr>
                                <m:t>𝑖</m:t>
                              </m:r>
                            </m:e>
                          </m:d>
                          <m:r>
                            <a:rPr lang="it-IT" altLang="it-IT" sz="2400" b="0" i="1" smtClean="0">
                              <a:latin typeface="Cambria Math" panose="02040503050406030204" pitchFamily="18" charset="0"/>
                            </a:rPr>
                            <m:t>𝑝</m:t>
                          </m:r>
                        </m:num>
                        <m:den>
                          <m:r>
                            <a:rPr lang="it-IT" altLang="it-IT" sz="2400" b="0" i="1" smtClean="0">
                              <a:latin typeface="Cambria Math" panose="02040503050406030204" pitchFamily="18" charset="0"/>
                            </a:rPr>
                            <m:t>(1−</m:t>
                          </m:r>
                          <m:r>
                            <a:rPr lang="it-IT" altLang="it-IT" sz="2400" b="0" i="1" smtClean="0">
                              <a:latin typeface="Cambria Math" panose="02040503050406030204" pitchFamily="18" charset="0"/>
                            </a:rPr>
                            <m:t>𝑝</m:t>
                          </m:r>
                          <m:r>
                            <a:rPr lang="it-IT" altLang="it-IT" sz="2400" b="0" i="1" smtClean="0">
                              <a:latin typeface="Cambria Math" panose="02040503050406030204" pitchFamily="18" charset="0"/>
                            </a:rPr>
                            <m:t>)</m:t>
                          </m:r>
                        </m:den>
                      </m:f>
                    </m:oMath>
                  </m:oMathPara>
                </a14:m>
                <a:endParaRPr lang="it-IT" altLang="it-IT" sz="2400" dirty="0"/>
              </a:p>
              <a:p>
                <a:pPr marL="0" indent="0">
                  <a:buFontTx/>
                  <a:buNone/>
                </a:pPr>
                <a:endParaRPr lang="it-IT" altLang="it-IT" sz="2400" dirty="0"/>
              </a:p>
              <a:p>
                <a:pPr marL="0" indent="0">
                  <a:buNone/>
                </a:pPr>
                <a:endParaRPr lang="it-IT" altLang="it-IT" sz="2400" dirty="0"/>
              </a:p>
              <a:p>
                <a:pPr marL="0" indent="0">
                  <a:buFontTx/>
                  <a:buNone/>
                </a:pPr>
                <a:endParaRPr lang="it-IT" altLang="it-IT" sz="2400" dirty="0"/>
              </a:p>
            </p:txBody>
          </p:sp>
        </mc:Choice>
        <mc:Fallback xmlns="">
          <p:sp>
            <p:nvSpPr>
              <p:cNvPr id="3" name="Segnaposto contenuto 2">
                <a:extLst>
                  <a:ext uri="{FF2B5EF4-FFF2-40B4-BE49-F238E27FC236}">
                    <a16:creationId xmlns:a16="http://schemas.microsoft.com/office/drawing/2014/main" id="{504F553F-F82E-4F59-9D0B-F44FAA60546A}"/>
                  </a:ext>
                </a:extLst>
              </p:cNvPr>
              <p:cNvSpPr>
                <a:spLocks noGrp="1" noRot="1" noChangeAspect="1" noMove="1" noResize="1" noEditPoints="1" noAdjustHandles="1" noChangeArrowheads="1" noChangeShapeType="1" noTextEdit="1"/>
              </p:cNvSpPr>
              <p:nvPr>
                <p:ph idx="1"/>
              </p:nvPr>
            </p:nvSpPr>
            <p:spPr>
              <a:xfrm>
                <a:off x="251520" y="836712"/>
                <a:ext cx="8892480" cy="5078233"/>
              </a:xfrm>
              <a:blipFill>
                <a:blip r:embed="rId2"/>
                <a:stretch>
                  <a:fillRect l="-891" t="-144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10</a:t>
            </a:fld>
            <a:endParaRPr lang="it-IT"/>
          </a:p>
        </p:txBody>
      </p:sp>
    </p:spTree>
    <p:extLst>
      <p:ext uri="{BB962C8B-B14F-4D97-AF65-F5344CB8AC3E}">
        <p14:creationId xmlns:p14="http://schemas.microsoft.com/office/powerpoint/2010/main" val="3241431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2. Rischio e premio per il rischio</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059675"/>
            <a:ext cx="8892480" cy="4855270"/>
          </a:xfrm>
        </p:spPr>
        <p:txBody>
          <a:bodyPr>
            <a:normAutofit lnSpcReduction="10000"/>
          </a:bodyPr>
          <a:lstStyle/>
          <a:p>
            <a:pPr marL="0" indent="0">
              <a:buFontTx/>
              <a:buNone/>
            </a:pPr>
            <a:r>
              <a:rPr lang="it-IT" altLang="it-IT" sz="2400" dirty="0"/>
              <a:t>Il </a:t>
            </a:r>
            <a:r>
              <a:rPr lang="it-IT" altLang="it-IT" sz="2400" i="1" dirty="0"/>
              <a:t>premio per il rischio </a:t>
            </a:r>
            <a:r>
              <a:rPr lang="it-IT" altLang="it-IT" sz="2400" dirty="0"/>
              <a:t>è determinato principalmente da:</a:t>
            </a:r>
          </a:p>
          <a:p>
            <a:r>
              <a:rPr lang="it-IT" altLang="it-IT" sz="2400" i="1" dirty="0"/>
              <a:t>la probabilità di fallimento del debitore</a:t>
            </a:r>
          </a:p>
          <a:p>
            <a:r>
              <a:rPr lang="it-IT" altLang="it-IT" sz="2400" i="1" dirty="0"/>
              <a:t>l’avversione al rischio del creditore </a:t>
            </a:r>
            <a:r>
              <a:rPr lang="it-IT" altLang="it-IT" sz="2400" dirty="0"/>
              <a:t>(colui che acquista il titolo)</a:t>
            </a:r>
          </a:p>
          <a:p>
            <a:pPr marL="0" indent="0">
              <a:buFont typeface="Wingdings" panose="05000000000000000000" pitchFamily="2" charset="2"/>
              <a:buChar char="ü"/>
            </a:pPr>
            <a:endParaRPr lang="it-IT" altLang="it-IT" sz="2400" dirty="0"/>
          </a:p>
          <a:p>
            <a:pPr marL="0" indent="0">
              <a:buFontTx/>
              <a:buNone/>
            </a:pPr>
            <a:r>
              <a:rPr lang="it-IT" altLang="it-IT" sz="2400" dirty="0"/>
              <a:t>Indichiamo con </a:t>
            </a:r>
            <a:r>
              <a:rPr lang="it-IT" altLang="it-IT" sz="2400" i="1" dirty="0"/>
              <a:t>x</a:t>
            </a:r>
            <a:r>
              <a:rPr lang="it-IT" altLang="it-IT" sz="2400" dirty="0"/>
              <a:t> il premio per il rischio. Ignorando per il momento l’avversione al rischio del creditore, il premio per il rischio deve essere tale da uguagliare il rendimento atteso del titolo con il rendimento di un titolo privo di rischio:</a:t>
            </a:r>
          </a:p>
          <a:p>
            <a:pPr marL="0" indent="0" algn="ctr">
              <a:buFontTx/>
              <a:buNone/>
            </a:pPr>
            <a:r>
              <a:rPr lang="it-IT" altLang="it-IT" sz="2400" i="1" dirty="0"/>
              <a:t>(1 </a:t>
            </a:r>
            <a:r>
              <a:rPr lang="it-IT" altLang="it-IT" sz="2400" dirty="0"/>
              <a:t>+</a:t>
            </a:r>
            <a:r>
              <a:rPr lang="it-IT" altLang="it-IT" sz="2400" i="1" dirty="0"/>
              <a:t> i) </a:t>
            </a:r>
            <a:r>
              <a:rPr lang="it-IT" altLang="it-IT" sz="2400" dirty="0"/>
              <a:t>=</a:t>
            </a:r>
            <a:r>
              <a:rPr lang="it-IT" altLang="it-IT" sz="2400" i="1" dirty="0"/>
              <a:t> (1 </a:t>
            </a:r>
            <a:r>
              <a:rPr lang="it-IT" altLang="it-IT" sz="2400" dirty="0"/>
              <a:t>–</a:t>
            </a:r>
            <a:r>
              <a:rPr lang="it-IT" altLang="it-IT" sz="2400" i="1" dirty="0"/>
              <a:t> p)(1 </a:t>
            </a:r>
            <a:r>
              <a:rPr lang="it-IT" altLang="it-IT" sz="2400" dirty="0"/>
              <a:t>+</a:t>
            </a:r>
            <a:r>
              <a:rPr lang="it-IT" altLang="it-IT" sz="2400" i="1" dirty="0"/>
              <a:t> i </a:t>
            </a:r>
            <a:r>
              <a:rPr lang="it-IT" altLang="it-IT" sz="2400" dirty="0"/>
              <a:t>+</a:t>
            </a:r>
            <a:r>
              <a:rPr lang="it-IT" altLang="it-IT" sz="2400" i="1" dirty="0"/>
              <a:t> x) </a:t>
            </a:r>
            <a:r>
              <a:rPr lang="it-IT" altLang="it-IT" sz="2400" dirty="0"/>
              <a:t>+</a:t>
            </a:r>
            <a:r>
              <a:rPr lang="it-IT" altLang="it-IT" sz="2400" i="1" dirty="0"/>
              <a:t> (p)(0)</a:t>
            </a:r>
          </a:p>
          <a:p>
            <a:pPr marL="0" indent="0">
              <a:buFontTx/>
              <a:buNone/>
            </a:pPr>
            <a:r>
              <a:rPr lang="it-IT" altLang="it-IT" sz="2400" dirty="0"/>
              <a:t>dove </a:t>
            </a:r>
            <a:r>
              <a:rPr lang="it-IT" altLang="it-IT" sz="2400" i="1" dirty="0"/>
              <a:t>i</a:t>
            </a:r>
            <a:r>
              <a:rPr lang="it-IT" altLang="it-IT" sz="2400" dirty="0"/>
              <a:t> è il rendimento di un titolo privo di rischio, </a:t>
            </a:r>
            <a:r>
              <a:rPr lang="it-IT" altLang="it-IT" sz="2400" i="1" dirty="0"/>
              <a:t>p </a:t>
            </a:r>
            <a:r>
              <a:rPr lang="it-IT" altLang="it-IT" sz="2400" dirty="0"/>
              <a:t>è</a:t>
            </a:r>
            <a:r>
              <a:rPr lang="it-IT" altLang="it-IT" sz="2400" i="1" dirty="0"/>
              <a:t> </a:t>
            </a:r>
            <a:r>
              <a:rPr lang="it-IT" altLang="it-IT" sz="2400" dirty="0"/>
              <a:t>la probabilità di fallimento, dunque con probabilità </a:t>
            </a:r>
            <a:r>
              <a:rPr lang="it-IT" altLang="it-IT" sz="2400" i="1" dirty="0"/>
              <a:t>(1-p) </a:t>
            </a:r>
            <a:r>
              <a:rPr lang="it-IT" altLang="it-IT" sz="2400" dirty="0"/>
              <a:t>non ci sarà il fallimento e il titolo pagherà.</a:t>
            </a:r>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11</a:t>
            </a:fld>
            <a:endParaRPr lang="it-IT"/>
          </a:p>
        </p:txBody>
      </p:sp>
    </p:spTree>
    <p:extLst>
      <p:ext uri="{BB962C8B-B14F-4D97-AF65-F5344CB8AC3E}">
        <p14:creationId xmlns:p14="http://schemas.microsoft.com/office/powerpoint/2010/main" val="2440786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2. Rischio e premio per il rischio</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12</a:t>
            </a:fld>
            <a:endParaRPr lang="it-IT"/>
          </a:p>
        </p:txBody>
      </p:sp>
      <p:sp>
        <p:nvSpPr>
          <p:cNvPr id="9" name="CasellaDiTesto 8">
            <a:extLst>
              <a:ext uri="{FF2B5EF4-FFF2-40B4-BE49-F238E27FC236}">
                <a16:creationId xmlns:a16="http://schemas.microsoft.com/office/drawing/2014/main" id="{DE02B824-9386-45F2-AFC6-137A2E38EF1B}"/>
              </a:ext>
            </a:extLst>
          </p:cNvPr>
          <p:cNvSpPr txBox="1"/>
          <p:nvPr/>
        </p:nvSpPr>
        <p:spPr>
          <a:xfrm>
            <a:off x="966482" y="1042762"/>
            <a:ext cx="7200800" cy="370014"/>
          </a:xfrm>
          <a:prstGeom prst="rect">
            <a:avLst/>
          </a:prstGeom>
          <a:noFill/>
        </p:spPr>
        <p:txBody>
          <a:bodyPr wrap="square" rtlCol="0">
            <a:spAutoFit/>
          </a:bodyPr>
          <a:lstStyle/>
          <a:p>
            <a:pPr algn="ctr"/>
            <a:r>
              <a:rPr lang="it-IT" dirty="0"/>
              <a:t>Rendimenti dei titoli del tesoro decennali dal 2000</a:t>
            </a:r>
          </a:p>
        </p:txBody>
      </p:sp>
      <p:sp>
        <p:nvSpPr>
          <p:cNvPr id="7" name="CasellaDiTesto 6">
            <a:extLst>
              <a:ext uri="{FF2B5EF4-FFF2-40B4-BE49-F238E27FC236}">
                <a16:creationId xmlns:a16="http://schemas.microsoft.com/office/drawing/2014/main" id="{CC0E2645-37E6-4AA2-97C0-7917C19A4573}"/>
              </a:ext>
            </a:extLst>
          </p:cNvPr>
          <p:cNvSpPr txBox="1"/>
          <p:nvPr/>
        </p:nvSpPr>
        <p:spPr>
          <a:xfrm>
            <a:off x="719518" y="1464128"/>
            <a:ext cx="2160240" cy="338554"/>
          </a:xfrm>
          <a:prstGeom prst="rect">
            <a:avLst/>
          </a:prstGeom>
          <a:noFill/>
        </p:spPr>
        <p:txBody>
          <a:bodyPr wrap="square" rtlCol="0">
            <a:spAutoFit/>
          </a:bodyPr>
          <a:lstStyle/>
          <a:p>
            <a:r>
              <a:rPr lang="it-IT" sz="1600" dirty="0"/>
              <a:t>Fonte: FRED</a:t>
            </a:r>
          </a:p>
        </p:txBody>
      </p:sp>
      <p:pic>
        <p:nvPicPr>
          <p:cNvPr id="10" name="Immagine 9" descr="Immagine che contiene testo, Diagramma, diagramma, schermata&#10;&#10;Descrizione generata automaticamente">
            <a:extLst>
              <a:ext uri="{FF2B5EF4-FFF2-40B4-BE49-F238E27FC236}">
                <a16:creationId xmlns:a16="http://schemas.microsoft.com/office/drawing/2014/main" id="{D29B7334-7AA4-D88D-818D-40DF0A28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36" y="1881686"/>
            <a:ext cx="7010291" cy="3933552"/>
          </a:xfrm>
          <a:prstGeom prst="rect">
            <a:avLst/>
          </a:prstGeom>
        </p:spPr>
      </p:pic>
    </p:spTree>
    <p:extLst>
      <p:ext uri="{BB962C8B-B14F-4D97-AF65-F5344CB8AC3E}">
        <p14:creationId xmlns:p14="http://schemas.microsoft.com/office/powerpoint/2010/main" val="182680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 Il ruolo degli intermediari finanziari</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059675"/>
            <a:ext cx="8964488" cy="4855270"/>
          </a:xfrm>
        </p:spPr>
        <p:txBody>
          <a:bodyPr>
            <a:normAutofit/>
          </a:bodyPr>
          <a:lstStyle/>
          <a:p>
            <a:pPr marL="0" indent="0">
              <a:buFontTx/>
              <a:buNone/>
            </a:pPr>
            <a:endParaRPr lang="it-IT" altLang="it-IT" sz="2400" dirty="0" smtClean="0"/>
          </a:p>
          <a:p>
            <a:pPr marL="0" indent="0">
              <a:buFontTx/>
              <a:buNone/>
            </a:pPr>
            <a:r>
              <a:rPr lang="it-IT" altLang="it-IT" sz="2400" dirty="0" smtClean="0"/>
              <a:t>Finora </a:t>
            </a:r>
            <a:r>
              <a:rPr lang="it-IT" altLang="it-IT" sz="2400" dirty="0"/>
              <a:t>abbiamo considerato il finanziamento diretto, cioè il metodo secondo cui il debitore prende a prestito direttamente dal creditore.</a:t>
            </a:r>
          </a:p>
          <a:p>
            <a:pPr marL="0" indent="0">
              <a:buFontTx/>
              <a:buNone/>
            </a:pPr>
            <a:endParaRPr lang="it-IT" altLang="it-IT" sz="2400" dirty="0"/>
          </a:p>
          <a:p>
            <a:pPr marL="0" indent="0">
              <a:buFontTx/>
              <a:buNone/>
            </a:pPr>
            <a:r>
              <a:rPr lang="it-IT" altLang="it-IT" sz="2400" dirty="0">
                <a:solidFill>
                  <a:srgbClr val="FF0000"/>
                </a:solidFill>
              </a:rPr>
              <a:t>In realtà, gran parte dei prestiti avviene attraverso il finanziamento indiretto</a:t>
            </a:r>
            <a:r>
              <a:rPr lang="it-IT" altLang="it-IT" sz="2400" dirty="0"/>
              <a:t>, cioè attraverso </a:t>
            </a:r>
            <a:r>
              <a:rPr lang="it-IT" altLang="it-IT" sz="2400" dirty="0">
                <a:solidFill>
                  <a:srgbClr val="FF0000"/>
                </a:solidFill>
              </a:rPr>
              <a:t>intermediari finanziari</a:t>
            </a:r>
            <a:r>
              <a:rPr lang="it-IT" altLang="it-IT" sz="2400" dirty="0"/>
              <a:t> che ricevono fondi dai risparmiatori e li prestano ad altri.</a:t>
            </a:r>
          </a:p>
          <a:p>
            <a:pPr marL="0" indent="0">
              <a:buFontTx/>
              <a:buNone/>
            </a:pPr>
            <a:endParaRPr lang="it-IT" altLang="it-IT" sz="2400" dirty="0"/>
          </a:p>
          <a:p>
            <a:pPr marL="0" indent="0">
              <a:buFontTx/>
              <a:buNone/>
            </a:pPr>
            <a:r>
              <a:rPr lang="it-IT" altLang="it-IT" sz="2400" dirty="0"/>
              <a:t>Gli intermediari finanziari svolgono quindi una funzione molto importante e, in tempi normali, tutto procede senza intoppi.</a:t>
            </a:r>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13</a:t>
            </a:fld>
            <a:endParaRPr lang="it-IT"/>
          </a:p>
        </p:txBody>
      </p:sp>
    </p:spTree>
    <p:extLst>
      <p:ext uri="{BB962C8B-B14F-4D97-AF65-F5344CB8AC3E}">
        <p14:creationId xmlns:p14="http://schemas.microsoft.com/office/powerpoint/2010/main" val="2579378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 Il ruolo degli intermediari finanziari</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17584" y="1059675"/>
            <a:ext cx="8926416" cy="4855270"/>
          </a:xfrm>
        </p:spPr>
        <p:txBody>
          <a:bodyPr>
            <a:normAutofit/>
          </a:bodyPr>
          <a:lstStyle/>
          <a:p>
            <a:pPr marL="0" indent="0">
              <a:buFontTx/>
              <a:buNone/>
            </a:pPr>
            <a:r>
              <a:rPr lang="it-IT" altLang="it-IT" sz="2400" dirty="0"/>
              <a:t>Tuttavia, a volte il meccanismo dell’intermediazione finanziaria si blocca, come accaduto durante la crisi del 2008-2009.  Per capire quanto accaduto è necessario partire dal bilancio (semplificato) di una banca.</a:t>
            </a:r>
          </a:p>
          <a:p>
            <a:pPr marL="0" indent="0">
              <a:buFontTx/>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14</a:t>
            </a:fld>
            <a:endParaRPr lang="it-IT"/>
          </a:p>
        </p:txBody>
      </p:sp>
      <p:pic>
        <p:nvPicPr>
          <p:cNvPr id="7" name="Immagine 6" descr="Immagine che contiene testo, schermata, Carattere&#10;&#10;Descrizione generata automaticamente">
            <a:extLst>
              <a:ext uri="{FF2B5EF4-FFF2-40B4-BE49-F238E27FC236}">
                <a16:creationId xmlns:a16="http://schemas.microsoft.com/office/drawing/2014/main" id="{1781FE80-8B37-F2BC-206E-9A643E4CDF3E}"/>
              </a:ext>
            </a:extLst>
          </p:cNvPr>
          <p:cNvPicPr>
            <a:picLocks noChangeAspect="1"/>
          </p:cNvPicPr>
          <p:nvPr/>
        </p:nvPicPr>
        <p:blipFill rotWithShape="1">
          <a:blip r:embed="rId2">
            <a:extLst>
              <a:ext uri="{28A0092B-C50C-407E-A947-70E740481C1C}">
                <a14:useLocalDpi xmlns:a14="http://schemas.microsoft.com/office/drawing/2010/main" val="0"/>
              </a:ext>
            </a:extLst>
          </a:blip>
          <a:srcRect l="10001" r="9837"/>
          <a:stretch/>
        </p:blipFill>
        <p:spPr>
          <a:xfrm>
            <a:off x="1015788" y="2788810"/>
            <a:ext cx="7330008" cy="1397000"/>
          </a:xfrm>
          <a:prstGeom prst="rect">
            <a:avLst/>
          </a:prstGeom>
        </p:spPr>
      </p:pic>
    </p:spTree>
    <p:extLst>
      <p:ext uri="{BB962C8B-B14F-4D97-AF65-F5344CB8AC3E}">
        <p14:creationId xmlns:p14="http://schemas.microsoft.com/office/powerpoint/2010/main" val="149725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059675"/>
            <a:ext cx="8856984" cy="4855270"/>
          </a:xfrm>
        </p:spPr>
        <p:txBody>
          <a:bodyPr>
            <a:normAutofit/>
          </a:bodyPr>
          <a:lstStyle/>
          <a:p>
            <a:pPr marL="0" indent="0">
              <a:buFontTx/>
              <a:buNone/>
            </a:pPr>
            <a:r>
              <a:rPr lang="it-IT" altLang="it-IT" sz="2400" dirty="0"/>
              <a:t>La </a:t>
            </a:r>
            <a:r>
              <a:rPr lang="it-IT" altLang="it-IT" sz="2400" dirty="0">
                <a:solidFill>
                  <a:srgbClr val="FF0000"/>
                </a:solidFill>
              </a:rPr>
              <a:t>leva finanziaria </a:t>
            </a:r>
            <a:r>
              <a:rPr lang="it-IT" altLang="it-IT" sz="2400" dirty="0"/>
              <a:t>(</a:t>
            </a:r>
            <a:r>
              <a:rPr lang="it-IT" altLang="it-IT" sz="2400" dirty="0" err="1">
                <a:solidFill>
                  <a:srgbClr val="FF0000"/>
                </a:solidFill>
              </a:rPr>
              <a:t>leverage</a:t>
            </a:r>
            <a:r>
              <a:rPr lang="it-IT" altLang="it-IT" sz="2400" dirty="0">
                <a:solidFill>
                  <a:srgbClr val="FF0000"/>
                </a:solidFill>
              </a:rPr>
              <a:t> ratio</a:t>
            </a:r>
            <a:r>
              <a:rPr lang="it-IT" altLang="it-IT" sz="2400" dirty="0"/>
              <a:t>) ci dice qual è il rapporto tra le risorse prese a prestito da terzi e le risorse proprie della banca ed è definita come:</a:t>
            </a:r>
          </a:p>
          <a:p>
            <a:pPr marL="0" indent="0">
              <a:buFontTx/>
              <a:buNone/>
            </a:pPr>
            <a:endParaRPr lang="it-IT" altLang="it-IT" sz="2400" dirty="0"/>
          </a:p>
          <a:p>
            <a:pPr marL="0" indent="0" algn="ctr">
              <a:buFontTx/>
              <a:buNone/>
            </a:pPr>
            <a:r>
              <a:rPr lang="it-IT" altLang="it-IT" sz="2400" dirty="0"/>
              <a:t>Leva finanziaria = Attivo / Capitale = 100/20 = 5</a:t>
            </a:r>
          </a:p>
          <a:p>
            <a:pPr marL="0" indent="0">
              <a:buFontTx/>
              <a:buNone/>
            </a:pPr>
            <a:endParaRPr lang="it-IT" altLang="it-IT" sz="2400" dirty="0"/>
          </a:p>
          <a:p>
            <a:pPr marL="0" indent="0">
              <a:buFontTx/>
              <a:buNone/>
            </a:pPr>
            <a:r>
              <a:rPr lang="it-IT" altLang="it-IT" sz="2400" dirty="0"/>
              <a:t>La </a:t>
            </a:r>
            <a:r>
              <a:rPr lang="it-IT" altLang="it-IT" sz="2400" dirty="0">
                <a:solidFill>
                  <a:srgbClr val="FF0000"/>
                </a:solidFill>
              </a:rPr>
              <a:t>quota di capitale sugli impieghi</a:t>
            </a:r>
            <a:r>
              <a:rPr lang="it-IT" altLang="it-IT" sz="2400" dirty="0"/>
              <a:t> (</a:t>
            </a:r>
            <a:r>
              <a:rPr lang="it-IT" altLang="it-IT" sz="2400" dirty="0">
                <a:solidFill>
                  <a:srgbClr val="FF0000"/>
                </a:solidFill>
              </a:rPr>
              <a:t>capital ratio</a:t>
            </a:r>
            <a:r>
              <a:rPr lang="it-IT" altLang="it-IT" sz="2400" dirty="0"/>
              <a:t>) esprime lo stesso concetto della leva finanziaria ed è definita come il reciproco di quest’ultima:</a:t>
            </a:r>
          </a:p>
          <a:p>
            <a:pPr marL="0" indent="0">
              <a:buFontTx/>
              <a:buNone/>
            </a:pPr>
            <a:endParaRPr lang="it-IT" altLang="it-IT" sz="2400" dirty="0"/>
          </a:p>
          <a:p>
            <a:pPr marL="0" indent="0" algn="ctr">
              <a:buFontTx/>
              <a:buNone/>
            </a:pPr>
            <a:r>
              <a:rPr lang="it-IT" altLang="it-IT" sz="2400" dirty="0"/>
              <a:t>Quota di capitale sugli impieghi = Capitale / Attivo = 20/100 = 20%</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15</a:t>
            </a:fld>
            <a:endParaRPr lang="it-IT"/>
          </a:p>
        </p:txBody>
      </p:sp>
    </p:spTree>
    <p:extLst>
      <p:ext uri="{BB962C8B-B14F-4D97-AF65-F5344CB8AC3E}">
        <p14:creationId xmlns:p14="http://schemas.microsoft.com/office/powerpoint/2010/main" val="89082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196752"/>
            <a:ext cx="8892480" cy="4855270"/>
          </a:xfrm>
        </p:spPr>
        <p:txBody>
          <a:bodyPr>
            <a:normAutofit/>
          </a:bodyPr>
          <a:lstStyle/>
          <a:p>
            <a:pPr marL="0" indent="0">
              <a:buFontTx/>
              <a:buNone/>
            </a:pPr>
            <a:r>
              <a:rPr lang="it-IT" altLang="it-IT" sz="2400" dirty="0"/>
              <a:t>Nella scelta della leva finanziaria ottimale la banca bilancia due considerazioni:</a:t>
            </a:r>
          </a:p>
          <a:p>
            <a:pPr marL="0" indent="0">
              <a:buFontTx/>
              <a:buNone/>
            </a:pPr>
            <a:endParaRPr lang="it-IT" altLang="it-IT" sz="2400" dirty="0"/>
          </a:p>
          <a:p>
            <a:r>
              <a:rPr lang="it-IT" altLang="it-IT" sz="2400" dirty="0"/>
              <a:t>una maggior leva finanziaria implica un più elevato tasso di profitto per unità di capitale investito dagli azionisti: a parità di capitale, la banca può acquistare maggiori attività</a:t>
            </a:r>
          </a:p>
          <a:p>
            <a:endParaRPr lang="it-IT" altLang="it-IT" sz="2400" dirty="0"/>
          </a:p>
          <a:p>
            <a:r>
              <a:rPr lang="it-IT" altLang="it-IT" sz="2400" dirty="0"/>
              <a:t>una maggior leva finanziaria implica una maggior probabilità di insolvenza della banca stessa: una perdita di valore dal lato delle attività rende la banca incapace di rimborsare quanto preso a prestito</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332321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196752"/>
            <a:ext cx="8892480" cy="4855270"/>
          </a:xfrm>
        </p:spPr>
        <p:txBody>
          <a:bodyPr>
            <a:normAutofit/>
          </a:bodyPr>
          <a:lstStyle/>
          <a:p>
            <a:pPr marL="0" indent="0">
              <a:buFontTx/>
              <a:buNone/>
            </a:pPr>
            <a:r>
              <a:rPr lang="it-IT" altLang="it-IT" sz="2400" dirty="0" smtClean="0"/>
              <a:t>Esempio (1)</a:t>
            </a:r>
          </a:p>
          <a:p>
            <a:pPr marL="0" indent="0">
              <a:buFontTx/>
              <a:buNone/>
            </a:pPr>
            <a:endParaRPr lang="it-IT" altLang="it-IT" sz="2400" dirty="0" smtClean="0"/>
          </a:p>
          <a:p>
            <a:pPr marL="0" indent="0">
              <a:buFontTx/>
              <a:buNone/>
            </a:pPr>
            <a:r>
              <a:rPr lang="it-IT" altLang="it-IT" sz="2400" dirty="0" smtClean="0"/>
              <a:t>Rendimento atteso attività: 5%, rendimento atteso passività: 4%</a:t>
            </a:r>
          </a:p>
          <a:p>
            <a:pPr marL="0" indent="0">
              <a:buFontTx/>
              <a:buNone/>
            </a:pPr>
            <a:r>
              <a:rPr lang="it-IT" altLang="it-IT" sz="2400" dirty="0" smtClean="0"/>
              <a:t>Profitto atteso della banca = (100*5% - 80*4%) = 1,8</a:t>
            </a:r>
          </a:p>
          <a:p>
            <a:pPr marL="0" indent="0">
              <a:buFontTx/>
              <a:buNone/>
            </a:pPr>
            <a:r>
              <a:rPr lang="it-IT" altLang="it-IT" sz="2400" dirty="0"/>
              <a:t>P</a:t>
            </a:r>
            <a:r>
              <a:rPr lang="it-IT" altLang="it-IT" sz="2400" dirty="0" smtClean="0"/>
              <a:t>rofitto atteso per unità di capitale investito = 1,8/20 = 9%</a:t>
            </a:r>
          </a:p>
          <a:p>
            <a:pPr marL="0" indent="0">
              <a:buFontTx/>
              <a:buNone/>
            </a:pPr>
            <a:endParaRPr lang="it-IT" altLang="it-IT" sz="2400" dirty="0"/>
          </a:p>
          <a:p>
            <a:pPr marL="0" indent="0">
              <a:buFontTx/>
              <a:buNone/>
            </a:pPr>
            <a:r>
              <a:rPr lang="it-IT" altLang="it-IT" sz="2400" dirty="0" smtClean="0"/>
              <a:t>Se il capitale è 10 e il l’attivo è pari a 90, la leva è pari a 10</a:t>
            </a:r>
          </a:p>
          <a:p>
            <a:pPr marL="0" indent="0">
              <a:buFontTx/>
              <a:buNone/>
            </a:pPr>
            <a:r>
              <a:rPr lang="it-IT" altLang="it-IT" sz="2400" dirty="0" smtClean="0"/>
              <a:t>Profitto atteso della banca = (100*5% - 90*4%) = 1,4</a:t>
            </a:r>
          </a:p>
          <a:p>
            <a:pPr marL="0" indent="0">
              <a:buFontTx/>
              <a:buNone/>
            </a:pPr>
            <a:r>
              <a:rPr lang="it-IT" altLang="it-IT" sz="2400" dirty="0" smtClean="0"/>
              <a:t>Profitto atteso per unità di capitale investito = 1,4/10 = 14%</a:t>
            </a: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1539047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052736"/>
            <a:ext cx="8892480" cy="4855270"/>
          </a:xfrm>
        </p:spPr>
        <p:txBody>
          <a:bodyPr>
            <a:normAutofit fontScale="92500" lnSpcReduction="10000"/>
          </a:bodyPr>
          <a:lstStyle/>
          <a:p>
            <a:pPr marL="0" indent="0">
              <a:buFontTx/>
              <a:buNone/>
            </a:pPr>
            <a:r>
              <a:rPr lang="it-IT" altLang="it-IT" sz="2400" dirty="0" smtClean="0"/>
              <a:t>Esempio (2) </a:t>
            </a:r>
          </a:p>
          <a:p>
            <a:pPr marL="0" indent="0">
              <a:buFontTx/>
              <a:buNone/>
            </a:pPr>
            <a:r>
              <a:rPr lang="it-IT" altLang="it-IT" sz="2400" dirty="0" smtClean="0"/>
              <a:t>Attivo passa da 100 a 90 per credito inesigibile. </a:t>
            </a:r>
            <a:endParaRPr lang="it-IT" altLang="it-IT" sz="2400" dirty="0"/>
          </a:p>
          <a:p>
            <a:pPr marL="0" indent="0">
              <a:buFontTx/>
              <a:buNone/>
            </a:pPr>
            <a:r>
              <a:rPr lang="it-IT" altLang="it-IT" sz="2400" dirty="0" smtClean="0"/>
              <a:t>Il capitale della banca diventa 90-80 = 10 e la leva finanziaria sale da 5 a 9 (90/10).</a:t>
            </a:r>
          </a:p>
          <a:p>
            <a:pPr marL="0" indent="0">
              <a:buFontTx/>
              <a:buNone/>
            </a:pPr>
            <a:r>
              <a:rPr lang="it-IT" altLang="it-IT" sz="2400" dirty="0" smtClean="0"/>
              <a:t>La banca è solvente, ma più rischiosa di prima.</a:t>
            </a:r>
          </a:p>
          <a:p>
            <a:r>
              <a:rPr lang="it-IT" altLang="it-IT" sz="2400" dirty="0" smtClean="0"/>
              <a:t>Potrebbe aumentare il capitale</a:t>
            </a:r>
          </a:p>
          <a:p>
            <a:r>
              <a:rPr lang="it-IT" altLang="it-IT" sz="2400" dirty="0" smtClean="0"/>
              <a:t>Potrebbe ridurre il suo attivo.</a:t>
            </a:r>
          </a:p>
          <a:p>
            <a:pPr marL="0" indent="0">
              <a:buNone/>
            </a:pPr>
            <a:r>
              <a:rPr lang="it-IT" altLang="it-IT" sz="2400" dirty="0" smtClean="0"/>
              <a:t>Potrebbe riscuotere anticipatamente dei prestiti per un ammontare di 40 e raggiungere quindi un attivo pari a 90-40=50, utilizzando tali 40 per ridurre le passività che diventano 80-40=40. In questo modo la leva torna al 20% (10/50). </a:t>
            </a:r>
            <a:r>
              <a:rPr lang="it-IT" altLang="it-IT" sz="2400" i="1" dirty="0" smtClean="0"/>
              <a:t>I crediti erogati diminuiscono molto</a:t>
            </a:r>
            <a:r>
              <a:rPr lang="it-IT" altLang="it-IT" sz="2400" dirty="0" smtClean="0"/>
              <a:t>.</a:t>
            </a:r>
          </a:p>
          <a:p>
            <a:pPr marL="0" indent="0">
              <a:buNone/>
            </a:pPr>
            <a:endParaRPr lang="it-IT" altLang="it-IT" sz="2400" dirty="0" smtClean="0"/>
          </a:p>
          <a:p>
            <a:pPr marL="0" indent="0">
              <a:buNone/>
            </a:pPr>
            <a:r>
              <a:rPr lang="it-IT" altLang="it-IT" sz="2400" dirty="0" smtClean="0"/>
              <a:t>Se però l’attivo passa da 100 a 70, la banca sarà insolvente e non sarà in grado di pagare le proprie passività</a:t>
            </a:r>
            <a:r>
              <a:rPr lang="it-IT" altLang="it-IT" sz="2400" dirty="0"/>
              <a:t> </a:t>
            </a:r>
            <a:r>
              <a:rPr lang="it-IT" altLang="it-IT" sz="2400" dirty="0" smtClean="0"/>
              <a:t>(che sono pari a 80).</a:t>
            </a: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18</a:t>
            </a:fld>
            <a:endParaRPr lang="it-IT"/>
          </a:p>
        </p:txBody>
      </p:sp>
    </p:spTree>
    <p:extLst>
      <p:ext uri="{BB962C8B-B14F-4D97-AF65-F5344CB8AC3E}">
        <p14:creationId xmlns:p14="http://schemas.microsoft.com/office/powerpoint/2010/main" val="584693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3.2 Leva finanziaria e prestiti</a:t>
            </a:r>
            <a:br>
              <a:rPr lang="it-IT" sz="3200" dirty="0"/>
            </a:br>
            <a:r>
              <a:rPr lang="it-IT" sz="2400" dirty="0"/>
              <a:t>Liquidità</a:t>
            </a:r>
            <a:endParaRPr lang="it-IT" sz="3000" dirty="0"/>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400" dirty="0"/>
              <a:t>Supponiamo che, a torto o ragione, gli investitori dubitino della solvibilità della banca. In questo caso </a:t>
            </a:r>
            <a:r>
              <a:rPr lang="it-IT" altLang="it-IT" sz="2400" dirty="0">
                <a:solidFill>
                  <a:srgbClr val="FF0000"/>
                </a:solidFill>
              </a:rPr>
              <a:t>una elevata leva finanziaria può produrre effetti disastrosi</a:t>
            </a:r>
            <a:r>
              <a:rPr lang="it-IT" altLang="it-IT" sz="2400" dirty="0"/>
              <a:t> perché:</a:t>
            </a:r>
          </a:p>
          <a:p>
            <a:r>
              <a:rPr lang="it-IT" altLang="it-IT" sz="2400" dirty="0"/>
              <a:t>essi si riapproprieranno dei fondi investiti. La banca venderà le attività a </a:t>
            </a:r>
            <a:r>
              <a:rPr lang="it-IT" altLang="it-IT" sz="2400" dirty="0">
                <a:solidFill>
                  <a:srgbClr val="FF0000"/>
                </a:solidFill>
              </a:rPr>
              <a:t>prezzi di svendita </a:t>
            </a:r>
            <a:r>
              <a:rPr lang="it-IT" altLang="it-IT" sz="2400" dirty="0"/>
              <a:t>per rimborsare gli investitori.</a:t>
            </a:r>
          </a:p>
          <a:p>
            <a:r>
              <a:rPr lang="it-IT" altLang="it-IT" sz="2400" dirty="0"/>
              <a:t>qualora gli investitori possano prelevare senza preavviso (ad esempio depositi di conto corrente) si possono verificare le </a:t>
            </a:r>
            <a:r>
              <a:rPr lang="it-IT" altLang="it-IT" sz="2400" dirty="0">
                <a:solidFill>
                  <a:srgbClr val="FF0000"/>
                </a:solidFill>
              </a:rPr>
              <a:t>corse agli sportelli</a:t>
            </a:r>
            <a:r>
              <a:rPr lang="it-IT" altLang="it-IT" sz="2400" dirty="0"/>
              <a:t>, che causano insolvenza per la banca.</a:t>
            </a:r>
          </a:p>
          <a:p>
            <a:pPr marL="0" indent="0">
              <a:buNone/>
            </a:pPr>
            <a:r>
              <a:rPr lang="it-IT" altLang="it-IT" sz="2400" dirty="0"/>
              <a:t>Quindi, minore è la liquidità delle attività della banca, maggiore è il rischio di svendite, insolvenza e bancarotta.</a:t>
            </a:r>
          </a:p>
          <a:p>
            <a:pPr marL="0" indent="0">
              <a:buNone/>
            </a:pPr>
            <a:r>
              <a:rPr lang="it-IT" altLang="it-IT" sz="2400" dirty="0"/>
              <a:t>Maggiore è la liquidità delle passività, maggiore è il rischio di svendite, insolvenza e bancarotta.</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19</a:t>
            </a:fld>
            <a:endParaRPr lang="it-IT"/>
          </a:p>
        </p:txBody>
      </p:sp>
    </p:spTree>
    <p:extLst>
      <p:ext uri="{BB962C8B-B14F-4D97-AF65-F5344CB8AC3E}">
        <p14:creationId xmlns:p14="http://schemas.microsoft.com/office/powerpoint/2010/main" val="400087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7200" y="409228"/>
            <a:ext cx="8229600" cy="1143000"/>
          </a:xfrm>
        </p:spPr>
        <p:txBody>
          <a:bodyPr/>
          <a:lstStyle/>
          <a:p>
            <a:r>
              <a:rPr lang="it-IT" sz="3200" dirty="0"/>
              <a:t>1. Tasso di interesse reale e nominale</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980728"/>
            <a:ext cx="8964488" cy="4525963"/>
          </a:xfrm>
        </p:spPr>
        <p:txBody>
          <a:bodyPr>
            <a:normAutofit/>
          </a:bodyPr>
          <a:lstStyle/>
          <a:p>
            <a:pPr marL="0" indent="0">
              <a:buFontTx/>
              <a:buNone/>
            </a:pPr>
            <a:r>
              <a:rPr lang="it-IT" altLang="it-IT" sz="2400" dirty="0"/>
              <a:t>Il tasso di interesse nominale ci dice quanti euro dovremo restituire in futuro in cambio di un euro preso a prestito oggi. Questa è la nozione che troviamo normalmente nei documenti finanziari e nei quotidiani.</a:t>
            </a:r>
          </a:p>
          <a:p>
            <a:pPr marL="0" indent="0">
              <a:buFontTx/>
              <a:buNone/>
            </a:pPr>
            <a:endParaRPr lang="it-IT" altLang="it-IT" sz="2400" dirty="0"/>
          </a:p>
          <a:p>
            <a:pPr marL="0" indent="0">
              <a:buFontTx/>
              <a:buNone/>
            </a:pPr>
            <a:r>
              <a:rPr lang="it-IT" altLang="it-IT" sz="2400" dirty="0">
                <a:solidFill>
                  <a:srgbClr val="FF0000"/>
                </a:solidFill>
              </a:rPr>
              <a:t>Tuttavia, quando prendiamo a prestito oggi vogliamo sapere quanti beni (e non quanti euro) dovremo ripagare in futuro in cambio di un bene oggi. Questa è la nozione di tasso di interesse reale</a:t>
            </a:r>
            <a:r>
              <a:rPr lang="it-IT" altLang="it-IT" sz="2400" dirty="0"/>
              <a:t>.</a:t>
            </a:r>
          </a:p>
          <a:p>
            <a:pPr marL="0" indent="0">
              <a:buFontTx/>
              <a:buNone/>
            </a:pPr>
            <a:endParaRPr lang="it-IT" altLang="it-IT" sz="2400" dirty="0" smtClean="0"/>
          </a:p>
          <a:p>
            <a:pPr marL="0" indent="0">
              <a:buFontTx/>
              <a:buNone/>
            </a:pPr>
            <a:r>
              <a:rPr lang="it-IT" altLang="it-IT" sz="2400" dirty="0" smtClean="0"/>
              <a:t>La </a:t>
            </a:r>
            <a:r>
              <a:rPr lang="it-IT" altLang="it-IT" sz="2400" dirty="0"/>
              <a:t>presenza dell’</a:t>
            </a:r>
            <a:r>
              <a:rPr lang="it-IT" altLang="it-IT" sz="2400" b="1" dirty="0">
                <a:solidFill>
                  <a:srgbClr val="FF0000"/>
                </a:solidFill>
              </a:rPr>
              <a:t>inflazione</a:t>
            </a:r>
            <a:r>
              <a:rPr lang="it-IT" altLang="it-IT" sz="2400" dirty="0"/>
              <a:t> rende la distinzione tra euro e beni molto rilevante.</a:t>
            </a:r>
          </a:p>
          <a:p>
            <a:pPr marL="0" indent="0">
              <a:buNone/>
            </a:pPr>
            <a:endParaRPr lang="it-IT"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a:t>
            </a:fld>
            <a:endParaRPr lang="it-IT"/>
          </a:p>
        </p:txBody>
      </p:sp>
    </p:spTree>
    <p:extLst>
      <p:ext uri="{BB962C8B-B14F-4D97-AF65-F5344CB8AC3E}">
        <p14:creationId xmlns:p14="http://schemas.microsoft.com/office/powerpoint/2010/main" val="250717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endParaRPr lang="it-IT" sz="3000" dirty="0"/>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400" dirty="0"/>
              <a:t>Estendiamo ora il modello IS-LM tenendo conto della differenza tra </a:t>
            </a:r>
            <a:r>
              <a:rPr lang="it-IT" altLang="it-IT" sz="2400" dirty="0">
                <a:solidFill>
                  <a:srgbClr val="FF0000"/>
                </a:solidFill>
              </a:rPr>
              <a:t>tassi di interesse nominali e tassi di interesse reali, e del premio per il rischio</a:t>
            </a:r>
            <a:r>
              <a:rPr lang="it-IT" altLang="it-IT" sz="2400" dirty="0"/>
              <a:t>.</a:t>
            </a:r>
          </a:p>
          <a:p>
            <a:pPr marL="0" indent="0">
              <a:buFontTx/>
              <a:buNone/>
            </a:pPr>
            <a:endParaRPr lang="it-IT" altLang="it-IT" sz="2400" dirty="0"/>
          </a:p>
          <a:p>
            <a:pPr marL="0" indent="0">
              <a:buFontTx/>
              <a:buNone/>
            </a:pPr>
            <a:r>
              <a:rPr lang="it-IT" altLang="it-IT" sz="2400" dirty="0"/>
              <a:t>Entrambe queste considerazioni influenzano direttamente l’investimento. Per semplificare l’analisi, assumeremo inoltre che l’inflazione attesa sia nulla così che la banca centrale sia in grado di controllare direttamente il tasso di interesse reale</a:t>
            </a:r>
            <a:r>
              <a:rPr lang="it-IT" altLang="it-IT" sz="2400" dirty="0">
                <a:solidFill>
                  <a:srgbClr val="002060"/>
                </a:solidFill>
              </a:rPr>
              <a:t>.</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20</a:t>
            </a:fld>
            <a:endParaRPr lang="it-IT"/>
          </a:p>
        </p:txBody>
      </p:sp>
    </p:spTree>
    <p:extLst>
      <p:ext uri="{BB962C8B-B14F-4D97-AF65-F5344CB8AC3E}">
        <p14:creationId xmlns:p14="http://schemas.microsoft.com/office/powerpoint/2010/main" val="177202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endParaRPr lang="it-IT" sz="3000"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200" i="1" dirty="0"/>
                  <a:t>Relazione IS</a:t>
                </a:r>
                <a:r>
                  <a:rPr lang="it-IT" altLang="it-IT" sz="2200" dirty="0"/>
                  <a:t>: 		</a:t>
                </a:r>
                <a:r>
                  <a:rPr lang="it-IT" altLang="it-IT" sz="2200" i="1" dirty="0"/>
                  <a:t>Y </a:t>
                </a:r>
                <a:r>
                  <a:rPr lang="it-IT" altLang="it-IT" sz="2200" dirty="0"/>
                  <a:t>=</a:t>
                </a:r>
                <a:r>
                  <a:rPr lang="it-IT" altLang="it-IT" sz="2200" i="1" dirty="0"/>
                  <a:t> C(Y </a:t>
                </a:r>
                <a:r>
                  <a:rPr lang="it-IT" altLang="it-IT" sz="2200" dirty="0"/>
                  <a:t>–</a:t>
                </a:r>
                <a:r>
                  <a:rPr lang="it-IT" altLang="it-IT" sz="2200" i="1" dirty="0"/>
                  <a:t> T) </a:t>
                </a:r>
                <a:r>
                  <a:rPr lang="it-IT" altLang="it-IT" sz="2200" dirty="0"/>
                  <a:t>+</a:t>
                </a:r>
                <a:r>
                  <a:rPr lang="it-IT" altLang="it-IT" sz="2200" i="1" dirty="0"/>
                  <a:t> I(Y, r </a:t>
                </a:r>
                <a:r>
                  <a:rPr lang="it-IT" altLang="it-IT" sz="2200" dirty="0"/>
                  <a:t>+</a:t>
                </a:r>
                <a:r>
                  <a:rPr lang="it-IT" altLang="it-IT" sz="2200" i="1" dirty="0"/>
                  <a:t> x) </a:t>
                </a:r>
                <a:r>
                  <a:rPr lang="it-IT" altLang="it-IT" sz="2200" dirty="0"/>
                  <a:t>+</a:t>
                </a:r>
                <a:r>
                  <a:rPr lang="it-IT" altLang="it-IT" sz="2200" i="1" dirty="0"/>
                  <a:t> G</a:t>
                </a:r>
              </a:p>
              <a:p>
                <a:pPr marL="0" indent="0">
                  <a:buFontTx/>
                  <a:buNone/>
                </a:pPr>
                <a:r>
                  <a:rPr lang="it-IT" altLang="it-IT" sz="2200" i="1" dirty="0"/>
                  <a:t>Relazione LM</a:t>
                </a:r>
                <a:r>
                  <a:rPr lang="it-IT" altLang="it-IT" sz="2200" dirty="0"/>
                  <a:t>:	 	</a:t>
                </a:r>
                <a14:m>
                  <m:oMath xmlns:m="http://schemas.openxmlformats.org/officeDocument/2006/math">
                    <m:r>
                      <a:rPr lang="it-IT" altLang="it-IT" sz="2200" i="1">
                        <a:latin typeface="Cambria Math" panose="02040503050406030204" pitchFamily="18" charset="0"/>
                      </a:rPr>
                      <m:t>𝑟</m:t>
                    </m:r>
                    <m:r>
                      <a:rPr lang="it-IT" altLang="it-IT" sz="2200" i="1">
                        <a:latin typeface="Cambria Math" panose="02040503050406030204" pitchFamily="18" charset="0"/>
                      </a:rPr>
                      <m:t>=</m:t>
                    </m:r>
                    <m:acc>
                      <m:accPr>
                        <m:chr m:val="̅"/>
                        <m:ctrlPr>
                          <a:rPr lang="it-IT" altLang="it-IT" sz="2200" i="1">
                            <a:latin typeface="Cambria Math" panose="02040503050406030204" pitchFamily="18" charset="0"/>
                          </a:rPr>
                        </m:ctrlPr>
                      </m:accPr>
                      <m:e>
                        <m:r>
                          <a:rPr lang="it-IT" altLang="it-IT" sz="2200" i="1">
                            <a:latin typeface="Cambria Math" panose="02040503050406030204" pitchFamily="18" charset="0"/>
                          </a:rPr>
                          <m:t>𝑟</m:t>
                        </m:r>
                      </m:e>
                    </m:acc>
                  </m:oMath>
                </a14:m>
                <a:endParaRPr lang="it-IT" altLang="it-IT" sz="2200" i="1" dirty="0"/>
              </a:p>
              <a:p>
                <a:pPr marL="0" indent="0">
                  <a:buFontTx/>
                  <a:buNone/>
                </a:pPr>
                <a:endParaRPr lang="it-IT" altLang="it-IT" sz="2200" dirty="0"/>
              </a:p>
              <a:p>
                <a:pPr marL="0" indent="0">
                  <a:buFontTx/>
                  <a:buNone/>
                </a:pPr>
                <a:r>
                  <a:rPr lang="it-IT" altLang="it-IT" sz="2200" dirty="0"/>
                  <a:t>Chiameremo </a:t>
                </a:r>
                <a:r>
                  <a:rPr lang="it-IT" altLang="it-IT" sz="2200" i="1" dirty="0"/>
                  <a:t>r</a:t>
                </a:r>
                <a:r>
                  <a:rPr lang="it-IT" altLang="it-IT" sz="2200" dirty="0"/>
                  <a:t> “</a:t>
                </a:r>
                <a:r>
                  <a:rPr lang="it-IT" altLang="it-IT" sz="2200" dirty="0">
                    <a:solidFill>
                      <a:srgbClr val="FF0000"/>
                    </a:solidFill>
                  </a:rPr>
                  <a:t>tasso di policy</a:t>
                </a:r>
                <a:r>
                  <a:rPr lang="it-IT" altLang="it-IT" sz="2200" dirty="0"/>
                  <a:t>” e </a:t>
                </a:r>
                <a:r>
                  <a:rPr lang="it-IT" altLang="it-IT" sz="2200" i="1" dirty="0"/>
                  <a:t>r </a:t>
                </a:r>
                <a:r>
                  <a:rPr lang="it-IT" altLang="it-IT" sz="2200" dirty="0"/>
                  <a:t>+</a:t>
                </a:r>
                <a:r>
                  <a:rPr lang="it-IT" altLang="it-IT" sz="2200" i="1" dirty="0"/>
                  <a:t> x </a:t>
                </a:r>
                <a:r>
                  <a:rPr lang="it-IT" altLang="it-IT" sz="2200" dirty="0"/>
                  <a:t>“</a:t>
                </a:r>
                <a:r>
                  <a:rPr lang="it-IT" altLang="it-IT" sz="2200" dirty="0">
                    <a:solidFill>
                      <a:srgbClr val="FF0000"/>
                    </a:solidFill>
                  </a:rPr>
                  <a:t>tasso sui prestiti</a:t>
                </a:r>
                <a:r>
                  <a:rPr lang="it-IT" altLang="it-IT" sz="2200" dirty="0"/>
                  <a:t>”, poiché rappresenta il tasso a cui le imprese possono prendere a prestito.</a:t>
                </a:r>
              </a:p>
              <a:p>
                <a:pPr marL="0" indent="0">
                  <a:buFontTx/>
                  <a:buNone/>
                </a:pPr>
                <a:endParaRPr lang="it-IT" altLang="it-IT" sz="2200" dirty="0"/>
              </a:p>
              <a:p>
                <a:pPr marL="0" indent="0">
                  <a:buFontTx/>
                  <a:buNone/>
                </a:pPr>
                <a:r>
                  <a:rPr lang="it-IT" altLang="it-IT" sz="2200" dirty="0"/>
                  <a:t>Come prima, la curva LM è data da una retta orizzontale in corrispondenza del </a:t>
                </a:r>
                <a:r>
                  <a:rPr lang="it-IT" altLang="it-IT" sz="2200" dirty="0">
                    <a:solidFill>
                      <a:srgbClr val="FF0000"/>
                    </a:solidFill>
                  </a:rPr>
                  <a:t>tasso di policy </a:t>
                </a:r>
                <a:r>
                  <a:rPr lang="it-IT" altLang="it-IT" sz="2200" dirty="0"/>
                  <a:t>e la curva IS è data da una curva con pendenza negativa.</a:t>
                </a:r>
              </a:p>
            </p:txBody>
          </p:sp>
        </mc:Choice>
        <mc:Fallback xmlns="">
          <p:sp>
            <p:nvSpPr>
              <p:cNvPr id="3" name="Segnaposto contenuto 2">
                <a:extLst>
                  <a:ext uri="{FF2B5EF4-FFF2-40B4-BE49-F238E27FC236}">
                    <a16:creationId xmlns:a16="http://schemas.microsoft.com/office/drawing/2014/main" id="{504F553F-F82E-4F59-9D0B-F44FAA60546A}"/>
                  </a:ext>
                </a:extLst>
              </p:cNvPr>
              <p:cNvSpPr>
                <a:spLocks noGrp="1" noRot="1" noChangeAspect="1" noMove="1" noResize="1" noEditPoints="1" noAdjustHandles="1" noChangeArrowheads="1" noChangeShapeType="1" noTextEdit="1"/>
              </p:cNvSpPr>
              <p:nvPr>
                <p:ph idx="1"/>
              </p:nvPr>
            </p:nvSpPr>
            <p:spPr>
              <a:xfrm>
                <a:off x="251520" y="1383257"/>
                <a:ext cx="8892480" cy="4855270"/>
              </a:xfrm>
              <a:blipFill>
                <a:blip r:embed="rId2"/>
                <a:stretch>
                  <a:fillRect l="-891" t="-879" r="-1508"/>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21</a:t>
            </a:fld>
            <a:endParaRPr lang="it-IT"/>
          </a:p>
        </p:txBody>
      </p:sp>
    </p:spTree>
    <p:extLst>
      <p:ext uri="{BB962C8B-B14F-4D97-AF65-F5344CB8AC3E}">
        <p14:creationId xmlns:p14="http://schemas.microsoft.com/office/powerpoint/2010/main" val="2350291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435369" y="1501080"/>
            <a:ext cx="8229600" cy="4855270"/>
          </a:xfrm>
        </p:spPr>
        <p:txBody>
          <a:bodyPr>
            <a:normAutofit/>
          </a:bodyPr>
          <a:lstStyle/>
          <a:p>
            <a:pPr marL="0" indent="0">
              <a:buFontTx/>
              <a:buNone/>
            </a:pPr>
            <a:r>
              <a:rPr lang="it-IT" altLang="it-IT" sz="2400" dirty="0"/>
              <a:t>Ipotizziamo uno shock finanziario avverso, x aumenta.</a:t>
            </a:r>
          </a:p>
          <a:p>
            <a:pPr marL="0" indent="0">
              <a:buFontTx/>
              <a:buNone/>
            </a:pPr>
            <a:endParaRPr lang="it-IT" altLang="it-IT" sz="2400" i="1"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22</a:t>
            </a:fld>
            <a:endParaRPr lang="it-IT"/>
          </a:p>
        </p:txBody>
      </p:sp>
      <p:pic>
        <p:nvPicPr>
          <p:cNvPr id="7" name="Immagine 6">
            <a:extLst>
              <a:ext uri="{FF2B5EF4-FFF2-40B4-BE49-F238E27FC236}">
                <a16:creationId xmlns:a16="http://schemas.microsoft.com/office/drawing/2014/main" id="{6C2F96B9-3E3E-91FA-BD42-085CA756C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6" y="2086842"/>
            <a:ext cx="7168371" cy="3683746"/>
          </a:xfrm>
          <a:prstGeom prst="rect">
            <a:avLst/>
          </a:prstGeom>
        </p:spPr>
      </p:pic>
    </p:spTree>
    <p:extLst>
      <p:ext uri="{BB962C8B-B14F-4D97-AF65-F5344CB8AC3E}">
        <p14:creationId xmlns:p14="http://schemas.microsoft.com/office/powerpoint/2010/main" val="180793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501080"/>
            <a:ext cx="8892479" cy="4855270"/>
          </a:xfrm>
        </p:spPr>
        <p:txBody>
          <a:bodyPr>
            <a:normAutofit/>
          </a:bodyPr>
          <a:lstStyle/>
          <a:p>
            <a:pPr marL="0" indent="0">
              <a:buNone/>
            </a:pPr>
            <a:r>
              <a:rPr lang="it-IT" altLang="it-IT" sz="2400" dirty="0"/>
              <a:t>Dato che la causa dello spostamento della curva IS è di natura finanziaria, </a:t>
            </a:r>
            <a:r>
              <a:rPr lang="it-IT" altLang="it-IT" sz="2400" dirty="0">
                <a:solidFill>
                  <a:srgbClr val="FF0000"/>
                </a:solidFill>
              </a:rPr>
              <a:t>la politica monetaria </a:t>
            </a:r>
            <a:r>
              <a:rPr lang="it-IT" altLang="it-IT" sz="2400" dirty="0"/>
              <a:t>potrebbe sembrare la soluzione: una sufficientemente grande riduzione del tasso di policy potrebbe riportare la produzione al suo livello originario.</a:t>
            </a:r>
          </a:p>
          <a:p>
            <a:pPr marL="0" indent="0">
              <a:buNone/>
            </a:pPr>
            <a:r>
              <a:rPr lang="it-IT" altLang="it-IT" sz="2400" dirty="0"/>
              <a:t>Tuttavia, il </a:t>
            </a:r>
            <a:r>
              <a:rPr lang="it-IT" altLang="it-IT" sz="2400" dirty="0">
                <a:solidFill>
                  <a:srgbClr val="FF0000"/>
                </a:solidFill>
              </a:rPr>
              <a:t>tasso di policy necessario per stimolare sufficientemente la produzione potrebbe benissimo essere negativo</a:t>
            </a:r>
            <a:r>
              <a:rPr lang="it-IT" altLang="it-IT" sz="2400" dirty="0"/>
              <a:t>.</a:t>
            </a:r>
          </a:p>
          <a:p>
            <a:pPr marL="0" indent="0">
              <a:buNone/>
            </a:pPr>
            <a:endParaRPr lang="it-IT" altLang="it-IT" sz="2400" dirty="0"/>
          </a:p>
          <a:p>
            <a:pPr marL="0" indent="0">
              <a:buNone/>
            </a:pPr>
            <a:r>
              <a:rPr lang="it-IT" altLang="it-IT" sz="2400" dirty="0"/>
              <a:t>E in presenza dello </a:t>
            </a:r>
            <a:r>
              <a:rPr lang="it-IT" altLang="it-IT" sz="2400" dirty="0">
                <a:solidFill>
                  <a:srgbClr val="FF0000"/>
                </a:solidFill>
              </a:rPr>
              <a:t>zero </a:t>
            </a:r>
            <a:r>
              <a:rPr lang="it-IT" altLang="it-IT" sz="2400" dirty="0" err="1">
                <a:solidFill>
                  <a:srgbClr val="FF0000"/>
                </a:solidFill>
              </a:rPr>
              <a:t>lower</a:t>
            </a:r>
            <a:r>
              <a:rPr lang="it-IT" altLang="it-IT" sz="2400" dirty="0">
                <a:solidFill>
                  <a:srgbClr val="FF0000"/>
                </a:solidFill>
              </a:rPr>
              <a:t> </a:t>
            </a:r>
            <a:r>
              <a:rPr lang="it-IT" altLang="it-IT" sz="2400" dirty="0" err="1">
                <a:solidFill>
                  <a:srgbClr val="FF0000"/>
                </a:solidFill>
              </a:rPr>
              <a:t>bound</a:t>
            </a:r>
            <a:r>
              <a:rPr lang="it-IT" altLang="it-IT" sz="2400" dirty="0"/>
              <a:t>, la banca centrale potrebbe non essere in grado di raggiungerlo, proprio come è accaduto durante la crisi </a:t>
            </a:r>
            <a:r>
              <a:rPr lang="it-IT" altLang="it-IT" sz="2400" dirty="0" smtClean="0"/>
              <a:t>del 2008/2009.</a:t>
            </a: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23</a:t>
            </a:fld>
            <a:endParaRPr lang="it-IT"/>
          </a:p>
        </p:txBody>
      </p:sp>
    </p:spTree>
    <p:extLst>
      <p:ext uri="{BB962C8B-B14F-4D97-AF65-F5344CB8AC3E}">
        <p14:creationId xmlns:p14="http://schemas.microsoft.com/office/powerpoint/2010/main" val="3248512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3" y="1501080"/>
            <a:ext cx="8424936" cy="4855270"/>
          </a:xfrm>
        </p:spPr>
        <p:txBody>
          <a:bodyPr>
            <a:normAutofit/>
          </a:bodyPr>
          <a:lstStyle/>
          <a:p>
            <a:pPr marL="0" indent="0">
              <a:buNone/>
            </a:pPr>
            <a:r>
              <a:rPr lang="it-IT" altLang="it-IT" sz="2400" dirty="0" smtClean="0"/>
              <a:t>Nell’equilibrio iniziale r = 2% e x = 1%. Quindi </a:t>
            </a:r>
            <a:r>
              <a:rPr lang="it-IT" altLang="it-IT" sz="2400" dirty="0" err="1" smtClean="0"/>
              <a:t>r+x</a:t>
            </a:r>
            <a:r>
              <a:rPr lang="it-IT" altLang="it-IT" sz="2400" dirty="0" smtClean="0"/>
              <a:t>=3%</a:t>
            </a:r>
          </a:p>
          <a:p>
            <a:pPr marL="0" indent="0">
              <a:buNone/>
            </a:pPr>
            <a:endParaRPr lang="it-IT" altLang="it-IT" sz="2400" dirty="0" smtClean="0"/>
          </a:p>
          <a:p>
            <a:pPr marL="0" indent="0">
              <a:buNone/>
            </a:pPr>
            <a:r>
              <a:rPr lang="it-IT" altLang="it-IT" sz="2400" dirty="0" smtClean="0"/>
              <a:t>Supponiamo x aumenti del 4%, dall’1% al 5%, quindi </a:t>
            </a:r>
            <a:r>
              <a:rPr lang="it-IT" altLang="it-IT" sz="2400" dirty="0" err="1" smtClean="0"/>
              <a:t>r+x</a:t>
            </a:r>
            <a:r>
              <a:rPr lang="it-IT" altLang="it-IT" sz="2400" dirty="0" smtClean="0"/>
              <a:t>=7%. </a:t>
            </a:r>
          </a:p>
          <a:p>
            <a:pPr marL="0" indent="0">
              <a:buNone/>
            </a:pPr>
            <a:r>
              <a:rPr lang="it-IT" altLang="it-IT" sz="2400" dirty="0" smtClean="0"/>
              <a:t>Per mantenere fisso il valore di </a:t>
            </a:r>
            <a:r>
              <a:rPr lang="it-IT" altLang="it-IT" sz="2400" dirty="0" err="1" smtClean="0"/>
              <a:t>r+x</a:t>
            </a:r>
            <a:r>
              <a:rPr lang="it-IT" altLang="it-IT" sz="2400" dirty="0" smtClean="0"/>
              <a:t> al 3%, la banca centrale deve ridurre il tasso di policy r dal 2% al -2%. </a:t>
            </a:r>
          </a:p>
          <a:p>
            <a:pPr marL="0" indent="0">
              <a:buNone/>
            </a:pPr>
            <a:r>
              <a:rPr lang="it-IT" altLang="it-IT" sz="2400" dirty="0" smtClean="0"/>
              <a:t>In questo modo si ha -2%+5%=3%.</a:t>
            </a:r>
          </a:p>
          <a:p>
            <a:pPr marL="0" indent="0">
              <a:buNone/>
            </a:pPr>
            <a:endParaRPr lang="it-IT" altLang="it-IT" sz="2400" dirty="0"/>
          </a:p>
          <a:p>
            <a:pPr marL="0" indent="0">
              <a:buNone/>
            </a:pPr>
            <a:r>
              <a:rPr lang="it-IT" altLang="it-IT" sz="2400" dirty="0" smtClean="0"/>
              <a:t>Dato lo zero </a:t>
            </a:r>
            <a:r>
              <a:rPr lang="it-IT" altLang="it-IT" sz="2400" dirty="0" err="1" smtClean="0"/>
              <a:t>lower</a:t>
            </a:r>
            <a:r>
              <a:rPr lang="it-IT" altLang="it-IT" sz="2400" dirty="0" smtClean="0"/>
              <a:t> </a:t>
            </a:r>
            <a:r>
              <a:rPr lang="it-IT" altLang="it-IT" sz="2400" dirty="0" err="1" smtClean="0"/>
              <a:t>bound</a:t>
            </a:r>
            <a:r>
              <a:rPr lang="it-IT" altLang="it-IT" sz="2400" dirty="0" smtClean="0"/>
              <a:t> sul tasso di interesse nominale, il minor tasso di interesse reale che la banca centrale può raggiungere è dato da r = i – </a:t>
            </a:r>
            <a:r>
              <a:rPr lang="el-GR" altLang="it-IT" sz="2400" dirty="0" smtClean="0"/>
              <a:t>π</a:t>
            </a:r>
            <a:r>
              <a:rPr lang="it-IT" altLang="it-IT" sz="2400" baseline="30000" dirty="0" smtClean="0"/>
              <a:t>e</a:t>
            </a:r>
            <a:r>
              <a:rPr lang="it-IT" altLang="it-IT" sz="2400" dirty="0" smtClean="0"/>
              <a:t>= - </a:t>
            </a:r>
            <a:r>
              <a:rPr lang="el-GR" altLang="it-IT" sz="2400" dirty="0"/>
              <a:t>π</a:t>
            </a:r>
            <a:r>
              <a:rPr lang="it-IT" altLang="it-IT" sz="2400" baseline="30000" dirty="0" smtClean="0"/>
              <a:t>e</a:t>
            </a:r>
            <a:r>
              <a:rPr lang="it-IT" altLang="it-IT" sz="2400" dirty="0" smtClean="0"/>
              <a:t>.</a:t>
            </a:r>
          </a:p>
          <a:p>
            <a:pPr marL="0" indent="0">
              <a:buNone/>
            </a:pPr>
            <a:r>
              <a:rPr lang="it-IT" altLang="it-IT" sz="2400" i="1" dirty="0" smtClean="0"/>
              <a:t>Quindi le aspettative di inflazione sono importanti.</a:t>
            </a:r>
            <a:endParaRPr lang="it-IT" altLang="it-IT" sz="2400" i="1"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24</a:t>
            </a:fld>
            <a:endParaRPr lang="it-IT"/>
          </a:p>
        </p:txBody>
      </p:sp>
    </p:spTree>
    <p:extLst>
      <p:ext uri="{BB962C8B-B14F-4D97-AF65-F5344CB8AC3E}">
        <p14:creationId xmlns:p14="http://schemas.microsoft.com/office/powerpoint/2010/main" val="2406803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25</a:t>
            </a:fld>
            <a:endParaRPr lang="it-IT"/>
          </a:p>
        </p:txBody>
      </p:sp>
      <p:pic>
        <p:nvPicPr>
          <p:cNvPr id="5" name="Immagine 4" descr="Immagine che contiene linea, diagramma, Diagramma, Parallelo&#10;&#10;Descrizione generata automaticamente">
            <a:extLst>
              <a:ext uri="{FF2B5EF4-FFF2-40B4-BE49-F238E27FC236}">
                <a16:creationId xmlns:a16="http://schemas.microsoft.com/office/drawing/2014/main" id="{2710ECBA-3194-CDF2-90E1-AABAEE987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619672"/>
            <a:ext cx="7654721" cy="3933676"/>
          </a:xfrm>
          <a:prstGeom prst="rect">
            <a:avLst/>
          </a:prstGeom>
        </p:spPr>
      </p:pic>
    </p:spTree>
    <p:extLst>
      <p:ext uri="{BB962C8B-B14F-4D97-AF65-F5344CB8AC3E}">
        <p14:creationId xmlns:p14="http://schemas.microsoft.com/office/powerpoint/2010/main" val="331624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5. Da una crisi immobiliare a una crisi finanziaria</a:t>
            </a:r>
            <a:endParaRPr lang="it-IT" sz="2800" dirty="0"/>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501080"/>
            <a:ext cx="8964487" cy="4855270"/>
          </a:xfrm>
        </p:spPr>
        <p:txBody>
          <a:bodyPr>
            <a:normAutofit/>
          </a:bodyPr>
          <a:lstStyle/>
          <a:p>
            <a:pPr marL="0" indent="0">
              <a:buNone/>
            </a:pPr>
            <a:r>
              <a:rPr lang="it-IT" altLang="it-IT" sz="2400" dirty="0"/>
              <a:t>Quando i prezzi delle case cominciarono a scendere negli Stati Uniti nel 2006, molti economisti predissero una diminuzione della domanda e un rallentamento della crescita. Pochi capirono che questo avrebbe condotto a una grande crisi economica.</a:t>
            </a:r>
          </a:p>
          <a:p>
            <a:pPr marL="0" indent="0">
              <a:buNone/>
            </a:pPr>
            <a:endParaRPr lang="it-IT" altLang="it-IT" sz="2400" dirty="0"/>
          </a:p>
          <a:p>
            <a:pPr marL="0" indent="0">
              <a:buNone/>
            </a:pPr>
            <a:r>
              <a:rPr lang="it-IT" altLang="it-IT" sz="2400" dirty="0"/>
              <a:t>Quello che la maggior parte degli economisti non riuscì a prevedere fu l’effetto del crollo dei prezzi delle case sul sistema finanziario e, a sua volta, il suo effetto sull’economia.</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26</a:t>
            </a:fld>
            <a:endParaRPr lang="it-IT"/>
          </a:p>
        </p:txBody>
      </p:sp>
    </p:spTree>
    <p:extLst>
      <p:ext uri="{BB962C8B-B14F-4D97-AF65-F5344CB8AC3E}">
        <p14:creationId xmlns:p14="http://schemas.microsoft.com/office/powerpoint/2010/main" val="425029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5.1 Prezzi immobiliari e mutui ipotecari </a:t>
            </a:r>
            <a:r>
              <a:rPr lang="it-IT" altLang="it-IT" sz="3200" dirty="0"/>
              <a:t>“subprime”</a:t>
            </a:r>
            <a:endParaRPr lang="it-IT" sz="3200" dirty="0"/>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48634" y="1489573"/>
            <a:ext cx="9036496" cy="571275"/>
          </a:xfrm>
        </p:spPr>
        <p:txBody>
          <a:bodyPr>
            <a:normAutofit/>
          </a:bodyPr>
          <a:lstStyle/>
          <a:p>
            <a:pPr marL="0" indent="0">
              <a:buNone/>
            </a:pPr>
            <a:r>
              <a:rPr lang="it-IT" altLang="it-IT" sz="2000" dirty="0"/>
              <a:t>Nel seguente grafico è riportato l’andamento del prezzo delle case negli USA dal 2000.</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27</a:t>
            </a:fld>
            <a:endParaRPr lang="it-IT"/>
          </a:p>
        </p:txBody>
      </p:sp>
      <p:sp>
        <p:nvSpPr>
          <p:cNvPr id="7" name="CasellaDiTesto 6">
            <a:extLst>
              <a:ext uri="{FF2B5EF4-FFF2-40B4-BE49-F238E27FC236}">
                <a16:creationId xmlns:a16="http://schemas.microsoft.com/office/drawing/2014/main" id="{1367A62D-81B0-4FB0-B787-0D556C417ADA}"/>
              </a:ext>
            </a:extLst>
          </p:cNvPr>
          <p:cNvSpPr txBox="1"/>
          <p:nvPr/>
        </p:nvSpPr>
        <p:spPr>
          <a:xfrm>
            <a:off x="631109" y="2203288"/>
            <a:ext cx="2560444" cy="338554"/>
          </a:xfrm>
          <a:prstGeom prst="rect">
            <a:avLst/>
          </a:prstGeom>
          <a:noFill/>
        </p:spPr>
        <p:txBody>
          <a:bodyPr wrap="square" rtlCol="0">
            <a:spAutoFit/>
          </a:bodyPr>
          <a:lstStyle/>
          <a:p>
            <a:r>
              <a:rPr lang="it-IT" sz="1600" dirty="0"/>
              <a:t>Fonte: Indice di Case-</a:t>
            </a:r>
            <a:r>
              <a:rPr lang="it-IT" sz="1600" dirty="0" err="1"/>
              <a:t>Shiller</a:t>
            </a:r>
            <a:endParaRPr lang="it-IT" sz="1600" dirty="0"/>
          </a:p>
        </p:txBody>
      </p:sp>
      <p:pic>
        <p:nvPicPr>
          <p:cNvPr id="8" name="Immagine 7" descr="Immagine che contiene Diagramma, testo, linea, diagramma&#10;&#10;Descrizione generata automaticamente">
            <a:extLst>
              <a:ext uri="{FF2B5EF4-FFF2-40B4-BE49-F238E27FC236}">
                <a16:creationId xmlns:a16="http://schemas.microsoft.com/office/drawing/2014/main" id="{7CA7F7AE-D91D-4A7F-5C88-012937A0A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762" y="2703195"/>
            <a:ext cx="6732240" cy="3010807"/>
          </a:xfrm>
          <a:prstGeom prst="rect">
            <a:avLst/>
          </a:prstGeom>
        </p:spPr>
      </p:pic>
    </p:spTree>
    <p:extLst>
      <p:ext uri="{BB962C8B-B14F-4D97-AF65-F5344CB8AC3E}">
        <p14:creationId xmlns:p14="http://schemas.microsoft.com/office/powerpoint/2010/main" val="805163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251520" y="476672"/>
            <a:ext cx="8568952" cy="1143000"/>
          </a:xfrm>
        </p:spPr>
        <p:txBody>
          <a:bodyPr/>
          <a:lstStyle/>
          <a:p>
            <a:r>
              <a:rPr lang="it-IT" sz="3200" dirty="0" smtClean="0"/>
              <a:t>5.1. Prezzi immobiliari e mutui ipotecari </a:t>
            </a:r>
            <a:r>
              <a:rPr lang="it-IT" sz="3200" dirty="0" err="1" smtClean="0"/>
              <a:t>subprime</a:t>
            </a:r>
            <a:endParaRPr lang="it-IT" sz="2800" dirty="0"/>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501080"/>
            <a:ext cx="8964487" cy="4855270"/>
          </a:xfrm>
        </p:spPr>
        <p:txBody>
          <a:bodyPr>
            <a:normAutofit/>
          </a:bodyPr>
          <a:lstStyle/>
          <a:p>
            <a:pPr marL="0" indent="0">
              <a:buNone/>
            </a:pPr>
            <a:r>
              <a:rPr lang="it-IT" altLang="it-IT" sz="2400" dirty="0" smtClean="0"/>
              <a:t>L’aumento dei prezzi immobiliari dal 2000 al 2006 era giustificato?</a:t>
            </a:r>
          </a:p>
          <a:p>
            <a:pPr marL="0" indent="0">
              <a:buNone/>
            </a:pPr>
            <a:r>
              <a:rPr lang="it-IT" altLang="it-IT" sz="2400" dirty="0" smtClean="0"/>
              <a:t>In parte sì, per due ragioni:</a:t>
            </a:r>
          </a:p>
          <a:p>
            <a:r>
              <a:rPr lang="it-IT" altLang="it-IT" sz="2400" dirty="0" smtClean="0"/>
              <a:t>Gli anni 2000 si erano caratterizzati per bassi tassi di interesse che rendevano conveniente accendere mutui. Quindi la domanda di abitazioni crebbe.</a:t>
            </a:r>
          </a:p>
          <a:p>
            <a:r>
              <a:rPr lang="it-IT" altLang="it-IT" sz="2400" dirty="0" smtClean="0"/>
              <a:t>Coloro che concedevano mutui lo facevano sempre più spesso anche a favore di debitori che non presentavano adeguate garanzie. Tali mutui ipotecari sono noti come mutui </a:t>
            </a:r>
            <a:r>
              <a:rPr lang="it-IT" altLang="it-IT" sz="2400" b="1" i="1" dirty="0" err="1" smtClean="0"/>
              <a:t>subprime</a:t>
            </a:r>
            <a:r>
              <a:rPr lang="it-IT" altLang="it-IT" sz="2400" dirty="0" smtClean="0"/>
              <a:t>. Nel 2006, il 20% di tutti i mutui ipotecari statunitensi erano </a:t>
            </a:r>
            <a:r>
              <a:rPr lang="it-IT" altLang="it-IT" sz="2400" dirty="0" err="1" smtClean="0"/>
              <a:t>subprime</a:t>
            </a:r>
            <a:r>
              <a:rPr lang="it-IT" altLang="it-IT" sz="2400" dirty="0" smtClean="0"/>
              <a:t>.</a:t>
            </a:r>
          </a:p>
          <a:p>
            <a:pPr marL="0" indent="0">
              <a:buNone/>
            </a:pP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28</a:t>
            </a:fld>
            <a:endParaRPr lang="it-IT"/>
          </a:p>
        </p:txBody>
      </p:sp>
    </p:spTree>
    <p:extLst>
      <p:ext uri="{BB962C8B-B14F-4D97-AF65-F5344CB8AC3E}">
        <p14:creationId xmlns:p14="http://schemas.microsoft.com/office/powerpoint/2010/main" val="2986123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251520" y="476672"/>
            <a:ext cx="8568952" cy="1143000"/>
          </a:xfrm>
        </p:spPr>
        <p:txBody>
          <a:bodyPr/>
          <a:lstStyle/>
          <a:p>
            <a:r>
              <a:rPr lang="it-IT" sz="3200" dirty="0" smtClean="0"/>
              <a:t>5.1. Prezzi immobiliari e mutui ipotecari </a:t>
            </a:r>
            <a:r>
              <a:rPr lang="it-IT" sz="3200" dirty="0" err="1" smtClean="0"/>
              <a:t>subprime</a:t>
            </a:r>
            <a:endParaRPr lang="it-IT" sz="2800" dirty="0"/>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340768"/>
            <a:ext cx="8964487" cy="5015582"/>
          </a:xfrm>
        </p:spPr>
        <p:txBody>
          <a:bodyPr>
            <a:normAutofit/>
          </a:bodyPr>
          <a:lstStyle/>
          <a:p>
            <a:r>
              <a:rPr lang="it-IT" altLang="it-IT" sz="2400" dirty="0" smtClean="0"/>
              <a:t>I timori legati all’inflazione spinsero la Fed ad alzare i tassi e la bolla immobiliare scoppiò, determinando un calo dei prezzi delle case.</a:t>
            </a:r>
          </a:p>
          <a:p>
            <a:r>
              <a:rPr lang="it-IT" altLang="it-IT" sz="2400" dirty="0" smtClean="0"/>
              <a:t>I soggetti che avevano acceso un mutuo a tasso variabile che avevano redditi bassi ed impieghi precari iniziarono a ritardare il pagamento delle rate del mutuo, e spesso, non furono più in grado di restituire quanto ottenuto a credito.</a:t>
            </a:r>
          </a:p>
          <a:p>
            <a:r>
              <a:rPr lang="it-IT" altLang="it-IT" sz="2400" dirty="0" smtClean="0"/>
              <a:t>La riduzione del valore delle case determinò un drastico calo nelle dimensioni delle garanzie (il collaterale) su cui potevano contare le banche, che, inoltre, vedevano diminuire il proprio attivo perché molti mutuatari non erano più solventi.</a:t>
            </a:r>
          </a:p>
          <a:p>
            <a:pPr marL="0" indent="0">
              <a:buNone/>
            </a:pPr>
            <a:endParaRPr lang="it-IT" altLang="it-IT" sz="2400" dirty="0" smtClean="0"/>
          </a:p>
          <a:p>
            <a:pPr marL="0" indent="0">
              <a:buNone/>
            </a:pPr>
            <a:r>
              <a:rPr lang="it-IT" altLang="it-IT" sz="2400" dirty="0" smtClean="0"/>
              <a:t>Ma non è tutto qui…</a:t>
            </a: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29</a:t>
            </a:fld>
            <a:endParaRPr lang="it-IT"/>
          </a:p>
        </p:txBody>
      </p:sp>
    </p:spTree>
    <p:extLst>
      <p:ext uri="{BB962C8B-B14F-4D97-AF65-F5344CB8AC3E}">
        <p14:creationId xmlns:p14="http://schemas.microsoft.com/office/powerpoint/2010/main" val="241009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7200" y="409228"/>
            <a:ext cx="8229600" cy="1143000"/>
          </a:xfrm>
        </p:spPr>
        <p:txBody>
          <a:bodyPr/>
          <a:lstStyle/>
          <a:p>
            <a:r>
              <a:rPr lang="it-IT" sz="3200"/>
              <a:t>1. Tasso di interesse reale e nominale</a:t>
            </a:r>
            <a:endParaRPr lang="it-IT" sz="32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3</a:t>
            </a:fld>
            <a:endParaRPr lang="it-IT"/>
          </a:p>
        </p:txBody>
      </p:sp>
      <p:pic>
        <p:nvPicPr>
          <p:cNvPr id="5" name="Immagine 4" descr="Immagine che contiene testo, schermata, numero, Carattere&#10;&#10;Descrizione generata automaticamente">
            <a:extLst>
              <a:ext uri="{FF2B5EF4-FFF2-40B4-BE49-F238E27FC236}">
                <a16:creationId xmlns:a16="http://schemas.microsoft.com/office/drawing/2014/main" id="{E63BD0F8-89A2-6FFB-A92E-95E805F6F573}"/>
              </a:ext>
            </a:extLst>
          </p:cNvPr>
          <p:cNvPicPr>
            <a:picLocks noChangeAspect="1"/>
          </p:cNvPicPr>
          <p:nvPr/>
        </p:nvPicPr>
        <p:blipFill rotWithShape="1">
          <a:blip r:embed="rId2">
            <a:extLst>
              <a:ext uri="{28A0092B-C50C-407E-A947-70E740481C1C}">
                <a14:useLocalDpi xmlns:a14="http://schemas.microsoft.com/office/drawing/2010/main" val="0"/>
              </a:ext>
            </a:extLst>
          </a:blip>
          <a:srcRect l="9982" r="7428"/>
          <a:stretch/>
        </p:blipFill>
        <p:spPr>
          <a:xfrm>
            <a:off x="1079611" y="1700808"/>
            <a:ext cx="6984777" cy="3312368"/>
          </a:xfrm>
          <a:prstGeom prst="rect">
            <a:avLst/>
          </a:prstGeom>
        </p:spPr>
      </p:pic>
    </p:spTree>
    <p:extLst>
      <p:ext uri="{BB962C8B-B14F-4D97-AF65-F5344CB8AC3E}">
        <p14:creationId xmlns:p14="http://schemas.microsoft.com/office/powerpoint/2010/main" val="332185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3" y="1124744"/>
            <a:ext cx="8784975" cy="4855270"/>
          </a:xfrm>
        </p:spPr>
        <p:txBody>
          <a:bodyPr>
            <a:normAutofit/>
          </a:bodyPr>
          <a:lstStyle/>
          <a:p>
            <a:r>
              <a:rPr lang="it-IT" altLang="it-IT" sz="2400" dirty="0" smtClean="0"/>
              <a:t>Per sfuggire alle regole sulla dimensione della leva finanziaria molte banche crearono i VIS, veicoli di investimento strutturato.</a:t>
            </a:r>
          </a:p>
          <a:p>
            <a:r>
              <a:rPr lang="it-IT" altLang="it-IT" sz="2400" dirty="0" smtClean="0"/>
              <a:t>I VIS, sul fronte del passivo si indebitavano a breve, e sul fronte dell’attivo detenevano una certa varietà di strumenti (tra cui i mutui </a:t>
            </a:r>
            <a:r>
              <a:rPr lang="it-IT" altLang="it-IT" sz="2400" dirty="0" err="1" smtClean="0"/>
              <a:t>subprime</a:t>
            </a:r>
            <a:r>
              <a:rPr lang="it-IT" altLang="it-IT" sz="2400" dirty="0" smtClean="0"/>
              <a:t>).</a:t>
            </a:r>
          </a:p>
          <a:p>
            <a:r>
              <a:rPr lang="it-IT" altLang="it-IT" sz="2400" dirty="0" smtClean="0"/>
              <a:t>I VIS, se in difficoltà, potevano beneficiare del supporto della banca che li aveva creati, da cui avrebbero ottenuto liquidità.</a:t>
            </a:r>
          </a:p>
          <a:p>
            <a:endParaRPr lang="it-IT" altLang="it-IT" sz="2400" dirty="0"/>
          </a:p>
          <a:p>
            <a:r>
              <a:rPr lang="it-IT" altLang="it-IT" sz="2400" dirty="0" smtClean="0"/>
              <a:t>Quando </a:t>
            </a:r>
            <a:r>
              <a:rPr lang="it-IT" altLang="it-IT" sz="2400" smtClean="0"/>
              <a:t>però il </a:t>
            </a:r>
            <a:r>
              <a:rPr lang="it-IT" altLang="it-IT" sz="2400" dirty="0" smtClean="0"/>
              <a:t>valore delle attività calò, la solvibilità dei VIS venne messa in discussione e, dato il legame con le banche, anche quella delle banche venne compromessa.</a:t>
            </a:r>
          </a:p>
          <a:p>
            <a:pPr marL="0" indent="0">
              <a:buNone/>
            </a:pPr>
            <a:r>
              <a:rPr lang="it-IT" altLang="it-IT" sz="2400" dirty="0" smtClean="0"/>
              <a:t>Ma non basta…</a:t>
            </a: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30</a:t>
            </a:fld>
            <a:endParaRPr lang="it-IT"/>
          </a:p>
        </p:txBody>
      </p:sp>
    </p:spTree>
    <p:extLst>
      <p:ext uri="{BB962C8B-B14F-4D97-AF65-F5344CB8AC3E}">
        <p14:creationId xmlns:p14="http://schemas.microsoft.com/office/powerpoint/2010/main" val="318040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3" y="1124744"/>
            <a:ext cx="8784975" cy="4855270"/>
          </a:xfrm>
        </p:spPr>
        <p:txBody>
          <a:bodyPr>
            <a:normAutofit/>
          </a:bodyPr>
          <a:lstStyle/>
          <a:p>
            <a:pPr marL="0" indent="0">
              <a:buNone/>
            </a:pPr>
            <a:endParaRPr lang="it-IT" altLang="it-IT" sz="2400" dirty="0"/>
          </a:p>
          <a:p>
            <a:r>
              <a:rPr lang="it-IT" altLang="it-IT" sz="2400" dirty="0" smtClean="0"/>
              <a:t>Si sviluppò la </a:t>
            </a:r>
            <a:r>
              <a:rPr lang="it-IT" altLang="it-IT" sz="2400" b="1" dirty="0" smtClean="0">
                <a:solidFill>
                  <a:srgbClr val="FF0000"/>
                </a:solidFill>
              </a:rPr>
              <a:t>cartolarizzazione</a:t>
            </a:r>
            <a:r>
              <a:rPr lang="it-IT" altLang="it-IT" sz="2400" dirty="0" smtClean="0"/>
              <a:t>, ovvero la creazione di attività finanziarie sulla base di altre attività.</a:t>
            </a:r>
          </a:p>
          <a:p>
            <a:r>
              <a:rPr lang="it-IT" altLang="it-IT" sz="2400" dirty="0" smtClean="0"/>
              <a:t>In questo caso vennero create delle attività note come </a:t>
            </a:r>
            <a:r>
              <a:rPr lang="it-IT" altLang="it-IT" sz="2400" dirty="0" err="1" smtClean="0"/>
              <a:t>mortgage-backed</a:t>
            </a:r>
            <a:r>
              <a:rPr lang="it-IT" altLang="it-IT" sz="2400" dirty="0" smtClean="0"/>
              <a:t> </a:t>
            </a:r>
            <a:r>
              <a:rPr lang="it-IT" altLang="it-IT" sz="2400" dirty="0" err="1" smtClean="0"/>
              <a:t>securities</a:t>
            </a:r>
            <a:r>
              <a:rPr lang="it-IT" altLang="it-IT" sz="2400" dirty="0" smtClean="0"/>
              <a:t> (</a:t>
            </a:r>
            <a:r>
              <a:rPr lang="it-IT" altLang="it-IT" sz="2400" dirty="0" err="1" smtClean="0"/>
              <a:t>Mbs</a:t>
            </a:r>
            <a:r>
              <a:rPr lang="it-IT" altLang="it-IT" sz="2400" dirty="0" smtClean="0"/>
              <a:t>), che fornivano un rendimento legato a centinaia o migliaia di mutui sottostanti.</a:t>
            </a:r>
          </a:p>
          <a:p>
            <a:endParaRPr lang="it-IT" altLang="it-IT" sz="2400" dirty="0"/>
          </a:p>
          <a:p>
            <a:pPr marL="0" indent="0">
              <a:buNone/>
            </a:pPr>
            <a:r>
              <a:rPr lang="it-IT" altLang="it-IT" sz="2400" dirty="0" smtClean="0"/>
              <a:t>La cartolarizzazione è una buona idea?</a:t>
            </a:r>
          </a:p>
          <a:p>
            <a:pPr marL="0" indent="0">
              <a:buNone/>
            </a:pP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31</a:t>
            </a:fld>
            <a:endParaRPr lang="it-IT"/>
          </a:p>
        </p:txBody>
      </p:sp>
    </p:spTree>
    <p:extLst>
      <p:ext uri="{BB962C8B-B14F-4D97-AF65-F5344CB8AC3E}">
        <p14:creationId xmlns:p14="http://schemas.microsoft.com/office/powerpoint/2010/main" val="2568169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1. Tasso di interesse reale e nominale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052736"/>
                <a:ext cx="8784976" cy="5040560"/>
              </a:xfrm>
            </p:spPr>
            <p:txBody>
              <a:bodyPr>
                <a:normAutofit fontScale="85000" lnSpcReduction="20000"/>
              </a:bodyPr>
              <a:lstStyle/>
              <a:p>
                <a:pPr marL="0" indent="0">
                  <a:buNone/>
                </a:pPr>
                <a:r>
                  <a:rPr lang="it-IT" altLang="it-IT" sz="2400" dirty="0" smtClean="0"/>
                  <a:t>Partiamo da </a:t>
                </a:r>
              </a:p>
              <a:p>
                <a:pPr marL="0" indent="0">
                  <a:buNone/>
                </a:pPr>
                <a:endParaRPr lang="it-IT" altLang="it-IT" sz="2400" dirty="0"/>
              </a:p>
              <a:p>
                <a:pPr marL="0" indent="0" algn="ctr">
                  <a:buNone/>
                </a:pPr>
                <a14:m>
                  <m:oMath xmlns:m="http://schemas.openxmlformats.org/officeDocument/2006/math">
                    <m:r>
                      <a:rPr lang="it-IT" altLang="it-IT" sz="2400" i="1">
                        <a:latin typeface="Cambria Math" panose="02040503050406030204" pitchFamily="18" charset="0"/>
                      </a:rPr>
                      <m:t>1+ </m:t>
                    </m:r>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𝑟</m:t>
                        </m:r>
                      </m:e>
                      <m:sub>
                        <m:r>
                          <a:rPr lang="it-IT" altLang="it-IT" sz="2400" i="1">
                            <a:latin typeface="Cambria Math" panose="02040503050406030204" pitchFamily="18" charset="0"/>
                          </a:rPr>
                          <m:t>𝑡</m:t>
                        </m:r>
                      </m:sub>
                    </m:sSub>
                    <m:r>
                      <a:rPr lang="it-IT" altLang="it-IT" sz="2400">
                        <a:latin typeface="Cambria Math" panose="02040503050406030204" pitchFamily="18" charset="0"/>
                      </a:rPr>
                      <m:t>=</m:t>
                    </m:r>
                    <m:d>
                      <m:dPr>
                        <m:ctrlPr>
                          <a:rPr lang="it-IT" altLang="it-IT" sz="2400" i="1">
                            <a:latin typeface="Cambria Math" panose="02040503050406030204" pitchFamily="18" charset="0"/>
                          </a:rPr>
                        </m:ctrlPr>
                      </m:dPr>
                      <m:e>
                        <m:r>
                          <a:rPr lang="it-IT" altLang="it-IT" sz="2400" i="1">
                            <a:latin typeface="Cambria Math" panose="02040503050406030204" pitchFamily="18" charset="0"/>
                          </a:rPr>
                          <m:t>1+</m:t>
                        </m:r>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𝑖</m:t>
                            </m:r>
                          </m:e>
                          <m:sub>
                            <m:r>
                              <a:rPr lang="it-IT" altLang="it-IT" sz="2400" i="1">
                                <a:latin typeface="Cambria Math" panose="02040503050406030204" pitchFamily="18" charset="0"/>
                              </a:rPr>
                              <m:t>𝑡</m:t>
                            </m:r>
                          </m:sub>
                        </m:sSub>
                      </m:e>
                    </m:d>
                    <m:f>
                      <m:fPr>
                        <m:ctrlPr>
                          <a:rPr lang="it-IT" altLang="it-IT" sz="2400" i="1">
                            <a:latin typeface="Cambria Math" panose="02040503050406030204" pitchFamily="18" charset="0"/>
                          </a:rPr>
                        </m:ctrlPr>
                      </m:fPr>
                      <m:num>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sub>
                        </m:sSub>
                      </m:num>
                      <m:den>
                        <m:sSubSup>
                          <m:sSubSupPr>
                            <m:ctrlPr>
                              <a:rPr lang="it-IT" altLang="it-IT" sz="2400" i="1">
                                <a:latin typeface="Cambria Math" panose="02040503050406030204" pitchFamily="18" charset="0"/>
                              </a:rPr>
                            </m:ctrlPr>
                          </m:sSubSup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r>
                              <a:rPr lang="it-IT" altLang="it-IT" sz="2400" i="1">
                                <a:latin typeface="Cambria Math" panose="02040503050406030204" pitchFamily="18" charset="0"/>
                              </a:rPr>
                              <m:t>+1</m:t>
                            </m:r>
                          </m:sub>
                          <m:sup>
                            <m:r>
                              <a:rPr lang="it-IT" altLang="it-IT" sz="2400" i="1">
                                <a:latin typeface="Cambria Math" panose="02040503050406030204" pitchFamily="18" charset="0"/>
                              </a:rPr>
                              <m:t>𝑒</m:t>
                            </m:r>
                          </m:sup>
                        </m:sSubSup>
                      </m:den>
                    </m:f>
                  </m:oMath>
                </a14:m>
                <a:r>
                  <a:rPr lang="it-IT" altLang="it-IT" sz="2400" dirty="0"/>
                  <a:t> (1)</a:t>
                </a:r>
              </a:p>
              <a:p>
                <a:pPr marL="0" indent="0">
                  <a:buNone/>
                </a:pPr>
                <a:endParaRPr lang="it-IT" altLang="it-IT" sz="2400" dirty="0"/>
              </a:p>
              <a:p>
                <a:pPr marL="0" indent="0">
                  <a:buNone/>
                </a:pPr>
                <a:r>
                  <a:rPr lang="it-IT" altLang="it-IT" sz="2400" dirty="0" smtClean="0"/>
                  <a:t>Visto che esiste un solo bene possiamo descrivere l’inflazione attesa tra </a:t>
                </a:r>
                <a14:m>
                  <m:oMath xmlns:m="http://schemas.openxmlformats.org/officeDocument/2006/math">
                    <m:r>
                      <a:rPr lang="it-IT" altLang="it-IT" sz="2400" i="1">
                        <a:latin typeface="Cambria Math" panose="02040503050406030204" pitchFamily="18" charset="0"/>
                      </a:rPr>
                      <m:t>𝑡</m:t>
                    </m:r>
                  </m:oMath>
                </a14:m>
                <a:r>
                  <a:rPr lang="it-IT" altLang="it-IT" sz="2400" dirty="0" smtClean="0"/>
                  <a:t> e </a:t>
                </a:r>
                <a14:m>
                  <m:oMath xmlns:m="http://schemas.openxmlformats.org/officeDocument/2006/math">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oMath>
                </a14:m>
                <a:r>
                  <a:rPr lang="it-IT" altLang="it-IT" sz="2400" dirty="0" smtClean="0"/>
                  <a:t> con il </a:t>
                </a:r>
                <a14:m>
                  <m:oMath xmlns:m="http://schemas.openxmlformats.org/officeDocument/2006/math">
                    <m:sSubSup>
                      <m:sSubSupPr>
                        <m:ctrlPr>
                          <a:rPr lang="it-IT" altLang="it-IT" sz="2400" i="1" smtClean="0">
                            <a:latin typeface="Cambria Math" panose="02040503050406030204" pitchFamily="18" charset="0"/>
                          </a:rPr>
                        </m:ctrlPr>
                      </m:sSubSupPr>
                      <m:e>
                        <m:r>
                          <a:rPr lang="it-IT" altLang="it-IT" sz="2400" i="1" smtClean="0">
                            <a:latin typeface="Cambria Math" panose="02040503050406030204" pitchFamily="18" charset="0"/>
                            <a:ea typeface="Cambria Math" panose="02040503050406030204" pitchFamily="18" charset="0"/>
                          </a:rPr>
                          <m:t>𝜋</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oMath>
                </a14:m>
                <a:r>
                  <a:rPr lang="it-IT" altLang="it-IT" sz="2400" dirty="0" smtClean="0"/>
                  <a:t>.</a:t>
                </a:r>
              </a:p>
              <a:p>
                <a:pPr marL="0" indent="0">
                  <a:buNone/>
                </a:pPr>
                <a:endParaRPr lang="it-IT" altLang="it-IT" sz="2400" dirty="0"/>
              </a:p>
              <a:p>
                <a:pPr marL="0" indent="0">
                  <a:buNone/>
                </a:pPr>
                <a:r>
                  <a:rPr lang="it-IT" altLang="it-IT" sz="2400" dirty="0" smtClean="0"/>
                  <a:t>Possiamo quindi descrivere l’inflazione attesa come:</a:t>
                </a:r>
              </a:p>
              <a:p>
                <a:pPr marL="0" indent="0" algn="ctr">
                  <a:buNone/>
                </a:pPr>
                <a14:m>
                  <m:oMath xmlns:m="http://schemas.openxmlformats.org/officeDocument/2006/math">
                    <m:sSubSup>
                      <m:sSubSupPr>
                        <m:ctrlPr>
                          <a:rPr lang="it-IT" altLang="it-IT" sz="2400" i="1" smtClean="0">
                            <a:latin typeface="Cambria Math" panose="02040503050406030204" pitchFamily="18" charset="0"/>
                          </a:rPr>
                        </m:ctrlPr>
                      </m:sSubSupPr>
                      <m:e>
                        <m:r>
                          <a:rPr lang="it-IT" altLang="it-IT" sz="2400" i="1" smtClean="0">
                            <a:latin typeface="Cambria Math" panose="02040503050406030204" pitchFamily="18" charset="0"/>
                            <a:ea typeface="Cambria Math" panose="02040503050406030204" pitchFamily="18" charset="0"/>
                          </a:rPr>
                          <m:t>𝜋</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r>
                      <a:rPr lang="it-IT" altLang="it-IT" sz="2400" b="0" i="0" smtClean="0">
                        <a:latin typeface="Cambria Math" panose="02040503050406030204" pitchFamily="18" charset="0"/>
                      </a:rPr>
                      <m:t>=</m:t>
                    </m:r>
                    <m:f>
                      <m:fPr>
                        <m:ctrlPr>
                          <a:rPr lang="it-IT" altLang="it-IT" sz="2400" b="0" i="1" smtClean="0">
                            <a:latin typeface="Cambria Math" panose="02040503050406030204" pitchFamily="18" charset="0"/>
                          </a:rPr>
                        </m:ctrlPr>
                      </m:fPr>
                      <m:num>
                        <m:sSubSup>
                          <m:sSubSupPr>
                            <m:ctrlPr>
                              <a:rPr lang="it-IT" altLang="it-IT" sz="2400" b="0" i="1" smtClean="0">
                                <a:latin typeface="Cambria Math" panose="02040503050406030204" pitchFamily="18" charset="0"/>
                              </a:rPr>
                            </m:ctrlPr>
                          </m:sSubSupPr>
                          <m:e>
                            <m:r>
                              <a:rPr lang="it-IT" altLang="it-IT" sz="2400" b="0" i="1" smtClean="0">
                                <a:latin typeface="Cambria Math" panose="02040503050406030204" pitchFamily="18" charset="0"/>
                              </a:rPr>
                              <m:t>𝑃</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r>
                          <a:rPr lang="it-IT" altLang="it-IT" sz="2400" b="0" i="1" smtClean="0">
                            <a:latin typeface="Cambria Math" panose="02040503050406030204" pitchFamily="18" charset="0"/>
                          </a:rPr>
                          <m:t>−</m:t>
                        </m:r>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sub>
                        </m:sSub>
                      </m:num>
                      <m:den>
                        <m:sSub>
                          <m:sSubPr>
                            <m:ctrlPr>
                              <a:rPr lang="it-IT" altLang="it-IT" sz="2400" b="0" i="1" smtClean="0">
                                <a:latin typeface="Cambria Math" panose="02040503050406030204" pitchFamily="18" charset="0"/>
                              </a:rPr>
                            </m:ctrlPr>
                          </m:sSubPr>
                          <m:e>
                            <m:r>
                              <a:rPr lang="it-IT" altLang="it-IT" sz="2400" b="0" i="1" smtClean="0">
                                <a:latin typeface="Cambria Math" panose="02040503050406030204" pitchFamily="18" charset="0"/>
                              </a:rPr>
                              <m:t>𝑃</m:t>
                            </m:r>
                          </m:e>
                          <m:sub>
                            <m:r>
                              <a:rPr lang="it-IT" altLang="it-IT" sz="2400" b="0" i="1" smtClean="0">
                                <a:latin typeface="Cambria Math" panose="02040503050406030204" pitchFamily="18" charset="0"/>
                              </a:rPr>
                              <m:t>𝑡</m:t>
                            </m:r>
                          </m:sub>
                        </m:sSub>
                      </m:den>
                    </m:f>
                  </m:oMath>
                </a14:m>
                <a:r>
                  <a:rPr lang="it-IT" altLang="it-IT" sz="2400" dirty="0"/>
                  <a:t> </a:t>
                </a:r>
                <a:r>
                  <a:rPr lang="it-IT" altLang="it-IT" sz="2400" dirty="0" smtClean="0"/>
                  <a:t>(2)</a:t>
                </a:r>
                <a:endParaRPr lang="it-IT" altLang="it-IT" sz="2400" i="1" baseline="-25000" dirty="0" smtClean="0"/>
              </a:p>
              <a:p>
                <a:pPr marL="0" indent="0">
                  <a:buNone/>
                </a:pPr>
                <a:r>
                  <a:rPr lang="it-IT" altLang="it-IT" sz="2400" dirty="0" smtClean="0"/>
                  <a:t>Possiamo scrivere la relazione di cui sopra come:</a:t>
                </a:r>
              </a:p>
              <a:p>
                <a:pPr marL="0" indent="0" algn="ctr">
                  <a:buNone/>
                </a:pPr>
                <a:r>
                  <a:rPr lang="it-IT" altLang="it-IT" sz="2400" dirty="0" smtClean="0"/>
                  <a:t> </a:t>
                </a:r>
                <a14:m>
                  <m:oMath xmlns:m="http://schemas.openxmlformats.org/officeDocument/2006/math">
                    <m:sSubSup>
                      <m:sSubSupPr>
                        <m:ctrlPr>
                          <a:rPr lang="it-IT" altLang="it-IT" sz="2400" i="1">
                            <a:latin typeface="Cambria Math" panose="02040503050406030204" pitchFamily="18" charset="0"/>
                          </a:rPr>
                        </m:ctrlPr>
                      </m:sSubSupPr>
                      <m:e>
                        <m:r>
                          <a:rPr lang="it-IT" altLang="it-IT" sz="2400" b="0" i="1" smtClean="0">
                            <a:latin typeface="Cambria Math" panose="02040503050406030204" pitchFamily="18" charset="0"/>
                          </a:rPr>
                          <m:t>1+</m:t>
                        </m:r>
                        <m:r>
                          <a:rPr lang="it-IT" altLang="it-IT" sz="2400" i="1">
                            <a:latin typeface="Cambria Math" panose="02040503050406030204" pitchFamily="18" charset="0"/>
                            <a:ea typeface="Cambria Math" panose="02040503050406030204" pitchFamily="18" charset="0"/>
                          </a:rPr>
                          <m:t>𝜋</m:t>
                        </m:r>
                      </m:e>
                      <m:sub>
                        <m:r>
                          <a:rPr lang="it-IT" altLang="it-IT" sz="2400" i="1">
                            <a:latin typeface="Cambria Math" panose="02040503050406030204" pitchFamily="18" charset="0"/>
                          </a:rPr>
                          <m:t>𝑡</m:t>
                        </m:r>
                        <m:r>
                          <a:rPr lang="it-IT" altLang="it-IT" sz="2400" i="1">
                            <a:latin typeface="Cambria Math" panose="02040503050406030204" pitchFamily="18" charset="0"/>
                          </a:rPr>
                          <m:t>+1</m:t>
                        </m:r>
                      </m:sub>
                      <m:sup>
                        <m:r>
                          <a:rPr lang="it-IT" altLang="it-IT" sz="2400" i="1">
                            <a:latin typeface="Cambria Math" panose="02040503050406030204" pitchFamily="18" charset="0"/>
                          </a:rPr>
                          <m:t>𝑒</m:t>
                        </m:r>
                      </m:sup>
                    </m:sSubSup>
                    <m:r>
                      <a:rPr lang="it-IT" altLang="it-IT" sz="2400">
                        <a:latin typeface="Cambria Math" panose="02040503050406030204" pitchFamily="18" charset="0"/>
                      </a:rPr>
                      <m:t>=</m:t>
                    </m:r>
                    <m:r>
                      <a:rPr lang="it-IT" altLang="it-IT" sz="2400" b="0" i="1" smtClean="0">
                        <a:latin typeface="Cambria Math" panose="02040503050406030204" pitchFamily="18" charset="0"/>
                      </a:rPr>
                      <m:t>1+</m:t>
                    </m:r>
                    <m:f>
                      <m:fPr>
                        <m:ctrlPr>
                          <a:rPr lang="it-IT" altLang="it-IT" sz="2400" i="1">
                            <a:latin typeface="Cambria Math" panose="02040503050406030204" pitchFamily="18" charset="0"/>
                          </a:rPr>
                        </m:ctrlPr>
                      </m:fPr>
                      <m:num>
                        <m:sSubSup>
                          <m:sSubSupPr>
                            <m:ctrlPr>
                              <a:rPr lang="it-IT" altLang="it-IT" sz="2400" i="1">
                                <a:latin typeface="Cambria Math" panose="02040503050406030204" pitchFamily="18" charset="0"/>
                              </a:rPr>
                            </m:ctrlPr>
                          </m:sSubSup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r>
                              <a:rPr lang="it-IT" altLang="it-IT" sz="2400" i="1">
                                <a:latin typeface="Cambria Math" panose="02040503050406030204" pitchFamily="18" charset="0"/>
                              </a:rPr>
                              <m:t>+1</m:t>
                            </m:r>
                          </m:sub>
                          <m:sup>
                            <m:r>
                              <a:rPr lang="it-IT" altLang="it-IT" sz="2400" i="1">
                                <a:latin typeface="Cambria Math" panose="02040503050406030204" pitchFamily="18" charset="0"/>
                              </a:rPr>
                              <m:t>𝑒</m:t>
                            </m:r>
                          </m:sup>
                        </m:sSubSup>
                        <m:r>
                          <a:rPr lang="it-IT" altLang="it-IT" sz="2400" i="1" smtClean="0">
                            <a:latin typeface="Cambria Math" panose="02040503050406030204" pitchFamily="18" charset="0"/>
                          </a:rPr>
                          <m:t>−</m:t>
                        </m:r>
                        <m:sSub>
                          <m:sSubPr>
                            <m:ctrlPr>
                              <a:rPr lang="it-IT" altLang="it-IT" sz="2400" i="1" smtClean="0">
                                <a:latin typeface="Cambria Math" panose="02040503050406030204" pitchFamily="18" charset="0"/>
                              </a:rPr>
                            </m:ctrlPr>
                          </m:sSubPr>
                          <m:e>
                            <m:r>
                              <a:rPr lang="it-IT" altLang="it-IT" sz="2400" i="1">
                                <a:latin typeface="Cambria Math" panose="02040503050406030204" pitchFamily="18" charset="0"/>
                              </a:rPr>
                              <m:t>𝑃</m:t>
                            </m:r>
                          </m:e>
                          <m:sub>
                            <m:r>
                              <a:rPr lang="it-IT" altLang="it-IT" sz="2400" i="1" smtClean="0">
                                <a:latin typeface="Cambria Math" panose="02040503050406030204" pitchFamily="18" charset="0"/>
                              </a:rPr>
                              <m:t>𝑡</m:t>
                            </m:r>
                          </m:sub>
                        </m:sSub>
                      </m:num>
                      <m:den>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sub>
                        </m:sSub>
                      </m:den>
                    </m:f>
                  </m:oMath>
                </a14:m>
                <a:r>
                  <a:rPr lang="it-IT" altLang="it-IT" sz="2400" dirty="0" smtClean="0"/>
                  <a:t> (3)</a:t>
                </a:r>
                <a:endParaRPr lang="it-IT" altLang="it-IT" sz="2400" dirty="0"/>
              </a:p>
              <a:p>
                <a:pPr marL="0" indent="0">
                  <a:buNone/>
                </a:pPr>
                <a:r>
                  <a:rPr lang="it-IT" altLang="it-IT" sz="2400" dirty="0" smtClean="0"/>
                  <a:t>Semplificando il lato destro otteniamo</a:t>
                </a:r>
              </a:p>
              <a:p>
                <a:pPr marL="0" indent="0" algn="ctr">
                  <a:buNone/>
                </a:pPr>
                <a14:m>
                  <m:oMath xmlns:m="http://schemas.openxmlformats.org/officeDocument/2006/math">
                    <m:sSubSup>
                      <m:sSubSupPr>
                        <m:ctrlPr>
                          <a:rPr lang="it-IT" altLang="it-IT" sz="2400" i="1">
                            <a:latin typeface="Cambria Math" panose="02040503050406030204" pitchFamily="18" charset="0"/>
                          </a:rPr>
                        </m:ctrlPr>
                      </m:sSubSupPr>
                      <m:e>
                        <m:r>
                          <a:rPr lang="it-IT" altLang="it-IT" sz="2400" b="0" i="1" smtClean="0">
                            <a:latin typeface="Cambria Math" panose="02040503050406030204" pitchFamily="18" charset="0"/>
                          </a:rPr>
                          <m:t>1+</m:t>
                        </m:r>
                        <m:r>
                          <a:rPr lang="it-IT" altLang="it-IT" sz="2400" i="1">
                            <a:latin typeface="Cambria Math" panose="02040503050406030204" pitchFamily="18" charset="0"/>
                            <a:ea typeface="Cambria Math" panose="02040503050406030204" pitchFamily="18" charset="0"/>
                          </a:rPr>
                          <m:t>𝜋</m:t>
                        </m:r>
                      </m:e>
                      <m:sub>
                        <m:r>
                          <a:rPr lang="it-IT" altLang="it-IT" sz="2400" i="1">
                            <a:latin typeface="Cambria Math" panose="02040503050406030204" pitchFamily="18" charset="0"/>
                          </a:rPr>
                          <m:t>𝑡</m:t>
                        </m:r>
                        <m:r>
                          <a:rPr lang="it-IT" altLang="it-IT" sz="2400" i="1">
                            <a:latin typeface="Cambria Math" panose="02040503050406030204" pitchFamily="18" charset="0"/>
                          </a:rPr>
                          <m:t>+1</m:t>
                        </m:r>
                      </m:sub>
                      <m:sup>
                        <m:r>
                          <a:rPr lang="it-IT" altLang="it-IT" sz="2400" i="1">
                            <a:latin typeface="Cambria Math" panose="02040503050406030204" pitchFamily="18" charset="0"/>
                          </a:rPr>
                          <m:t>𝑒</m:t>
                        </m:r>
                      </m:sup>
                    </m:sSubSup>
                    <m:r>
                      <a:rPr lang="it-IT" altLang="it-IT" sz="2400" smtClean="0">
                        <a:latin typeface="Cambria Math" panose="02040503050406030204" pitchFamily="18" charset="0"/>
                      </a:rPr>
                      <m:t>=</m:t>
                    </m:r>
                    <m:f>
                      <m:fPr>
                        <m:ctrlPr>
                          <a:rPr lang="it-IT" altLang="it-IT" sz="2400" i="1">
                            <a:latin typeface="Cambria Math" panose="02040503050406030204" pitchFamily="18" charset="0"/>
                          </a:rPr>
                        </m:ctrlPr>
                      </m:fPr>
                      <m:num>
                        <m:sSubSup>
                          <m:sSubSupPr>
                            <m:ctrlPr>
                              <a:rPr lang="it-IT" altLang="it-IT" sz="2400" i="1">
                                <a:latin typeface="Cambria Math" panose="02040503050406030204" pitchFamily="18" charset="0"/>
                              </a:rPr>
                            </m:ctrlPr>
                          </m:sSubSup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r>
                              <a:rPr lang="it-IT" altLang="it-IT" sz="2400" i="1">
                                <a:latin typeface="Cambria Math" panose="02040503050406030204" pitchFamily="18" charset="0"/>
                              </a:rPr>
                              <m:t>+1</m:t>
                            </m:r>
                          </m:sub>
                          <m:sup>
                            <m:r>
                              <a:rPr lang="it-IT" altLang="it-IT" sz="2400" i="1">
                                <a:latin typeface="Cambria Math" panose="02040503050406030204" pitchFamily="18" charset="0"/>
                              </a:rPr>
                              <m:t>𝑒</m:t>
                            </m:r>
                          </m:sup>
                        </m:sSubSup>
                      </m:num>
                      <m:den>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sub>
                        </m:sSub>
                      </m:den>
                    </m:f>
                  </m:oMath>
                </a14:m>
                <a:r>
                  <a:rPr lang="it-IT" altLang="it-IT" sz="2400" dirty="0" smtClean="0"/>
                  <a:t> (4)</a:t>
                </a:r>
              </a:p>
              <a:p>
                <a:pPr marL="0" indent="0">
                  <a:buNone/>
                </a:pPr>
                <a:endParaRPr lang="it-IT" altLang="it-IT" sz="2400" dirty="0" smtClean="0"/>
              </a:p>
              <a:p>
                <a:pPr marL="0" indent="0">
                  <a:buNone/>
                </a:pPr>
                <a:endParaRPr lang="it-IT" altLang="it-IT" sz="2400" dirty="0"/>
              </a:p>
              <a:p>
                <a:pPr marL="0" indent="0">
                  <a:buFontTx/>
                  <a:buNone/>
                </a:pPr>
                <a:endParaRPr lang="it-IT" altLang="it-IT" sz="2400" dirty="0"/>
              </a:p>
            </p:txBody>
          </p:sp>
        </mc:Choice>
        <mc:Fallback xmlns="">
          <p:sp>
            <p:nvSpPr>
              <p:cNvPr id="3" name="Segnaposto contenuto 2">
                <a:extLst>
                  <a:ext uri="{FF2B5EF4-FFF2-40B4-BE49-F238E27FC236}">
                    <a16:creationId xmlns:a16="http://schemas.microsoft.com/office/drawing/2014/main" id="{504F553F-F82E-4F59-9D0B-F44FAA60546A}"/>
                  </a:ext>
                </a:extLst>
              </p:cNvPr>
              <p:cNvSpPr>
                <a:spLocks noGrp="1" noRot="1" noChangeAspect="1" noMove="1" noResize="1" noEditPoints="1" noAdjustHandles="1" noChangeArrowheads="1" noChangeShapeType="1" noTextEdit="1"/>
              </p:cNvSpPr>
              <p:nvPr>
                <p:ph idx="1"/>
              </p:nvPr>
            </p:nvSpPr>
            <p:spPr>
              <a:xfrm>
                <a:off x="179512" y="1052736"/>
                <a:ext cx="8784976" cy="5040560"/>
              </a:xfrm>
              <a:blipFill>
                <a:blip r:embed="rId2"/>
                <a:stretch>
                  <a:fillRect l="-693" t="-1814"/>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4</a:t>
            </a:fld>
            <a:endParaRPr lang="it-IT"/>
          </a:p>
        </p:txBody>
      </p:sp>
    </p:spTree>
    <p:extLst>
      <p:ext uri="{BB962C8B-B14F-4D97-AF65-F5344CB8AC3E}">
        <p14:creationId xmlns:p14="http://schemas.microsoft.com/office/powerpoint/2010/main" val="984258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1. Tasso di interesse reale e nominale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166018"/>
                <a:ext cx="8784976" cy="4783262"/>
              </a:xfrm>
            </p:spPr>
            <p:txBody>
              <a:bodyPr>
                <a:normAutofit/>
              </a:bodyPr>
              <a:lstStyle/>
              <a:p>
                <a:pPr marL="0" indent="0">
                  <a:buNone/>
                </a:pPr>
                <a:r>
                  <a:rPr lang="it-IT" altLang="it-IT" sz="2400" dirty="0" smtClean="0"/>
                  <a:t>Prendendo l’inverso otteniamo:</a:t>
                </a:r>
              </a:p>
              <a:p>
                <a:pPr marL="0" indent="0" algn="ctr">
                  <a:buNone/>
                </a:pPr>
                <a14:m>
                  <m:oMath xmlns:m="http://schemas.openxmlformats.org/officeDocument/2006/math">
                    <m:f>
                      <m:fPr>
                        <m:ctrlPr>
                          <a:rPr lang="it-IT" altLang="it-IT" sz="2400" i="1" smtClean="0">
                            <a:latin typeface="Cambria Math" panose="02040503050406030204" pitchFamily="18" charset="0"/>
                          </a:rPr>
                        </m:ctrlPr>
                      </m:fPr>
                      <m:num>
                        <m:r>
                          <a:rPr lang="it-IT" altLang="it-IT" sz="2400" b="0" i="1" smtClean="0">
                            <a:latin typeface="Cambria Math" panose="02040503050406030204" pitchFamily="18" charset="0"/>
                          </a:rPr>
                          <m:t>1</m:t>
                        </m:r>
                      </m:num>
                      <m:den>
                        <m:r>
                          <a:rPr lang="it-IT" altLang="it-IT" sz="2400" b="0" i="1" smtClean="0">
                            <a:latin typeface="Cambria Math" panose="02040503050406030204" pitchFamily="18" charset="0"/>
                          </a:rPr>
                          <m:t>1+</m:t>
                        </m:r>
                        <m:sSubSup>
                          <m:sSubSupPr>
                            <m:ctrlPr>
                              <a:rPr lang="it-IT" altLang="it-IT" sz="2400" b="0" i="1" smtClean="0">
                                <a:latin typeface="Cambria Math" panose="02040503050406030204" pitchFamily="18" charset="0"/>
                              </a:rPr>
                            </m:ctrlPr>
                          </m:sSubSupPr>
                          <m:e>
                            <m:r>
                              <a:rPr lang="it-IT" altLang="it-IT" sz="2400" b="0" i="1" smtClean="0">
                                <a:latin typeface="Cambria Math" panose="02040503050406030204" pitchFamily="18" charset="0"/>
                                <a:ea typeface="Cambria Math" panose="02040503050406030204" pitchFamily="18" charset="0"/>
                              </a:rPr>
                              <m:t>𝜋</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den>
                    </m:f>
                    <m:r>
                      <a:rPr lang="it-IT" altLang="it-IT" sz="2400" b="0" i="1" smtClean="0">
                        <a:latin typeface="Cambria Math" panose="02040503050406030204" pitchFamily="18" charset="0"/>
                      </a:rPr>
                      <m:t>=</m:t>
                    </m:r>
                    <m:f>
                      <m:fPr>
                        <m:ctrlPr>
                          <a:rPr lang="it-IT" altLang="it-IT" sz="2400" b="0" i="1" smtClean="0">
                            <a:latin typeface="Cambria Math" panose="02040503050406030204" pitchFamily="18" charset="0"/>
                          </a:rPr>
                        </m:ctrlPr>
                      </m:fPr>
                      <m:num>
                        <m:sSub>
                          <m:sSubPr>
                            <m:ctrlPr>
                              <a:rPr lang="it-IT" altLang="it-IT" sz="2400" b="0" i="1" smtClean="0">
                                <a:latin typeface="Cambria Math" panose="02040503050406030204" pitchFamily="18" charset="0"/>
                              </a:rPr>
                            </m:ctrlPr>
                          </m:sSubPr>
                          <m:e>
                            <m:r>
                              <a:rPr lang="it-IT" altLang="it-IT" sz="2400" b="0" i="1" smtClean="0">
                                <a:latin typeface="Cambria Math" panose="02040503050406030204" pitchFamily="18" charset="0"/>
                              </a:rPr>
                              <m:t>𝑃</m:t>
                            </m:r>
                          </m:e>
                          <m:sub>
                            <m:r>
                              <a:rPr lang="it-IT" altLang="it-IT" sz="2400" b="0" i="1" smtClean="0">
                                <a:latin typeface="Cambria Math" panose="02040503050406030204" pitchFamily="18" charset="0"/>
                              </a:rPr>
                              <m:t>𝑡</m:t>
                            </m:r>
                          </m:sub>
                        </m:sSub>
                      </m:num>
                      <m:den>
                        <m:sSubSup>
                          <m:sSubSupPr>
                            <m:ctrlPr>
                              <a:rPr lang="it-IT" altLang="it-IT" sz="2400" b="0" i="1" smtClean="0">
                                <a:latin typeface="Cambria Math" panose="02040503050406030204" pitchFamily="18" charset="0"/>
                              </a:rPr>
                            </m:ctrlPr>
                          </m:sSubSupPr>
                          <m:e>
                            <m:r>
                              <a:rPr lang="it-IT" altLang="it-IT" sz="2400" b="0" i="1" smtClean="0">
                                <a:latin typeface="Cambria Math" panose="02040503050406030204" pitchFamily="18" charset="0"/>
                              </a:rPr>
                              <m:t>𝑃</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den>
                    </m:f>
                  </m:oMath>
                </a14:m>
                <a:r>
                  <a:rPr lang="it-IT" altLang="it-IT" sz="2400" dirty="0" smtClean="0"/>
                  <a:t> (5)</a:t>
                </a:r>
              </a:p>
              <a:p>
                <a:pPr marL="0" indent="0">
                  <a:buNone/>
                </a:pPr>
                <a:r>
                  <a:rPr lang="it-IT" altLang="it-IT" sz="2400" dirty="0" smtClean="0"/>
                  <a:t>Sostituendo la relazione di cui sopra nella (1) possiamo scrivere:</a:t>
                </a:r>
              </a:p>
              <a:p>
                <a:pPr marL="0" indent="0" algn="ctr">
                  <a:buNone/>
                </a:pPr>
                <a14:m>
                  <m:oMath xmlns:m="http://schemas.openxmlformats.org/officeDocument/2006/math">
                    <m:r>
                      <a:rPr lang="it-IT" altLang="it-IT" sz="2400" b="0" i="1" smtClean="0">
                        <a:latin typeface="Cambria Math" panose="02040503050406030204" pitchFamily="18" charset="0"/>
                      </a:rPr>
                      <m:t>1+ </m:t>
                    </m:r>
                    <m:sSub>
                      <m:sSubPr>
                        <m:ctrlPr>
                          <a:rPr lang="it-IT" altLang="it-IT" sz="2400" b="0" i="1" smtClean="0">
                            <a:latin typeface="Cambria Math" panose="02040503050406030204" pitchFamily="18" charset="0"/>
                          </a:rPr>
                        </m:ctrlPr>
                      </m:sSubPr>
                      <m:e>
                        <m:r>
                          <a:rPr lang="it-IT" altLang="it-IT" sz="2400" b="0" i="1" smtClean="0">
                            <a:latin typeface="Cambria Math" panose="02040503050406030204" pitchFamily="18" charset="0"/>
                          </a:rPr>
                          <m:t>𝑟</m:t>
                        </m:r>
                      </m:e>
                      <m:sub>
                        <m:r>
                          <a:rPr lang="it-IT" altLang="it-IT" sz="2400" b="0" i="1" smtClean="0">
                            <a:latin typeface="Cambria Math" panose="02040503050406030204" pitchFamily="18" charset="0"/>
                          </a:rPr>
                          <m:t>𝑡</m:t>
                        </m:r>
                      </m:sub>
                    </m:sSub>
                    <m:r>
                      <a:rPr lang="it-IT" altLang="it-IT" sz="2400" b="0" i="0" smtClean="0">
                        <a:latin typeface="Cambria Math" panose="02040503050406030204" pitchFamily="18" charset="0"/>
                      </a:rPr>
                      <m:t>=</m:t>
                    </m:r>
                    <m:f>
                      <m:fPr>
                        <m:ctrlPr>
                          <a:rPr lang="it-IT" altLang="it-IT" sz="2400" b="0" i="1" smtClean="0">
                            <a:latin typeface="Cambria Math" panose="02040503050406030204" pitchFamily="18" charset="0"/>
                          </a:rPr>
                        </m:ctrlPr>
                      </m:fPr>
                      <m:num>
                        <m:r>
                          <a:rPr lang="it-IT" altLang="it-IT" sz="2400" b="0" i="1" smtClean="0">
                            <a:latin typeface="Cambria Math" panose="02040503050406030204" pitchFamily="18" charset="0"/>
                          </a:rPr>
                          <m:t>1+</m:t>
                        </m:r>
                        <m:sSub>
                          <m:sSubPr>
                            <m:ctrlPr>
                              <a:rPr lang="it-IT" altLang="it-IT" sz="2400" b="0" i="1" smtClean="0">
                                <a:latin typeface="Cambria Math" panose="02040503050406030204" pitchFamily="18" charset="0"/>
                              </a:rPr>
                            </m:ctrlPr>
                          </m:sSubPr>
                          <m:e>
                            <m:r>
                              <a:rPr lang="it-IT" altLang="it-IT" sz="2400" b="0" i="1" smtClean="0">
                                <a:latin typeface="Cambria Math" panose="02040503050406030204" pitchFamily="18" charset="0"/>
                              </a:rPr>
                              <m:t>𝑖</m:t>
                            </m:r>
                          </m:e>
                          <m:sub>
                            <m:r>
                              <a:rPr lang="it-IT" altLang="it-IT" sz="2400" b="0" i="1" smtClean="0">
                                <a:latin typeface="Cambria Math" panose="02040503050406030204" pitchFamily="18" charset="0"/>
                              </a:rPr>
                              <m:t>𝑡</m:t>
                            </m:r>
                          </m:sub>
                        </m:sSub>
                      </m:num>
                      <m:den>
                        <m:r>
                          <a:rPr lang="it-IT" altLang="it-IT" sz="2400" b="0" i="1" smtClean="0">
                            <a:latin typeface="Cambria Math" panose="02040503050406030204" pitchFamily="18" charset="0"/>
                          </a:rPr>
                          <m:t>1+</m:t>
                        </m:r>
                        <m:sSubSup>
                          <m:sSubSupPr>
                            <m:ctrlPr>
                              <a:rPr lang="it-IT" altLang="it-IT" sz="2400" b="0" i="1" smtClean="0">
                                <a:latin typeface="Cambria Math" panose="02040503050406030204" pitchFamily="18" charset="0"/>
                              </a:rPr>
                            </m:ctrlPr>
                          </m:sSubSupPr>
                          <m:e>
                            <m:r>
                              <a:rPr lang="it-IT" altLang="it-IT" sz="2400" b="0" i="1" smtClean="0">
                                <a:latin typeface="Cambria Math" panose="02040503050406030204" pitchFamily="18" charset="0"/>
                                <a:ea typeface="Cambria Math" panose="02040503050406030204" pitchFamily="18" charset="0"/>
                              </a:rPr>
                              <m:t>𝜋</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den>
                    </m:f>
                  </m:oMath>
                </a14:m>
                <a:r>
                  <a:rPr lang="it-IT" altLang="it-IT" sz="2400" dirty="0" smtClean="0"/>
                  <a:t> (6)</a:t>
                </a:r>
              </a:p>
              <a:p>
                <a:pPr marL="0" indent="0">
                  <a:buNone/>
                </a:pPr>
                <a:r>
                  <a:rPr lang="it-IT" altLang="it-IT" sz="2400" dirty="0" smtClean="0"/>
                  <a:t>La (6) ci fornisce la relazione tra tasso di interesse reale, tasso di interesse nominale e inflazione. Quando il tasso di interesse nominale e l’inflazione attesa non sono molto elevati (meno del 10% all’anno), una buona approssimazione è data dalla relazione seguente:</a:t>
                </a:r>
              </a:p>
              <a:p>
                <a:pPr marL="0" indent="0" algn="ctr">
                  <a:buNone/>
                </a:pPr>
                <a14:m>
                  <m:oMath xmlns:m="http://schemas.openxmlformats.org/officeDocument/2006/math">
                    <m:sSub>
                      <m:sSubPr>
                        <m:ctrlPr>
                          <a:rPr lang="it-IT" altLang="it-IT" sz="2400" i="1" smtClean="0">
                            <a:latin typeface="Cambria Math" panose="02040503050406030204" pitchFamily="18" charset="0"/>
                          </a:rPr>
                        </m:ctrlPr>
                      </m:sSubPr>
                      <m:e>
                        <m:r>
                          <a:rPr lang="it-IT" altLang="it-IT" sz="2400" b="0" i="1" smtClean="0">
                            <a:latin typeface="Cambria Math" panose="02040503050406030204" pitchFamily="18" charset="0"/>
                          </a:rPr>
                          <m:t>𝑟</m:t>
                        </m:r>
                      </m:e>
                      <m:sub>
                        <m:r>
                          <a:rPr lang="it-IT" altLang="it-IT" sz="2400" b="0" i="1" smtClean="0">
                            <a:latin typeface="Cambria Math" panose="02040503050406030204" pitchFamily="18" charset="0"/>
                          </a:rPr>
                          <m:t>𝑡</m:t>
                        </m:r>
                      </m:sub>
                    </m:sSub>
                    <m:r>
                      <a:rPr lang="it-IT" altLang="it-IT" sz="2400" i="1" smtClean="0">
                        <a:latin typeface="Cambria Math" panose="02040503050406030204" pitchFamily="18" charset="0"/>
                        <a:ea typeface="Cambria Math" panose="02040503050406030204" pitchFamily="18" charset="0"/>
                      </a:rPr>
                      <m:t>≈</m:t>
                    </m:r>
                    <m:sSub>
                      <m:sSubPr>
                        <m:ctrlPr>
                          <a:rPr lang="it-IT" altLang="it-IT" sz="2400" i="1" smtClean="0">
                            <a:latin typeface="Cambria Math" panose="02040503050406030204" pitchFamily="18" charset="0"/>
                            <a:ea typeface="Cambria Math" panose="02040503050406030204" pitchFamily="18" charset="0"/>
                          </a:rPr>
                        </m:ctrlPr>
                      </m:sSubPr>
                      <m:e>
                        <m:r>
                          <a:rPr lang="it-IT" altLang="it-IT" sz="2400" b="0" i="1" smtClean="0">
                            <a:latin typeface="Cambria Math" panose="02040503050406030204" pitchFamily="18" charset="0"/>
                            <a:ea typeface="Cambria Math" panose="02040503050406030204" pitchFamily="18" charset="0"/>
                          </a:rPr>
                          <m:t>𝑖</m:t>
                        </m:r>
                      </m:e>
                      <m:sub>
                        <m:r>
                          <a:rPr lang="it-IT" altLang="it-IT" sz="2400" b="0" i="1" smtClean="0">
                            <a:latin typeface="Cambria Math" panose="02040503050406030204" pitchFamily="18" charset="0"/>
                            <a:ea typeface="Cambria Math" panose="02040503050406030204" pitchFamily="18" charset="0"/>
                          </a:rPr>
                          <m:t>𝑡</m:t>
                        </m:r>
                      </m:sub>
                    </m:sSub>
                    <m:r>
                      <a:rPr lang="it-IT" altLang="it-IT" sz="2400" b="0" i="1" smtClean="0">
                        <a:latin typeface="Cambria Math" panose="02040503050406030204" pitchFamily="18" charset="0"/>
                        <a:ea typeface="Cambria Math" panose="02040503050406030204" pitchFamily="18" charset="0"/>
                      </a:rPr>
                      <m:t>−</m:t>
                    </m:r>
                    <m:sSubSup>
                      <m:sSubSupPr>
                        <m:ctrlPr>
                          <a:rPr lang="it-IT" altLang="it-IT" sz="2400" b="0" i="1" smtClean="0">
                            <a:latin typeface="Cambria Math" panose="02040503050406030204" pitchFamily="18" charset="0"/>
                            <a:ea typeface="Cambria Math" panose="02040503050406030204" pitchFamily="18" charset="0"/>
                          </a:rPr>
                        </m:ctrlPr>
                      </m:sSubSupPr>
                      <m:e>
                        <m:r>
                          <a:rPr lang="it-IT" altLang="it-IT" sz="2400" b="0" i="1" smtClean="0">
                            <a:latin typeface="Cambria Math" panose="02040503050406030204" pitchFamily="18" charset="0"/>
                            <a:ea typeface="Cambria Math" panose="02040503050406030204" pitchFamily="18" charset="0"/>
                          </a:rPr>
                          <m:t>𝜋</m:t>
                        </m:r>
                      </m:e>
                      <m:sub>
                        <m:r>
                          <a:rPr lang="it-IT" altLang="it-IT" sz="2400" b="0" i="1" smtClean="0">
                            <a:latin typeface="Cambria Math" panose="02040503050406030204" pitchFamily="18" charset="0"/>
                            <a:ea typeface="Cambria Math" panose="02040503050406030204" pitchFamily="18" charset="0"/>
                          </a:rPr>
                          <m:t>𝑡</m:t>
                        </m:r>
                        <m:r>
                          <a:rPr lang="it-IT" altLang="it-IT" sz="2400" b="0" i="1" smtClean="0">
                            <a:latin typeface="Cambria Math" panose="02040503050406030204" pitchFamily="18" charset="0"/>
                            <a:ea typeface="Cambria Math" panose="02040503050406030204" pitchFamily="18" charset="0"/>
                          </a:rPr>
                          <m:t>+1</m:t>
                        </m:r>
                      </m:sub>
                      <m:sup>
                        <m:r>
                          <a:rPr lang="it-IT" altLang="it-IT" sz="2400" b="0" i="1" smtClean="0">
                            <a:latin typeface="Cambria Math" panose="02040503050406030204" pitchFamily="18" charset="0"/>
                            <a:ea typeface="Cambria Math" panose="02040503050406030204" pitchFamily="18" charset="0"/>
                          </a:rPr>
                          <m:t>𝑒</m:t>
                        </m:r>
                      </m:sup>
                    </m:sSubSup>
                  </m:oMath>
                </a14:m>
                <a:r>
                  <a:rPr lang="it-IT" altLang="it-IT" sz="2400" dirty="0" smtClean="0"/>
                  <a:t> </a:t>
                </a:r>
              </a:p>
              <a:p>
                <a:pPr marL="0" indent="0">
                  <a:buNone/>
                </a:pPr>
                <a:endParaRPr lang="it-IT" altLang="it-IT" sz="2400" dirty="0" smtClean="0"/>
              </a:p>
              <a:p>
                <a:pPr marL="0" indent="0">
                  <a:buNone/>
                </a:pPr>
                <a:endParaRPr lang="it-IT" altLang="it-IT" sz="2400" dirty="0"/>
              </a:p>
              <a:p>
                <a:pPr marL="0" indent="0">
                  <a:buFontTx/>
                  <a:buNone/>
                </a:pPr>
                <a:endParaRPr lang="it-IT" altLang="it-IT" sz="2400" dirty="0"/>
              </a:p>
            </p:txBody>
          </p:sp>
        </mc:Choice>
        <mc:Fallback xmlns="">
          <p:sp>
            <p:nvSpPr>
              <p:cNvPr id="3" name="Segnaposto contenuto 2">
                <a:extLst>
                  <a:ext uri="{FF2B5EF4-FFF2-40B4-BE49-F238E27FC236}">
                    <a16:creationId xmlns:a16="http://schemas.microsoft.com/office/drawing/2014/main" id="{504F553F-F82E-4F59-9D0B-F44FAA60546A}"/>
                  </a:ext>
                </a:extLst>
              </p:cNvPr>
              <p:cNvSpPr>
                <a:spLocks noGrp="1" noRot="1" noChangeAspect="1" noMove="1" noResize="1" noEditPoints="1" noAdjustHandles="1" noChangeArrowheads="1" noChangeShapeType="1" noTextEdit="1"/>
              </p:cNvSpPr>
              <p:nvPr>
                <p:ph idx="1"/>
              </p:nvPr>
            </p:nvSpPr>
            <p:spPr>
              <a:xfrm>
                <a:off x="179512" y="1166018"/>
                <a:ext cx="8784976" cy="4783262"/>
              </a:xfrm>
              <a:blipFill>
                <a:blip r:embed="rId2"/>
                <a:stretch>
                  <a:fillRect l="-1040" t="-1019" r="-139"/>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5</a:t>
            </a:fld>
            <a:endParaRPr lang="it-IT"/>
          </a:p>
        </p:txBody>
      </p:sp>
    </p:spTree>
    <p:extLst>
      <p:ext uri="{BB962C8B-B14F-4D97-AF65-F5344CB8AC3E}">
        <p14:creationId xmlns:p14="http://schemas.microsoft.com/office/powerpoint/2010/main" val="1053430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1. Tasso di interesse reale e nominale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166018"/>
                <a:ext cx="8928992" cy="4525963"/>
              </a:xfrm>
            </p:spPr>
            <p:txBody>
              <a:bodyPr>
                <a:normAutofit/>
              </a:bodyPr>
              <a:lstStyle/>
              <a:p>
                <a:pPr marL="0" indent="0" algn="ctr">
                  <a:buNone/>
                </a:pPr>
                <a:endParaRPr lang="it-IT" altLang="it-IT" sz="2400" baseline="-25000" dirty="0"/>
              </a:p>
              <a:p>
                <a:pPr marL="0" indent="0" algn="ctr">
                  <a:buNone/>
                </a:pPr>
                <a14:m>
                  <m:oMath xmlns:m="http://schemas.openxmlformats.org/officeDocument/2006/math">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𝑟</m:t>
                        </m:r>
                      </m:e>
                      <m:sub>
                        <m:r>
                          <a:rPr lang="it-IT" altLang="it-IT" sz="2400" i="1">
                            <a:latin typeface="Cambria Math" panose="02040503050406030204" pitchFamily="18" charset="0"/>
                          </a:rPr>
                          <m:t>𝑡</m:t>
                        </m:r>
                      </m:sub>
                    </m:sSub>
                    <m:r>
                      <a:rPr lang="it-IT" altLang="it-IT" sz="2400" i="1">
                        <a:latin typeface="Cambria Math" panose="02040503050406030204" pitchFamily="18" charset="0"/>
                        <a:ea typeface="Cambria Math" panose="02040503050406030204" pitchFamily="18" charset="0"/>
                      </a:rPr>
                      <m:t>≈</m:t>
                    </m:r>
                    <m:sSub>
                      <m:sSubPr>
                        <m:ctrlPr>
                          <a:rPr lang="it-IT" altLang="it-IT" sz="2400" i="1">
                            <a:latin typeface="Cambria Math" panose="02040503050406030204" pitchFamily="18" charset="0"/>
                            <a:ea typeface="Cambria Math" panose="02040503050406030204" pitchFamily="18" charset="0"/>
                          </a:rPr>
                        </m:ctrlPr>
                      </m:sSubPr>
                      <m:e>
                        <m:r>
                          <a:rPr lang="it-IT" altLang="it-IT" sz="2400" i="1">
                            <a:latin typeface="Cambria Math" panose="02040503050406030204" pitchFamily="18" charset="0"/>
                            <a:ea typeface="Cambria Math" panose="02040503050406030204" pitchFamily="18" charset="0"/>
                          </a:rPr>
                          <m:t>𝑖</m:t>
                        </m:r>
                      </m:e>
                      <m:sub>
                        <m:r>
                          <a:rPr lang="it-IT" altLang="it-IT" sz="2400" i="1">
                            <a:latin typeface="Cambria Math" panose="02040503050406030204" pitchFamily="18" charset="0"/>
                            <a:ea typeface="Cambria Math" panose="02040503050406030204" pitchFamily="18" charset="0"/>
                          </a:rPr>
                          <m:t>𝑡</m:t>
                        </m:r>
                      </m:sub>
                    </m:sSub>
                    <m:r>
                      <a:rPr lang="it-IT" altLang="it-IT" sz="2400" i="1">
                        <a:latin typeface="Cambria Math" panose="02040503050406030204" pitchFamily="18" charset="0"/>
                        <a:ea typeface="Cambria Math" panose="02040503050406030204" pitchFamily="18" charset="0"/>
                      </a:rPr>
                      <m:t>−</m:t>
                    </m:r>
                    <m:sSubSup>
                      <m:sSubSupPr>
                        <m:ctrlPr>
                          <a:rPr lang="it-IT" altLang="it-IT" sz="2400" i="1">
                            <a:latin typeface="Cambria Math" panose="02040503050406030204" pitchFamily="18" charset="0"/>
                            <a:ea typeface="Cambria Math" panose="02040503050406030204" pitchFamily="18" charset="0"/>
                          </a:rPr>
                        </m:ctrlPr>
                      </m:sSubSupPr>
                      <m:e>
                        <m:r>
                          <a:rPr lang="it-IT" altLang="it-IT" sz="2400" i="1">
                            <a:latin typeface="Cambria Math" panose="02040503050406030204" pitchFamily="18" charset="0"/>
                            <a:ea typeface="Cambria Math" panose="02040503050406030204" pitchFamily="18" charset="0"/>
                          </a:rPr>
                          <m:t>𝜋</m:t>
                        </m:r>
                      </m:e>
                      <m:sub>
                        <m:r>
                          <a:rPr lang="it-IT" altLang="it-IT" sz="2400" i="1">
                            <a:latin typeface="Cambria Math" panose="02040503050406030204" pitchFamily="18" charset="0"/>
                            <a:ea typeface="Cambria Math" panose="02040503050406030204" pitchFamily="18" charset="0"/>
                          </a:rPr>
                          <m:t>𝑡</m:t>
                        </m:r>
                        <m:r>
                          <a:rPr lang="it-IT" altLang="it-IT" sz="2400" i="1">
                            <a:latin typeface="Cambria Math" panose="02040503050406030204" pitchFamily="18" charset="0"/>
                            <a:ea typeface="Cambria Math" panose="02040503050406030204" pitchFamily="18" charset="0"/>
                          </a:rPr>
                          <m:t>+1</m:t>
                        </m:r>
                      </m:sub>
                      <m:sup>
                        <m:r>
                          <a:rPr lang="it-IT" altLang="it-IT" sz="2400" i="1">
                            <a:latin typeface="Cambria Math" panose="02040503050406030204" pitchFamily="18" charset="0"/>
                            <a:ea typeface="Cambria Math" panose="02040503050406030204" pitchFamily="18" charset="0"/>
                          </a:rPr>
                          <m:t>𝑒</m:t>
                        </m:r>
                      </m:sup>
                    </m:sSubSup>
                  </m:oMath>
                </a14:m>
                <a:r>
                  <a:rPr lang="it-IT" altLang="it-IT" sz="2400" dirty="0"/>
                  <a:t> </a:t>
                </a:r>
              </a:p>
              <a:p>
                <a:pPr marL="0" indent="0" algn="ctr">
                  <a:buNone/>
                </a:pPr>
                <a:endParaRPr lang="it-IT" altLang="it-IT" sz="2400" dirty="0"/>
              </a:p>
              <a:p>
                <a:pPr marL="0" indent="0">
                  <a:buNone/>
                </a:pPr>
                <a:r>
                  <a:rPr lang="it-IT" altLang="it-IT" sz="2400" dirty="0"/>
                  <a:t>Tale relazione porta con sé alcune implicazioni fondamentali:</a:t>
                </a:r>
              </a:p>
              <a:p>
                <a:r>
                  <a:rPr lang="it-IT" altLang="it-IT" sz="2400" dirty="0"/>
                  <a:t>quando l’inflazione attesa è nulla, tasso nominale e tasso reale si equivalgono</a:t>
                </a:r>
              </a:p>
              <a:p>
                <a:r>
                  <a:rPr lang="it-IT" altLang="it-IT" sz="2400" dirty="0"/>
                  <a:t>dato che l’inflazione è quasi sempre positiva, il tasso reale è generalmente inferiore al tasso nominale</a:t>
                </a:r>
              </a:p>
              <a:p>
                <a:r>
                  <a:rPr lang="it-IT" altLang="it-IT" sz="2400" dirty="0">
                    <a:solidFill>
                      <a:srgbClr val="FF0000"/>
                    </a:solidFill>
                  </a:rPr>
                  <a:t>fissato il tasso nominale, maggiore è l’inflazione attesa e minore è il tasso reale</a:t>
                </a:r>
              </a:p>
              <a:p>
                <a:pPr marL="0" indent="0">
                  <a:buNone/>
                </a:pPr>
                <a:endParaRPr lang="it-IT" altLang="it-IT" sz="2400" dirty="0"/>
              </a:p>
              <a:p>
                <a:pPr marL="0" indent="0">
                  <a:buFontTx/>
                  <a:buNone/>
                </a:pPr>
                <a:endParaRPr lang="it-IT" altLang="it-IT" sz="2400" dirty="0"/>
              </a:p>
            </p:txBody>
          </p:sp>
        </mc:Choice>
        <mc:Fallback xmlns="">
          <p:sp>
            <p:nvSpPr>
              <p:cNvPr id="3" name="Segnaposto contenuto 2">
                <a:extLst>
                  <a:ext uri="{FF2B5EF4-FFF2-40B4-BE49-F238E27FC236}">
                    <a16:creationId xmlns:a16="http://schemas.microsoft.com/office/drawing/2014/main" id="{504F553F-F82E-4F59-9D0B-F44FAA60546A}"/>
                  </a:ext>
                </a:extLst>
              </p:cNvPr>
              <p:cNvSpPr>
                <a:spLocks noGrp="1" noRot="1" noChangeAspect="1" noMove="1" noResize="1" noEditPoints="1" noAdjustHandles="1" noChangeArrowheads="1" noChangeShapeType="1" noTextEdit="1"/>
              </p:cNvSpPr>
              <p:nvPr>
                <p:ph idx="1"/>
              </p:nvPr>
            </p:nvSpPr>
            <p:spPr>
              <a:xfrm>
                <a:off x="179512" y="1166018"/>
                <a:ext cx="8928992" cy="4525963"/>
              </a:xfrm>
              <a:blipFill>
                <a:blip r:embed="rId2"/>
                <a:stretch>
                  <a:fillRect l="-1024" r="-956"/>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6</a:t>
            </a:fld>
            <a:endParaRPr lang="it-IT"/>
          </a:p>
        </p:txBody>
      </p:sp>
    </p:spTree>
    <p:extLst>
      <p:ext uri="{BB962C8B-B14F-4D97-AF65-F5344CB8AC3E}">
        <p14:creationId xmlns:p14="http://schemas.microsoft.com/office/powerpoint/2010/main" val="93199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35496" y="471262"/>
            <a:ext cx="9108504" cy="1143000"/>
          </a:xfrm>
        </p:spPr>
        <p:txBody>
          <a:bodyPr/>
          <a:lstStyle/>
          <a:p>
            <a:r>
              <a:rPr lang="it-IT" sz="3100" dirty="0"/>
              <a:t>1.1 Tasso di interesse reale e nominale in Italia dal 1982</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7</a:t>
            </a:fld>
            <a:endParaRPr lang="it-IT"/>
          </a:p>
        </p:txBody>
      </p:sp>
      <p:sp>
        <p:nvSpPr>
          <p:cNvPr id="3" name="CasellaDiTesto 2">
            <a:extLst>
              <a:ext uri="{FF2B5EF4-FFF2-40B4-BE49-F238E27FC236}">
                <a16:creationId xmlns:a16="http://schemas.microsoft.com/office/drawing/2014/main" id="{F38E978E-9A19-476B-8F19-4829F0A1D060}"/>
              </a:ext>
            </a:extLst>
          </p:cNvPr>
          <p:cNvSpPr txBox="1"/>
          <p:nvPr/>
        </p:nvSpPr>
        <p:spPr>
          <a:xfrm>
            <a:off x="35496" y="1486972"/>
            <a:ext cx="1440160" cy="830997"/>
          </a:xfrm>
          <a:prstGeom prst="rect">
            <a:avLst/>
          </a:prstGeom>
          <a:noFill/>
        </p:spPr>
        <p:txBody>
          <a:bodyPr wrap="square" rtlCol="0">
            <a:spAutoFit/>
          </a:bodyPr>
          <a:lstStyle/>
          <a:p>
            <a:r>
              <a:rPr lang="it-IT" sz="1600" dirty="0"/>
              <a:t>Fonte: Federal Reserve </a:t>
            </a:r>
            <a:r>
              <a:rPr lang="it-IT" sz="1600" dirty="0" err="1"/>
              <a:t>Economic</a:t>
            </a:r>
            <a:r>
              <a:rPr lang="it-IT" sz="1600" dirty="0"/>
              <a:t> Data</a:t>
            </a:r>
          </a:p>
        </p:txBody>
      </p:sp>
      <p:pic>
        <p:nvPicPr>
          <p:cNvPr id="7" name="Immagine 6">
            <a:extLst>
              <a:ext uri="{FF2B5EF4-FFF2-40B4-BE49-F238E27FC236}">
                <a16:creationId xmlns:a16="http://schemas.microsoft.com/office/drawing/2014/main" id="{EF0026FC-EAF8-D297-51C0-063806D22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486972"/>
            <a:ext cx="6972267" cy="4183360"/>
          </a:xfrm>
          <a:prstGeom prst="rect">
            <a:avLst/>
          </a:prstGeom>
        </p:spPr>
      </p:pic>
    </p:spTree>
    <p:extLst>
      <p:ext uri="{BB962C8B-B14F-4D97-AF65-F5344CB8AC3E}">
        <p14:creationId xmlns:p14="http://schemas.microsoft.com/office/powerpoint/2010/main" val="358444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501079"/>
            <a:ext cx="8964488" cy="5220395"/>
          </a:xfrm>
        </p:spPr>
        <p:txBody>
          <a:bodyPr>
            <a:normAutofit/>
          </a:bodyPr>
          <a:lstStyle/>
          <a:p>
            <a:pPr marL="0" indent="0">
              <a:buNone/>
            </a:pPr>
            <a:r>
              <a:rPr lang="it-IT" altLang="it-IT" sz="2200" dirty="0">
                <a:solidFill>
                  <a:srgbClr val="FF0000"/>
                </a:solidFill>
              </a:rPr>
              <a:t>Il tasso di interesse che importa maggiormente a famiglie e imprese è il reale</a:t>
            </a:r>
            <a:r>
              <a:rPr lang="it-IT" altLang="it-IT" sz="2200" dirty="0"/>
              <a:t>. Dunque, sebbene la banca centrale scelga il tasso di interesse nominale, è il reale che influenza le decisioni di spesa.</a:t>
            </a:r>
          </a:p>
          <a:p>
            <a:pPr marL="0" indent="0">
              <a:buNone/>
            </a:pPr>
            <a:endParaRPr lang="it-IT" altLang="it-IT" sz="2200" dirty="0"/>
          </a:p>
          <a:p>
            <a:pPr marL="0" indent="0">
              <a:buNone/>
            </a:pPr>
            <a:r>
              <a:rPr lang="it-IT" altLang="it-IT" sz="2200" dirty="0"/>
              <a:t>Quindi:</a:t>
            </a:r>
          </a:p>
          <a:p>
            <a:r>
              <a:rPr lang="it-IT" altLang="it-IT" sz="2200" dirty="0"/>
              <a:t>quando si raggiunge lo zero </a:t>
            </a:r>
            <a:r>
              <a:rPr lang="it-IT" altLang="it-IT" sz="2200" dirty="0" err="1"/>
              <a:t>lower</a:t>
            </a:r>
            <a:r>
              <a:rPr lang="it-IT" altLang="it-IT" sz="2200" dirty="0"/>
              <a:t> </a:t>
            </a:r>
            <a:r>
              <a:rPr lang="it-IT" altLang="it-IT" sz="2200" dirty="0" err="1"/>
              <a:t>bound</a:t>
            </a:r>
            <a:r>
              <a:rPr lang="it-IT" altLang="it-IT" sz="2200" dirty="0"/>
              <a:t> del tasso di interesse nominale, il tasso reale è pari al negativo dell’inflazione attesa:</a:t>
            </a:r>
          </a:p>
          <a:p>
            <a:pPr marL="0" indent="0" algn="ctr">
              <a:buNone/>
            </a:pPr>
            <a:r>
              <a:rPr lang="it-IT" altLang="it-IT" sz="2200" dirty="0" err="1"/>
              <a:t>r</a:t>
            </a:r>
            <a:r>
              <a:rPr lang="it-IT" altLang="it-IT" sz="2200" baseline="-25000" dirty="0" err="1"/>
              <a:t>t</a:t>
            </a:r>
            <a:r>
              <a:rPr lang="it-IT" altLang="it-IT" sz="2200" dirty="0"/>
              <a:t> ≈ – π</a:t>
            </a:r>
            <a:r>
              <a:rPr lang="it-IT" altLang="it-IT" sz="2200" baseline="30000" dirty="0"/>
              <a:t>e</a:t>
            </a:r>
            <a:r>
              <a:rPr lang="it-IT" altLang="it-IT" sz="2200" baseline="-25000" dirty="0"/>
              <a:t>t+1</a:t>
            </a:r>
          </a:p>
          <a:p>
            <a:r>
              <a:rPr lang="it-IT" altLang="it-IT" sz="2200" dirty="0"/>
              <a:t>se gli individui si aspettano deflazione (inflazione negativa), il tasso reale diventa positivo, anche in presenza di un tasso nominale nullo</a:t>
            </a:r>
          </a:p>
          <a:p>
            <a:r>
              <a:rPr lang="it-IT" altLang="it-IT" sz="2200" dirty="0"/>
              <a:t>in altre parole, per raggiungere il tasso reale desiderato, </a:t>
            </a:r>
            <a:r>
              <a:rPr lang="it-IT" altLang="it-IT" sz="2200" dirty="0">
                <a:solidFill>
                  <a:srgbClr val="FF0000"/>
                </a:solidFill>
              </a:rPr>
              <a:t>la banca centrale deve tenere adeguatamente conto delle aspettative di </a:t>
            </a:r>
            <a:r>
              <a:rPr lang="it-IT" altLang="it-IT" sz="2200" dirty="0" smtClean="0">
                <a:solidFill>
                  <a:srgbClr val="FF0000"/>
                </a:solidFill>
              </a:rPr>
              <a:t>inflazione.</a:t>
            </a:r>
            <a:endParaRPr lang="it-IT" altLang="it-IT" sz="2200" dirty="0">
              <a:solidFill>
                <a:srgbClr val="FF0000"/>
              </a:solidFill>
            </a:endParaRPr>
          </a:p>
          <a:p>
            <a:pPr marL="0" indent="0">
              <a:buNone/>
            </a:pP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8</a:t>
            </a:fld>
            <a:endParaRPr lang="it-IT"/>
          </a:p>
        </p:txBody>
      </p:sp>
      <p:sp>
        <p:nvSpPr>
          <p:cNvPr id="8" name="Titolo 1">
            <a:extLst>
              <a:ext uri="{FF2B5EF4-FFF2-40B4-BE49-F238E27FC236}">
                <a16:creationId xmlns:a16="http://schemas.microsoft.com/office/drawing/2014/main" id="{B785C1DB-7920-DB9D-872B-60004319BF07}"/>
              </a:ext>
            </a:extLst>
          </p:cNvPr>
          <p:cNvSpPr txBox="1">
            <a:spLocks/>
          </p:cNvSpPr>
          <p:nvPr/>
        </p:nvSpPr>
        <p:spPr>
          <a:xfrm>
            <a:off x="-180528" y="471262"/>
            <a:ext cx="9324528" cy="7974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100" dirty="0"/>
              <a:t>1.2 Tasso di interesse nominale e reale: </a:t>
            </a:r>
            <a:endParaRPr lang="it-IT" sz="3100" dirty="0" smtClean="0"/>
          </a:p>
          <a:p>
            <a:r>
              <a:rPr lang="it-IT" sz="3100" dirty="0" smtClean="0"/>
              <a:t>zero </a:t>
            </a:r>
            <a:r>
              <a:rPr lang="it-IT" sz="3100" dirty="0" err="1"/>
              <a:t>lower</a:t>
            </a:r>
            <a:r>
              <a:rPr lang="it-IT" sz="3100" dirty="0"/>
              <a:t> </a:t>
            </a:r>
            <a:r>
              <a:rPr lang="it-IT" sz="3100" dirty="0" err="1"/>
              <a:t>bound</a:t>
            </a:r>
            <a:r>
              <a:rPr lang="it-IT" sz="3100" dirty="0"/>
              <a:t> e deflazione</a:t>
            </a:r>
          </a:p>
        </p:txBody>
      </p:sp>
    </p:spTree>
    <p:extLst>
      <p:ext uri="{BB962C8B-B14F-4D97-AF65-F5344CB8AC3E}">
        <p14:creationId xmlns:p14="http://schemas.microsoft.com/office/powerpoint/2010/main" val="330009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2. Rischio e premio per il rischio</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84638" y="1196752"/>
            <a:ext cx="8964488" cy="4855270"/>
          </a:xfrm>
        </p:spPr>
        <p:txBody>
          <a:bodyPr>
            <a:normAutofit/>
          </a:bodyPr>
          <a:lstStyle/>
          <a:p>
            <a:pPr marL="0" indent="0">
              <a:buFontTx/>
              <a:buNone/>
            </a:pPr>
            <a:r>
              <a:rPr lang="it-IT" altLang="it-IT" sz="2400" dirty="0"/>
              <a:t>Finora abbiamo considerato solo una tipologia di titoli. Tuttavia, esistono diverse tipologie di titoli, che differiscono per scadenza e rischiosità. Infatti, il debitore potrebbe non rimborsare l’ammontare preso a prestito.</a:t>
            </a:r>
          </a:p>
          <a:p>
            <a:pPr marL="0" indent="0">
              <a:buFontTx/>
              <a:buNone/>
            </a:pPr>
            <a:endParaRPr lang="it-IT" altLang="it-IT" sz="2400" dirty="0"/>
          </a:p>
          <a:p>
            <a:pPr marL="0" indent="0">
              <a:buFontTx/>
              <a:buNone/>
            </a:pPr>
            <a:r>
              <a:rPr lang="it-IT" altLang="it-IT" sz="2400" dirty="0"/>
              <a:t>In generale, coloro che comprano titoli richiedono un premio per assumersi tale rischio, un </a:t>
            </a:r>
            <a:r>
              <a:rPr lang="it-IT" altLang="it-IT" sz="2400" b="1" dirty="0">
                <a:solidFill>
                  <a:srgbClr val="FF0000"/>
                </a:solidFill>
              </a:rPr>
              <a:t>premio per il rischio</a:t>
            </a:r>
            <a:r>
              <a:rPr lang="it-IT" altLang="it-IT" sz="2400" dirty="0"/>
              <a:t>.</a:t>
            </a:r>
          </a:p>
          <a:p>
            <a:pPr marL="0" indent="0">
              <a:buFontTx/>
              <a:buNone/>
            </a:pPr>
            <a:endParaRPr lang="it-IT" altLang="it-IT" sz="2400" dirty="0"/>
          </a:p>
          <a:p>
            <a:pPr marL="0" indent="0">
              <a:buFontTx/>
              <a:buNone/>
            </a:pPr>
            <a:r>
              <a:rPr lang="it-IT" altLang="it-IT" sz="2400" dirty="0">
                <a:solidFill>
                  <a:srgbClr val="FF0000"/>
                </a:solidFill>
              </a:rPr>
              <a:t>La rischiosità di un titolo dipende dal debitore</a:t>
            </a:r>
            <a:r>
              <a:rPr lang="it-IT" altLang="it-IT" sz="2400" dirty="0"/>
              <a:t>: il governo è generalmente meno rischioso di un’impresa privata, ma anche le imprese private differiscono in termini di rischiosità.</a:t>
            </a:r>
          </a:p>
          <a:p>
            <a:pPr marL="0" indent="0">
              <a:buNone/>
            </a:pPr>
            <a:endParaRPr lang="it-IT" altLang="it-IT" sz="2400" dirty="0"/>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9</a:t>
            </a:fld>
            <a:endParaRPr lang="it-IT"/>
          </a:p>
        </p:txBody>
      </p:sp>
    </p:spTree>
    <p:extLst>
      <p:ext uri="{BB962C8B-B14F-4D97-AF65-F5344CB8AC3E}">
        <p14:creationId xmlns:p14="http://schemas.microsoft.com/office/powerpoint/2010/main" val="37847792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2106</Words>
  <Application>Microsoft Office PowerPoint</Application>
  <PresentationFormat>Presentazione su schermo (4:3)</PresentationFormat>
  <Paragraphs>220</Paragraphs>
  <Slides>31</Slides>
  <Notes>1</Notes>
  <HiddenSlides>1</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Calibri Light</vt:lpstr>
      <vt:lpstr>Cambria Math</vt:lpstr>
      <vt:lpstr>Wingdings</vt:lpstr>
      <vt:lpstr>Tema di Office</vt:lpstr>
      <vt:lpstr>Capitolo VI</vt:lpstr>
      <vt:lpstr>1. Tasso di interesse reale e nominale</vt:lpstr>
      <vt:lpstr>1. Tasso di interesse reale e nominale</vt:lpstr>
      <vt:lpstr>1. Tasso di interesse reale e nominale</vt:lpstr>
      <vt:lpstr>1. Tasso di interesse reale e nominale</vt:lpstr>
      <vt:lpstr>1. Tasso di interesse reale e nominale</vt:lpstr>
      <vt:lpstr>1.1 Tasso di interesse reale e nominale in Italia dal 1982</vt:lpstr>
      <vt:lpstr>Presentazione standard di PowerPoint</vt:lpstr>
      <vt:lpstr>2. Rischio e premio per il rischio</vt:lpstr>
      <vt:lpstr>2. Rischio e premio per il rischio</vt:lpstr>
      <vt:lpstr>2. Rischio e premio per il rischio</vt:lpstr>
      <vt:lpstr>2. Rischio e premio per il rischio</vt:lpstr>
      <vt:lpstr>3. Il ruolo degli intermediari finanziari</vt:lpstr>
      <vt:lpstr>3. Il ruolo degli intermediari finanziari</vt:lpstr>
      <vt:lpstr>3.1 La scelta della leva finanziaria</vt:lpstr>
      <vt:lpstr>3.1 La scelta della leva finanziaria</vt:lpstr>
      <vt:lpstr>3.1 La scelta della leva finanziaria</vt:lpstr>
      <vt:lpstr>3.1 La scelta della leva finanziaria</vt:lpstr>
      <vt:lpstr>3.2 Leva finanziaria e prestiti Liquidità</vt:lpstr>
      <vt:lpstr>4. Il modello IS-LM esteso</vt:lpstr>
      <vt:lpstr>4. Il modello IS-LM esteso</vt:lpstr>
      <vt:lpstr>4. Il modello IS-LM esteso Shock finanziari e politica economica</vt:lpstr>
      <vt:lpstr>4. Il modello IS-LM esteso Shock finanziari e politica economica</vt:lpstr>
      <vt:lpstr>4. Il modello IS-LM esteso Shock finanziari e politica economica</vt:lpstr>
      <vt:lpstr>4. Il modello IS-LM esteso Shock finanziari e politica economica</vt:lpstr>
      <vt:lpstr>5. Da una crisi immobiliare a una crisi finanziaria</vt:lpstr>
      <vt:lpstr>5.1 Prezzi immobiliari e mutui ipotecari “subprime”</vt:lpstr>
      <vt:lpstr>5.1. Prezzi immobiliari e mutui ipotecari subprime</vt:lpstr>
      <vt:lpstr>5.1. Prezzi immobiliari e mutui ipotecari subprime</vt:lpstr>
      <vt:lpstr>5.2. Il ruolo degli intermediari finanziari</vt:lpstr>
      <vt:lpstr>5.2. Il ruolo degli intermediari finanziari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Marco Giansoldati</cp:lastModifiedBy>
  <cp:revision>67</cp:revision>
  <dcterms:created xsi:type="dcterms:W3CDTF">2014-07-28T14:21:47Z</dcterms:created>
  <dcterms:modified xsi:type="dcterms:W3CDTF">2025-11-04T10:51:51Z</dcterms:modified>
</cp:coreProperties>
</file>