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  <p:sldId id="264" r:id="rId4"/>
    <p:sldId id="265" r:id="rId5"/>
    <p:sldId id="266" r:id="rId6"/>
    <p:sldId id="267" r:id="rId7"/>
    <p:sldId id="287" r:id="rId8"/>
    <p:sldId id="303" r:id="rId9"/>
    <p:sldId id="256" r:id="rId10"/>
    <p:sldId id="268" r:id="rId11"/>
    <p:sldId id="270" r:id="rId12"/>
    <p:sldId id="289" r:id="rId13"/>
    <p:sldId id="290" r:id="rId14"/>
    <p:sldId id="269" r:id="rId15"/>
    <p:sldId id="28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724F6-4008-D28F-1322-36DBE1025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92ECA6-D502-F994-3C49-560F485AB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D455B-E37E-8334-5D14-3DF902C53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9C816-34B7-BE02-C037-A8F229D79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3D26E-821D-1E77-A22C-79D1E7557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60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57856-445D-A8E1-18D8-D9CE855C5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D63FA-018E-EB33-ECDB-CF47F78C7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D09A8-94F4-B589-1847-5D4744C27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2B9E3-0A47-76DD-3D9B-BB7E536C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1DBE0-BC43-A303-BB4E-C8B7F712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91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2C341E-14EB-135E-F186-E722F9F4B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6C8AE-F785-CBBA-D620-52A07A677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2BB99-D62D-4CF7-DB25-44C320C5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6F8A9-C05F-7520-C5B3-73E18D979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8C2EA-ADE0-EA52-A4B3-79534EE2E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0F13-3BE1-6B68-A26B-BAFAA183E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34C0E-058E-80A4-BB37-D6FC9617C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5A995-4523-02FC-E905-8E7120254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B1BBA-D301-2A0D-1381-5655B28D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9E0EA-19F9-1A25-044E-A372D5A3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80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897D-BFAF-1FC5-844B-38F21428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90402-0145-BDF8-8079-11D093AA5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3FD20-B9F4-0020-DD44-7EF0A4ABD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D345A-7A86-6DAC-3C8E-EBE070E8A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2E28E-7AB3-06A2-A2A6-6D2BCFA03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13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FDF1-35AF-A6E1-CE5A-3FFFC2AE7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647E-49B5-45C5-28A7-2A365EC6B3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E1A1B-74DA-AD50-9AC0-E0F89247D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8AB60-893B-2A76-1821-BE3B78D55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A2CB7-79E9-7AD2-BBB0-8F2C9B2E7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A758D-5C92-017D-8D5C-5FC32E46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30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D3B5-D615-5CED-E109-60D5B4727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0A067-BE5B-68F0-1B4F-B27398BCE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F441D-65E5-C4C3-494B-9FB75C1F1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EB9F39-0E63-111C-8DF9-9FCBA3E829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E8512-305F-5173-597C-BACBD65A2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C1126E-6D2D-1F09-9FDD-85F692FF8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843238-D026-FE33-6674-220AA9EA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B3E442-047F-4A08-9086-708FBB73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4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BEBF1-3277-4B0A-1AE4-3F42691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899A71-CECB-ED5E-4142-943602EF8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48551-6301-A363-751C-E06E5544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A64DD-5719-00C6-8003-B283E554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27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75FEA-B1EA-9EE5-104F-964C6B77F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FE7EF-5A09-D671-D9CD-025737E4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B0DC2-657A-A8C0-60EB-52EC8BE03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9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B746-1392-8A16-B796-9E7C80654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1187D-8FFB-74DF-6EFD-0497364A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108C5-C379-1720-408B-280983742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2EE8E-E283-5014-9F53-9F98E72F7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27D8A-5DE1-5213-4A77-11270BDF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03EF0-6E59-CFC1-AE91-500AF1D0A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64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8A781-6448-4001-99E6-EEDB4606D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0158C5-9BBC-378B-C9F5-D59ACBB75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49461-F1B6-5F6A-31CE-B7BE9D5FA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78A0A-2873-70E6-076F-CF04F4AE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45ED1-82BA-6788-D102-74F8C73D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1A6EA-EFF3-BC2A-B959-BAF258E0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78E8BC-72D9-1C82-3E65-526478EDE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1134C-9F5E-28F1-EEC4-EC5C11942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5C8D8-A3B7-F507-AC36-3A87F3898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DF2E2-BB7A-402D-BB91-458C48DD1524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6E962-83EE-96CC-8637-D85CA2142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0CE3E-03B3-A7D5-C590-0EE6FD1CBD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2B667-E5F2-4AFA-9C09-0FCA4FFC74F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23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F424-A933-6BED-3475-6968DF21B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MACROECONOMICS</a:t>
            </a:r>
          </a:p>
          <a:p>
            <a:pPr marL="0" indent="0">
              <a:buNone/>
            </a:pPr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Financial Crisis</a:t>
            </a:r>
          </a:p>
          <a:p>
            <a:pPr marL="0" indent="0">
              <a:buNone/>
            </a:pPr>
            <a:r>
              <a:rPr lang="en-GB" sz="2400" dirty="0"/>
              <a:t>University of Trieste 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Dr Enrico </a:t>
            </a:r>
            <a:r>
              <a:rPr lang="en-GB" sz="2400" dirty="0" err="1" smtClean="0"/>
              <a:t>Vanino</a:t>
            </a:r>
            <a:r>
              <a:rPr lang="en-GB" sz="2400" dirty="0" smtClean="0"/>
              <a:t> - School of Economics, University of Sheffield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57871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794BA-C925-0D85-5815-006F11DB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Great Financial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2F922-A317-14F8-21AD-36B2AF96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Causes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of the Financial Crisis: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Financial innovations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emerge in the mortgage markets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Subprime mortgage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Mortgage-backed securities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Collateralized debt obligations (CDOs)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Housing price bubble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forms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Increase in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liquidity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from cash flows surging to the United States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Development of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subprime mortgage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market fuelled housing demand and housing prices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567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E3CB7-E4C9-8FC4-97C0-61AFBBB6F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Creation of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Collateralized Debt Obligations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(CDOs) by corporate entities (special purpose vehicle - SPV) that buys a collection of assets (corporate bonds and loans, commercial real estate bonds, and mortgage-backed securities).</a:t>
            </a:r>
          </a:p>
          <a:p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The SPV separates the payment streams (cash flows) from these assets, and repackages them into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tranches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that are sold to investors</a:t>
            </a:r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:</a:t>
            </a:r>
          </a:p>
          <a:p>
            <a:pPr lvl="1"/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High-rated tranches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referred to as super senior tranches, are the ones that are paid off first and so have the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least risk, higher rating and low returns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lvl="1"/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Lowest tranches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are equity tranches and these are the first set of cash flows not paid out if underlying assets go into default. These tranches have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highest risk, lower rating and high returns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GB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CDOs developed to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spread risk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and create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new investment opportunities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78E7A5-D4FF-57A7-569B-7F52EF650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CDOs &amp; Great Financial Crisis</a:t>
            </a:r>
          </a:p>
        </p:txBody>
      </p:sp>
    </p:spTree>
    <p:extLst>
      <p:ext uri="{BB962C8B-B14F-4D97-AF65-F5344CB8AC3E}">
        <p14:creationId xmlns:p14="http://schemas.microsoft.com/office/powerpoint/2010/main" val="3723313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E3CB7-E4C9-8FC4-97C0-61AFBBB6F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CDOs transform a collection of individual loans into a structured product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redistributing risk and return</a:t>
            </a:r>
            <a:r>
              <a:rPr lang="en-GB" dirty="0"/>
              <a:t>.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Different types </a:t>
            </a:r>
            <a:r>
              <a:rPr lang="en-GB" dirty="0"/>
              <a:t>based on underlying assets: mortgage-backed securities (mortgage loans), and asset-backed securities (corporate debt, auto loans, or credit card debt).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Agents involved</a:t>
            </a:r>
            <a:r>
              <a:rPr lang="en-GB" dirty="0"/>
              <a:t>: securities firms, CDO managers, rating agencies, financial guarantors, investors (pension funds, hedge funds, banks).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Niche market </a:t>
            </a:r>
            <a:r>
              <a:rPr lang="en-GB" dirty="0"/>
              <a:t>until early 2000s, when SPVs began to use subprime mortgages as collateral: from $30 billion in 2003 to $225 billion in 2006 ($27.5 billion in 2023).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78E7A5-D4FF-57A7-569B-7F52EF650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CDOs &amp; Great Financial Crisis</a:t>
            </a:r>
          </a:p>
        </p:txBody>
      </p:sp>
    </p:spTree>
    <p:extLst>
      <p:ext uri="{BB962C8B-B14F-4D97-AF65-F5344CB8AC3E}">
        <p14:creationId xmlns:p14="http://schemas.microsoft.com/office/powerpoint/2010/main" val="3959561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E3FBF-B219-CA5F-F1F4-827DF8911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Subprime mortgages </a:t>
            </a:r>
            <a:r>
              <a:rPr lang="en-GB" dirty="0"/>
              <a:t>required very low down-payments, no proof of income with adjustable-rate mortgages increasing over time.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Little government regulation</a:t>
            </a:r>
            <a:r>
              <a:rPr lang="en-GB" dirty="0"/>
              <a:t>, with ratings agencies making mortgage-backed securities look low-risk to investors. </a:t>
            </a:r>
          </a:p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CDOs increased the demand </a:t>
            </a:r>
            <a:r>
              <a:rPr lang="en-GB" dirty="0"/>
              <a:t>for mortgage-backed securities, which increased the number of subprime mortgages that lenders were willing and able to sell. </a:t>
            </a:r>
          </a:p>
          <a:p>
            <a:r>
              <a:rPr lang="en-GB" dirty="0"/>
              <a:t>General consensus was that real estate prices would continue to go up, with low subprime mortgages delinquency rates. </a:t>
            </a:r>
          </a:p>
          <a:p>
            <a:r>
              <a:rPr lang="en-GB" dirty="0"/>
              <a:t>Prices did not continue to rise, subprime borrowers found themselves underwater on homes worth less than what they owed on their mortgages -&gt; a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high rate of defaults</a:t>
            </a:r>
            <a:r>
              <a:rPr lang="en-GB" dirty="0"/>
              <a:t>.</a:t>
            </a:r>
          </a:p>
          <a:p>
            <a:r>
              <a:rPr lang="en-GB" dirty="0"/>
              <a:t>This triggered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implosion in the CDO market</a:t>
            </a:r>
            <a:r>
              <a:rPr lang="en-GB" dirty="0"/>
              <a:t>, causing losses for hundreds of billions of dollars for some of the largest financial services institutions, resulting in investment banks going bankrupt or being bailed out.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C7B753-65B7-9455-90B5-A415B4DE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CDOs &amp; Great Financial Crisis</a:t>
            </a:r>
          </a:p>
        </p:txBody>
      </p:sp>
    </p:spTree>
    <p:extLst>
      <p:ext uri="{BB962C8B-B14F-4D97-AF65-F5344CB8AC3E}">
        <p14:creationId xmlns:p14="http://schemas.microsoft.com/office/powerpoint/2010/main" val="4055975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794BA-C925-0D85-5815-006F11DB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CDOs &amp; Great Financial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2F922-A317-14F8-21AD-36B2AF96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Causes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of the Financial Crisis:</a:t>
            </a:r>
          </a:p>
          <a:p>
            <a:pPr lvl="1"/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Agency problems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arise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“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Originate-to-distribute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” model is subject to principal-(investor) agent (mortgage broker) problem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Borrowers had little incentive to disclose information about their ability to pay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Commercial and investment banks (as well as rating agencies) had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weak incentives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to assess the quality of securities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Information problems surface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Housing price bubble bursts</a:t>
            </a:r>
          </a:p>
        </p:txBody>
      </p:sp>
    </p:spTree>
    <p:extLst>
      <p:ext uri="{BB962C8B-B14F-4D97-AF65-F5344CB8AC3E}">
        <p14:creationId xmlns:p14="http://schemas.microsoft.com/office/powerpoint/2010/main" val="1445764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06D31-5619-30F9-C282-97C134052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193675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Housing Market Bubble</a:t>
            </a:r>
          </a:p>
        </p:txBody>
      </p:sp>
      <p:pic>
        <p:nvPicPr>
          <p:cNvPr id="7" name="Content Placeholder 6" descr="A graph of a price&#10;&#10;Description automatically generated with medium confidence">
            <a:extLst>
              <a:ext uri="{FF2B5EF4-FFF2-40B4-BE49-F238E27FC236}">
                <a16:creationId xmlns:a16="http://schemas.microsoft.com/office/drawing/2014/main" id="{458F27B8-E682-14B2-FB6B-FDBB3D6B44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1485553"/>
            <a:ext cx="7442341" cy="5178772"/>
          </a:xfrm>
        </p:spPr>
      </p:pic>
    </p:spTree>
    <p:extLst>
      <p:ext uri="{BB962C8B-B14F-4D97-AF65-F5344CB8AC3E}">
        <p14:creationId xmlns:p14="http://schemas.microsoft.com/office/powerpoint/2010/main" val="334099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84C84-F9D5-E35E-6E08-6A63DF1E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Lecture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BD45-88B5-492C-375B-98F77DF85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What’s a Financial Crisis</a:t>
            </a:r>
          </a:p>
          <a:p>
            <a:pPr marL="0" indent="0">
              <a:buNone/>
            </a:pPr>
            <a:r>
              <a:rPr lang="en-GB" dirty="0"/>
              <a:t>The Great Financial Crisis</a:t>
            </a:r>
          </a:p>
          <a:p>
            <a:pPr marL="0" indent="0">
              <a:buNone/>
            </a:pPr>
            <a:r>
              <a:rPr lang="en-GB" dirty="0"/>
              <a:t>Financial Crisis Contagion</a:t>
            </a:r>
          </a:p>
          <a:p>
            <a:pPr marL="0" indent="0">
              <a:buNone/>
            </a:pPr>
            <a:r>
              <a:rPr lang="en-GB" dirty="0"/>
              <a:t>Policy Response</a:t>
            </a:r>
          </a:p>
        </p:txBody>
      </p:sp>
    </p:spTree>
    <p:extLst>
      <p:ext uri="{BB962C8B-B14F-4D97-AF65-F5344CB8AC3E}">
        <p14:creationId xmlns:p14="http://schemas.microsoft.com/office/powerpoint/2010/main" val="67680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84C84-F9D5-E35E-6E08-6A63DF1E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What’s a Financial Crisis?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BD45-88B5-492C-375B-98F77DF85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Financial crisis occurs when there is a particularly large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disruption to information flows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 financial markets.</a:t>
            </a:r>
          </a:p>
          <a:p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R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esult in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financial frictions 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increasing sharply and financial markets stop functioning.</a:t>
            </a:r>
          </a:p>
          <a:p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Given centrality of financial markets in our economy, financial crisis usually spread to rest of economy.</a:t>
            </a:r>
          </a:p>
          <a:p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Systematic risks and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</a:rPr>
              <a:t>economic recession</a:t>
            </a:r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.</a:t>
            </a:r>
            <a:endParaRPr lang="en-GB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36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13543-8F6F-2AD7-7619-56B183BBE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Dynamics of Financial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84E69-9921-F429-5EA0-B38E047D5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Stage One: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Initiation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of a Financial Crisis:</a:t>
            </a:r>
          </a:p>
          <a:p>
            <a:pPr lvl="1"/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Mismanagement</a:t>
            </a: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of financial liberalization/innovation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Asset-price Boom and Bust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Increase in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uncertainty</a:t>
            </a:r>
          </a:p>
          <a:p>
            <a:pPr marL="514350" indent="-514350">
              <a:buFont typeface="+mj-lt"/>
              <a:buAutoNum type="arabicPeriod"/>
            </a:pP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Stage two: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Banking Crisis</a:t>
            </a:r>
          </a:p>
          <a:p>
            <a:pPr lvl="1"/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Drop in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</a:rPr>
              <a:t>trust</a:t>
            </a:r>
          </a:p>
          <a:p>
            <a:pPr lvl="1"/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Decrease in lending</a:t>
            </a:r>
          </a:p>
          <a:p>
            <a:pPr lvl="1"/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Increase in Non-Performing Loans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Stage three: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Debt Increase</a:t>
            </a:r>
          </a:p>
          <a:p>
            <a:pPr lvl="1"/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Private debt due to NPL</a:t>
            </a:r>
          </a:p>
          <a:p>
            <a:pPr lvl="1"/>
            <a:r>
              <a:rPr lang="en-GB" dirty="0">
                <a:solidFill>
                  <a:srgbClr val="444444"/>
                </a:solidFill>
                <a:latin typeface="Open Sans" panose="020B0606030504020204" pitchFamily="34" charset="0"/>
              </a:rPr>
              <a:t>Public debt due to policy interventions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073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iagram of a financial system&#10;&#10;Description automatically generated">
            <a:extLst>
              <a:ext uri="{FF2B5EF4-FFF2-40B4-BE49-F238E27FC236}">
                <a16:creationId xmlns:a16="http://schemas.microsoft.com/office/drawing/2014/main" id="{5C02FCCA-1AEB-ED52-2120-DA734AED9C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620" y="214200"/>
            <a:ext cx="5182759" cy="6429600"/>
          </a:xfrm>
        </p:spPr>
      </p:pic>
    </p:spTree>
    <p:extLst>
      <p:ext uri="{BB962C8B-B14F-4D97-AF65-F5344CB8AC3E}">
        <p14:creationId xmlns:p14="http://schemas.microsoft.com/office/powerpoint/2010/main" val="407322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980A-6E0B-14B0-32A7-8B743720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Brief History of Financial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D2201-BDDC-D4DC-1BEB-B7134AF55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1930s US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Great Depression</a:t>
            </a:r>
          </a:p>
          <a:p>
            <a:pPr lvl="1"/>
            <a:r>
              <a:rPr lang="en-GB" dirty="0"/>
              <a:t>Stock prices inflation and interest rates</a:t>
            </a:r>
          </a:p>
          <a:p>
            <a:r>
              <a:rPr lang="en-GB" dirty="0"/>
              <a:t>1970s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Energy Crisis</a:t>
            </a:r>
          </a:p>
          <a:p>
            <a:pPr lvl="1"/>
            <a:r>
              <a:rPr lang="en-GB" dirty="0"/>
              <a:t>Oil prices and stagflations</a:t>
            </a:r>
          </a:p>
          <a:p>
            <a:r>
              <a:rPr lang="en-GB" dirty="0"/>
              <a:t>1990s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Asian Tigers</a:t>
            </a:r>
          </a:p>
          <a:p>
            <a:pPr lvl="1"/>
            <a:r>
              <a:rPr lang="en-GB" dirty="0"/>
              <a:t>Lost decade of Japanese asset price bubble </a:t>
            </a:r>
          </a:p>
          <a:p>
            <a:pPr lvl="1"/>
            <a:r>
              <a:rPr lang="en-GB" dirty="0"/>
              <a:t>Hot money and exchange rates</a:t>
            </a:r>
          </a:p>
          <a:p>
            <a:r>
              <a:rPr lang="en-GB" dirty="0"/>
              <a:t>2000s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Dot-com bubble</a:t>
            </a:r>
          </a:p>
          <a:p>
            <a:pPr lvl="1"/>
            <a:r>
              <a:rPr lang="en-GB" dirty="0"/>
              <a:t>Technology-inspired bubble and low interest rates.</a:t>
            </a:r>
          </a:p>
          <a:p>
            <a:r>
              <a:rPr lang="en-GB" dirty="0"/>
              <a:t>2008 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</a:rPr>
              <a:t>Great Financial Crisis</a:t>
            </a:r>
          </a:p>
          <a:p>
            <a:pPr lvl="1"/>
            <a:r>
              <a:rPr lang="en-GB" dirty="0"/>
              <a:t>Financial innovation and housing bubble</a:t>
            </a:r>
          </a:p>
        </p:txBody>
      </p:sp>
    </p:spTree>
    <p:extLst>
      <p:ext uri="{BB962C8B-B14F-4D97-AF65-F5344CB8AC3E}">
        <p14:creationId xmlns:p14="http://schemas.microsoft.com/office/powerpoint/2010/main" val="415873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F980A-6E0B-14B0-32A7-8B743720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Consequences of Financial Crisis</a:t>
            </a:r>
          </a:p>
        </p:txBody>
      </p:sp>
      <p:pic>
        <p:nvPicPr>
          <p:cNvPr id="7" name="Picture 6" descr="A graph of a stock market&#10;&#10;Description automatically generated">
            <a:extLst>
              <a:ext uri="{FF2B5EF4-FFF2-40B4-BE49-F238E27FC236}">
                <a16:creationId xmlns:a16="http://schemas.microsoft.com/office/drawing/2014/main" id="{CC5AFA87-5A8E-6916-F5B9-0828E2D75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21" y="1487693"/>
            <a:ext cx="8334557" cy="511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44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ook cover with a piece of paper&#10;&#10;Description automatically generated">
            <a:extLst>
              <a:ext uri="{FF2B5EF4-FFF2-40B4-BE49-F238E27FC236}">
                <a16:creationId xmlns:a16="http://schemas.microsoft.com/office/drawing/2014/main" id="{2CDB1286-3C94-8C12-4C53-C1EDC4710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371" y="230275"/>
            <a:ext cx="4303257" cy="639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819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592D7A1B-C586-9252-BACF-9F21BBC1C3D8}"/>
              </a:ext>
            </a:extLst>
          </p:cNvPr>
          <p:cNvSpPr txBox="1">
            <a:spLocks/>
          </p:cNvSpPr>
          <p:nvPr/>
        </p:nvSpPr>
        <p:spPr>
          <a:xfrm>
            <a:off x="752474" y="1666874"/>
            <a:ext cx="10515599" cy="43910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6032" indent="-256032" algn="l" defTabSz="914400" rtl="0" eaLnBrk="1" latinLnBrk="0" hangingPunct="1">
              <a:spcBef>
                <a:spcPts val="15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600"/>
              </a:spcBef>
              <a:buClr>
                <a:srgbClr val="007FA3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600"/>
              </a:spcBef>
              <a:buClr>
                <a:srgbClr val="007FA3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600"/>
              </a:spcBef>
              <a:buClr>
                <a:srgbClr val="007FA3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6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ts val="3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ts val="3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ts val="3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ts val="300"/>
              </a:spcBef>
              <a:buClr>
                <a:srgbClr val="007FA3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525"/>
              </a:spcBef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a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 problem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a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financial crisis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2000s period of unusually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low interest rates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which stimulated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housing demand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Mortgage lenders was increasingly willing to make loans to risky borrowers with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subprime mortgages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2006 on, with slowdown in property prices, many home mortgages went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underwater</a:t>
            </a: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(value of the mortgage exceeded value of the house).</a:t>
            </a:r>
          </a:p>
          <a:p>
            <a:pPr>
              <a:spcBef>
                <a:spcPts val="525"/>
              </a:spcBef>
            </a:pPr>
            <a:r>
              <a:rPr lang="en-US" sz="2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Lenders faced large losses as many borrowers defaulted.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568695D-1A58-9513-CD19-B836F0A22C93}"/>
              </a:ext>
            </a:extLst>
          </p:cNvPr>
          <p:cNvSpPr txBox="1">
            <a:spLocks/>
          </p:cNvSpPr>
          <p:nvPr/>
        </p:nvSpPr>
        <p:spPr>
          <a:xfrm>
            <a:off x="752475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b="1" dirty="0">
                <a:solidFill>
                  <a:schemeClr val="accent1">
                    <a:lumMod val="75000"/>
                  </a:schemeClr>
                </a:solidFill>
              </a:rPr>
              <a:t>Great Financial Crisis</a:t>
            </a:r>
          </a:p>
        </p:txBody>
      </p:sp>
    </p:spTree>
    <p:extLst>
      <p:ext uri="{BB962C8B-B14F-4D97-AF65-F5344CB8AC3E}">
        <p14:creationId xmlns:p14="http://schemas.microsoft.com/office/powerpoint/2010/main" val="2535960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808</Words>
  <Application>Microsoft Office PowerPoint</Application>
  <PresentationFormat>Widescreen</PresentationFormat>
  <Paragraphs>82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Office Theme</vt:lpstr>
      <vt:lpstr>Presentazione standard di PowerPoint</vt:lpstr>
      <vt:lpstr>Lecture Plan</vt:lpstr>
      <vt:lpstr>What’s a Financial Crisis?</vt:lpstr>
      <vt:lpstr>Dynamics of Financial Crisis</vt:lpstr>
      <vt:lpstr>Presentazione standard di PowerPoint</vt:lpstr>
      <vt:lpstr>Brief History of Financial Crisis</vt:lpstr>
      <vt:lpstr>Consequences of Financial Crisis</vt:lpstr>
      <vt:lpstr>Presentazione standard di PowerPoint</vt:lpstr>
      <vt:lpstr>Presentazione standard di PowerPoint</vt:lpstr>
      <vt:lpstr>Great Financial Crisis</vt:lpstr>
      <vt:lpstr>CDOs &amp; Great Financial Crisis</vt:lpstr>
      <vt:lpstr>CDOs &amp; Great Financial Crisis</vt:lpstr>
      <vt:lpstr>CDOs &amp; Great Financial Crisis</vt:lpstr>
      <vt:lpstr>CDOs &amp; Great Financial Crisis</vt:lpstr>
      <vt:lpstr>Housing Market Bubble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Enrico Vanino</dc:creator>
  <cp:lastModifiedBy>Marco Giansoldati</cp:lastModifiedBy>
  <cp:revision>13</cp:revision>
  <dcterms:created xsi:type="dcterms:W3CDTF">2024-10-26T14:45:27Z</dcterms:created>
  <dcterms:modified xsi:type="dcterms:W3CDTF">2025-11-04T11:14:10Z</dcterms:modified>
</cp:coreProperties>
</file>