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58"/>
  </p:handoutMasterIdLst>
  <p:sldIdLst>
    <p:sldId id="350" r:id="rId2"/>
    <p:sldId id="256" r:id="rId3"/>
    <p:sldId id="291" r:id="rId4"/>
    <p:sldId id="294" r:id="rId5"/>
    <p:sldId id="351" r:id="rId6"/>
    <p:sldId id="352" r:id="rId7"/>
    <p:sldId id="353" r:id="rId8"/>
    <p:sldId id="295" r:id="rId9"/>
    <p:sldId id="269" r:id="rId10"/>
    <p:sldId id="270" r:id="rId11"/>
    <p:sldId id="276" r:id="rId12"/>
    <p:sldId id="304" r:id="rId13"/>
    <p:sldId id="301" r:id="rId14"/>
    <p:sldId id="305" r:id="rId15"/>
    <p:sldId id="308" r:id="rId16"/>
    <p:sldId id="309" r:id="rId17"/>
    <p:sldId id="307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21" r:id="rId26"/>
    <p:sldId id="320" r:id="rId27"/>
    <p:sldId id="319" r:id="rId28"/>
    <p:sldId id="318" r:id="rId29"/>
    <p:sldId id="310" r:id="rId30"/>
    <p:sldId id="323" r:id="rId31"/>
    <p:sldId id="324" r:id="rId32"/>
    <p:sldId id="322" r:id="rId33"/>
    <p:sldId id="325" r:id="rId34"/>
    <p:sldId id="326" r:id="rId35"/>
    <p:sldId id="327" r:id="rId36"/>
    <p:sldId id="328" r:id="rId37"/>
    <p:sldId id="345" r:id="rId38"/>
    <p:sldId id="340" r:id="rId39"/>
    <p:sldId id="341" r:id="rId40"/>
    <p:sldId id="342" r:id="rId41"/>
    <p:sldId id="343" r:id="rId42"/>
    <p:sldId id="344" r:id="rId43"/>
    <p:sldId id="331" r:id="rId44"/>
    <p:sldId id="339" r:id="rId45"/>
    <p:sldId id="330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49" r:id="rId54"/>
    <p:sldId id="346" r:id="rId55"/>
    <p:sldId id="347" r:id="rId56"/>
    <p:sldId id="348" r:id="rId57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2BBF8-0111-429A-846C-97CF8071DB0B}" type="datetimeFigureOut">
              <a:rPr lang="en-GB" smtClean="0"/>
              <a:t>05/11/2025</a:t>
            </a:fld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9C092-C13F-4337-8CE9-C809079712CB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462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ragosa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1EE5C28-1274-5048-A9DD-26D6DF862B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DF507C7-77EA-4F9A-F5B5-189FB4A4578B}"/>
              </a:ext>
            </a:extLst>
          </p:cNvPr>
          <p:cNvSpPr/>
          <p:nvPr userDrawn="1"/>
        </p:nvSpPr>
        <p:spPr>
          <a:xfrm>
            <a:off x="1352550" y="666750"/>
            <a:ext cx="1971675" cy="238125"/>
          </a:xfrm>
          <a:prstGeom prst="rect">
            <a:avLst/>
          </a:prstGeom>
          <a:solidFill>
            <a:srgbClr val="47516A"/>
          </a:solidFill>
          <a:ln>
            <a:solidFill>
              <a:srgbClr val="4751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174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ragos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85BC2CC-FDD6-E94B-9793-220E08D96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CC9CF1D-E315-4C46-BFEB-E4FA85D81B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33849"/>
            <a:ext cx="12192000" cy="515721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F302E1-F1F8-4C67-BBDA-4DE9D4E3648E}"/>
              </a:ext>
            </a:extLst>
          </p:cNvPr>
          <p:cNvSpPr txBox="1"/>
          <p:nvPr userDrawn="1"/>
        </p:nvSpPr>
        <p:spPr>
          <a:xfrm>
            <a:off x="0" y="6516400"/>
            <a:ext cx="1214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Helvetica Neue" panose="02000503000000020004"/>
              </a:rPr>
              <a:t>Rigenerazione urbana e valori immobiliari – Benedetto Rocchi, Paolo Rosato e Raul Berto – 16 febbraio 2024</a:t>
            </a:r>
          </a:p>
        </p:txBody>
      </p:sp>
    </p:spTree>
    <p:extLst>
      <p:ext uri="{BB962C8B-B14F-4D97-AF65-F5344CB8AC3E}">
        <p14:creationId xmlns:p14="http://schemas.microsoft.com/office/powerpoint/2010/main" val="117036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1FDA991-0C01-89E3-4B07-75ADE31F4964}"/>
              </a:ext>
            </a:extLst>
          </p:cNvPr>
          <p:cNvSpPr txBox="1"/>
          <p:nvPr/>
        </p:nvSpPr>
        <p:spPr>
          <a:xfrm>
            <a:off x="8940800" y="2724150"/>
            <a:ext cx="3260725" cy="29392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47516A"/>
                </a:solidFill>
                <a:latin typeface="Helvetica Neue" panose="02000503000000020004"/>
              </a:rPr>
              <a:t>Gruppo di lavoro:</a:t>
            </a:r>
          </a:p>
          <a:p>
            <a:endParaRPr lang="it-IT" sz="1600" b="1" dirty="0">
              <a:solidFill>
                <a:srgbClr val="47516A"/>
              </a:solidFill>
              <a:latin typeface="Helvetica Neue" panose="02000503000000020004"/>
            </a:endParaRPr>
          </a:p>
          <a:p>
            <a:r>
              <a:rPr lang="it-IT" sz="1200" b="1" dirty="0">
                <a:solidFill>
                  <a:srgbClr val="47516A"/>
                </a:solidFill>
                <a:latin typeface="Helvetica Neue Light" panose="02000403000000020004"/>
              </a:rPr>
              <a:t>Studi urbanistici</a:t>
            </a:r>
          </a:p>
          <a:p>
            <a:r>
              <a:rPr lang="it-IT" sz="1050" i="1" dirty="0">
                <a:latin typeface="Helvetica Neue Light" panose="02000403000000020004"/>
              </a:rPr>
              <a:t>Claudio </a:t>
            </a:r>
            <a:r>
              <a:rPr lang="it-IT" sz="1050" i="1" dirty="0" err="1">
                <a:latin typeface="Helvetica Neue Light" panose="02000403000000020004"/>
              </a:rPr>
              <a:t>Saragosa</a:t>
            </a:r>
            <a:r>
              <a:rPr lang="it-IT" sz="1050" i="1" dirty="0">
                <a:latin typeface="Helvetica Neue Light" panose="02000403000000020004"/>
              </a:rPr>
              <a:t>, Michela Chiti, Giacomo Rossi, Fabio Iacometti, Giovanna Montoro, Antonio Caruso</a:t>
            </a:r>
          </a:p>
          <a:p>
            <a:endParaRPr lang="it-IT" sz="1050" i="1" dirty="0">
              <a:latin typeface="Helvetica Neue Light" panose="02000403000000020004"/>
            </a:endParaRPr>
          </a:p>
          <a:p>
            <a:r>
              <a:rPr lang="it-IT" sz="1200" b="1" dirty="0">
                <a:solidFill>
                  <a:srgbClr val="47516A"/>
                </a:solidFill>
                <a:latin typeface="Helvetica Neue Light" panose="02000403000000020004"/>
              </a:rPr>
              <a:t>Rilievo urbano ed architettonico</a:t>
            </a:r>
          </a:p>
          <a:p>
            <a:r>
              <a:rPr lang="it-IT" sz="1050" i="1" dirty="0" err="1">
                <a:latin typeface="Helvetica Neue Light" panose="02000403000000020004"/>
              </a:rPr>
              <a:t>Alessando</a:t>
            </a:r>
            <a:r>
              <a:rPr lang="it-IT" sz="1050" i="1" dirty="0">
                <a:latin typeface="Helvetica Neue Light" panose="02000403000000020004"/>
              </a:rPr>
              <a:t> Merlo, Gaia </a:t>
            </a:r>
            <a:r>
              <a:rPr lang="it-IT" sz="1050" i="1" dirty="0" err="1">
                <a:latin typeface="Helvetica Neue Light" panose="02000403000000020004"/>
              </a:rPr>
              <a:t>Lavoratti</a:t>
            </a:r>
            <a:r>
              <a:rPr lang="it-IT" sz="1050" i="1" dirty="0">
                <a:latin typeface="Helvetica Neue Light" panose="02000403000000020004"/>
              </a:rPr>
              <a:t>, Giulia Lazzari, Alessandro Manghi, Errico Palmieri</a:t>
            </a:r>
          </a:p>
          <a:p>
            <a:endParaRPr lang="it-IT" sz="1050" i="1" dirty="0">
              <a:latin typeface="Helvetica Neue Light" panose="02000403000000020004"/>
            </a:endParaRPr>
          </a:p>
          <a:p>
            <a:r>
              <a:rPr lang="it-IT" sz="1200" b="1" dirty="0">
                <a:solidFill>
                  <a:srgbClr val="47516A"/>
                </a:solidFill>
                <a:latin typeface="Helvetica Neue Light" panose="02000403000000020004"/>
              </a:rPr>
              <a:t>Composizione architettonica</a:t>
            </a:r>
          </a:p>
          <a:p>
            <a:r>
              <a:rPr lang="it-IT" sz="1050" i="1" dirty="0">
                <a:latin typeface="Helvetica Neue Light" panose="02000403000000020004"/>
              </a:rPr>
              <a:t>Francesco Valerio Collotti, Chiara Simoncini, Giulia </a:t>
            </a:r>
            <a:r>
              <a:rPr lang="it-IT" sz="1050" i="1" dirty="0" err="1">
                <a:latin typeface="Helvetica Neue Light" panose="02000403000000020004"/>
              </a:rPr>
              <a:t>Sagarriga</a:t>
            </a:r>
            <a:r>
              <a:rPr lang="it-IT" sz="1050" i="1" dirty="0">
                <a:latin typeface="Helvetica Neue Light" panose="02000403000000020004"/>
              </a:rPr>
              <a:t> Visconti</a:t>
            </a:r>
          </a:p>
          <a:p>
            <a:endParaRPr lang="it-IT" sz="1050" i="1" dirty="0">
              <a:latin typeface="Helvetica Neue Light" panose="02000403000000020004"/>
            </a:endParaRPr>
          </a:p>
          <a:p>
            <a:r>
              <a:rPr lang="it-IT" sz="1200" b="1" dirty="0">
                <a:solidFill>
                  <a:srgbClr val="475169"/>
                </a:solidFill>
                <a:latin typeface="Helvetica Neue Light" panose="02000403000000020004"/>
              </a:rPr>
              <a:t>Valutazioni dei valori economici</a:t>
            </a:r>
          </a:p>
          <a:p>
            <a:r>
              <a:rPr lang="it-IT" sz="1050" i="1" dirty="0">
                <a:latin typeface="Helvetica Neue Light" panose="02000403000000020004"/>
              </a:rPr>
              <a:t>Benedetto Rocchi, Paolo Rosato</a:t>
            </a:r>
            <a:endParaRPr lang="it-IT" sz="1200" dirty="0">
              <a:latin typeface="Helvetica Neue Light" panose="02000403000000020004"/>
            </a:endParaRP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936D182A-EBC6-EE7C-89BE-5056AA3EBB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47" b="10883"/>
          <a:stretch/>
        </p:blipFill>
        <p:spPr>
          <a:xfrm>
            <a:off x="649689" y="4501376"/>
            <a:ext cx="5743090" cy="198498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26B1351-BA29-3140-662D-475AF759764A}"/>
              </a:ext>
            </a:extLst>
          </p:cNvPr>
          <p:cNvSpPr txBox="1"/>
          <p:nvPr/>
        </p:nvSpPr>
        <p:spPr>
          <a:xfrm>
            <a:off x="8900695" y="5875240"/>
            <a:ext cx="3260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47516A"/>
                </a:solidFill>
                <a:latin typeface="Helvetica Neue" panose="02000503000000020004"/>
              </a:rPr>
              <a:t>Coordina Claudio </a:t>
            </a:r>
            <a:r>
              <a:rPr lang="it-IT" dirty="0" err="1">
                <a:solidFill>
                  <a:srgbClr val="47516A"/>
                </a:solidFill>
                <a:latin typeface="Helvetica Neue" panose="02000503000000020004"/>
              </a:rPr>
              <a:t>Saragosa</a:t>
            </a:r>
            <a:endParaRPr lang="it-IT" dirty="0">
              <a:solidFill>
                <a:srgbClr val="47516A"/>
              </a:solidFill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60097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3694" y="1230448"/>
            <a:ext cx="11688791" cy="4136682"/>
          </a:xfrm>
        </p:spPr>
        <p:txBody>
          <a:bodyPr>
            <a:noAutofit/>
          </a:bodyPr>
          <a:lstStyle/>
          <a:p>
            <a:r>
              <a:rPr lang="it-IT" sz="2400" b="1" dirty="0"/>
              <a:t>Qual è l’effetto dei processi di rigenerazione urbana sul Valore Posizionale?</a:t>
            </a:r>
            <a:br>
              <a:rPr lang="it-IT" sz="2400" b="1" dirty="0"/>
            </a:br>
            <a:br>
              <a:rPr lang="it-IT" sz="2400" b="1" dirty="0"/>
            </a:b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- la valutazione presupporrebbe l’individuazione dell’effetto degli interventi di rigenerazione sull’andamento del valore immobiliare nel tempo (pochi studi);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- più semplicemente, si rileva l’effetto delle caratteristiche qualitative urbane sul valore e si assume che tale effetto sia potenzialmente prodotto anche dagli interventi di rigenerazione che prevedono un miglioramento simile a quello studiato (</a:t>
            </a:r>
            <a:r>
              <a:rPr lang="it-IT" sz="2400" i="1" dirty="0" err="1"/>
              <a:t>value</a:t>
            </a:r>
            <a:r>
              <a:rPr lang="it-IT" sz="2400" i="1" dirty="0"/>
              <a:t> transfer</a:t>
            </a:r>
            <a:r>
              <a:rPr lang="it-IT" sz="2400" dirty="0"/>
              <a:t>);</a:t>
            </a:r>
            <a:br>
              <a:rPr lang="it-IT" sz="2400" dirty="0"/>
            </a:br>
            <a:endParaRPr lang="en-GB" sz="2400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3A2EC36-31FB-4AB3-98BE-578C73D28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DE8DCBB-39BC-4C3D-B552-ED1222E7D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65"/>
            <a:ext cx="12192000" cy="8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1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38F1AB0B-1BD6-406F-9E47-FB0646587DA5}"/>
              </a:ext>
            </a:extLst>
          </p:cNvPr>
          <p:cNvSpPr txBox="1">
            <a:spLocks/>
          </p:cNvSpPr>
          <p:nvPr/>
        </p:nvSpPr>
        <p:spPr>
          <a:xfrm>
            <a:off x="176105" y="6254959"/>
            <a:ext cx="11839790" cy="472696"/>
          </a:xfrm>
          <a:prstGeom prst="rect">
            <a:avLst/>
          </a:prstGeom>
        </p:spPr>
        <p:txBody>
          <a:bodyPr vert="horz" lIns="91440" tIns="91440" rIns="91440" bIns="9144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1DAED74-5D33-45B0-8BA2-6045688A0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618" y="2008872"/>
            <a:ext cx="7523018" cy="407970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755467" y="1371681"/>
            <a:ext cx="608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Il mercato immobiliare a Rosignano Marittimo/Solvay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2839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38F1AB0B-1BD6-406F-9E47-FB0646587DA5}"/>
              </a:ext>
            </a:extLst>
          </p:cNvPr>
          <p:cNvSpPr txBox="1">
            <a:spLocks/>
          </p:cNvSpPr>
          <p:nvPr/>
        </p:nvSpPr>
        <p:spPr>
          <a:xfrm>
            <a:off x="176105" y="6254959"/>
            <a:ext cx="11839790" cy="472696"/>
          </a:xfrm>
          <a:prstGeom prst="rect">
            <a:avLst/>
          </a:prstGeom>
        </p:spPr>
        <p:txBody>
          <a:bodyPr vert="horz" lIns="91440" tIns="91440" rIns="91440" bIns="9144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1DAED74-5D33-45B0-8BA2-6045688A0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009" y="1023031"/>
            <a:ext cx="7801501" cy="49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3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11" y="1255820"/>
            <a:ext cx="5690389" cy="406390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048" y="1255819"/>
            <a:ext cx="5696847" cy="406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62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38F1AB0B-1BD6-406F-9E47-FB0646587DA5}"/>
              </a:ext>
            </a:extLst>
          </p:cNvPr>
          <p:cNvSpPr txBox="1">
            <a:spLocks/>
          </p:cNvSpPr>
          <p:nvPr/>
        </p:nvSpPr>
        <p:spPr>
          <a:xfrm>
            <a:off x="176105" y="6254959"/>
            <a:ext cx="11839790" cy="472696"/>
          </a:xfrm>
          <a:prstGeom prst="rect">
            <a:avLst/>
          </a:prstGeom>
        </p:spPr>
        <p:txBody>
          <a:bodyPr vert="horz" lIns="91440" tIns="91440" rIns="91440" bIns="9144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1DAED74-5D33-45B0-8BA2-6045688A0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357B0D9-9DD5-4528-95A5-F78DD7BF0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384" y="803156"/>
            <a:ext cx="7832126" cy="52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63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612045" y="737284"/>
            <a:ext cx="435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L’indagine sul patrimonio immobiliare</a:t>
            </a:r>
            <a:endParaRPr lang="en-GB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2038FB6-A1F4-4F35-9F9F-45C586D5A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14" y="1181832"/>
            <a:ext cx="3423081" cy="490091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7F7F0FB-06F9-4904-8FC8-AFDC8533D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095" y="1165524"/>
            <a:ext cx="3911233" cy="490091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A87C5A-8626-48E7-856A-AEEC1F093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9328" y="1106616"/>
            <a:ext cx="3662912" cy="495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4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612045" y="737284"/>
            <a:ext cx="435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L’indagine sul patrimonio immobiliare</a:t>
            </a:r>
            <a:endParaRPr lang="en-GB" b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EEC9552-5BDC-497F-95FD-B69DBE4BC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985" y="1238081"/>
            <a:ext cx="3535701" cy="488263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D90679A-8271-447E-A51A-1026DE71C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173" y="1238080"/>
            <a:ext cx="3698966" cy="48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76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95FFF7F-A84E-442A-8F03-7612148BB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094" y="1415937"/>
            <a:ext cx="9001812" cy="33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69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0023D89-2BDC-4A98-8CCB-69C4C387B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374" y="1553081"/>
            <a:ext cx="9729251" cy="32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6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CEB0CAF-959F-46A7-9FB6-85A2EAEB5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05" y="1266950"/>
            <a:ext cx="9639389" cy="39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1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5717" y="1567014"/>
            <a:ext cx="8637073" cy="2618554"/>
          </a:xfrm>
        </p:spPr>
        <p:txBody>
          <a:bodyPr>
            <a:normAutofit/>
          </a:bodyPr>
          <a:lstStyle/>
          <a:p>
            <a:r>
              <a:rPr lang="it-IT" sz="3600" dirty="0"/>
              <a:t>Valutazioni</a:t>
            </a:r>
            <a:br>
              <a:rPr lang="it-IT" sz="3600" dirty="0"/>
            </a:br>
            <a:r>
              <a:rPr lang="it-IT" sz="3600" dirty="0"/>
              <a:t>economiche del processo di rigenerazione della piccola città fra Caletta e </a:t>
            </a:r>
            <a:r>
              <a:rPr lang="it-IT" sz="3600" dirty="0" err="1"/>
              <a:t>Lillatro</a:t>
            </a:r>
            <a:endParaRPr lang="en-GB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65717" y="4243416"/>
            <a:ext cx="8637072" cy="1071095"/>
          </a:xfrm>
        </p:spPr>
        <p:txBody>
          <a:bodyPr/>
          <a:lstStyle/>
          <a:p>
            <a:r>
              <a:rPr lang="it-IT" dirty="0"/>
              <a:t>Benedetto Rocchi e Paolo Rosato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9DBDA6-CB23-4179-9EE9-3B3045189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65"/>
            <a:ext cx="12192000" cy="85232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BB0A22D-8DB1-45F8-842B-7429369BC2FE}"/>
              </a:ext>
            </a:extLst>
          </p:cNvPr>
          <p:cNvSpPr/>
          <p:nvPr/>
        </p:nvSpPr>
        <p:spPr>
          <a:xfrm>
            <a:off x="233315" y="6289538"/>
            <a:ext cx="264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Rosignano 04/03/2022</a:t>
            </a:r>
          </a:p>
        </p:txBody>
      </p:sp>
    </p:spTree>
    <p:extLst>
      <p:ext uri="{BB962C8B-B14F-4D97-AF65-F5344CB8AC3E}">
        <p14:creationId xmlns:p14="http://schemas.microsoft.com/office/powerpoint/2010/main" val="2631110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E14DACA-0C9B-4EC9-A5D3-77A1927AD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08" y="1547475"/>
            <a:ext cx="10140208" cy="31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28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BF40FC5-E35A-401C-ABB5-27112017A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972" y="1693132"/>
            <a:ext cx="9391502" cy="294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16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C80DEDA-06E5-46FF-8576-48AA20C5C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407" y="1733593"/>
            <a:ext cx="9551638" cy="291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79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3E03643-B194-40E8-A7BE-2D3501BB8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926" y="1555566"/>
            <a:ext cx="9359958" cy="28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0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F4AC5E2-A406-4520-B566-5E9FCA4FB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208" y="1809329"/>
            <a:ext cx="9041276" cy="24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2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996AF7D-28F9-4A94-B60F-7F3EBF3BB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153" y="1891368"/>
            <a:ext cx="9156351" cy="248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72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16FA98D-77F1-4FF2-8B5A-459D73648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160" y="1865431"/>
            <a:ext cx="9057155" cy="245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03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06DE3FE-CCE9-4E54-B32C-A4AC8B6C2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32" y="1769987"/>
            <a:ext cx="9394744" cy="255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13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15305A8-CCE7-40F7-982D-4CEF36AB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29" y="1552660"/>
            <a:ext cx="9316541" cy="32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42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EC80634-90DE-416E-B4B4-3B7EACFD1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30" y="1563658"/>
            <a:ext cx="9545689" cy="29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1936" y="2024933"/>
            <a:ext cx="10688128" cy="2808133"/>
          </a:xfrm>
        </p:spPr>
        <p:txBody>
          <a:bodyPr>
            <a:noAutofit/>
          </a:bodyPr>
          <a:lstStyle/>
          <a:p>
            <a:r>
              <a:rPr lang="it-IT" sz="2800" dirty="0"/>
              <a:t>Obiettivo:</a:t>
            </a:r>
            <a:br>
              <a:rPr lang="it-IT" sz="2800" dirty="0"/>
            </a:br>
            <a:br>
              <a:rPr lang="it-IT" sz="2800" dirty="0"/>
            </a:br>
            <a:r>
              <a:rPr lang="it-IT" sz="2800" dirty="0"/>
              <a:t>Costruire una procedura in grado di simulare/stimare i benefici prodotti dagli interventi di riqualificazione edilizia e urbana proposti nel piano</a:t>
            </a:r>
            <a:endParaRPr lang="en-GB" sz="2800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5BD741D5-DE65-41F9-B934-3CCD9781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3750F56-58A6-4759-8B88-EC4506ED1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65"/>
            <a:ext cx="12192000" cy="8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88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F34DE4A-FBE2-438A-A487-CAAFB495E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21" y="1854268"/>
            <a:ext cx="9769243" cy="17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29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4CB329-7212-4E2E-A91D-29C64A703B5F}"/>
              </a:ext>
            </a:extLst>
          </p:cNvPr>
          <p:cNvSpPr txBox="1"/>
          <p:nvPr/>
        </p:nvSpPr>
        <p:spPr>
          <a:xfrm>
            <a:off x="1870509" y="1659285"/>
            <a:ext cx="84509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Tre modelli di simulazione del valore</a:t>
            </a:r>
            <a:r>
              <a:rPr lang="it-IT" sz="2800" dirty="0"/>
              <a:t>:</a:t>
            </a:r>
          </a:p>
          <a:p>
            <a:endParaRPr lang="it-IT" sz="2800" dirty="0"/>
          </a:p>
          <a:p>
            <a:pPr marL="742950" lvl="1" indent="-285750">
              <a:buFontTx/>
              <a:buChar char="-"/>
            </a:pPr>
            <a:r>
              <a:rPr lang="it-IT" sz="2800" dirty="0"/>
              <a:t>Residenziale/Direzionale</a:t>
            </a:r>
          </a:p>
          <a:p>
            <a:pPr marL="742950" lvl="1" indent="-285750">
              <a:buFontTx/>
              <a:buChar char="-"/>
            </a:pPr>
            <a:endParaRPr lang="it-IT" sz="2800" dirty="0"/>
          </a:p>
          <a:p>
            <a:pPr marL="742950" lvl="1" indent="-285750">
              <a:buFontTx/>
              <a:buChar char="-"/>
            </a:pPr>
            <a:r>
              <a:rPr lang="it-IT" sz="2800" dirty="0"/>
              <a:t>Commerciale</a:t>
            </a:r>
          </a:p>
          <a:p>
            <a:pPr marL="742950" lvl="1" indent="-285750">
              <a:buFontTx/>
              <a:buChar char="-"/>
            </a:pPr>
            <a:endParaRPr lang="it-IT" sz="2800" dirty="0"/>
          </a:p>
          <a:p>
            <a:pPr marL="742950" lvl="1" indent="-285750">
              <a:buFontTx/>
              <a:buChar char="-"/>
            </a:pPr>
            <a:r>
              <a:rPr lang="it-IT" sz="2800" dirty="0"/>
              <a:t>Artigianale /Produttivo</a:t>
            </a:r>
          </a:p>
          <a:p>
            <a:pPr marL="285750" indent="-285750">
              <a:buFontTx/>
              <a:buChar char="-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761587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6DACD0C-68B1-4396-8C1A-E911B867D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00" y="1538779"/>
            <a:ext cx="9673389" cy="443133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4F35C70-64F5-4E7C-9D3F-AEB5E82FBCF0}"/>
              </a:ext>
            </a:extLst>
          </p:cNvPr>
          <p:cNvSpPr txBox="1"/>
          <p:nvPr/>
        </p:nvSpPr>
        <p:spPr>
          <a:xfrm>
            <a:off x="336430" y="869283"/>
            <a:ext cx="11749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La simulazione del valore dei fabbricati residenziali/direzionali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7AC72376-2207-4CCF-A1DE-6E91AFA80CF4}"/>
              </a:ext>
            </a:extLst>
          </p:cNvPr>
          <p:cNvSpPr/>
          <p:nvPr/>
        </p:nvSpPr>
        <p:spPr>
          <a:xfrm>
            <a:off x="4427622" y="2502568"/>
            <a:ext cx="606391" cy="346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AC68FF53-0F3D-4E9F-A05A-E62937D191A5}"/>
              </a:ext>
            </a:extLst>
          </p:cNvPr>
          <p:cNvSpPr/>
          <p:nvPr/>
        </p:nvSpPr>
        <p:spPr>
          <a:xfrm>
            <a:off x="4427620" y="4984233"/>
            <a:ext cx="606391" cy="346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2C112D0-B7B4-4D2B-9B81-25740F6DFDD5}"/>
              </a:ext>
            </a:extLst>
          </p:cNvPr>
          <p:cNvSpPr/>
          <p:nvPr/>
        </p:nvSpPr>
        <p:spPr>
          <a:xfrm>
            <a:off x="4427621" y="3794672"/>
            <a:ext cx="606391" cy="346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940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4F35C70-64F5-4E7C-9D3F-AEB5E82FBCF0}"/>
              </a:ext>
            </a:extLst>
          </p:cNvPr>
          <p:cNvSpPr txBox="1"/>
          <p:nvPr/>
        </p:nvSpPr>
        <p:spPr>
          <a:xfrm>
            <a:off x="729916" y="869283"/>
            <a:ext cx="1073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La simulazione del valore dei fabbricati commerciali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8BD0E34-F214-4011-8286-8999FB2F7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664" y="1509562"/>
            <a:ext cx="9835416" cy="4505557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DFB401A7-23F2-49F2-B22E-449F2206052A}"/>
              </a:ext>
            </a:extLst>
          </p:cNvPr>
          <p:cNvSpPr/>
          <p:nvPr/>
        </p:nvSpPr>
        <p:spPr>
          <a:xfrm>
            <a:off x="5013159" y="2460056"/>
            <a:ext cx="606391" cy="346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B530846-495F-4ADA-AAAE-56D0037EE02E}"/>
              </a:ext>
            </a:extLst>
          </p:cNvPr>
          <p:cNvSpPr/>
          <p:nvPr/>
        </p:nvSpPr>
        <p:spPr>
          <a:xfrm>
            <a:off x="4974658" y="3757060"/>
            <a:ext cx="606391" cy="346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09A39003-1EF2-43ED-AE68-B4F43C36D334}"/>
              </a:ext>
            </a:extLst>
          </p:cNvPr>
          <p:cNvSpPr/>
          <p:nvPr/>
        </p:nvSpPr>
        <p:spPr>
          <a:xfrm>
            <a:off x="5013159" y="5011553"/>
            <a:ext cx="606391" cy="346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032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02ABADE-665C-4A29-9E7C-D3A0867E8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37" y="1392503"/>
            <a:ext cx="9954126" cy="4623063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4F35C70-64F5-4E7C-9D3F-AEB5E82FBCF0}"/>
              </a:ext>
            </a:extLst>
          </p:cNvPr>
          <p:cNvSpPr txBox="1"/>
          <p:nvPr/>
        </p:nvSpPr>
        <p:spPr>
          <a:xfrm>
            <a:off x="729916" y="869283"/>
            <a:ext cx="1073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La simulazione del valore dei </a:t>
            </a:r>
            <a:r>
              <a:rPr lang="it-IT" sz="2800" b="1"/>
              <a:t>fabbricati artigianali</a:t>
            </a:r>
            <a:endParaRPr lang="it-IT" sz="2800" b="1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FB401A7-23F2-49F2-B22E-449F2206052A}"/>
              </a:ext>
            </a:extLst>
          </p:cNvPr>
          <p:cNvSpPr/>
          <p:nvPr/>
        </p:nvSpPr>
        <p:spPr>
          <a:xfrm>
            <a:off x="4709963" y="2300486"/>
            <a:ext cx="606391" cy="346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B530846-495F-4ADA-AAAE-56D0037EE02E}"/>
              </a:ext>
            </a:extLst>
          </p:cNvPr>
          <p:cNvSpPr/>
          <p:nvPr/>
        </p:nvSpPr>
        <p:spPr>
          <a:xfrm>
            <a:off x="4709963" y="3760267"/>
            <a:ext cx="606391" cy="346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09A39003-1EF2-43ED-AE68-B4F43C36D334}"/>
              </a:ext>
            </a:extLst>
          </p:cNvPr>
          <p:cNvSpPr/>
          <p:nvPr/>
        </p:nvSpPr>
        <p:spPr>
          <a:xfrm>
            <a:off x="4709963" y="4973052"/>
            <a:ext cx="606391" cy="346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9005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4F35C70-64F5-4E7C-9D3F-AEB5E82FBCF0}"/>
              </a:ext>
            </a:extLst>
          </p:cNvPr>
          <p:cNvSpPr txBox="1"/>
          <p:nvPr/>
        </p:nvSpPr>
        <p:spPr>
          <a:xfrm>
            <a:off x="176104" y="912339"/>
            <a:ext cx="1183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Valore e caratteristiche dei fabbricati residenziali (R-</a:t>
            </a:r>
            <a:r>
              <a:rPr lang="it-IT" sz="2800" b="1" dirty="0" err="1"/>
              <a:t>qc</a:t>
            </a:r>
            <a:r>
              <a:rPr lang="it-IT" sz="2800" b="1" dirty="0"/>
              <a:t> = 0,629)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386783F-ACA5-45F0-B5C3-906BC1ECF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125" y="1478615"/>
            <a:ext cx="7427746" cy="45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84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4DACF-C5BA-4E3A-9BD8-EF81D663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"/>
            <a:ext cx="12192000" cy="85232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4F35C70-64F5-4E7C-9D3F-AEB5E82FBCF0}"/>
              </a:ext>
            </a:extLst>
          </p:cNvPr>
          <p:cNvSpPr txBox="1"/>
          <p:nvPr/>
        </p:nvSpPr>
        <p:spPr>
          <a:xfrm>
            <a:off x="176106" y="1070679"/>
            <a:ext cx="1183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Valore e Indici dei fabbricati residenziali (R-</a:t>
            </a:r>
            <a:r>
              <a:rPr lang="it-IT" sz="2800" b="1" dirty="0" err="1"/>
              <a:t>qc</a:t>
            </a:r>
            <a:r>
              <a:rPr lang="it-IT" sz="2800" b="1" dirty="0"/>
              <a:t> = 0,538)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C9FA6AA-9E2E-48E1-8932-9508D7E0F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343" y="2052272"/>
            <a:ext cx="9281309" cy="275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6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 valori immobiliari correnti: rilevazione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311" y="3450566"/>
            <a:ext cx="6609689" cy="2650087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30270" y="1585905"/>
            <a:ext cx="9980762" cy="3643058"/>
          </a:xfrm>
        </p:spPr>
        <p:txBody>
          <a:bodyPr/>
          <a:lstStyle/>
          <a:p>
            <a:r>
              <a:rPr lang="it-IT" dirty="0"/>
              <a:t>Rilevazione dei prezzi di offerta correnti sul mercato: circa 80 edifici</a:t>
            </a:r>
          </a:p>
          <a:p>
            <a:r>
              <a:rPr lang="it-IT" dirty="0"/>
              <a:t>Stima dei valori immobiliare del rilevatore:</a:t>
            </a:r>
          </a:p>
          <a:p>
            <a:pPr lvl="1"/>
            <a:r>
              <a:rPr lang="it-IT" dirty="0"/>
              <a:t>Sulla base delle conoscenze tecniche</a:t>
            </a:r>
          </a:p>
          <a:p>
            <a:pPr lvl="1"/>
            <a:r>
              <a:rPr lang="it-IT" dirty="0"/>
              <a:t>Della rilevazione delle caratteristiche degli edifici</a:t>
            </a:r>
          </a:p>
          <a:p>
            <a:pPr lvl="1"/>
            <a:r>
              <a:rPr lang="it-IT" dirty="0"/>
              <a:t>Dei contatti con operatori del luogo</a:t>
            </a:r>
          </a:p>
          <a:p>
            <a:r>
              <a:rPr lang="it-IT" dirty="0"/>
              <a:t>Regressione dei prezzi di offerta rilevati sul valore di stima</a:t>
            </a:r>
          </a:p>
          <a:p>
            <a:r>
              <a:rPr lang="it-IT" dirty="0"/>
              <a:t>Estensione a tutti gli edifici del prezzo di offerta</a:t>
            </a:r>
          </a:p>
        </p:txBody>
      </p:sp>
    </p:spTree>
    <p:extLst>
      <p:ext uri="{BB962C8B-B14F-4D97-AF65-F5344CB8AC3E}">
        <p14:creationId xmlns:p14="http://schemas.microsoft.com/office/powerpoint/2010/main" val="532499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686633"/>
          </a:xfrm>
        </p:spPr>
        <p:txBody>
          <a:bodyPr/>
          <a:lstStyle/>
          <a:p>
            <a:r>
              <a:rPr lang="it-IT" b="1" dirty="0"/>
              <a:t>Il problema econometrico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La distribuzione dei valori immobiliari presenta dei pattern non casuali</a:t>
            </a:r>
          </a:p>
          <a:p>
            <a:r>
              <a:rPr lang="it-IT" dirty="0"/>
              <a:t>Questo significa che almeno una parte del valore è determinato dalla collocazione spaziale dell’edificio in quanto tale</a:t>
            </a:r>
          </a:p>
          <a:p>
            <a:r>
              <a:rPr lang="it-IT" dirty="0"/>
              <a:t>In queste situazioni la regressione lineare multipla può presentare problemi di «</a:t>
            </a:r>
            <a:r>
              <a:rPr lang="it-IT" dirty="0" err="1"/>
              <a:t>endogenità</a:t>
            </a:r>
            <a:r>
              <a:rPr lang="it-IT" dirty="0"/>
              <a:t>» delle variabili esplicative</a:t>
            </a:r>
          </a:p>
          <a:p>
            <a:pPr lvl="1"/>
            <a:r>
              <a:rPr lang="it-IT" dirty="0"/>
              <a:t>La stima dei coefficienti è distorta e non consistente</a:t>
            </a:r>
          </a:p>
          <a:p>
            <a:r>
              <a:rPr lang="it-IT" dirty="0"/>
              <a:t>L’Indice Posizionale Estrinseco è per costruzione potenzialmente endogeno</a:t>
            </a:r>
          </a:p>
          <a:p>
            <a:r>
              <a:rPr lang="it-IT" dirty="0"/>
              <a:t>Altri potenziali problemi</a:t>
            </a:r>
          </a:p>
          <a:p>
            <a:pPr lvl="1"/>
            <a:r>
              <a:rPr lang="it-IT" dirty="0" err="1"/>
              <a:t>Multicollinearità</a:t>
            </a:r>
            <a:endParaRPr lang="it-IT" dirty="0"/>
          </a:p>
          <a:p>
            <a:pPr lvl="1"/>
            <a:r>
              <a:rPr lang="it-IT" dirty="0" err="1"/>
              <a:t>Eteroschedasticità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8157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Metodologia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Test delle ipotesi sulla presenza di autocorrelazione spaziale nei dati</a:t>
            </a:r>
          </a:p>
          <a:p>
            <a:r>
              <a:rPr lang="it-IT" dirty="0"/>
              <a:t>Individuazione della natura dell’autocorrelazione spaziale nei dati</a:t>
            </a:r>
          </a:p>
          <a:p>
            <a:pPr lvl="1"/>
            <a:r>
              <a:rPr lang="it-IT" dirty="0" err="1"/>
              <a:t>Spatial</a:t>
            </a:r>
            <a:r>
              <a:rPr lang="it-IT" dirty="0"/>
              <a:t> </a:t>
            </a:r>
            <a:r>
              <a:rPr lang="it-IT" dirty="0" err="1"/>
              <a:t>lag</a:t>
            </a:r>
            <a:endParaRPr lang="it-IT" dirty="0"/>
          </a:p>
          <a:p>
            <a:pPr lvl="1"/>
            <a:r>
              <a:rPr lang="it-IT" dirty="0" err="1"/>
              <a:t>Spatial</a:t>
            </a:r>
            <a:r>
              <a:rPr lang="it-IT" dirty="0"/>
              <a:t> </a:t>
            </a:r>
            <a:r>
              <a:rPr lang="it-IT" dirty="0" err="1"/>
              <a:t>error</a:t>
            </a:r>
            <a:endParaRPr lang="it-IT" dirty="0"/>
          </a:p>
          <a:p>
            <a:r>
              <a:rPr lang="it-IT" dirty="0"/>
              <a:t>Scelta della tecnica di stima più appropriata</a:t>
            </a:r>
          </a:p>
          <a:p>
            <a:r>
              <a:rPr lang="it-IT" dirty="0"/>
              <a:t>Specificazione empirica del modello </a:t>
            </a:r>
          </a:p>
        </p:txBody>
      </p:sp>
    </p:spTree>
    <p:extLst>
      <p:ext uri="{BB962C8B-B14F-4D97-AF65-F5344CB8AC3E}">
        <p14:creationId xmlns:p14="http://schemas.microsoft.com/office/powerpoint/2010/main" val="243612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1936" y="1367287"/>
            <a:ext cx="10688128" cy="4123425"/>
          </a:xfrm>
        </p:spPr>
        <p:txBody>
          <a:bodyPr>
            <a:noAutofit/>
          </a:bodyPr>
          <a:lstStyle/>
          <a:p>
            <a:r>
              <a:rPr lang="it-IT" sz="2400" b="1" dirty="0"/>
              <a:t>Come?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- mappatura della distribuzione del valore immobiliare nell’area di piano nella situazione attuale;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- individuazione delle più importanti caratteristiche dell’area che influiscono sia positivamente che negativamente sul valore;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- stima del peso di tali caratteristiche; 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- costruzione di un modello di simulazione degli effetti degli interventi (modifiche delle caratteristiche) sul valore.</a:t>
            </a:r>
            <a:endParaRPr lang="en-GB" sz="2400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5BD741D5-DE65-41F9-B934-3CCD9781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3750F56-58A6-4759-8B88-EC4506ED1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65"/>
            <a:ext cx="12192000" cy="8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39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Presenza di autocorrelazione spaziale nei dati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270" y="1809390"/>
            <a:ext cx="4797722" cy="329406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762" y="1809390"/>
            <a:ext cx="4816049" cy="329406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04131" y="5103453"/>
            <a:ext cx="9237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 risultati suggeriscono un modello con </a:t>
            </a:r>
            <a:r>
              <a:rPr lang="it-IT" dirty="0" err="1"/>
              <a:t>spatial</a:t>
            </a:r>
            <a:r>
              <a:rPr lang="it-IT" dirty="0"/>
              <a:t> </a:t>
            </a:r>
            <a:r>
              <a:rPr lang="it-IT" dirty="0" err="1"/>
              <a:t>lag</a:t>
            </a:r>
            <a:endParaRPr lang="it-IT" dirty="0"/>
          </a:p>
          <a:p>
            <a:pPr algn="ctr"/>
            <a:r>
              <a:rPr lang="it-IT" dirty="0"/>
              <a:t>Stimato con metodologia dei minimi quadrati a due stadi (S2LS)</a:t>
            </a:r>
          </a:p>
        </p:txBody>
      </p:sp>
    </p:spTree>
    <p:extLst>
      <p:ext uri="{BB962C8B-B14F-4D97-AF65-F5344CB8AC3E}">
        <p14:creationId xmlns:p14="http://schemas.microsoft.com/office/powerpoint/2010/main" val="2783444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Modello con </a:t>
            </a:r>
            <a:r>
              <a:rPr lang="it-IT" b="1" dirty="0" err="1"/>
              <a:t>spatial</a:t>
            </a:r>
            <a:r>
              <a:rPr lang="it-IT" b="1" dirty="0"/>
              <a:t> </a:t>
            </a:r>
            <a:r>
              <a:rPr lang="it-IT" b="1" dirty="0" err="1"/>
              <a:t>lag</a:t>
            </a:r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787" y="1366735"/>
            <a:ext cx="5924090" cy="4499228"/>
          </a:xfrm>
          <a:prstGeom prst="rect">
            <a:avLst/>
          </a:prstGeom>
        </p:spPr>
      </p:pic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0270" y="2002559"/>
            <a:ext cx="4720058" cy="349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253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 risultati del modello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299" y="1650501"/>
            <a:ext cx="5138916" cy="371798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215" y="1650501"/>
            <a:ext cx="5902514" cy="371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02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Prezzo rilevato e prezzo simulato:</a:t>
            </a:r>
            <a:br>
              <a:rPr lang="it-IT" b="1" dirty="0"/>
            </a:br>
            <a:r>
              <a:rPr lang="it-IT" b="1" dirty="0"/>
              <a:t>superfici residenziali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688" y="1860096"/>
            <a:ext cx="5345310" cy="389619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78" y="1860096"/>
            <a:ext cx="5345310" cy="389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097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Scomposizione del valore immobiliare:</a:t>
            </a:r>
            <a:br>
              <a:rPr lang="it-IT" b="1" dirty="0"/>
            </a:br>
            <a:r>
              <a:rPr lang="it-IT" b="1" dirty="0"/>
              <a:t>impatto della componente spaziale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114" y="2002559"/>
            <a:ext cx="6466759" cy="366339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759" y="2002558"/>
            <a:ext cx="5025920" cy="366339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43087" y="5665953"/>
            <a:ext cx="256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Effetto diretto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746722" y="5665953"/>
            <a:ext cx="256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Effetto indiretto</a:t>
            </a:r>
          </a:p>
        </p:txBody>
      </p:sp>
    </p:spTree>
    <p:extLst>
      <p:ext uri="{BB962C8B-B14F-4D97-AF65-F5344CB8AC3E}">
        <p14:creationId xmlns:p14="http://schemas.microsoft.com/office/powerpoint/2010/main" val="413900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Interventi nello spazio pubblico:</a:t>
            </a:r>
            <a:br>
              <a:rPr lang="it-IT" b="1" dirty="0"/>
            </a:br>
            <a:r>
              <a:rPr lang="it-IT" b="1" dirty="0"/>
              <a:t>gli edifici coinvolti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202" y="2002559"/>
            <a:ext cx="3027662" cy="214048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420" y="2002559"/>
            <a:ext cx="3027663" cy="214048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441" y="2002559"/>
            <a:ext cx="3027663" cy="214048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768" y="2002559"/>
            <a:ext cx="3017201" cy="214048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6602" y="2002559"/>
            <a:ext cx="2990970" cy="214048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82910" y="4143046"/>
            <a:ext cx="256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Riqualificazione stabilimenti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805128" y="4143046"/>
            <a:ext cx="256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Molo e nuova passeggiata a mare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967749" y="4143045"/>
            <a:ext cx="256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Risistemazione sagrato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121174" y="4143045"/>
            <a:ext cx="256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Piazza</a:t>
            </a:r>
          </a:p>
          <a:p>
            <a:pPr algn="ctr"/>
            <a:r>
              <a:rPr lang="it-IT" dirty="0"/>
              <a:t>monte alla rena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252588" y="4143044"/>
            <a:ext cx="256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Nuovo pergolato di passaggio</a:t>
            </a:r>
          </a:p>
        </p:txBody>
      </p:sp>
    </p:spTree>
    <p:extLst>
      <p:ext uri="{BB962C8B-B14F-4D97-AF65-F5344CB8AC3E}">
        <p14:creationId xmlns:p14="http://schemas.microsoft.com/office/powerpoint/2010/main" val="26718105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Scenario statico:</a:t>
            </a:r>
            <a:br>
              <a:rPr lang="it-IT" b="1" dirty="0"/>
            </a:br>
            <a:r>
              <a:rPr lang="it-IT" b="1" dirty="0"/>
              <a:t>solo interventi privati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51597"/>
            <a:ext cx="6798202" cy="385115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625" y="2436629"/>
            <a:ext cx="7113375" cy="366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629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Scenario statico:</a:t>
            </a:r>
            <a:br>
              <a:rPr lang="it-IT" b="1" dirty="0"/>
            </a:br>
            <a:r>
              <a:rPr lang="it-IT" b="1" dirty="0"/>
              <a:t>solo interventi nello spazio pubblico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51074"/>
            <a:ext cx="6970144" cy="37702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883" y="2553419"/>
            <a:ext cx="6922890" cy="35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266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Scenario statico:</a:t>
            </a:r>
            <a:br>
              <a:rPr lang="it-IT" b="1" dirty="0"/>
            </a:br>
            <a:r>
              <a:rPr lang="it-IT" b="1" dirty="0"/>
              <a:t>interventi privati e pubblici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978" y="1939987"/>
            <a:ext cx="5736567" cy="418138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563" y="2244899"/>
            <a:ext cx="7521515" cy="387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881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Scenario moderato:</a:t>
            </a:r>
            <a:br>
              <a:rPr lang="it-IT" b="1" dirty="0"/>
            </a:br>
            <a:r>
              <a:rPr lang="it-IT" b="1" dirty="0"/>
              <a:t>solo interventi nello spazio pubblico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6951"/>
            <a:ext cx="5831457" cy="425055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117" y="2117127"/>
            <a:ext cx="7583697" cy="399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4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E1FE89-0934-CBD3-F25B-A04075B19106}"/>
              </a:ext>
            </a:extLst>
          </p:cNvPr>
          <p:cNvSpPr txBox="1"/>
          <p:nvPr/>
        </p:nvSpPr>
        <p:spPr>
          <a:xfrm>
            <a:off x="185056" y="1110343"/>
            <a:ext cx="72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47516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struttura del modello di valutazione del piano</a:t>
            </a:r>
            <a:endParaRPr lang="it-IT" b="1" dirty="0">
              <a:solidFill>
                <a:srgbClr val="475169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C1117A-8650-47D0-B63D-F3998E43B2F5}"/>
              </a:ext>
            </a:extLst>
          </p:cNvPr>
          <p:cNvSpPr txBox="1"/>
          <p:nvPr/>
        </p:nvSpPr>
        <p:spPr>
          <a:xfrm>
            <a:off x="347870" y="1918252"/>
            <a:ext cx="10992678" cy="3546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sz="3600" dirty="0">
              <a:solidFill>
                <a:schemeClr val="accent1">
                  <a:lumMod val="50000"/>
                </a:schemeClr>
              </a:solidFill>
              <a:latin typeface="Helvetica Neue" panose="02000503000000020004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0DD05D-7BA7-4F07-88D3-46680F3C6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34" y="2218127"/>
            <a:ext cx="11028620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774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Scenario moderato:</a:t>
            </a:r>
            <a:br>
              <a:rPr lang="it-IT" b="1" dirty="0"/>
            </a:br>
            <a:r>
              <a:rPr lang="it-IT" b="1" dirty="0"/>
              <a:t>Interventi privati e pubblici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906438"/>
            <a:ext cx="5787233" cy="421831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28" y="2079911"/>
            <a:ext cx="7687214" cy="404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749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Scenario dinamico:</a:t>
            </a:r>
            <a:br>
              <a:rPr lang="it-IT" b="1" dirty="0"/>
            </a:br>
            <a:r>
              <a:rPr lang="it-IT" b="1" dirty="0"/>
              <a:t>solo interventi nello spazio pubblico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2559"/>
            <a:ext cx="5643528" cy="411356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832" y="2226863"/>
            <a:ext cx="7391542" cy="388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012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Scenario dinamico:</a:t>
            </a:r>
            <a:br>
              <a:rPr lang="it-IT" b="1" dirty="0"/>
            </a:br>
            <a:r>
              <a:rPr lang="it-IT" b="1" dirty="0"/>
              <a:t>interventi pubblici e privati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87029"/>
            <a:ext cx="5778357" cy="42118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526" y="2225615"/>
            <a:ext cx="7361119" cy="387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199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Impatto sugli immobili ad uso</a:t>
            </a:r>
            <a:br>
              <a:rPr lang="it-IT" b="1" dirty="0"/>
            </a:br>
            <a:r>
              <a:rPr lang="it-IT" b="1" dirty="0"/>
              <a:t>commerciale e artigianale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270" y="3888013"/>
            <a:ext cx="5802140" cy="135684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270" y="2002559"/>
            <a:ext cx="5802140" cy="138460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150231" y="2459759"/>
            <a:ext cx="37966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La simulazione considera sia eventuali miglioramenti dell’edificio che l’incremento dell’effetto moltiplicatore di trasmissione del valore per prossimità spaziale generato dagli investimenti nello spazio pubblico</a:t>
            </a:r>
          </a:p>
        </p:txBody>
      </p:sp>
    </p:spTree>
    <p:extLst>
      <p:ext uri="{BB962C8B-B14F-4D97-AF65-F5344CB8AC3E}">
        <p14:creationId xmlns:p14="http://schemas.microsoft.com/office/powerpoint/2010/main" val="34213848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915233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Quanto costa?</a:t>
            </a:r>
            <a:br>
              <a:rPr lang="it-IT" b="1" dirty="0"/>
            </a:br>
            <a:r>
              <a:rPr lang="it-IT" b="1" dirty="0"/>
              <a:t>Interventi privati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07" y="1960948"/>
            <a:ext cx="11034585" cy="2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06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725847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Quanto costa?</a:t>
            </a:r>
            <a:br>
              <a:rPr lang="it-IT" b="1" dirty="0"/>
            </a:br>
            <a:r>
              <a:rPr lang="it-IT" b="1" dirty="0"/>
              <a:t>Interventi nello spazio pubblico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15" y="1990323"/>
            <a:ext cx="9803983" cy="37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103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725847"/>
          </a:xfrm>
        </p:spPr>
        <p:txBody>
          <a:bodyPr/>
          <a:lstStyle/>
          <a:p>
            <a:r>
              <a:rPr lang="it-IT" b="1" dirty="0"/>
              <a:t>Conviene? A chi conviene?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549A59-53BD-4A49-B854-C114E253F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85" y="1679171"/>
            <a:ext cx="8343830" cy="428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8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E1FE89-0934-CBD3-F25B-A04075B19106}"/>
              </a:ext>
            </a:extLst>
          </p:cNvPr>
          <p:cNvSpPr txBox="1"/>
          <p:nvPr/>
        </p:nvSpPr>
        <p:spPr>
          <a:xfrm>
            <a:off x="185056" y="1110343"/>
            <a:ext cx="72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47516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struttura del modello di valutazione del piano</a:t>
            </a:r>
            <a:endParaRPr lang="it-IT" b="1" dirty="0">
              <a:solidFill>
                <a:srgbClr val="475169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A20D723-2BC2-46E9-91DE-D87101E6F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431" y="1110343"/>
            <a:ext cx="873022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E1FE89-0934-CBD3-F25B-A04075B19106}"/>
              </a:ext>
            </a:extLst>
          </p:cNvPr>
          <p:cNvSpPr txBox="1"/>
          <p:nvPr/>
        </p:nvSpPr>
        <p:spPr>
          <a:xfrm>
            <a:off x="185057" y="1110343"/>
            <a:ext cx="6384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47516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procedura per la stima dei costi del piano</a:t>
            </a:r>
            <a:endParaRPr lang="it-IT" b="1" dirty="0">
              <a:solidFill>
                <a:srgbClr val="475169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DB7ED1F-14B4-46BE-B2B5-D3869B01C684}"/>
              </a:ext>
            </a:extLst>
          </p:cNvPr>
          <p:cNvGrpSpPr/>
          <p:nvPr/>
        </p:nvGrpSpPr>
        <p:grpSpPr>
          <a:xfrm>
            <a:off x="1888635" y="1110343"/>
            <a:ext cx="6944129" cy="5130248"/>
            <a:chOff x="2066866" y="1253547"/>
            <a:chExt cx="6944129" cy="5130248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7686435-3506-4885-9720-F14D51A2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6866" y="1253547"/>
              <a:ext cx="6944129" cy="5130248"/>
            </a:xfrm>
            <a:prstGeom prst="rect">
              <a:avLst/>
            </a:prstGeom>
          </p:spPr>
        </p:pic>
        <p:cxnSp>
          <p:nvCxnSpPr>
            <p:cNvPr id="6" name="Connettore 2 5">
              <a:extLst>
                <a:ext uri="{FF2B5EF4-FFF2-40B4-BE49-F238E27FC236}">
                  <a16:creationId xmlns:a16="http://schemas.microsoft.com/office/drawing/2014/main" id="{6CCC9490-9277-4CCC-9DE9-BFF3DCB1CC55}"/>
                </a:ext>
              </a:extLst>
            </p:cNvPr>
            <p:cNvCxnSpPr/>
            <p:nvPr/>
          </p:nvCxnSpPr>
          <p:spPr>
            <a:xfrm flipV="1">
              <a:off x="3017520" y="3275215"/>
              <a:ext cx="0" cy="4239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22BA664E-7115-400E-8E9B-87CB1F7F5F05}"/>
                </a:ext>
              </a:extLst>
            </p:cNvPr>
            <p:cNvCxnSpPr/>
            <p:nvPr/>
          </p:nvCxnSpPr>
          <p:spPr>
            <a:xfrm flipV="1">
              <a:off x="7676606" y="4156958"/>
              <a:ext cx="0" cy="4239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7534730F-DCEA-4217-9F02-478C5F177DEA}"/>
                </a:ext>
              </a:extLst>
            </p:cNvPr>
            <p:cNvCxnSpPr>
              <a:cxnSpLocks/>
            </p:cNvCxnSpPr>
            <p:nvPr/>
          </p:nvCxnSpPr>
          <p:spPr>
            <a:xfrm>
              <a:off x="2997926" y="4156958"/>
              <a:ext cx="0" cy="4239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ACA09CD1-BF01-4878-BE6E-D01E9C291D25}"/>
                </a:ext>
              </a:extLst>
            </p:cNvPr>
            <p:cNvCxnSpPr>
              <a:cxnSpLocks/>
            </p:cNvCxnSpPr>
            <p:nvPr/>
          </p:nvCxnSpPr>
          <p:spPr>
            <a:xfrm>
              <a:off x="7637418" y="2851266"/>
              <a:ext cx="0" cy="8478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0405F7F9-EB98-48C9-943C-7F8CF616F6E6}"/>
                </a:ext>
              </a:extLst>
            </p:cNvPr>
            <p:cNvCxnSpPr>
              <a:cxnSpLocks/>
            </p:cNvCxnSpPr>
            <p:nvPr/>
          </p:nvCxnSpPr>
          <p:spPr>
            <a:xfrm>
              <a:off x="3476898" y="3046615"/>
              <a:ext cx="104067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CC526ADE-6BA7-47D4-81A8-3A97044CE514}"/>
                </a:ext>
              </a:extLst>
            </p:cNvPr>
            <p:cNvCxnSpPr>
              <a:cxnSpLocks/>
            </p:cNvCxnSpPr>
            <p:nvPr/>
          </p:nvCxnSpPr>
          <p:spPr>
            <a:xfrm>
              <a:off x="3476898" y="4799215"/>
              <a:ext cx="104067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2592058C-F2F9-4FD5-890A-31ED64DE6FCF}"/>
                </a:ext>
              </a:extLst>
            </p:cNvPr>
            <p:cNvCxnSpPr>
              <a:cxnSpLocks/>
            </p:cNvCxnSpPr>
            <p:nvPr/>
          </p:nvCxnSpPr>
          <p:spPr>
            <a:xfrm>
              <a:off x="5257800" y="2394857"/>
              <a:ext cx="0" cy="3701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EC2A7175-93D2-4ED6-9FF0-5415AC36F0C1}"/>
                </a:ext>
              </a:extLst>
            </p:cNvPr>
            <p:cNvCxnSpPr>
              <a:cxnSpLocks/>
            </p:cNvCxnSpPr>
            <p:nvPr/>
          </p:nvCxnSpPr>
          <p:spPr>
            <a:xfrm>
              <a:off x="5257800" y="5061857"/>
              <a:ext cx="0" cy="3701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5D7FDCE8-6BF4-401E-B7D8-A31C02A90893}"/>
                </a:ext>
              </a:extLst>
            </p:cNvPr>
            <p:cNvCxnSpPr>
              <a:cxnSpLocks/>
            </p:cNvCxnSpPr>
            <p:nvPr/>
          </p:nvCxnSpPr>
          <p:spPr>
            <a:xfrm>
              <a:off x="5257800" y="4156958"/>
              <a:ext cx="0" cy="3701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6BB413BF-4E42-4843-9A1E-181500DBAEBB}"/>
                </a:ext>
              </a:extLst>
            </p:cNvPr>
            <p:cNvCxnSpPr>
              <a:cxnSpLocks/>
            </p:cNvCxnSpPr>
            <p:nvPr/>
          </p:nvCxnSpPr>
          <p:spPr>
            <a:xfrm>
              <a:off x="5257800" y="2578529"/>
              <a:ext cx="1698171" cy="13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82EC3F07-64B9-4DB5-9AA3-FEE9B27921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7800" y="4332514"/>
              <a:ext cx="1121229" cy="9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52CA5C78-98E4-479C-932B-8AF1C1C3FE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7800" y="5237413"/>
              <a:ext cx="1121229" cy="9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9B449E1E-0552-4D34-A9CA-FD3968D8A874}"/>
                </a:ext>
              </a:extLst>
            </p:cNvPr>
            <p:cNvCxnSpPr>
              <a:cxnSpLocks/>
            </p:cNvCxnSpPr>
            <p:nvPr/>
          </p:nvCxnSpPr>
          <p:spPr>
            <a:xfrm>
              <a:off x="6369232" y="4332514"/>
              <a:ext cx="6532" cy="9048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A6708EE3-5C85-4C12-8DE9-3939464ED01D}"/>
                </a:ext>
              </a:extLst>
            </p:cNvPr>
            <p:cNvCxnSpPr>
              <a:cxnSpLocks/>
            </p:cNvCxnSpPr>
            <p:nvPr/>
          </p:nvCxnSpPr>
          <p:spPr>
            <a:xfrm>
              <a:off x="6369232" y="4799215"/>
              <a:ext cx="5867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33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1936" y="1728837"/>
            <a:ext cx="10688128" cy="3400325"/>
          </a:xfrm>
        </p:spPr>
        <p:txBody>
          <a:bodyPr>
            <a:noAutofit/>
          </a:bodyPr>
          <a:lstStyle/>
          <a:p>
            <a:r>
              <a:rPr lang="it-IT" sz="2400" b="1" dirty="0"/>
              <a:t>Perché?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- fornire un riferimento oggettivo e trasparente sulla distribuzione del valore immobiliare;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- individuare le aree più problematiche (valori più bassi);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- supportare  l’individuazione dei fattori «critici»;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- valutare l’entità dei possibili effetti e la loro distribuzione.</a:t>
            </a:r>
            <a:endParaRPr lang="en-GB" sz="2400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5BD741D5-DE65-41F9-B934-3CCD9781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3750F56-58A6-4759-8B88-EC4506ED1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65"/>
            <a:ext cx="12192000" cy="8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25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6815" y="1381985"/>
            <a:ext cx="11688791" cy="4632384"/>
          </a:xfrm>
        </p:spPr>
        <p:txBody>
          <a:bodyPr>
            <a:noAutofit/>
          </a:bodyPr>
          <a:lstStyle/>
          <a:p>
            <a:r>
              <a:rPr lang="it-IT" sz="2400" b="1" dirty="0"/>
              <a:t>Come si stima l’impatto delle caratteristiche immobiliari sul valore?</a:t>
            </a:r>
            <a:br>
              <a:rPr lang="it-IT" sz="2400" b="1" dirty="0"/>
            </a:br>
            <a:br>
              <a:rPr lang="it-IT" sz="2400" dirty="0"/>
            </a:br>
            <a:r>
              <a:rPr lang="it-IT" sz="2400" dirty="0"/>
              <a:t>- in genere individuando, con tecniche econometriche, la relazione esistente fra le caratteristiche dell’immobile ed i prezzi di mercato.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In particolare: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- Caratteristiche intrinseche: dimensioni, finiture, manutenzione, dotazioni tecnologiche, servizi, ecc.;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- caratteristiche estrinseche (location): centralità, accessibilità, servizi commerciali e pubblici e, non ultima, la qualità urbana.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- il valore della «location» è riassunto dal Valore Posizionale </a:t>
            </a:r>
            <a:r>
              <a:rPr lang="it-IT" sz="2400" i="1" dirty="0"/>
              <a:t>VP=[f(x</a:t>
            </a:r>
            <a:r>
              <a:rPr lang="it-IT" sz="2400" i="1" baseline="-25000" dirty="0"/>
              <a:t>i</a:t>
            </a:r>
            <a:r>
              <a:rPr lang="it-IT" sz="2400" i="1" dirty="0"/>
              <a:t>)]</a:t>
            </a:r>
            <a:br>
              <a:rPr lang="it-IT" sz="2400" dirty="0"/>
            </a:br>
            <a:endParaRPr lang="en-GB" sz="2400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6235EC37-1CED-49A5-81D2-18A39A24D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105" y="6254959"/>
            <a:ext cx="11839790" cy="47269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Riqualificazione Urbana e Valori immobiliari				 	Benedetto Rocchi e Paolo Rosato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ADB0C09-42C3-428F-BDE3-B984988A8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65"/>
            <a:ext cx="12192000" cy="8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9129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TM10001114[[fn=Raccolta]]</Template>
  <TotalTime>1487</TotalTime>
  <Words>1368</Words>
  <Application>Microsoft Office PowerPoint</Application>
  <PresentationFormat>Widescreen</PresentationFormat>
  <Paragraphs>123</Paragraphs>
  <Slides>56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62" baseType="lpstr">
      <vt:lpstr>Arial</vt:lpstr>
      <vt:lpstr>Calibri</vt:lpstr>
      <vt:lpstr>Century Gothic</vt:lpstr>
      <vt:lpstr>Helvetica Neue</vt:lpstr>
      <vt:lpstr>Helvetica Neue Light</vt:lpstr>
      <vt:lpstr>Gallery</vt:lpstr>
      <vt:lpstr>Presentazione standard di PowerPoint</vt:lpstr>
      <vt:lpstr>Valutazioni economiche del processo di rigenerazione della piccola città fra Caletta e Lillatro</vt:lpstr>
      <vt:lpstr>Obiettivo:  Costruire una procedura in grado di simulare/stimare i benefici prodotti dagli interventi di riqualificazione edilizia e urbana proposti nel piano</vt:lpstr>
      <vt:lpstr>Come?  - mappatura della distribuzione del valore immobiliare nell’area di piano nella situazione attuale;  - individuazione delle più importanti caratteristiche dell’area che influiscono sia positivamente che negativamente sul valore;  - stima del peso di tali caratteristiche;   - costruzione di un modello di simulazione degli effetti degli interventi (modifiche delle caratteristiche) sul valore.</vt:lpstr>
      <vt:lpstr>Presentazione standard di PowerPoint</vt:lpstr>
      <vt:lpstr>Presentazione standard di PowerPoint</vt:lpstr>
      <vt:lpstr>Presentazione standard di PowerPoint</vt:lpstr>
      <vt:lpstr>Perché?  - fornire un riferimento oggettivo e trasparente sulla distribuzione del valore immobiliare;  - individuare le aree più problematiche (valori più bassi);  - supportare  l’individuazione dei fattori «critici»;  - valutare l’entità dei possibili effetti e la loro distribuzione.</vt:lpstr>
      <vt:lpstr>Come si stima l’impatto delle caratteristiche immobiliari sul valore?  - in genere individuando, con tecniche econometriche, la relazione esistente fra le caratteristiche dell’immobile ed i prezzi di mercato.  In particolare:  - Caratteristiche intrinseche: dimensioni, finiture, manutenzione, dotazioni tecnologiche, servizi, ecc.;  - caratteristiche estrinseche (location): centralità, accessibilità, servizi commerciali e pubblici e, non ultima, la qualità urbana.  - il valore della «location» è riassunto dal Valore Posizionale VP=[f(xi)] </vt:lpstr>
      <vt:lpstr>Qual è l’effetto dei processi di rigenerazione urbana sul Valore Posizionale?    - la valutazione presupporrebbe l’individuazione dell’effetto degli interventi di rigenerazione sull’andamento del valore immobiliare nel tempo (pochi studi);  - più semplicemente, si rileva l’effetto delle caratteristiche qualitative urbane sul valore e si assume che tale effetto sia potenzialmente prodotto anche dagli interventi di rigenerazione che prevedono un miglioramento simile a quello studiato (value transfer);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valori immobiliari correnti: rilevazione</vt:lpstr>
      <vt:lpstr>Il problema econometrico</vt:lpstr>
      <vt:lpstr>Metodologia</vt:lpstr>
      <vt:lpstr>Presenza di autocorrelazione spaziale nei dati</vt:lpstr>
      <vt:lpstr>Modello con spatial lag</vt:lpstr>
      <vt:lpstr>I risultati del modello</vt:lpstr>
      <vt:lpstr>Prezzo rilevato e prezzo simulato: superfici residenziali</vt:lpstr>
      <vt:lpstr>Scomposizione del valore immobiliare: impatto della componente spaziale</vt:lpstr>
      <vt:lpstr>Interventi nello spazio pubblico: gli edifici coinvolti</vt:lpstr>
      <vt:lpstr>Scenario statico: solo interventi privati</vt:lpstr>
      <vt:lpstr>Scenario statico: solo interventi nello spazio pubblico</vt:lpstr>
      <vt:lpstr>Scenario statico: interventi privati e pubblici</vt:lpstr>
      <vt:lpstr>Scenario moderato: solo interventi nello spazio pubblico</vt:lpstr>
      <vt:lpstr>Scenario moderato: Interventi privati e pubblici</vt:lpstr>
      <vt:lpstr>Scenario dinamico: solo interventi nello spazio pubblico</vt:lpstr>
      <vt:lpstr>Scenario dinamico: interventi pubblici e privati</vt:lpstr>
      <vt:lpstr>Impatto sugli immobili ad uso commerciale e artigianale</vt:lpstr>
      <vt:lpstr>Quanto costa? Interventi privati</vt:lpstr>
      <vt:lpstr>Quanto costa? Interventi nello spazio pubblico</vt:lpstr>
      <vt:lpstr>Conviene? A chi conviene?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 evolution</dc:title>
  <dc:creator>ROSATO PAOLO</dc:creator>
  <cp:lastModifiedBy>ROSATO PAOLO</cp:lastModifiedBy>
  <cp:revision>100</cp:revision>
  <cp:lastPrinted>2019-10-17T09:37:45Z</cp:lastPrinted>
  <dcterms:created xsi:type="dcterms:W3CDTF">2019-10-16T14:43:21Z</dcterms:created>
  <dcterms:modified xsi:type="dcterms:W3CDTF">2025-11-05T08:24:27Z</dcterms:modified>
</cp:coreProperties>
</file>