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8" r:id="rId3"/>
    <p:sldId id="335" r:id="rId4"/>
    <p:sldId id="270" r:id="rId5"/>
    <p:sldId id="337" r:id="rId6"/>
    <p:sldId id="321" r:id="rId7"/>
    <p:sldId id="338" r:id="rId8"/>
    <p:sldId id="340" r:id="rId9"/>
    <p:sldId id="271" r:id="rId10"/>
    <p:sldId id="262" r:id="rId11"/>
    <p:sldId id="277" r:id="rId12"/>
    <p:sldId id="278" r:id="rId13"/>
    <p:sldId id="279" r:id="rId14"/>
    <p:sldId id="323" r:id="rId15"/>
    <p:sldId id="297" r:id="rId16"/>
    <p:sldId id="258" r:id="rId17"/>
    <p:sldId id="260" r:id="rId18"/>
    <p:sldId id="259" r:id="rId19"/>
    <p:sldId id="324" r:id="rId20"/>
    <p:sldId id="298" r:id="rId21"/>
    <p:sldId id="261" r:id="rId22"/>
    <p:sldId id="325" r:id="rId23"/>
    <p:sldId id="284" r:id="rId24"/>
    <p:sldId id="264" r:id="rId25"/>
    <p:sldId id="285" r:id="rId26"/>
    <p:sldId id="326" r:id="rId27"/>
    <p:sldId id="327" r:id="rId28"/>
    <p:sldId id="306" r:id="rId29"/>
    <p:sldId id="329" r:id="rId30"/>
    <p:sldId id="307" r:id="rId31"/>
    <p:sldId id="330" r:id="rId32"/>
    <p:sldId id="269" r:id="rId33"/>
    <p:sldId id="308" r:id="rId3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62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1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822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E916D3-8CE8-0D8D-8BCD-1C9B982E8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EEF45DD-A783-5431-B2BF-6F1EF8483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1A8FBD1-BC0F-D2F0-A9BF-BB360880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C9A029-336F-DF53-252F-E72D893C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240C53-C3DF-FF98-FB80-C260834F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325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D32E6B-E6F7-00EA-98CC-25BF444C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72D4DA-966B-6D36-1723-A20E138F7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DDEC23A-1804-4274-E7A8-CE67368D5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1EED31-7F05-2CA9-A55A-D74EBF52C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51EC824-6374-E8DF-FA63-A49CDDA5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877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B99B9-CAC2-DBD6-A9A5-0320C7729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92DEC15-7A96-B5D8-4B07-DB91A5CF6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32569D8-05CD-7E09-C718-F0208C4B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0BAB8D-F933-2790-EC98-DCAFA210E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FDEF79-5681-9F27-F92F-065605E70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3986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E69E9-860F-4F28-672D-80A009422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41408B-9A46-0030-E92A-58994FC7C7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79C4CE-EC34-CA28-93BE-6E7FE9370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09EA45-FEE0-7583-9D96-20E3258DC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DF0BB9-D4BE-882A-6966-D5C5260D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BEE384-E824-5DEA-CC2B-B6A44FD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9519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BCDA3-989F-5D80-639C-AC3E93B92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D2B4A7-EFA0-7260-BF2B-DFFD4EED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5AF7881-2836-C32C-AEA4-A6F36051A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23AAFFD3-0E13-2532-93DC-B3FA4ECCE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D9DECF4-0DB0-B0F9-DC8C-AD651023A0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AE0A8C8-60B0-054A-2243-E5376043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61AA92F-02C1-5473-9030-BB3E8DD42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32C9A4-9E28-9F6B-178B-FA1489AB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76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5B65C-1B41-B558-BA9C-9B183E9A4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ECCD8B-2FC4-8DEC-6F96-FBE4AC9F6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CC86B28-5085-F5BA-66B1-B459EBE3C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13E71C-99B4-C20A-29B0-4DBD2E37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4802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7FDEED1-6E0B-6CE9-B6DC-3F09BC5AA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D5B3F66-FD73-F544-1801-49E4A616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1F9F57F-D161-6D98-8B58-161183DB1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801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7F62F6-2959-ECA1-8ADF-8430164B7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7E92BD-6A15-6805-88A2-7B4D8CB9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A2B5D0-9B60-31FE-7C42-BF3CC41FF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97A7348-0832-5A0A-6B1E-0754B5625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B213119-236A-1376-66B5-EBA5CCDAB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37E17F2-0492-6FF1-2AE8-761706E2E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717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84797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13C4FB-A071-34A0-158E-1D6C46922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996EC7A-041F-1AD9-5BD6-85605DAD32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4B7D6D-116F-C4E7-1826-8779008A12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DB0E4DE-BC51-A4D4-B63E-DEE7670D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05A4D0-02FA-72A8-28BC-94438A25C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863EEA6-A09E-CF4E-9C77-4F46BA73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87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C0CABC-12D8-9F0D-6B6D-90A66DEB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54263B-DD25-0F89-3B89-CB431F7EC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437374-E697-2BE1-6BD2-1D3C14765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FF6D3E0-6B2A-3901-C83F-09156990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2A027B-8784-1B57-312B-A234AB4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240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1034C3B-3AA2-925D-C5BF-C03D54249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20BBCD9-DA18-A321-504D-E5252F6F78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6E4D3CC-3A85-48CF-A973-E3346C8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B50C7-64CB-4D34-6929-476F87F16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D695E7E-FACB-B700-A7B7-D17070B0A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588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06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592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583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0714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494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81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081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E953-A89F-4EBA-A36C-C44561FE991C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17F0E-9A10-4FEA-9656-7034A507F9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447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53B6AB-300A-A9CE-A6B9-0EABA4AC2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F8EA76-36E4-72A8-5A98-3D2AB2649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21A03F-367D-98B5-6A75-88BFAFEFB5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279B7-9D30-4408-B879-192EFAAF0F0F}" type="datetimeFigureOut">
              <a:rPr lang="it-IT" smtClean="0"/>
              <a:t>04/11/2025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45D843-91E1-AD20-2B19-D31BB010FD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BF03B9-73D4-DCD3-DA8A-323F41775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37423-E1E8-47D9-83BE-2B57BFA566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00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56540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Romania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015069"/>
            <a:ext cx="10972800" cy="5111096"/>
          </a:xfrm>
        </p:spPr>
        <p:txBody>
          <a:bodyPr>
            <a:normAutofit/>
          </a:bodyPr>
          <a:lstStyle/>
          <a:p>
            <a:pPr algn="just"/>
            <a:r>
              <a:rPr lang="it-IT" sz="2200" dirty="0"/>
              <a:t>La Romania è premiata dai trattati di pace: annessione di Transilvania, </a:t>
            </a:r>
            <a:r>
              <a:rPr lang="it-IT" sz="2200" dirty="0" err="1"/>
              <a:t>Bucovina</a:t>
            </a:r>
            <a:r>
              <a:rPr lang="it-IT" sz="2200" dirty="0"/>
              <a:t> e </a:t>
            </a:r>
            <a:r>
              <a:rPr lang="it-IT" sz="2200" dirty="0" err="1"/>
              <a:t>Bessarabia</a:t>
            </a:r>
            <a:endParaRPr lang="it-IT" sz="2200" dirty="0"/>
          </a:p>
          <a:p>
            <a:pPr algn="just"/>
            <a:r>
              <a:rPr lang="it-IT" sz="2200" dirty="0"/>
              <a:t>Funzione antibolscevica: governo </a:t>
            </a:r>
            <a:r>
              <a:rPr lang="it-IT" sz="2200" dirty="0" err="1"/>
              <a:t>Averescu</a:t>
            </a:r>
            <a:r>
              <a:rPr lang="it-IT" sz="2200" dirty="0"/>
              <a:t> attua una riforma agraria e combatte i comunisti</a:t>
            </a:r>
          </a:p>
          <a:p>
            <a:pPr algn="just"/>
            <a:r>
              <a:rPr lang="it-IT" sz="2200" dirty="0"/>
              <a:t>Centralizzazione amministrativa</a:t>
            </a:r>
          </a:p>
          <a:p>
            <a:pPr algn="just"/>
            <a:r>
              <a:rPr lang="it-IT" sz="2200" dirty="0"/>
              <a:t>Nel 1926 fusione fra Partito nazionale romeno di Transilvania e Partito contadino: nasce il Partito nazional-contadino</a:t>
            </a:r>
          </a:p>
          <a:p>
            <a:pPr algn="just"/>
            <a:r>
              <a:rPr lang="it-IT" sz="2200" dirty="0"/>
              <a:t>Negli anni Trenta re Carol II ha mire autoritarie e si ispira al fascismo italiano</a:t>
            </a:r>
          </a:p>
          <a:p>
            <a:pPr algn="just"/>
            <a:r>
              <a:rPr lang="it-IT" sz="2200" dirty="0"/>
              <a:t>Con la crisi economica aumentano i consensi per il movimento filofascista e antisemita della Guardia di Ferro, guidata da </a:t>
            </a:r>
            <a:r>
              <a:rPr lang="it-IT" sz="2200" dirty="0" err="1"/>
              <a:t>Corneliu</a:t>
            </a:r>
            <a:r>
              <a:rPr lang="it-IT" sz="2200" dirty="0"/>
              <a:t> </a:t>
            </a:r>
            <a:r>
              <a:rPr lang="it-IT" sz="2200" dirty="0" err="1"/>
              <a:t>Zelea</a:t>
            </a:r>
            <a:r>
              <a:rPr lang="it-IT" sz="2200" dirty="0"/>
              <a:t> </a:t>
            </a:r>
            <a:r>
              <a:rPr lang="it-IT" sz="2200" dirty="0" err="1"/>
              <a:t>Codreanu</a:t>
            </a:r>
            <a:endParaRPr lang="it-IT" sz="2200" dirty="0"/>
          </a:p>
          <a:p>
            <a:pPr algn="just"/>
            <a:r>
              <a:rPr lang="it-IT" sz="2200" dirty="0"/>
              <a:t>Nel 1938 Carol II proclama la dittatura regia</a:t>
            </a:r>
          </a:p>
          <a:p>
            <a:pPr algn="just"/>
            <a:r>
              <a:rPr lang="it-IT" sz="2200" dirty="0"/>
              <a:t>Nel giugno 1940 la sconfitta della Francia segna la fine dell’indipendenza politica della Romania</a:t>
            </a:r>
          </a:p>
          <a:p>
            <a:pPr algn="just"/>
            <a:r>
              <a:rPr lang="it-IT" sz="2200" dirty="0"/>
              <a:t>Smembramento del paese e adesione al Patto Tripartito</a:t>
            </a:r>
          </a:p>
          <a:p>
            <a:pPr algn="just"/>
            <a:r>
              <a:rPr lang="it-IT" sz="2200" dirty="0"/>
              <a:t>Abdicazione di Carol II (settembre 1940) e dittatura di Ion Antonescu</a:t>
            </a:r>
          </a:p>
          <a:p>
            <a:endParaRPr lang="it-IT" sz="2000" dirty="0"/>
          </a:p>
          <a:p>
            <a:endParaRPr lang="it-IT" sz="2000" dirty="0"/>
          </a:p>
          <a:p>
            <a:endParaRPr lang="it-IT" sz="24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5214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4341" y="274637"/>
            <a:ext cx="10947633" cy="824321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L’Europa centro-orientale e la politica di potenza tedesca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8231" y="1333850"/>
            <a:ext cx="10561740" cy="4792314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Nel 1932 diventa cancelliere austriaco il cristiano-sociale Engelbert </a:t>
            </a:r>
            <a:r>
              <a:rPr lang="it-IT" sz="2800" dirty="0" err="1"/>
              <a:t>Dollfuss</a:t>
            </a:r>
            <a:r>
              <a:rPr lang="it-IT" sz="2800" dirty="0"/>
              <a:t>, che istituisce un regime ispirato al fascismo italiano</a:t>
            </a:r>
          </a:p>
          <a:p>
            <a:pPr algn="just"/>
            <a:r>
              <a:rPr lang="it-IT" sz="2800" dirty="0"/>
              <a:t>L’Italia fascista protegge l’indipendenza dell’Austria dalla Germania</a:t>
            </a:r>
          </a:p>
          <a:p>
            <a:pPr algn="just"/>
            <a:r>
              <a:rPr lang="it-IT" sz="2800" dirty="0"/>
              <a:t>Il 25 luglio 1934 i nazisti austriaci uccidono </a:t>
            </a:r>
            <a:r>
              <a:rPr lang="it-IT" sz="2800" dirty="0" err="1"/>
              <a:t>Dollfuss</a:t>
            </a:r>
            <a:r>
              <a:rPr lang="it-IT" sz="2800" dirty="0"/>
              <a:t>: massima tensione fra Italia e Germania</a:t>
            </a:r>
          </a:p>
          <a:p>
            <a:pPr algn="just"/>
            <a:r>
              <a:rPr lang="it-IT" sz="2800" dirty="0"/>
              <a:t>Nel gennaio 1935 accordi italo-francesi (Mussolini-Laval) in funzione antitedesca e nell’aprile accordo di Stresa fra Italia, Francia e Inghilterra contro il revisionismo tedesco e per la conservazione dell’indipendenza dell’Austria</a:t>
            </a:r>
          </a:p>
        </p:txBody>
      </p:sp>
    </p:spTree>
    <p:extLst>
      <p:ext uri="{BB962C8B-B14F-4D97-AF65-F5344CB8AC3E}">
        <p14:creationId xmlns:p14="http://schemas.microsoft.com/office/powerpoint/2010/main" val="32670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3397" y="713064"/>
            <a:ext cx="10570129" cy="5413100"/>
          </a:xfrm>
        </p:spPr>
        <p:txBody>
          <a:bodyPr/>
          <a:lstStyle/>
          <a:p>
            <a:pPr algn="just"/>
            <a:r>
              <a:rPr lang="it-IT" dirty="0"/>
              <a:t>L’invasione italiana dell’Etiopia nell’ottobre 1935, l’avvio delle sanzioni da parte della Società delle Nazioni e successivamente l’inizio della guerra civile spagnola nel 1936, comportarono l’avvicinamento italo-tedesco e la nascita dell’Asse Roma-Berlino</a:t>
            </a:r>
          </a:p>
          <a:p>
            <a:pPr algn="just"/>
            <a:r>
              <a:rPr lang="it-IT" dirty="0"/>
              <a:t>Dal 1936 il Terzo Reich prende il posto dell’Italia come guida del revisionismo in Europa orientale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9781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96953" y="587229"/>
            <a:ext cx="10503017" cy="5538935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400" dirty="0"/>
              <a:t>La Germania nazista puntava ad un’espansione della sua area di influenza verso l’Europa danubiano-balcanica</a:t>
            </a:r>
          </a:p>
          <a:p>
            <a:pPr algn="just"/>
            <a:r>
              <a:rPr lang="it-IT" sz="2400" dirty="0"/>
              <a:t>Strumento economico: accordi commerciali </a:t>
            </a:r>
            <a:r>
              <a:rPr lang="it-IT" sz="2400" i="1" dirty="0"/>
              <a:t>clearing</a:t>
            </a:r>
            <a:r>
              <a:rPr lang="it-IT" sz="2400" dirty="0"/>
              <a:t>,</a:t>
            </a:r>
            <a:r>
              <a:rPr lang="it-IT" sz="2400" i="1" dirty="0"/>
              <a:t> </a:t>
            </a:r>
            <a:r>
              <a:rPr lang="it-IT" sz="2400" dirty="0"/>
              <a:t>che prevedevano uno scambio di derrate alimentari e materie prime di quei paesi con prodotti industriali tedeschi</a:t>
            </a:r>
          </a:p>
          <a:p>
            <a:pPr algn="just"/>
            <a:r>
              <a:rPr lang="it-IT" sz="2400" dirty="0"/>
              <a:t>La propaganda tedesca ha successo in Europa orientale perché fa leva su idee popolari: antisemitismo e </a:t>
            </a:r>
            <a:r>
              <a:rPr lang="it-IT" sz="2400" dirty="0" err="1"/>
              <a:t>antibolscevismo</a:t>
            </a:r>
            <a:endParaRPr lang="it-IT" sz="2400" dirty="0"/>
          </a:p>
          <a:p>
            <a:pPr algn="just"/>
            <a:r>
              <a:rPr lang="it-IT" sz="2400" dirty="0"/>
              <a:t>Inoltre, la propaganda tedesca trova largo consenso nelle comunità tedesche sparse in Europa orientale</a:t>
            </a:r>
          </a:p>
          <a:p>
            <a:pPr algn="just"/>
            <a:r>
              <a:rPr lang="it-IT" sz="2400" dirty="0"/>
              <a:t>La stipulazione di un’alleanza franco-sovietica nel 1935 aveva suscitato sfiducia verso la Francia da parte delle classi dirigenti anticomuniste dell’Europa orientale</a:t>
            </a:r>
          </a:p>
          <a:p>
            <a:pPr algn="just"/>
            <a:r>
              <a:rPr lang="it-IT" sz="2400" dirty="0"/>
              <a:t>Di fronte ai ripetuti successi diplomatici della Germania negli anni Trenta (plebiscito nella Saar nel 1935, rimilitarizzazione della Renania nel 1936, Anschluss dell’Austria e annessione dei Sudeti nel 1938), la fiducia nelle potenze occidentali viene meno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420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8565" y="704675"/>
            <a:ext cx="10503017" cy="54214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t-IT" sz="2800" dirty="0"/>
              <a:t>Anche la Jugoslavia si rivolse alla Germania, in particolare a partire dal governo </a:t>
            </a:r>
            <a:r>
              <a:rPr lang="it-IT" sz="2800" dirty="0" err="1"/>
              <a:t>Stojadinović</a:t>
            </a:r>
            <a:r>
              <a:rPr lang="it-IT" sz="2800" dirty="0"/>
              <a:t> (1935-1939), con l’appoggio del reggente principe Paolo, ossessionato dal pericolo bolscevico</a:t>
            </a:r>
          </a:p>
          <a:p>
            <a:pPr algn="just"/>
            <a:r>
              <a:rPr lang="it-IT" sz="2800" dirty="0"/>
              <a:t>Nel marzo 1938 la Germania nazista occupa l’Austria (Anschluss)</a:t>
            </a:r>
          </a:p>
          <a:p>
            <a:pPr algn="just"/>
            <a:r>
              <a:rPr lang="it-IT" sz="2800" dirty="0"/>
              <a:t>Alla Conferenza di Monaco del settembre 1938 i Sudeti vengono ceduti alla Germania</a:t>
            </a:r>
          </a:p>
          <a:p>
            <a:pPr algn="just"/>
            <a:r>
              <a:rPr lang="it-IT" sz="2800" dirty="0"/>
              <a:t>Nell’ottobre 1938 il governo ceco concede l’autonomia a Slovacchia e Rutenia</a:t>
            </a:r>
          </a:p>
          <a:p>
            <a:pPr algn="just"/>
            <a:r>
              <a:rPr lang="it-IT" sz="2800" dirty="0"/>
              <a:t>Nel novembre 1938, con il primo arbitrato italo-tedesco di Vienna, la Slovacchia meridionale passa all’Ungheria</a:t>
            </a:r>
          </a:p>
          <a:p>
            <a:pPr algn="just"/>
            <a:r>
              <a:rPr lang="it-IT" sz="2800" dirty="0"/>
              <a:t>Nel marzo 1939 tutta la Cecoslovacchia è occupata dal Terzo Reich: formazione del Protettorato tedesco di Boemia e Moravia e di uno Stato indipendente slovacco con un regime clerico-fascista sotto la guida di monsignor Tiso</a:t>
            </a:r>
          </a:p>
        </p:txBody>
      </p:sp>
    </p:spTree>
    <p:extLst>
      <p:ext uri="{BB962C8B-B14F-4D97-AF65-F5344CB8AC3E}">
        <p14:creationId xmlns:p14="http://schemas.microsoft.com/office/powerpoint/2010/main" val="3173310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B353AA-0C63-4090-A0D0-922741B8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392"/>
          </a:xfrm>
        </p:spPr>
        <p:txBody>
          <a:bodyPr>
            <a:normAutofit/>
          </a:bodyPr>
          <a:lstStyle/>
          <a:p>
            <a:pPr algn="ctr"/>
            <a:r>
              <a:rPr lang="it-IT" sz="2800" dirty="0"/>
              <a:t>Smembramento della Cecoslovacchia</a:t>
            </a:r>
          </a:p>
        </p:txBody>
      </p:sp>
      <p:pic>
        <p:nvPicPr>
          <p:cNvPr id="1026" name="Picture 2" descr="Partition of Czechoslovakia, 1938-1939 | The Holocaust Encyclopedia">
            <a:extLst>
              <a:ext uri="{FF2B5EF4-FFF2-40B4-BE49-F238E27FC236}">
                <a16:creationId xmlns:a16="http://schemas.microsoft.com/office/drawing/2014/main" id="{8F6BDC90-609E-4A99-8BB3-E47EE544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78" y="1635854"/>
            <a:ext cx="6216243" cy="427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56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453" y="394282"/>
            <a:ext cx="10561740" cy="486562"/>
          </a:xfrm>
        </p:spPr>
        <p:txBody>
          <a:bodyPr>
            <a:noAutofit/>
          </a:bodyPr>
          <a:lstStyle/>
          <a:p>
            <a:pPr algn="just"/>
            <a:r>
              <a:rPr lang="it-IT" sz="3200" dirty="0"/>
              <a:t>L’Europa orientale nella Seconda guerra mondiale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21453" y="1006678"/>
            <a:ext cx="10654019" cy="5268287"/>
          </a:xfrm>
        </p:spPr>
        <p:txBody>
          <a:bodyPr>
            <a:noAutofit/>
          </a:bodyPr>
          <a:lstStyle/>
          <a:p>
            <a:pPr algn="just"/>
            <a:r>
              <a:rPr lang="it-IT" sz="2400" dirty="0"/>
              <a:t>Obiettivo tedesco: realizzare un dominio in Europa orientale, considerata uno «spazio vitale» da colonizzare, assoggettando le popolazioni slave ed eliminando gli ebrei</a:t>
            </a:r>
          </a:p>
          <a:p>
            <a:pPr algn="just"/>
            <a:r>
              <a:rPr lang="it-IT" sz="2400" dirty="0"/>
              <a:t>Marzo 1939: occupazione di </a:t>
            </a:r>
            <a:r>
              <a:rPr lang="it-IT" sz="2400" dirty="0" err="1"/>
              <a:t>Memel</a:t>
            </a:r>
            <a:r>
              <a:rPr lang="it-IT" sz="2400" dirty="0"/>
              <a:t>, porto della Lituania con popolazione a maggioranza tedesca</a:t>
            </a:r>
          </a:p>
          <a:p>
            <a:pPr algn="just"/>
            <a:r>
              <a:rPr lang="it-IT" sz="2400" dirty="0"/>
              <a:t>Patto di non aggressione tedesco-sovietico dell’agosto 1939, con protocollo segreto per la spartizione dei territori che andavano dal Baltico al Mar Nero</a:t>
            </a:r>
          </a:p>
          <a:p>
            <a:pPr algn="just"/>
            <a:r>
              <a:rPr lang="it-IT" sz="2400" dirty="0"/>
              <a:t>Nel settembre 1939 occupazione tedesca della Polonia: una parte è annessa alla Germania e il resto è costituito in Governatorato generale con capitale Cracovia</a:t>
            </a:r>
          </a:p>
          <a:p>
            <a:pPr algn="just"/>
            <a:r>
              <a:rPr lang="it-IT" sz="2400" dirty="0"/>
              <a:t>Ghettizzazione della popolazione ebraica del Governatorato</a:t>
            </a:r>
          </a:p>
          <a:p>
            <a:pPr algn="just"/>
            <a:r>
              <a:rPr lang="it-IT" sz="2400" dirty="0"/>
              <a:t>La parte orientale della Polonia è annessa all’Urss</a:t>
            </a:r>
          </a:p>
        </p:txBody>
      </p:sp>
    </p:spTree>
    <p:extLst>
      <p:ext uri="{BB962C8B-B14F-4D97-AF65-F5344CB8AC3E}">
        <p14:creationId xmlns:p14="http://schemas.microsoft.com/office/powerpoint/2010/main" val="73143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28506"/>
            <a:ext cx="10972800" cy="696287"/>
          </a:xfrm>
        </p:spPr>
        <p:txBody>
          <a:bodyPr>
            <a:normAutofit/>
          </a:bodyPr>
          <a:lstStyle/>
          <a:p>
            <a:r>
              <a:rPr lang="it-IT" sz="2800" dirty="0"/>
              <a:t>Spartizione tedesco-sovietica dell’Europa orientale 1939-1940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00" y="1608590"/>
            <a:ext cx="640339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790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45284"/>
            <a:ext cx="10972800" cy="637564"/>
          </a:xfrm>
        </p:spPr>
        <p:txBody>
          <a:bodyPr>
            <a:normAutofit/>
          </a:bodyPr>
          <a:lstStyle/>
          <a:p>
            <a:r>
              <a:rPr lang="it-IT" sz="2800" dirty="0"/>
              <a:t>Spartizione della Polonia (settembre 1939)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112" y="1677798"/>
            <a:ext cx="4437776" cy="426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3933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24B79B-B932-4A86-BBF3-176E26E1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47289"/>
            <a:ext cx="10972800" cy="5278876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giugno 1940 l’Urss annette la Bessarabia e la Bucovina settentrionale dalla Romania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Secondo arbitrato italo-tedesco di Vienna (agosto 1940): 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una parte della Transilvania settentrionale viene annessa dall’Ungheria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Trattato di Craiova (settembre 1940): la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Dobr</a:t>
            </a:r>
            <a:r>
              <a:rPr lang="it-IT" sz="2400" dirty="0" err="1">
                <a:solidFill>
                  <a:prstClr val="black"/>
                </a:solidFill>
                <a:latin typeface="Calibri"/>
              </a:rPr>
              <a:t>ugia</a:t>
            </a:r>
            <a:r>
              <a:rPr lang="it-IT" sz="2400" dirty="0">
                <a:solidFill>
                  <a:prstClr val="black"/>
                </a:solidFill>
                <a:latin typeface="Calibri"/>
              </a:rPr>
              <a:t> meridionale passa alla Bulgaria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Patto Tripartito (settembre 1940) fra Germania, Italia e Giappone, cui poi si aggiungono (1940-41) Slovacchia, Ungheria, Jugoslavia (poi Croazia), Romania e Bulgaria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7289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4030D-5B5A-45DE-927A-D1F369744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9153"/>
          </a:xfrm>
        </p:spPr>
        <p:txBody>
          <a:bodyPr>
            <a:normAutofit/>
          </a:bodyPr>
          <a:lstStyle/>
          <a:p>
            <a:r>
              <a:rPr lang="it-IT" sz="2800" dirty="0"/>
              <a:t>Cessioni territoriali della Romania (1940)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B9415B-0810-44B6-B86B-715A219769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069" y="1300294"/>
            <a:ext cx="6811861" cy="48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771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393BF3-91F0-9E24-4036-BE6227A1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73087"/>
          </a:xfrm>
        </p:spPr>
        <p:txBody>
          <a:bodyPr>
            <a:normAutofit fontScale="90000"/>
          </a:bodyPr>
          <a:lstStyle/>
          <a:p>
            <a:r>
              <a:rPr lang="it-IT" dirty="0"/>
              <a:t>Jugoslavia</a:t>
            </a:r>
          </a:p>
        </p:txBody>
      </p:sp>
      <p:pic>
        <p:nvPicPr>
          <p:cNvPr id="5122" name="Picture 2" descr="Creation of Yugoslavia - Wikipedia">
            <a:extLst>
              <a:ext uri="{FF2B5EF4-FFF2-40B4-BE49-F238E27FC236}">
                <a16:creationId xmlns:a16="http://schemas.microsoft.com/office/drawing/2014/main" id="{CB17D336-17AB-D78E-3A8B-2E7EAD4E65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54" y="847725"/>
            <a:ext cx="6249891" cy="536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8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9233" y="696287"/>
            <a:ext cx="10301681" cy="5429878"/>
          </a:xfrm>
        </p:spPr>
        <p:txBody>
          <a:bodyPr>
            <a:normAutofit fontScale="92500"/>
          </a:bodyPr>
          <a:lstStyle/>
          <a:p>
            <a:pPr algn="just"/>
            <a:r>
              <a:rPr lang="it-IT" sz="2800" dirty="0"/>
              <a:t>Fallimento dell’attacco italiano alla Grecia nell’ottobre 1940 e aiuto tedesco</a:t>
            </a:r>
          </a:p>
          <a:p>
            <a:pPr algn="just"/>
            <a:r>
              <a:rPr lang="it-IT" sz="2800" dirty="0"/>
              <a:t>Occupazione della Jugoslavia da parte dell’Asse nell’aprile 1941: spartizione fra Italia, Germania, Ungheria e Bulgaria</a:t>
            </a:r>
          </a:p>
          <a:p>
            <a:pPr algn="just"/>
            <a:r>
              <a:rPr lang="it-IT" sz="2800" dirty="0"/>
              <a:t>Spartizione della Slovenia fra Italia e Germania: creazione della «Provincia di Lubiana» annessa al Regno d’Italia</a:t>
            </a:r>
          </a:p>
          <a:p>
            <a:pPr algn="just"/>
            <a:r>
              <a:rPr lang="it-IT" sz="2800" dirty="0"/>
              <a:t>Creazione dello Stato indipendente croato (una monarchia teoricamente affidata al principe Aimone di Savoia-Aosta), comprendente la Bosnia-Erzegovina, sotto influenza italo-tedesca, guidato da Ante Pavelić</a:t>
            </a:r>
          </a:p>
          <a:p>
            <a:pPr algn="just"/>
            <a:r>
              <a:rPr lang="it-IT" sz="2800" dirty="0"/>
              <a:t>Annessione all’Italia di parte della Dalmazia</a:t>
            </a:r>
          </a:p>
          <a:p>
            <a:pPr algn="just"/>
            <a:r>
              <a:rPr lang="it-IT" sz="2800" dirty="0"/>
              <a:t>La Serbia è occupata dalla Germania</a:t>
            </a:r>
          </a:p>
          <a:p>
            <a:pPr algn="just"/>
            <a:r>
              <a:rPr lang="it-IT" sz="2800" dirty="0"/>
              <a:t>Il Montenegro è occupato dall’Italia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30978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61394"/>
            <a:ext cx="10972800" cy="796955"/>
          </a:xfrm>
        </p:spPr>
        <p:txBody>
          <a:bodyPr>
            <a:normAutofit/>
          </a:bodyPr>
          <a:lstStyle/>
          <a:p>
            <a:r>
              <a:rPr lang="it-IT" sz="3200" dirty="0"/>
              <a:t>Spartizione della Jugoslavia (aprile 1941)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476" y="1608590"/>
            <a:ext cx="53090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205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7287" y="721453"/>
            <a:ext cx="10419127" cy="5404711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Invasione tedesca dell’Unione Sovietica (giugno 1941)</a:t>
            </a:r>
          </a:p>
          <a:p>
            <a:pPr algn="just"/>
            <a:r>
              <a:rPr lang="it-IT" sz="2800" dirty="0"/>
              <a:t>A fianco della Germania molti paesi del Patto Tripartito (Italia, Romania, Ungheria, Croazia, Slovacchia, Finlandia)</a:t>
            </a:r>
          </a:p>
          <a:p>
            <a:pPr algn="just"/>
            <a:r>
              <a:rPr lang="it-IT" sz="2800" dirty="0"/>
              <a:t>Nel corso dell’occupazione tedesca verso Est l’esercito era supportato da unità speciali incaricate di sterminare ebrei e comunisti, le «</a:t>
            </a:r>
            <a:r>
              <a:rPr lang="it-IT" sz="2800" dirty="0" err="1"/>
              <a:t>Einsatzgruppen</a:t>
            </a:r>
            <a:r>
              <a:rPr lang="it-IT" sz="2800" dirty="0"/>
              <a:t>» (unità operative)</a:t>
            </a:r>
          </a:p>
          <a:p>
            <a:pPr algn="just"/>
            <a:r>
              <a:rPr lang="it-IT" sz="2800" dirty="0"/>
              <a:t>I tedeschi usano anche unità ausiliarie di SS, soprattutto baltiche e ucraine</a:t>
            </a:r>
          </a:p>
          <a:p>
            <a:pPr algn="just"/>
            <a:r>
              <a:rPr lang="it-IT" sz="2800" dirty="0"/>
              <a:t>La conferenza di </a:t>
            </a:r>
            <a:r>
              <a:rPr lang="it-IT" sz="2800" dirty="0" err="1"/>
              <a:t>Wannsee</a:t>
            </a:r>
            <a:r>
              <a:rPr lang="it-IT" sz="2800" dirty="0"/>
              <a:t> del gennaio 1942 stabilisce la «soluzione finale» degli ebrei d’Europa e la Polonia è il luogo principalmente deputato allo sterminio</a:t>
            </a:r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512091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61394"/>
            <a:ext cx="10972800" cy="807366"/>
          </a:xfrm>
        </p:spPr>
        <p:txBody>
          <a:bodyPr>
            <a:normAutofit/>
          </a:bodyPr>
          <a:lstStyle/>
          <a:p>
            <a:r>
              <a:rPr lang="it-IT" sz="3200" dirty="0"/>
              <a:t>Campi di sterminio nazisti nella Polonia occupata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912" y="1694575"/>
            <a:ext cx="5352176" cy="42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676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536895"/>
            <a:ext cx="10972800" cy="662732"/>
          </a:xfrm>
        </p:spPr>
        <p:txBody>
          <a:bodyPr>
            <a:normAutofit/>
          </a:bodyPr>
          <a:lstStyle/>
          <a:p>
            <a:r>
              <a:rPr lang="it-IT" sz="3200" dirty="0"/>
              <a:t>Massacri delle «</a:t>
            </a:r>
            <a:r>
              <a:rPr lang="it-IT" sz="3200" dirty="0" err="1"/>
              <a:t>Einsatzgruppen</a:t>
            </a:r>
            <a:r>
              <a:rPr lang="it-IT" sz="3200" dirty="0"/>
              <a:t>» in Europa orientale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2296"/>
            <a:ext cx="6096000" cy="439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747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94950"/>
            <a:ext cx="10972800" cy="788566"/>
          </a:xfrm>
        </p:spPr>
        <p:txBody>
          <a:bodyPr>
            <a:normAutofit/>
          </a:bodyPr>
          <a:lstStyle/>
          <a:p>
            <a:r>
              <a:rPr lang="it-IT" sz="3600" dirty="0"/>
              <a:t>L’Europa nel 1942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19743"/>
            <a:ext cx="6096000" cy="420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298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3398" y="692697"/>
            <a:ext cx="10477850" cy="5433467"/>
          </a:xfrm>
        </p:spPr>
        <p:txBody>
          <a:bodyPr>
            <a:normAutofit/>
          </a:bodyPr>
          <a:lstStyle/>
          <a:p>
            <a:pPr algn="just"/>
            <a:r>
              <a:rPr lang="it-IT" sz="2400" dirty="0"/>
              <a:t>Nel 1942 si formano movimenti di resistenza contro gli occupanti dell’Asse, di matrice sia nazionalista antifascista, sia comunista</a:t>
            </a:r>
          </a:p>
          <a:p>
            <a:pPr algn="just"/>
            <a:r>
              <a:rPr lang="it-IT" sz="2400" dirty="0"/>
              <a:t>Assassinio di </a:t>
            </a:r>
            <a:r>
              <a:rPr lang="it-IT" sz="2400" dirty="0" err="1"/>
              <a:t>Heydrich</a:t>
            </a:r>
            <a:r>
              <a:rPr lang="it-IT" sz="2400" dirty="0"/>
              <a:t>, a capo del Protettorato di Boemia e Moravia, da parte dei partigiani cecoslovacchi (maggio 1942)</a:t>
            </a:r>
          </a:p>
          <a:p>
            <a:pPr algn="just"/>
            <a:r>
              <a:rPr lang="it-IT" sz="2400" dirty="0"/>
              <a:t>In Polonia due nuclei di resistenza: filo-occidentale, diretta dal governo polacco in esilio a Londra (</a:t>
            </a:r>
            <a:r>
              <a:rPr lang="it-IT" sz="2400" dirty="0" err="1"/>
              <a:t>Armia</a:t>
            </a:r>
            <a:r>
              <a:rPr lang="it-IT" sz="2400" dirty="0"/>
              <a:t> </a:t>
            </a:r>
            <a:r>
              <a:rPr lang="it-IT" sz="2400" dirty="0" err="1"/>
              <a:t>Krajowa</a:t>
            </a:r>
            <a:r>
              <a:rPr lang="it-IT" sz="2400" dirty="0"/>
              <a:t>), e comunista</a:t>
            </a:r>
          </a:p>
          <a:p>
            <a:pPr algn="just"/>
            <a:r>
              <a:rPr lang="it-IT" sz="2400" dirty="0"/>
              <a:t>In Jugoslavia resistenza divisa tra cetnici serbi, monarchici, e partigiani comunisti di Tito</a:t>
            </a:r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1148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B80B8-C5C1-4B43-B8CA-6B0C352D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6955"/>
            <a:ext cx="10972800" cy="5329210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sconfitta dell’Asse a Stalingrado nel febbraio 1943 gli alleati balcanici della Germania tentano di sganciarsi così come farà l’Italia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alleati balcanici dell’Asse temono però l’Urss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governo ungherese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Miklós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Kállay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avvia trattative con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l’8 settembre 1943 i territori controllati dagli italiani nella Jugoslavia occupata e nella Venezia Giulia passano sotto il controllo tedesco: creazione della Zona d’operazioni del Litorale adriatico –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Operationszone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Adriatisches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Küstenland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marzo 1944 l’Ungheria è occupata dalla Germania e Hitler in ottobre affida il governo ungherese alle Croci Frecciate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Szálasi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54441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BB80B8-C5C1-4B43-B8CA-6B0C352DA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96955"/>
            <a:ext cx="10972800" cy="5329210"/>
          </a:xfr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la sconfitta dell’Asse a Stalingrado nel febbraio 1943 gli alleati balcanici della Germania tentano di sganciarsi così come farà l’Italia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Gli alleati balcanici dell’Asse temono però l’Urss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 governo ungherese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Miklós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Kállay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avvia trattative con gli Alleati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Dopo l’8 settembre 1943 i territori controllati dagli italiani nella Jugoslavia occupata e nella Venezia Giulia passano sotto il controllo tedesco: creazione della Zona d’operazioni del Litorale adriatico –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Operationszone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Adriatisches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Küstenland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Nel marzo 1944 l’Ungheria è occupata dalla Germania e Hitler in ottobre affida il governo ungherese alle Croci Frecciate di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Szálasi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07901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FAA51E9-87AB-4179-9BD8-D45295DF49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551" y="919592"/>
            <a:ext cx="5410898" cy="501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33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6265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Jugoslavia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233183"/>
            <a:ext cx="10972800" cy="489298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200" dirty="0"/>
              <a:t>Dopo la creazione del Regno SHS, egemonizzato dal Partito radicale serbo, in Croazia è molto forte il Partito contadino croato di </a:t>
            </a:r>
            <a:r>
              <a:rPr lang="it-IT" sz="2200" dirty="0" err="1"/>
              <a:t>Stjepan</a:t>
            </a:r>
            <a:r>
              <a:rPr lang="it-IT" sz="2200" dirty="0"/>
              <a:t> </a:t>
            </a:r>
            <a:r>
              <a:rPr lang="it-IT" sz="2200" dirty="0" err="1"/>
              <a:t>Radić</a:t>
            </a:r>
            <a:r>
              <a:rPr lang="it-IT" sz="2200" dirty="0"/>
              <a:t>, con posizioni federaliste e antiserbe</a:t>
            </a:r>
          </a:p>
          <a:p>
            <a:pPr algn="just"/>
            <a:r>
              <a:rPr lang="it-IT" sz="2200" dirty="0"/>
              <a:t>Nel 1928 un deputato montenegrino uccide </a:t>
            </a:r>
            <a:r>
              <a:rPr lang="it-IT" sz="2200" dirty="0" err="1"/>
              <a:t>Radić</a:t>
            </a:r>
            <a:endParaRPr lang="it-IT" sz="2200" dirty="0"/>
          </a:p>
          <a:p>
            <a:pPr algn="just"/>
            <a:r>
              <a:rPr lang="it-IT" sz="2200" dirty="0"/>
              <a:t>Re Alessandro rifiuta compromessi con i croati e nel 1929 proclama la dittatura regia, dividendo il paese in 9 </a:t>
            </a:r>
            <a:r>
              <a:rPr lang="it-IT" sz="2200" dirty="0" err="1"/>
              <a:t>banovine</a:t>
            </a:r>
            <a:r>
              <a:rPr lang="it-IT" sz="2200" dirty="0"/>
              <a:t> (distretti), concepite geograficamente per assicurarne il controllo ai serbi</a:t>
            </a:r>
          </a:p>
          <a:p>
            <a:pPr algn="just"/>
            <a:r>
              <a:rPr lang="it-IT" sz="2200" dirty="0"/>
              <a:t>In Croazia inizia a svilupparsi il partito Ustascia di Ante Pavelić su posizioni nazionaliste antiserbe</a:t>
            </a:r>
          </a:p>
          <a:p>
            <a:pPr algn="just"/>
            <a:r>
              <a:rPr lang="it-IT" sz="2200" dirty="0"/>
              <a:t>Nel 1934 re Alessandro fu ucciso a Marsiglia insieme al ministro degli Esteri francese </a:t>
            </a:r>
            <a:r>
              <a:rPr lang="it-IT" sz="2200" dirty="0" err="1"/>
              <a:t>Barthou</a:t>
            </a:r>
            <a:r>
              <a:rPr lang="it-IT" sz="2200" dirty="0"/>
              <a:t> da un terrorista dell’ORIM</a:t>
            </a:r>
          </a:p>
          <a:p>
            <a:pPr algn="just"/>
            <a:r>
              <a:rPr lang="it-IT" sz="2200" dirty="0"/>
              <a:t>Diventa reggente il cugino di Alessandro, principe Paolo</a:t>
            </a:r>
          </a:p>
          <a:p>
            <a:pPr algn="just"/>
            <a:r>
              <a:rPr lang="it-IT" sz="2200" dirty="0"/>
              <a:t>Fra il 1935 e il 1939 il governo è presieduto da Milan </a:t>
            </a:r>
            <a:r>
              <a:rPr lang="it-IT" sz="2200" dirty="0" err="1"/>
              <a:t>Stojadinović</a:t>
            </a:r>
            <a:r>
              <a:rPr lang="it-IT" sz="2200" dirty="0"/>
              <a:t>, che si avvicina all’Asse</a:t>
            </a:r>
          </a:p>
          <a:p>
            <a:pPr algn="just"/>
            <a:r>
              <a:rPr lang="it-IT" sz="2200" dirty="0"/>
              <a:t>Nel 1939 accordo fra serbi e croati (</a:t>
            </a:r>
            <a:r>
              <a:rPr lang="it-IT" sz="2200" dirty="0" err="1"/>
              <a:t>Cvetković-Maček</a:t>
            </a:r>
            <a:r>
              <a:rPr lang="it-IT" sz="2200" dirty="0"/>
              <a:t>) per la creazione di una </a:t>
            </a:r>
            <a:r>
              <a:rPr lang="it-IT" sz="2200" dirty="0" err="1"/>
              <a:t>banovina</a:t>
            </a:r>
            <a:r>
              <a:rPr lang="it-IT" sz="2200" dirty="0"/>
              <a:t> croata dotata di ampia autonomia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118095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399" y="771787"/>
            <a:ext cx="10284903" cy="5354377"/>
          </a:xfrm>
        </p:spPr>
        <p:txBody>
          <a:bodyPr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Fra il 1944 e il 1945 i tedeschi resistono in Ungheria all’avanzata dell’Armata Rossa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 Romania il governo di Antonescu stermina gli ebrei in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Transnistria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 a Odessa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Nell’agosto 1944 colpo di stato monarchico di re Mihai, arresto di Antonescu e sua sostituzione con il generale S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ă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tescu</a:t>
            </a:r>
            <a:r>
              <a:rPr lang="it-IT" sz="2400" dirty="0">
                <a:solidFill>
                  <a:prstClr val="black"/>
                </a:solidFill>
              </a:rPr>
              <a:t>, 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 capo di un governo di coalizione antifascista che andava dal Partito nazional-contadino ai comunisti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L’esercito romeno combatte contro i tedeschi al fianco dell’Armata Rossa</a:t>
            </a:r>
            <a:endParaRPr lang="it-IT" sz="2400" dirty="0"/>
          </a:p>
          <a:p>
            <a:pPr algn="just"/>
            <a:r>
              <a:rPr lang="it-IT" sz="2400" dirty="0"/>
              <a:t>La Bulgaria non attacca e non dichiara guerra all’Urss</a:t>
            </a:r>
          </a:p>
          <a:p>
            <a:pPr algn="just"/>
            <a:r>
              <a:rPr lang="it-IT" sz="2400" dirty="0"/>
              <a:t>Inoltre non deporta gli ebrei cittadini bulgari, ma deporta gli ebrei dei territori annessi in Macedonia e in Grecia privi di cittadinanza bulgara</a:t>
            </a:r>
          </a:p>
          <a:p>
            <a:pPr algn="just"/>
            <a:r>
              <a:rPr lang="it-IT" sz="2400" dirty="0"/>
              <a:t>Fra il 1944 e il 1945 l’Armata Rossa occupa tutta l’Europa orientale</a:t>
            </a:r>
          </a:p>
        </p:txBody>
      </p:sp>
    </p:spTree>
    <p:extLst>
      <p:ext uri="{BB962C8B-B14F-4D97-AF65-F5344CB8AC3E}">
        <p14:creationId xmlns:p14="http://schemas.microsoft.com/office/powerpoint/2010/main" val="2717464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427839"/>
            <a:ext cx="10972800" cy="696286"/>
          </a:xfrm>
        </p:spPr>
        <p:txBody>
          <a:bodyPr>
            <a:normAutofit/>
          </a:bodyPr>
          <a:lstStyle/>
          <a:p>
            <a:r>
              <a:rPr lang="it-IT" sz="3200" dirty="0"/>
              <a:t>Avanzata dell’Armata Rossa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44" y="1392573"/>
            <a:ext cx="6467912" cy="473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56151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B7D11F-32CB-46F0-8DD9-FEDA7D4DC6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670" y="940564"/>
            <a:ext cx="5966659" cy="49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62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FF9A5B-FE0A-9EA8-9364-01AE34A1E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44512"/>
          </a:xfrm>
        </p:spPr>
        <p:txBody>
          <a:bodyPr>
            <a:normAutofit fontScale="90000"/>
          </a:bodyPr>
          <a:lstStyle/>
          <a:p>
            <a:r>
              <a:rPr lang="it-IT" dirty="0"/>
              <a:t>Albania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7358E89-E03C-B90D-7739-599101578D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99" y="819150"/>
            <a:ext cx="9064802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877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BAF6C6-E372-477C-8D6C-4E5C486A1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200" dirty="0"/>
              <a:t>Albania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7B6F205-FD51-4C92-9EE3-8492FBFD7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17639"/>
            <a:ext cx="10972800" cy="4708526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Dal 1925 il paese è controllato da Ahmed Zogu, prima presidente (1925) e poi re degli albanesi (1928)</a:t>
            </a:r>
          </a:p>
          <a:p>
            <a:pPr algn="just"/>
            <a:r>
              <a:rPr lang="it-IT" sz="2800" dirty="0"/>
              <a:t>Nel 1925 sono fondate la Banca Nazionale d’Albania e la SVEA (Società per lo sviluppo economico dell’Albania) con capitale prevalentemente italiano</a:t>
            </a:r>
          </a:p>
          <a:p>
            <a:pPr algn="just"/>
            <a:r>
              <a:rPr lang="it-IT" sz="2800" dirty="0"/>
              <a:t>Nel 1926 e nel 1927 vengono stipulati i due trattati di Tirana con l’Italia</a:t>
            </a:r>
          </a:p>
          <a:p>
            <a:pPr algn="just"/>
            <a:r>
              <a:rPr lang="it-IT" sz="2800" dirty="0"/>
              <a:t>L’Italia riesce ad estromettere la Jugoslavia dalle questioni albanesi, instaurando nei fatti una sorta di protettorato sull’Albania, che si trasformerà in annessione effettiva nell’aprile 1939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193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BC2B52-1B39-319A-E207-78211459A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01637"/>
          </a:xfrm>
        </p:spPr>
        <p:txBody>
          <a:bodyPr>
            <a:normAutofit fontScale="90000"/>
          </a:bodyPr>
          <a:lstStyle/>
          <a:p>
            <a:r>
              <a:rPr lang="it-IT" dirty="0"/>
              <a:t>Bulgaria</a:t>
            </a:r>
          </a:p>
        </p:txBody>
      </p:sp>
      <p:pic>
        <p:nvPicPr>
          <p:cNvPr id="1026" name="Picture 2" descr="Quickworld on X">
            <a:extLst>
              <a:ext uri="{FF2B5EF4-FFF2-40B4-BE49-F238E27FC236}">
                <a16:creationId xmlns:a16="http://schemas.microsoft.com/office/drawing/2014/main" id="{CBF893C1-5565-E84A-CD0B-DBCB8108EB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762000"/>
            <a:ext cx="6286500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0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EF2920-3921-BC4F-3F5A-75043DC9D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>
            <a:normAutofit fontScale="90000"/>
          </a:bodyPr>
          <a:lstStyle/>
          <a:p>
            <a:r>
              <a:rPr lang="it-IT" dirty="0"/>
              <a:t>Grecia</a:t>
            </a:r>
          </a:p>
        </p:txBody>
      </p:sp>
      <p:pic>
        <p:nvPicPr>
          <p:cNvPr id="10242" name="Picture 2" descr="Nessuna descrizione della foto disponibile.">
            <a:extLst>
              <a:ext uri="{FF2B5EF4-FFF2-40B4-BE49-F238E27FC236}">
                <a16:creationId xmlns:a16="http://schemas.microsoft.com/office/drawing/2014/main" id="{B1CE9F2C-CAB0-A7A2-4BAE-36FEEB4C5D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032" y="731837"/>
            <a:ext cx="5187936" cy="548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39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16599"/>
          </a:xfrm>
        </p:spPr>
        <p:txBody>
          <a:bodyPr>
            <a:normAutofit/>
          </a:bodyPr>
          <a:lstStyle/>
          <a:p>
            <a:pPr algn="just"/>
            <a:r>
              <a:rPr lang="it-IT" sz="3200" dirty="0"/>
              <a:t>Bulgaria e Grecia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300295"/>
            <a:ext cx="10972800" cy="48258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sz="2800" dirty="0"/>
              <a:t>In Bulgaria il capo del governo </a:t>
            </a:r>
            <a:r>
              <a:rPr lang="it-IT" sz="2800" dirty="0" err="1"/>
              <a:t>Stambolijski</a:t>
            </a:r>
            <a:r>
              <a:rPr lang="it-IT" sz="2800" dirty="0"/>
              <a:t>, leader del Partito contadino, vara una riforma agraria e punta alla creazione di una federazione balcanica</a:t>
            </a:r>
          </a:p>
          <a:p>
            <a:pPr algn="just"/>
            <a:r>
              <a:rPr lang="it-IT" sz="2800" dirty="0"/>
              <a:t>Opposizione dei nazionalisti bulgari e dell’ORIM</a:t>
            </a:r>
          </a:p>
          <a:p>
            <a:pPr algn="just"/>
            <a:r>
              <a:rPr lang="it-IT" sz="2800" dirty="0"/>
              <a:t>Nel 1923 colpo di Stato di destra con l’appoggio dell’ORIM e uccisione di </a:t>
            </a:r>
            <a:r>
              <a:rPr lang="it-IT" sz="2800" dirty="0" err="1"/>
              <a:t>Stambolijski</a:t>
            </a:r>
            <a:endParaRPr lang="it-IT" sz="2800" dirty="0"/>
          </a:p>
          <a:p>
            <a:pPr algn="just"/>
            <a:r>
              <a:rPr lang="it-IT" sz="2800" dirty="0"/>
              <a:t>Appoggio dell’Italia fascista all’ORIM</a:t>
            </a:r>
          </a:p>
          <a:p>
            <a:pPr algn="just"/>
            <a:r>
              <a:rPr lang="it-IT" sz="2800" dirty="0"/>
              <a:t>Nel 1934 colpo di stato del gruppo militare nazionalista </a:t>
            </a:r>
            <a:r>
              <a:rPr lang="it-IT" sz="2800" dirty="0" err="1"/>
              <a:t>Zveno</a:t>
            </a:r>
            <a:r>
              <a:rPr lang="it-IT" sz="2800" dirty="0"/>
              <a:t>, che elimina l’ORIM, considerato ormai fuori controllo</a:t>
            </a:r>
          </a:p>
          <a:p>
            <a:pPr algn="just"/>
            <a:r>
              <a:rPr lang="it-IT" sz="2800" dirty="0"/>
              <a:t>Nel 1935 re Boris III instaura una dittatura regia</a:t>
            </a:r>
          </a:p>
          <a:p>
            <a:pPr algn="just"/>
            <a:r>
              <a:rPr lang="it-IT" sz="2800" dirty="0"/>
              <a:t>In Grecia alternanza di fasi liberali e dittatoriali e nel 1936 presa del potere di </a:t>
            </a:r>
            <a:r>
              <a:rPr lang="it-IT" sz="2800" dirty="0" err="1"/>
              <a:t>Metaxas</a:t>
            </a:r>
            <a:r>
              <a:rPr lang="it-IT" sz="2800" dirty="0"/>
              <a:t>, che instaura una dittatura sul modello fascista</a:t>
            </a:r>
          </a:p>
        </p:txBody>
      </p:sp>
    </p:spTree>
    <p:extLst>
      <p:ext uri="{BB962C8B-B14F-4D97-AF65-F5344CB8AC3E}">
        <p14:creationId xmlns:p14="http://schemas.microsoft.com/office/powerpoint/2010/main" val="235515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04675" y="612395"/>
            <a:ext cx="10670797" cy="5561901"/>
          </a:xfrm>
        </p:spPr>
        <p:txBody>
          <a:bodyPr>
            <a:normAutofit/>
          </a:bodyPr>
          <a:lstStyle/>
          <a:p>
            <a:pPr algn="just"/>
            <a:r>
              <a:rPr lang="it-IT" sz="2800" dirty="0"/>
              <a:t>La crisi economica del 1929 si manifesta in Europa orientale nei primi anni Trenta</a:t>
            </a:r>
          </a:p>
          <a:p>
            <a:pPr algn="just"/>
            <a:r>
              <a:rPr lang="it-IT" sz="2800" dirty="0"/>
              <a:t>Il prezzo del grano si dimezza, ma i prezzi dei prodotti industriali restano più alti</a:t>
            </a:r>
          </a:p>
          <a:p>
            <a:pPr algn="just"/>
            <a:r>
              <a:rPr lang="it-IT" sz="2800" dirty="0"/>
              <a:t>La «forbice dei prezzi» mette in grande difficoltà i contadini</a:t>
            </a:r>
          </a:p>
          <a:p>
            <a:pPr algn="just"/>
            <a:r>
              <a:rPr lang="it-IT" sz="2800" dirty="0"/>
              <a:t>La popolazione contadina o trova sbocco nell’industria o nell’emigrazione, prima verso l’America poi verso l’Europa occidentale (soprattutto la Francia)</a:t>
            </a:r>
          </a:p>
          <a:p>
            <a:pPr algn="just"/>
            <a:r>
              <a:rPr lang="it-IT" sz="2800" dirty="0"/>
              <a:t>Crescente successo del modello corporativo presso le classi dirigenti dell’Europa orientale come possibile «terza via» fra capitalismo liberal-democratico occidentale e comunismo sovietico</a:t>
            </a:r>
          </a:p>
        </p:txBody>
      </p:sp>
    </p:spTree>
    <p:extLst>
      <p:ext uri="{BB962C8B-B14F-4D97-AF65-F5344CB8AC3E}">
        <p14:creationId xmlns:p14="http://schemas.microsoft.com/office/powerpoint/2010/main" val="2442277027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1758</Words>
  <Application>Microsoft Office PowerPoint</Application>
  <PresentationFormat>Widescreen</PresentationFormat>
  <Paragraphs>117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2_Tema di Office</vt:lpstr>
      <vt:lpstr>1_Tema di Office</vt:lpstr>
      <vt:lpstr>Romania</vt:lpstr>
      <vt:lpstr>Jugoslavia</vt:lpstr>
      <vt:lpstr>Jugoslavia</vt:lpstr>
      <vt:lpstr>Albania</vt:lpstr>
      <vt:lpstr>Albania</vt:lpstr>
      <vt:lpstr>Bulgaria</vt:lpstr>
      <vt:lpstr>Grecia</vt:lpstr>
      <vt:lpstr>Bulgaria e Grecia</vt:lpstr>
      <vt:lpstr>Presentazione standard di PowerPoint</vt:lpstr>
      <vt:lpstr>L’Europa centro-orientale e la politica di potenza tedesca</vt:lpstr>
      <vt:lpstr>Presentazione standard di PowerPoint</vt:lpstr>
      <vt:lpstr>Presentazione standard di PowerPoint</vt:lpstr>
      <vt:lpstr>Presentazione standard di PowerPoint</vt:lpstr>
      <vt:lpstr>Smembramento della Cecoslovacchia</vt:lpstr>
      <vt:lpstr>L’Europa orientale nella Seconda guerra mondiale</vt:lpstr>
      <vt:lpstr>Spartizione tedesco-sovietica dell’Europa orientale 1939-1940</vt:lpstr>
      <vt:lpstr>Spartizione della Polonia (settembre 1939)</vt:lpstr>
      <vt:lpstr>Presentazione standard di PowerPoint</vt:lpstr>
      <vt:lpstr>Cessioni territoriali della Romania (1940)</vt:lpstr>
      <vt:lpstr>Presentazione standard di PowerPoint</vt:lpstr>
      <vt:lpstr>Spartizione della Jugoslavia (aprile 1941)</vt:lpstr>
      <vt:lpstr>Presentazione standard di PowerPoint</vt:lpstr>
      <vt:lpstr>Campi di sterminio nazisti nella Polonia occupata</vt:lpstr>
      <vt:lpstr>Massacri delle «Einsatzgruppen» in Europa orientale</vt:lpstr>
      <vt:lpstr>L’Europa nel 1942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Avanzata dell’Armata Rossa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SANTORO STEFANO</dc:creator>
  <cp:lastModifiedBy>SANTORO STEFANO</cp:lastModifiedBy>
  <cp:revision>4</cp:revision>
  <dcterms:created xsi:type="dcterms:W3CDTF">2025-11-03T12:21:22Z</dcterms:created>
  <dcterms:modified xsi:type="dcterms:W3CDTF">2025-11-04T14:39:28Z</dcterms:modified>
</cp:coreProperties>
</file>