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70" r:id="rId14"/>
    <p:sldId id="280" r:id="rId15"/>
    <p:sldId id="278" r:id="rId16"/>
    <p:sldId id="27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" autoAdjust="0"/>
    <p:restoredTop sz="94128" autoAdjust="0"/>
  </p:normalViewPr>
  <p:slideViewPr>
    <p:cSldViewPr>
      <p:cViewPr>
        <p:scale>
          <a:sx n="100" d="100"/>
          <a:sy n="100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E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I 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U</a:t>
            </a:r>
            <a:r>
              <a:rPr lang="it-IT" sz="6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I</a:t>
            </a:r>
            <a:endParaRPr lang="it-IT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"/>
    </mc:Choice>
    <mc:Fallback xmlns="">
      <p:transition spd="slow" advTm="19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Н н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О о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П п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Р р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С с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Т т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У у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Шестнадцатая нота Восьмая нота Музыкальная нота Значение ноты Целая нота,  музыкальная нота, монохромный, силуэт, черный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1844823"/>
            <a:ext cx="2111399" cy="1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3501008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Rose Definizione significato | Dizionario inglese Coll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1" y="4932610"/>
            <a:ext cx="1470632" cy="1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71" y="548680"/>
            <a:ext cx="1776950" cy="17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56" y="2583875"/>
            <a:ext cx="3265868" cy="16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9881"/>
            <a:ext cx="1905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377878"/>
            <a:ext cx="424428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Ф ф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Х х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Ц ц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032" y="451279"/>
            <a:ext cx="3750568" cy="614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Ч ч </a:t>
            </a: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Ш ш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  </a:t>
            </a:r>
            <a:r>
              <a:rPr lang="ru-RU" sz="4800" b="1" dirty="0">
                <a:solidFill>
                  <a:srgbClr val="FF0000"/>
                </a:solidFill>
              </a:rPr>
              <a:t>Щ щ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3959"/>
            <a:ext cx="2553859" cy="16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19" y="2476596"/>
            <a:ext cx="2835534" cy="15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2809"/>
            <a:ext cx="3211346" cy="18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Чай гръден екстра - при бронхити - 80 гр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04" y="451280"/>
            <a:ext cx="1825592" cy="18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50" y="241698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4" y="4487732"/>
            <a:ext cx="1272984" cy="19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ru-RU" sz="4800" b="1" dirty="0">
                <a:solidFill>
                  <a:srgbClr val="FF0000"/>
                </a:solidFill>
              </a:rPr>
              <a:t>Э э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Ю ю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Я я </a:t>
            </a:r>
            <a:r>
              <a:rPr lang="ru-RU" dirty="0"/>
              <a:t/>
            </a:r>
            <a:br>
              <a:rPr lang="ru-RU" dirty="0"/>
            </a:b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2592288" cy="19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0337"/>
            <a:ext cx="3124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725144"/>
            <a:ext cx="361247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м</a:t>
            </a:r>
            <a:r>
              <a:rPr lang="it-IT" sz="4800" b="1" dirty="0"/>
              <a:t>ý</a:t>
            </a:r>
            <a:r>
              <a:rPr lang="ru-RU" sz="4800" b="1" dirty="0"/>
              <a:t>з</a:t>
            </a:r>
            <a:r>
              <a:rPr lang="ru-RU" sz="4800" b="1" u="sng" dirty="0">
                <a:solidFill>
                  <a:srgbClr val="FF0000"/>
                </a:solidFill>
              </a:rPr>
              <a:t>ы</a:t>
            </a:r>
            <a:r>
              <a:rPr lang="ru-RU" sz="4800" b="1" dirty="0"/>
              <a:t>ка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it-IT" sz="4800" b="1" dirty="0"/>
              <a:t>          </a:t>
            </a:r>
            <a:r>
              <a:rPr lang="ru-RU" sz="4800" b="1" dirty="0"/>
              <a:t>тюл</a:t>
            </a:r>
            <a:r>
              <a:rPr lang="ru-RU" sz="4800" b="1" u="sng" dirty="0">
                <a:solidFill>
                  <a:srgbClr val="FF0000"/>
                </a:solidFill>
              </a:rPr>
              <a:t>ь</a:t>
            </a:r>
            <a:r>
              <a:rPr lang="ru-RU" sz="4800" b="1" dirty="0"/>
              <a:t>п</a:t>
            </a:r>
            <a:r>
              <a:rPr lang="it-IT" sz="4800" b="1" dirty="0"/>
              <a:t>á</a:t>
            </a:r>
            <a:r>
              <a:rPr lang="ru-RU" sz="4800" b="1" dirty="0"/>
              <a:t>н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ин</a:t>
            </a:r>
            <a:r>
              <a:rPr lang="ru-RU" sz="4800" b="1" u="sng" dirty="0">
                <a:solidFill>
                  <a:srgbClr val="FF0000"/>
                </a:solidFill>
              </a:rPr>
              <a:t>ъ</a:t>
            </a:r>
            <a:r>
              <a:rPr lang="it-IT" sz="4800" b="1" dirty="0" err="1"/>
              <a:t>é</a:t>
            </a:r>
            <a:r>
              <a:rPr lang="ru-RU" sz="4800" b="1" dirty="0"/>
              <a:t>кция</a:t>
            </a:r>
            <a:endParaRPr lang="it-IT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4" y="404664"/>
            <a:ext cx="3132188" cy="17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8" y="4941168"/>
            <a:ext cx="39634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87" y="2357438"/>
            <a:ext cx="2295698" cy="22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D68D7A-C3A5-0CF3-4ED4-A185847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916756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rgbClr val="0070C0"/>
                </a:solidFill>
              </a:rPr>
              <a:t>Incontro di alcune consonanti</a:t>
            </a:r>
            <a:r>
              <a:rPr lang="it-IT" dirty="0"/>
              <a:t/>
            </a:r>
            <a:br>
              <a:rPr lang="it-IT" dirty="0"/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02AFC49-2AE3-4C55-54A7-2316B27B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196752"/>
            <a:ext cx="8084205" cy="492941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СЧ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→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[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Щ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None/>
            </a:pPr>
            <a:r>
              <a:rPr lang="ru-RU" u="sng" dirty="0">
                <a:solidFill>
                  <a:srgbClr val="0070C0"/>
                </a:solidFill>
              </a:rPr>
              <a:t>сч</a:t>
            </a:r>
            <a:r>
              <a:rPr lang="ru-RU" dirty="0">
                <a:solidFill>
                  <a:srgbClr val="0070C0"/>
                </a:solidFill>
              </a:rPr>
              <a:t>астье</a:t>
            </a:r>
            <a:r>
              <a:rPr lang="ru-RU" dirty="0"/>
              <a:t> </a:t>
            </a:r>
            <a:r>
              <a:rPr lang="it-IT" dirty="0"/>
              <a:t>(</a:t>
            </a:r>
            <a:r>
              <a:rPr lang="it-IT" i="1" dirty="0"/>
              <a:t>felicità</a:t>
            </a:r>
            <a:r>
              <a:rPr lang="it-IT" dirty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u="sng" dirty="0">
                <a:solidFill>
                  <a:srgbClr val="0070C0"/>
                </a:solidFill>
              </a:rPr>
              <a:t>сч</a:t>
            </a:r>
            <a:r>
              <a:rPr lang="ru-RU" dirty="0">
                <a:solidFill>
                  <a:srgbClr val="0070C0"/>
                </a:solidFill>
              </a:rPr>
              <a:t>ёт</a:t>
            </a:r>
            <a:r>
              <a:rPr lang="it-IT" dirty="0"/>
              <a:t> (</a:t>
            </a:r>
            <a:r>
              <a:rPr lang="it-IT" i="1" dirty="0"/>
              <a:t>conto</a:t>
            </a:r>
            <a:r>
              <a:rPr lang="it-IT" dirty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ТС, ТЬС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→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[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Ц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смеё</a:t>
            </a:r>
            <a:r>
              <a:rPr lang="ru-RU" u="sng" dirty="0">
                <a:solidFill>
                  <a:srgbClr val="0070C0"/>
                </a:solidFill>
              </a:rPr>
              <a:t>тс</a:t>
            </a:r>
            <a:r>
              <a:rPr lang="ru-RU" dirty="0">
                <a:solidFill>
                  <a:srgbClr val="0070C0"/>
                </a:solidFill>
              </a:rPr>
              <a:t>я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</a:t>
            </a:r>
            <a:r>
              <a:rPr lang="it-IT" i="1" dirty="0"/>
              <a:t>ride</a:t>
            </a:r>
            <a:r>
              <a:rPr lang="it-IT" dirty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одева</a:t>
            </a:r>
            <a:r>
              <a:rPr lang="ru-RU" u="sng" dirty="0">
                <a:solidFill>
                  <a:srgbClr val="0070C0"/>
                </a:solidFill>
              </a:rPr>
              <a:t>тьс</a:t>
            </a:r>
            <a:r>
              <a:rPr lang="ru-RU" dirty="0">
                <a:solidFill>
                  <a:srgbClr val="0070C0"/>
                </a:solidFill>
              </a:rPr>
              <a:t>я</a:t>
            </a:r>
            <a:r>
              <a:rPr lang="it-IT" dirty="0"/>
              <a:t> (</a:t>
            </a:r>
            <a:r>
              <a:rPr lang="it-IT" i="1" dirty="0"/>
              <a:t>vestirsi</a:t>
            </a:r>
            <a:r>
              <a:rPr lang="it-IT" dirty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87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62872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Formazione delle sillabe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326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sz="3600" b="1" dirty="0"/>
              <a:t>Una sillaba</a:t>
            </a:r>
            <a:r>
              <a:rPr lang="ru-RU" sz="3600" b="1" dirty="0"/>
              <a:t> </a:t>
            </a:r>
            <a:r>
              <a:rPr lang="it-IT" sz="3600" b="1" dirty="0"/>
              <a:t>può contenere una e una sola vocale!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Г, К, Х </a:t>
            </a:r>
            <a:r>
              <a:rPr lang="it-IT" sz="3600" b="1" dirty="0">
                <a:solidFill>
                  <a:srgbClr val="FF0000"/>
                </a:solidFill>
              </a:rPr>
              <a:t>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</a:t>
            </a:r>
            <a:r>
              <a:rPr lang="ru-RU" sz="3600" b="1" dirty="0"/>
              <a:t> </a:t>
            </a:r>
            <a:r>
              <a:rPr lang="it-IT" sz="3600" dirty="0"/>
              <a:t>ad es. </a:t>
            </a:r>
            <a:r>
              <a:rPr lang="ru-RU" sz="3600" dirty="0">
                <a:solidFill>
                  <a:srgbClr val="002060"/>
                </a:solidFill>
              </a:rPr>
              <a:t>Кюр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</a:t>
            </a:r>
            <a:r>
              <a:rPr lang="vi-VN" sz="3600" dirty="0">
                <a:solidFill>
                  <a:srgbClr val="002060"/>
                </a:solidFill>
              </a:rPr>
              <a:t>́</a:t>
            </a:r>
            <a:r>
              <a:rPr lang="ru-RU" sz="3600" dirty="0"/>
              <a:t>)</a:t>
            </a:r>
            <a:endParaRPr lang="ru-RU" sz="3600" b="1" dirty="0"/>
          </a:p>
          <a:p>
            <a:r>
              <a:rPr lang="ru-RU" sz="3600" b="1" dirty="0">
                <a:solidFill>
                  <a:srgbClr val="FF0000"/>
                </a:solidFill>
              </a:rPr>
              <a:t>Ж, Ч, Ш, Щ</a:t>
            </a:r>
            <a:r>
              <a:rPr lang="it-IT" sz="3600" b="1" dirty="0">
                <a:solidFill>
                  <a:srgbClr val="FF0000"/>
                </a:solidFill>
              </a:rPr>
              <a:t> 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 </a:t>
            </a:r>
            <a:r>
              <a:rPr lang="ru-RU" sz="3600" dirty="0">
                <a:solidFill>
                  <a:srgbClr val="002060"/>
                </a:solidFill>
              </a:rPr>
              <a:t>жюр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и́</a:t>
            </a:r>
            <a:r>
              <a:rPr lang="ru-RU" sz="3600" dirty="0">
                <a:solidFill>
                  <a:srgbClr val="002060"/>
                </a:solidFill>
              </a:rPr>
              <a:t>, брош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ра, параш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т, Жюль</a:t>
            </a:r>
            <a:r>
              <a:rPr lang="ru-RU" sz="3600" dirty="0"/>
              <a:t>)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Ц + </a:t>
            </a:r>
            <a:r>
              <a:rPr lang="ru-RU" sz="3600" b="1" strike="sngStrike" dirty="0">
                <a:solidFill>
                  <a:srgbClr val="FF0000"/>
                </a:solidFill>
              </a:rPr>
              <a:t>Ю, Я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ru-RU" sz="3600" dirty="0"/>
              <a:t>(</a:t>
            </a:r>
            <a:r>
              <a:rPr lang="it-IT" sz="3600" b="1" dirty="0"/>
              <a:t>eccezione:</a:t>
            </a:r>
            <a:r>
              <a:rPr lang="ru-RU" sz="3600" b="1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</a:rPr>
              <a:t>рих</a:t>
            </a:r>
            <a:r>
              <a:rPr lang="ru-RU" sz="3600" dirty="0"/>
              <a:t>) 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ЦИ</a:t>
            </a:r>
            <a:r>
              <a:rPr lang="uk-UA" sz="3600" b="1" dirty="0">
                <a:solidFill>
                  <a:srgbClr val="002060"/>
                </a:solidFill>
              </a:rPr>
              <a:t>]</a:t>
            </a:r>
            <a:r>
              <a:rPr lang="ru-RU" sz="3600" b="1" dirty="0">
                <a:solidFill>
                  <a:srgbClr val="002060"/>
                </a:solidFill>
              </a:rPr>
              <a:t> = </a:t>
            </a:r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ЦЫ</a:t>
            </a:r>
            <a:r>
              <a:rPr lang="uk-UA" sz="3600" b="1" dirty="0">
                <a:solidFill>
                  <a:srgbClr val="002060"/>
                </a:solidFill>
              </a:rPr>
              <a:t>]: 	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цирк, цифра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+mj-lt"/>
              </a:rPr>
              <a:t>		</a:t>
            </a:r>
            <a:r>
              <a:rPr lang="it-IT" sz="3600" b="1" dirty="0"/>
              <a:t>Eccezioni: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г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цыплёнок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600" b="1" dirty="0">
                <a:latin typeface="Calibri" panose="020F0502020204030204" pitchFamily="34" charset="0"/>
              </a:rPr>
              <a:t>Desinenza al </a:t>
            </a:r>
            <a:r>
              <a:rPr lang="it-IT" sz="3600" b="1" dirty="0" err="1">
                <a:latin typeface="Calibri" panose="020F0502020204030204" pitchFamily="34" charset="0"/>
              </a:rPr>
              <a:t>plur</a:t>
            </a:r>
            <a:r>
              <a:rPr lang="it-IT" sz="3600" b="1" dirty="0">
                <a:latin typeface="Calibri" panose="020F0502020204030204" pitchFamily="34" charset="0"/>
              </a:rPr>
              <a:t>.: 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отц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молодц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п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льцы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				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ь</a:t>
            </a:r>
            <a:r>
              <a:rPr lang="it-IT" sz="3600" b="1" dirty="0">
                <a:solidFill>
                  <a:srgbClr val="00B050"/>
                </a:solidFill>
              </a:rPr>
              <a:t> </a:t>
            </a:r>
            <a:r>
              <a:rPr lang="it-IT" sz="3600" dirty="0"/>
              <a:t>e</a:t>
            </a:r>
            <a:r>
              <a:rPr lang="uk-UA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ъ </a:t>
            </a:r>
            <a:r>
              <a:rPr lang="ru-RU" sz="3600" dirty="0"/>
              <a:t>– </a:t>
            </a:r>
            <a:r>
              <a:rPr lang="it-IT" sz="3600" b="1" dirty="0"/>
              <a:t>solo dopo le consonanti!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Й й </a:t>
            </a:r>
            <a:r>
              <a:rPr lang="ru-RU" sz="3600" dirty="0"/>
              <a:t>– </a:t>
            </a:r>
            <a:r>
              <a:rPr lang="sl-SI" sz="3600" b="1" dirty="0"/>
              <a:t>solo dopo le vocali</a:t>
            </a:r>
            <a:r>
              <a:rPr lang="it-IT" sz="3600" b="1" dirty="0"/>
              <a:t>! </a:t>
            </a:r>
            <a:r>
              <a:rPr lang="it-IT" sz="3600" dirty="0"/>
              <a:t>In mezzo </a:t>
            </a:r>
            <a:r>
              <a:rPr lang="sl-SI" sz="3600" dirty="0"/>
              <a:t>o</a:t>
            </a:r>
            <a:r>
              <a:rPr lang="it-IT" sz="3600" dirty="0"/>
              <a:t> alla fine della parola; </a:t>
            </a:r>
            <a:endParaRPr lang="ru-RU" sz="3600" dirty="0"/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йод, йога, йогурт, </a:t>
            </a:r>
            <a:r>
              <a:rPr lang="uk-UA" sz="3600" dirty="0">
                <a:solidFill>
                  <a:srgbClr val="002060"/>
                </a:solidFill>
              </a:rPr>
              <a:t>Йошкар-Ола</a:t>
            </a:r>
            <a:endParaRPr lang="uk-UA" sz="3600" dirty="0"/>
          </a:p>
          <a:p>
            <a:r>
              <a:rPr lang="ru-RU" sz="3600" b="1" dirty="0">
                <a:solidFill>
                  <a:srgbClr val="FF0000"/>
                </a:solidFill>
              </a:rPr>
              <a:t>ы </a:t>
            </a:r>
            <a:r>
              <a:rPr lang="ru-RU" sz="3600" dirty="0"/>
              <a:t>– </a:t>
            </a:r>
            <a:r>
              <a:rPr lang="sl-SI" sz="3600" dirty="0"/>
              <a:t>solo dopo le </a:t>
            </a:r>
            <a:r>
              <a:rPr lang="it-IT" sz="3600" dirty="0"/>
              <a:t>consonanti</a:t>
            </a:r>
            <a:r>
              <a:rPr lang="sl-SI" sz="3600" dirty="0"/>
              <a:t>, </a:t>
            </a:r>
            <a:r>
              <a:rPr lang="it-IT" sz="3600" dirty="0"/>
              <a:t>mai all’inizio della parola!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Э э</a:t>
            </a:r>
            <a:r>
              <a:rPr lang="ru-RU" sz="3600" dirty="0"/>
              <a:t> – </a:t>
            </a:r>
            <a:r>
              <a:rPr lang="it-IT" sz="3600" dirty="0"/>
              <a:t>di solito all’inizio della parola</a:t>
            </a:r>
            <a:r>
              <a:rPr lang="ru-RU" sz="3600" dirty="0"/>
              <a:t>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хо, эгои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ст,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тика, эн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ргия, эмбл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ма, эп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ха, Эмма, Эдуард, Эстер, Элиза, Элеонора... </a:t>
            </a:r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мэр, сэр, поэт, по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зия, ду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силу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ал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э, карат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э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, Мануэль, Даниэль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300" b="1" dirty="0">
                <a:solidFill>
                  <a:srgbClr val="FF0000"/>
                </a:solidFill>
              </a:rPr>
              <a:t/>
            </a:r>
            <a:br>
              <a:rPr lang="it-IT" sz="5300" b="1" dirty="0">
                <a:solidFill>
                  <a:srgbClr val="FF0000"/>
                </a:solidFill>
              </a:rPr>
            </a:br>
            <a:r>
              <a:rPr lang="it-IT" sz="6700" b="1" dirty="0">
                <a:solidFill>
                  <a:srgbClr val="0070C0"/>
                </a:solidFill>
              </a:rPr>
              <a:t>Vocali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76267"/>
              </p:ext>
            </p:extLst>
          </p:nvPr>
        </p:nvGraphicFramePr>
        <p:xfrm>
          <a:off x="683570" y="2204864"/>
          <a:ext cx="8064895" cy="199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А а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Э э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О о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У у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   ы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Я я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Е е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Ё ё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Ю ю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И и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 </a:t>
            </a:r>
            <a:br>
              <a:rPr lang="it-IT" dirty="0"/>
            </a:br>
            <a:r>
              <a:rPr lang="it-IT" sz="6700" b="1" dirty="0">
                <a:solidFill>
                  <a:schemeClr val="accent6">
                    <a:lumMod val="50000"/>
                  </a:schemeClr>
                </a:solidFill>
              </a:rPr>
              <a:t>Consonanti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49062"/>
              </p:ext>
            </p:extLst>
          </p:nvPr>
        </p:nvGraphicFramePr>
        <p:xfrm>
          <a:off x="395536" y="2132856"/>
          <a:ext cx="849694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5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914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 – sorde </a:t>
                      </a:r>
                      <a:r>
                        <a:rPr lang="sl-SI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 coppie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Б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б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Г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г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Д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д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З з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П п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Ф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ф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К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Т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С с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41753"/>
              </p:ext>
            </p:extLst>
          </p:nvPr>
        </p:nvGraphicFramePr>
        <p:xfrm>
          <a:off x="323528" y="764704"/>
          <a:ext cx="8568952" cy="2153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46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</a:t>
                      </a:r>
                      <a:endParaRPr lang="it-IT" sz="48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Л л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М м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Н н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Р р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Й й </a:t>
                      </a:r>
                      <a:r>
                        <a:rPr lang="it-IT" sz="3600" b="1" kern="0" dirty="0">
                          <a:solidFill>
                            <a:srgbClr val="002060"/>
                          </a:solidFill>
                          <a:effectLst/>
                        </a:rPr>
                        <a:t>(semi-consonante)</a:t>
                      </a:r>
                      <a:endParaRPr lang="it-IT" sz="36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35052"/>
              </p:ext>
            </p:extLst>
          </p:nvPr>
        </p:nvGraphicFramePr>
        <p:xfrm>
          <a:off x="1691680" y="3717032"/>
          <a:ext cx="5328593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5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84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Gutturali</a:t>
                      </a:r>
                      <a:endParaRPr lang="it-IT" sz="54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Г г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К к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Х х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spd="slow" advTm="4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03796"/>
              </p:ext>
            </p:extLst>
          </p:nvPr>
        </p:nvGraphicFramePr>
        <p:xfrm>
          <a:off x="1979712" y="2780928"/>
          <a:ext cx="5112568" cy="160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Affricata dentale</a:t>
                      </a:r>
                      <a:endParaRPr lang="it-IT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effectLst/>
                        </a:rPr>
                        <a:t>Ц ц</a:t>
                      </a:r>
                      <a:endParaRPr lang="it-IT" sz="5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92285"/>
              </p:ext>
            </p:extLst>
          </p:nvPr>
        </p:nvGraphicFramePr>
        <p:xfrm>
          <a:off x="827584" y="4869159"/>
          <a:ext cx="770485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1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dolce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duro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B050"/>
                          </a:solidFill>
                          <a:effectLst/>
                        </a:rPr>
                        <a:t>Ь</a:t>
                      </a:r>
                      <a:endParaRPr lang="it-IT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B050"/>
                          </a:solidFill>
                          <a:effectLst/>
                        </a:rPr>
                        <a:t>Ъ</a:t>
                      </a:r>
                      <a:endParaRPr lang="it-IT" sz="5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34166"/>
              </p:ext>
            </p:extLst>
          </p:nvPr>
        </p:nvGraphicFramePr>
        <p:xfrm>
          <a:off x="323528" y="404664"/>
          <a:ext cx="8640958" cy="232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3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Fricative (palatali / sibilanti)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it-IT" sz="4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affricate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Ч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ч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Щ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щ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</a:rPr>
              <a:t>ALFABETO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   </a:t>
            </a:r>
            <a:r>
              <a:rPr lang="ru-RU" sz="4800" b="1" dirty="0">
                <a:solidFill>
                  <a:srgbClr val="002060"/>
                </a:solidFill>
              </a:rPr>
              <a:t>Б б    В в    Г г   Д д    </a:t>
            </a:r>
            <a:r>
              <a:rPr lang="ru-RU" sz="4800" b="1" dirty="0">
                <a:solidFill>
                  <a:srgbClr val="FF0000"/>
                </a:solidFill>
              </a:rPr>
              <a:t>Е е   Ё ё 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Ж ж   З з    </a:t>
            </a:r>
            <a:r>
              <a:rPr lang="ru-RU" sz="4800" b="1" dirty="0">
                <a:solidFill>
                  <a:srgbClr val="FF0000"/>
                </a:solidFill>
              </a:rPr>
              <a:t>И и    </a:t>
            </a:r>
            <a:r>
              <a:rPr lang="ru-RU" sz="4800" b="1" dirty="0">
                <a:solidFill>
                  <a:srgbClr val="002060"/>
                </a:solidFill>
              </a:rPr>
              <a:t>Й й 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К к     Л л    М м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Н н 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О о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П п     Р р    С с     Т т    </a:t>
            </a:r>
            <a:r>
              <a:rPr lang="ru-RU" sz="4800" b="1" dirty="0">
                <a:solidFill>
                  <a:srgbClr val="FF0000"/>
                </a:solidFill>
              </a:rPr>
              <a:t>У у   </a:t>
            </a:r>
            <a:r>
              <a:rPr lang="ru-RU" sz="4800" b="1" dirty="0"/>
              <a:t> </a:t>
            </a:r>
            <a:endParaRPr lang="it-IT" sz="4800" b="1" dirty="0"/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Ф ф    Х х     Ц ц     Ч ч    Ш ш    Щ щ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B050"/>
                </a:solidFill>
              </a:rPr>
              <a:t>ъ </a:t>
            </a:r>
            <a:r>
              <a:rPr lang="ru-RU" sz="4800" b="1" dirty="0"/>
              <a:t>  </a:t>
            </a:r>
            <a:r>
              <a:rPr lang="ru-RU" sz="4800" b="1" dirty="0">
                <a:solidFill>
                  <a:srgbClr val="FF0000"/>
                </a:solidFill>
              </a:rPr>
              <a:t> ы   </a:t>
            </a:r>
            <a:r>
              <a:rPr lang="ru-RU" sz="4800" b="1" dirty="0">
                <a:solidFill>
                  <a:srgbClr val="00B050"/>
                </a:solidFill>
              </a:rPr>
              <a:t> ь    </a:t>
            </a:r>
            <a:r>
              <a:rPr lang="it-IT" sz="4800" b="1" dirty="0">
                <a:solidFill>
                  <a:srgbClr val="00B05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Э э    Ю ю    Яя</a:t>
            </a:r>
            <a:endParaRPr lang="it-IT" sz="48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4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850106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Varianti grafiche di alcune lettere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</a:rPr>
              <a:t>                          д</a:t>
            </a:r>
            <a:r>
              <a:rPr lang="it-IT" sz="6000" b="1" dirty="0">
                <a:solidFill>
                  <a:srgbClr val="FF0000"/>
                </a:solidFill>
              </a:rPr>
              <a:t> =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it-IT" sz="6000" b="1" dirty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/>
              <a:t>  </a:t>
            </a:r>
            <a:r>
              <a:rPr lang="ru-RU" sz="8600" dirty="0"/>
              <a:t>Л л</a:t>
            </a:r>
            <a:r>
              <a:rPr lang="it-IT" sz="8600" dirty="0"/>
              <a:t> = Λ </a:t>
            </a:r>
            <a:r>
              <a:rPr lang="ru-RU" sz="8600" dirty="0"/>
              <a:t>ʌ</a:t>
            </a:r>
            <a:endParaRPr lang="it-IT" sz="8600" dirty="0"/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48" y="1412776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" y="1628800"/>
            <a:ext cx="2952328" cy="131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"/>
    </mc:Choice>
    <mc:Fallback xmlns="">
      <p:transition spd="slow" advTm="2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2540" y="332656"/>
            <a:ext cx="4172272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Б б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В в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Г г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03244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Д д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Е е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Ё ё 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-36512"/>
            <a:ext cx="1219887" cy="18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ᐈ Рисунок банан фотография, рисунки банан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30" y="1918249"/>
            <a:ext cx="1942091" cy="12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3356992"/>
            <a:ext cx="1312641" cy="17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5" y="5115062"/>
            <a:ext cx="2676547" cy="13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427844"/>
            <a:ext cx="2880319" cy="19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2353158"/>
            <a:ext cx="1719635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03" y="4225478"/>
            <a:ext cx="178416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"/>
    </mc:Choice>
    <mc:Fallback xmlns="">
      <p:transition spd="slow" advTm="4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337"/>
            <a:ext cx="4038600" cy="650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Ж ж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З з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И и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Й й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К к 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Л л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М м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3" y="260648"/>
            <a:ext cx="230722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93" y="1988839"/>
            <a:ext cx="1575618" cy="1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17033"/>
            <a:ext cx="1243385" cy="15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66292"/>
            <a:ext cx="2009559" cy="13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8" y="733510"/>
            <a:ext cx="2160240" cy="197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7988"/>
            <a:ext cx="1550665" cy="12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63436"/>
            <a:ext cx="2677730" cy="20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451</Words>
  <Application>Microsoft Office PowerPoint</Application>
  <PresentationFormat>Presentazione su schermo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CARATTERI RUSSI</vt:lpstr>
      <vt:lpstr> Vocali </vt:lpstr>
      <vt:lpstr>  Consonanti </vt:lpstr>
      <vt:lpstr>Presentazione standard di PowerPoint</vt:lpstr>
      <vt:lpstr>Presentazione standard di PowerPoint</vt:lpstr>
      <vt:lpstr> ALFABETO </vt:lpstr>
      <vt:lpstr>Varianti grafiche di alcune lettere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Э э    Ю ю    Я я  </vt:lpstr>
      <vt:lpstr>Presentazione standard di PowerPoint</vt:lpstr>
      <vt:lpstr> Incontro di alcune consonanti </vt:lpstr>
      <vt:lpstr>Formazione delle sillabe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 RUSSI</dc:title>
  <dc:creator>forli almamater</dc:creator>
  <cp:lastModifiedBy>forli almamater</cp:lastModifiedBy>
  <cp:revision>300</cp:revision>
  <dcterms:created xsi:type="dcterms:W3CDTF">2020-09-16T08:59:42Z</dcterms:created>
  <dcterms:modified xsi:type="dcterms:W3CDTF">2025-11-05T10:58:39Z</dcterms:modified>
</cp:coreProperties>
</file>