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84" r:id="rId6"/>
    <p:sldId id="285" r:id="rId7"/>
    <p:sldId id="286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35" autoAdjust="0"/>
    <p:restoredTop sz="94128" autoAdjust="0"/>
  </p:normalViewPr>
  <p:slideViewPr>
    <p:cSldViewPr>
      <p:cViewPr>
        <p:scale>
          <a:sx n="80" d="100"/>
          <a:sy n="80" d="100"/>
        </p:scale>
        <p:origin x="-1338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35980"/>
            <a:ext cx="8229600" cy="1143000"/>
          </a:xfrm>
        </p:spPr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6551712" y="0"/>
            <a:ext cx="2592288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i="1" dirty="0">
                <a:solidFill>
                  <a:schemeClr val="bg1"/>
                </a:solidFill>
              </a:rPr>
              <a:t>M. Gasanova Mijat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asellaDiTesto 7"/>
          <p:cNvSpPr txBox="1"/>
          <p:nvPr userDrawn="1"/>
        </p:nvSpPr>
        <p:spPr>
          <a:xfrm>
            <a:off x="6551712" y="0"/>
            <a:ext cx="2592288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i="1" dirty="0">
                <a:solidFill>
                  <a:schemeClr val="bg1"/>
                </a:solidFill>
              </a:rPr>
              <a:t>M. Gasanova Mijat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35980"/>
            <a:ext cx="8229600" cy="77274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Sillabe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Ба  бя  бо  бу  бе  би  бы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Па  пя  по  пу  пе  пи  пы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Ва  вя  во  ву  ве  ви  вы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Фа  фо  фу  фе  фи  фы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Га  го  гу  ге  ги  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Ка  ко  ку  ке  ки 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Да  дя  до  дё  де  ди  ды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Та  тя  то  тё  те </a:t>
            </a:r>
            <a:r>
              <a:rPr lang="it-IT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>
                <a:solidFill>
                  <a:srgbClr val="7030A0"/>
                </a:solidFill>
              </a:rPr>
              <a:t>ти  ты  </a:t>
            </a:r>
          </a:p>
          <a:p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3612542"/>
      </p:ext>
    </p:extLst>
  </p:cSld>
  <p:clrMapOvr>
    <a:masterClrMapping/>
  </p:clrMapOvr>
  <p:transition spd="slow" advTm="1020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12068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Лимон, литература, лекция, лампа, луна, лидер, лаванда, лагуна, лабиринт, ликёр, линия</a:t>
            </a:r>
            <a:endParaRPr lang="it-IT" dirty="0"/>
          </a:p>
          <a:p>
            <a:r>
              <a:rPr lang="ru-RU" dirty="0"/>
              <a:t>Мама, метрополитет, мотоцикл, мелодия, метр, массаж, маска, металл, минута, момент, монолог, математика, механизм</a:t>
            </a:r>
            <a:endParaRPr lang="it-IT" dirty="0"/>
          </a:p>
          <a:p>
            <a:r>
              <a:rPr lang="ru-RU" dirty="0"/>
              <a:t>Номер, нота, норма, национальность</a:t>
            </a:r>
            <a:endParaRPr lang="it-IT" dirty="0"/>
          </a:p>
          <a:p>
            <a:r>
              <a:rPr lang="ru-RU" dirty="0"/>
              <a:t>Опера, оркестр, офис, организация, отель, орнамент, оратор, оригинал, оптимизм, операция, олива, окулист</a:t>
            </a:r>
            <a:endParaRPr lang="it-IT" dirty="0"/>
          </a:p>
          <a:p>
            <a:r>
              <a:rPr lang="ru-RU" dirty="0"/>
              <a:t>Профессор, паспорт, политика, помидор, процесс, прогресс, пауза, пингвин, пантера, практика, программа, пират, психолог, поза, публика, поэт, проблема, пицца, планета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533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192688"/>
          </a:xfrm>
        </p:spPr>
        <p:txBody>
          <a:bodyPr/>
          <a:lstStyle/>
          <a:p>
            <a:r>
              <a:rPr lang="ru-RU" dirty="0"/>
              <a:t>Роза, радио, результат, ресторан, регистратор, роман, ритм, реалист</a:t>
            </a:r>
            <a:endParaRPr lang="it-IT" dirty="0"/>
          </a:p>
          <a:p>
            <a:r>
              <a:rPr lang="ru-RU" dirty="0"/>
              <a:t>Секретарь, студент, спорт, сигара, стиль, старт, саксофон, секунда, система, спектакль, стереотип, ситуация, симпатия, скульптура, структура, сфера</a:t>
            </a:r>
            <a:endParaRPr lang="it-IT" dirty="0"/>
          </a:p>
          <a:p>
            <a:r>
              <a:rPr lang="ru-RU" dirty="0"/>
              <a:t>Тигр, телефон, телевизор, текст, тема, транспорт, такси, теннис, танго, театр, теория, температура, темперамент, традиция</a:t>
            </a:r>
            <a:endParaRPr lang="it-IT" dirty="0"/>
          </a:p>
          <a:p>
            <a:r>
              <a:rPr lang="ru-RU" dirty="0"/>
              <a:t>Урна, университет, ультиматум, универсализм, унисон, урбанизм, уфология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086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61926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Фотография, фильм, фантазия, фигура, физика, философия, форма, футбол, фраза</a:t>
            </a:r>
            <a:endParaRPr lang="it-IT" dirty="0"/>
          </a:p>
          <a:p>
            <a:r>
              <a:rPr lang="ru-RU" dirty="0"/>
              <a:t>Хореография, хронология, хобби, хор, хоккей, химик, хулиган</a:t>
            </a:r>
            <a:endParaRPr lang="it-IT" dirty="0"/>
          </a:p>
          <a:p>
            <a:r>
              <a:rPr lang="ru-RU" dirty="0"/>
              <a:t>Цирк, центр, цунами, цемент, цилиндр</a:t>
            </a:r>
            <a:endParaRPr lang="it-IT" dirty="0"/>
          </a:p>
          <a:p>
            <a:r>
              <a:rPr lang="ru-RU" dirty="0"/>
              <a:t>Чай, чемпион</a:t>
            </a:r>
            <a:endParaRPr lang="it-IT" dirty="0"/>
          </a:p>
          <a:p>
            <a:r>
              <a:rPr lang="ru-RU" dirty="0"/>
              <a:t>Шоколад, шанс, шеф, школа, шоу, шок</a:t>
            </a:r>
            <a:endParaRPr lang="it-IT" dirty="0"/>
          </a:p>
          <a:p>
            <a:r>
              <a:rPr lang="ru-RU" dirty="0"/>
              <a:t>Шоколад, шанс, шеф, школа, шоу, шок</a:t>
            </a:r>
            <a:endParaRPr lang="it-IT" dirty="0"/>
          </a:p>
          <a:p>
            <a:r>
              <a:rPr lang="ru-RU" dirty="0"/>
              <a:t>Эксперт, энергия, электроника, эксперимент, эмоция, эгоизм, экзамен, экзотика, эпизод, эпидемия, элемент, этимология, этика, эффект, эликсир, эмбрион, экстремизм, экология, экономика, эволюция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840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dirty="0"/>
              <a:t>Юмор, юрист, юрисдикция, юриспруденция</a:t>
            </a:r>
            <a:endParaRPr lang="it-IT" dirty="0"/>
          </a:p>
          <a:p>
            <a:r>
              <a:rPr lang="ru-RU" dirty="0"/>
              <a:t>Яхта, январь, янки</a:t>
            </a:r>
            <a:endParaRPr lang="it-IT" dirty="0"/>
          </a:p>
          <a:p>
            <a:endParaRPr lang="it-IT" dirty="0" smtClean="0"/>
          </a:p>
          <a:p>
            <a:r>
              <a:rPr lang="ru-RU" dirty="0" smtClean="0"/>
              <a:t>ёлка</a:t>
            </a:r>
            <a:r>
              <a:rPr lang="ru-RU" dirty="0"/>
              <a:t>, ёж;	щи, щека, щит, </a:t>
            </a:r>
            <a:r>
              <a:rPr lang="ru-RU" dirty="0" smtClean="0"/>
              <a:t>щука</a:t>
            </a:r>
            <a:endParaRPr lang="it-IT" dirty="0" smtClean="0"/>
          </a:p>
          <a:p>
            <a:r>
              <a:rPr lang="ru-RU" dirty="0"/>
              <a:t>май, музей, герой, чайка, гений, </a:t>
            </a:r>
            <a:r>
              <a:rPr lang="ru-RU" dirty="0" smtClean="0"/>
              <a:t>линейка</a:t>
            </a:r>
            <a:endParaRPr lang="it-IT" dirty="0" smtClean="0"/>
          </a:p>
          <a:p>
            <a:r>
              <a:rPr lang="ru-RU" dirty="0"/>
              <a:t>ты, вы, мы, музыка, сын, рысь, </a:t>
            </a:r>
            <a:r>
              <a:rPr lang="ru-RU" dirty="0" smtClean="0"/>
              <a:t>дым</a:t>
            </a:r>
            <a:endParaRPr lang="it-IT" dirty="0" smtClean="0"/>
          </a:p>
          <a:p>
            <a:r>
              <a:rPr lang="ru-RU" dirty="0"/>
              <a:t>контроль, альбом, тюльпан, степь, пьеса, словарь, карьера, письмо; объяснение, инъекция, объект, отъезд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704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Жа  же  жё  жи </a:t>
            </a:r>
          </a:p>
          <a:p>
            <a:r>
              <a:rPr lang="ru-RU" b="1" dirty="0">
                <a:solidFill>
                  <a:srgbClr val="7030A0"/>
                </a:solidFill>
              </a:rPr>
              <a:t>Ша  ше  шё  ши  </a:t>
            </a:r>
          </a:p>
          <a:p>
            <a:r>
              <a:rPr lang="ru-RU" b="1" dirty="0">
                <a:solidFill>
                  <a:srgbClr val="002060"/>
                </a:solidFill>
              </a:rPr>
              <a:t>За  зя  зо  зё  зу  зе  зи  зы</a:t>
            </a:r>
          </a:p>
          <a:p>
            <a:r>
              <a:rPr lang="ru-RU" b="1" dirty="0">
                <a:solidFill>
                  <a:srgbClr val="7030A0"/>
                </a:solidFill>
              </a:rPr>
              <a:t>Са  ся  со  сё  су  сю  се  си  сы </a:t>
            </a:r>
          </a:p>
          <a:p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/>
              <a:t>Ла  ля  ло  лё  лу  лю  ле  ли  лы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Ма  мя  мо  мё  му  ме  ми  мы</a:t>
            </a:r>
          </a:p>
          <a:p>
            <a:r>
              <a:rPr lang="ru-RU" b="1" dirty="0"/>
              <a:t>На  ня  но  нё  ну  не</a:t>
            </a:r>
            <a:r>
              <a:rPr lang="it-IT" b="1" dirty="0"/>
              <a:t> </a:t>
            </a:r>
            <a:r>
              <a:rPr lang="ru-RU" b="1" dirty="0"/>
              <a:t> ни  ны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Ра  ря  ро  рё  ру  рю  ре  ри  ры</a:t>
            </a:r>
          </a:p>
          <a:p>
            <a:pPr marL="0" indent="0">
              <a:buNone/>
            </a:pPr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081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41"/>
    </mc:Choice>
    <mc:Fallback xmlns="">
      <p:transition spd="slow" advTm="126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b="1" dirty="0"/>
              <a:t>Ха  хо  ху  хе  хи  </a:t>
            </a:r>
          </a:p>
          <a:p>
            <a:r>
              <a:rPr lang="ru-RU" b="1" dirty="0">
                <a:solidFill>
                  <a:srgbClr val="002060"/>
                </a:solidFill>
              </a:rPr>
              <a:t>Ца  цо  цу  це  ци  цы </a:t>
            </a:r>
          </a:p>
          <a:p>
            <a:r>
              <a:rPr lang="ru-RU" b="1" dirty="0"/>
              <a:t>Ча  чё  чу  че  чи  </a:t>
            </a:r>
          </a:p>
          <a:p>
            <a:r>
              <a:rPr lang="ru-RU" b="1" dirty="0">
                <a:solidFill>
                  <a:srgbClr val="002060"/>
                </a:solidFill>
              </a:rPr>
              <a:t>Ща  щё  щу  ще  щи  </a:t>
            </a:r>
          </a:p>
          <a:p>
            <a:pPr marL="0" indent="0">
              <a:buNone/>
            </a:pPr>
            <a:endParaRPr lang="ru-RU" b="1" dirty="0"/>
          </a:p>
          <a:p>
            <a:r>
              <a:rPr lang="ru-RU" b="1" dirty="0">
                <a:solidFill>
                  <a:srgbClr val="FF0000"/>
                </a:solidFill>
              </a:rPr>
              <a:t>Эд  эк  эл  эм  эн  эп  эр  эс  эт  эф  эх  </a:t>
            </a:r>
          </a:p>
          <a:p>
            <a:pPr marL="0" indent="0">
              <a:buNone/>
            </a:pPr>
            <a:endParaRPr lang="ru-RU" b="1" dirty="0"/>
          </a:p>
          <a:p>
            <a:r>
              <a:rPr lang="ru-RU" b="1" dirty="0">
                <a:solidFill>
                  <a:srgbClr val="7030A0"/>
                </a:solidFill>
              </a:rPr>
              <a:t>ай  яй  ой  ёй  уй  юй  эй  ей  ый  ий </a:t>
            </a:r>
          </a:p>
          <a:p>
            <a:endParaRPr lang="ru-RU" dirty="0"/>
          </a:p>
          <a:p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01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09"/>
    </mc:Choice>
    <mc:Fallback xmlns="">
      <p:transition spd="slow" advTm="54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2500"/>
          </a:bodyPr>
          <a:lstStyle/>
          <a:p>
            <a:pPr>
              <a:lnSpc>
                <a:spcPts val="3000"/>
              </a:lnSpc>
            </a:pPr>
            <a:r>
              <a:rPr lang="ru-RU" sz="4000" b="1" dirty="0">
                <a:solidFill>
                  <a:srgbClr val="002060"/>
                </a:solidFill>
              </a:rPr>
              <a:t>ал / аль 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2060"/>
                </a:solidFill>
              </a:rPr>
              <a:t>		ол / оль 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2060"/>
                </a:solidFill>
              </a:rPr>
              <a:t>				ул / уль 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2060"/>
                </a:solidFill>
              </a:rPr>
              <a:t>						ел / ель</a:t>
            </a:r>
          </a:p>
          <a:p>
            <a:pPr>
              <a:lnSpc>
                <a:spcPts val="3000"/>
              </a:lnSpc>
            </a:pPr>
            <a:r>
              <a:rPr lang="ru-RU" sz="4000" b="1" dirty="0">
                <a:solidFill>
                  <a:srgbClr val="00B050"/>
                </a:solidFill>
              </a:rPr>
              <a:t>ан / ань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B050"/>
                </a:solidFill>
              </a:rPr>
              <a:t>		он / онь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B050"/>
                </a:solidFill>
              </a:rPr>
              <a:t>				ун / унь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rgbClr val="00B050"/>
                </a:solidFill>
              </a:rPr>
              <a:t>						ен / ень</a:t>
            </a:r>
          </a:p>
          <a:p>
            <a:pPr>
              <a:lnSpc>
                <a:spcPts val="3000"/>
              </a:lnSpc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ас / ась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		ос / ось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				ус / усь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</a:rPr>
              <a:t>						ес / есь</a:t>
            </a:r>
          </a:p>
          <a:p>
            <a:pPr marL="0" indent="0">
              <a:lnSpc>
                <a:spcPts val="3000"/>
              </a:lnSpc>
              <a:buNone/>
            </a:pPr>
            <a:endParaRPr lang="ru-RU" sz="3600" b="1" dirty="0"/>
          </a:p>
          <a:p>
            <a:pPr marL="0" indent="0">
              <a:lnSpc>
                <a:spcPts val="3000"/>
              </a:lnSpc>
              <a:buNone/>
            </a:pPr>
            <a:endParaRPr lang="ru-RU" sz="3600" b="1" dirty="0"/>
          </a:p>
          <a:p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89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88"/>
    </mc:Choice>
    <mc:Fallback xmlns="">
      <p:transition spd="slow" advTm="99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/>
          <a:lstStyle/>
          <a:p>
            <a:r>
              <a:rPr lang="ru-RU" dirty="0"/>
              <a:t>Австрия, Австралия, Анкона, Амстердам</a:t>
            </a:r>
            <a:endParaRPr lang="it-IT" dirty="0"/>
          </a:p>
          <a:p>
            <a:r>
              <a:rPr lang="ru-RU" dirty="0"/>
              <a:t>Бельгия, Босния, Болонья, Берлин</a:t>
            </a:r>
            <a:endParaRPr lang="it-IT" dirty="0"/>
          </a:p>
          <a:p>
            <a:r>
              <a:rPr lang="ru-RU" dirty="0"/>
              <a:t>Ватикан, Вьетнам, Венеция, Вена</a:t>
            </a:r>
            <a:endParaRPr lang="it-IT" dirty="0"/>
          </a:p>
          <a:p>
            <a:r>
              <a:rPr lang="ru-RU" dirty="0"/>
              <a:t>Греция, Гонконг, Генуя, Гамбург</a:t>
            </a:r>
            <a:endParaRPr lang="it-IT" dirty="0"/>
          </a:p>
          <a:p>
            <a:r>
              <a:rPr lang="ru-RU" dirty="0"/>
              <a:t>Дания, Доминикана, Дубай, Днепр</a:t>
            </a:r>
            <a:endParaRPr lang="it-IT" dirty="0"/>
          </a:p>
          <a:p>
            <a:r>
              <a:rPr lang="ru-RU" dirty="0"/>
              <a:t>Египет, Европа, Езоло, Ереван</a:t>
            </a:r>
            <a:endParaRPr lang="it-IT" dirty="0"/>
          </a:p>
          <a:p>
            <a:r>
              <a:rPr lang="ru-RU" dirty="0"/>
              <a:t>Женева, Житомир</a:t>
            </a:r>
            <a:endParaRPr lang="it-IT" dirty="0"/>
          </a:p>
          <a:p>
            <a:r>
              <a:rPr lang="ru-RU" dirty="0"/>
              <a:t>Замбия, Загреб, </a:t>
            </a:r>
            <a:r>
              <a:rPr lang="ru-RU" dirty="0" smtClean="0"/>
              <a:t>Задар</a:t>
            </a:r>
            <a:endParaRPr lang="it-IT" dirty="0" smtClean="0"/>
          </a:p>
          <a:p>
            <a:r>
              <a:rPr lang="ru-RU" dirty="0"/>
              <a:t>Италия, Испания, Израиль, Имола</a:t>
            </a:r>
            <a:endParaRPr lang="it-IT" dirty="0"/>
          </a:p>
          <a:p>
            <a:r>
              <a:rPr lang="ru-RU" dirty="0"/>
              <a:t>Йемен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154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/>
          <a:lstStyle/>
          <a:p>
            <a:r>
              <a:rPr lang="ru-RU" dirty="0"/>
              <a:t>Канада, Китай, Куба, Катания, Киев</a:t>
            </a:r>
            <a:endParaRPr lang="it-IT" dirty="0"/>
          </a:p>
          <a:p>
            <a:r>
              <a:rPr lang="ru-RU" dirty="0"/>
              <a:t>Люксембург, Латвия, Ливорно, Лондон</a:t>
            </a:r>
            <a:endParaRPr lang="it-IT" dirty="0"/>
          </a:p>
          <a:p>
            <a:r>
              <a:rPr lang="ru-RU" dirty="0"/>
              <a:t>Мальта, Монголия, Милан, Москва</a:t>
            </a:r>
            <a:endParaRPr lang="it-IT" dirty="0"/>
          </a:p>
          <a:p>
            <a:r>
              <a:rPr lang="ru-RU" dirty="0"/>
              <a:t>Норвегия, Нидерланды, Неаполь, Нью-Йорк</a:t>
            </a:r>
            <a:endParaRPr lang="it-IT" dirty="0"/>
          </a:p>
          <a:p>
            <a:r>
              <a:rPr lang="ru-RU" dirty="0"/>
              <a:t>Оман, Отранто, Осло</a:t>
            </a:r>
            <a:endParaRPr lang="it-IT" dirty="0"/>
          </a:p>
          <a:p>
            <a:r>
              <a:rPr lang="ru-RU" dirty="0"/>
              <a:t>Португалия, Польша, Падуя, Париж</a:t>
            </a:r>
            <a:endParaRPr lang="it-IT" dirty="0"/>
          </a:p>
          <a:p>
            <a:r>
              <a:rPr lang="ru-RU" dirty="0"/>
              <a:t>Россия, Румыния, Рим, Рязань</a:t>
            </a:r>
            <a:endParaRPr lang="it-IT" dirty="0"/>
          </a:p>
          <a:p>
            <a:r>
              <a:rPr lang="ru-RU" dirty="0"/>
              <a:t>Словения, Сербия, Сиена, София</a:t>
            </a:r>
            <a:endParaRPr lang="it-IT" dirty="0"/>
          </a:p>
          <a:p>
            <a:r>
              <a:rPr lang="ru-RU" dirty="0"/>
              <a:t>Турция, Танзания, Турин, Токио</a:t>
            </a:r>
            <a:endParaRPr lang="it-IT" dirty="0"/>
          </a:p>
          <a:p>
            <a:r>
              <a:rPr lang="ru-RU" dirty="0"/>
              <a:t>Украина, Узбекистан, Урбино, Уфа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39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548680"/>
            <a:ext cx="8640960" cy="5832648"/>
          </a:xfrm>
        </p:spPr>
        <p:txBody>
          <a:bodyPr>
            <a:normAutofit/>
          </a:bodyPr>
          <a:lstStyle/>
          <a:p>
            <a:r>
              <a:rPr lang="ru-RU" dirty="0"/>
              <a:t>Франция, Финляндия, Флоренция, Франкфурт</a:t>
            </a:r>
            <a:endParaRPr lang="it-IT" dirty="0"/>
          </a:p>
          <a:p>
            <a:r>
              <a:rPr lang="ru-RU" dirty="0"/>
              <a:t>Хорватия, Хайфа, Хьюстон</a:t>
            </a:r>
            <a:endParaRPr lang="it-IT" dirty="0"/>
          </a:p>
          <a:p>
            <a:r>
              <a:rPr lang="ru-RU" dirty="0"/>
              <a:t>Цюрих, Цинциннати</a:t>
            </a:r>
            <a:endParaRPr lang="it-IT" dirty="0"/>
          </a:p>
          <a:p>
            <a:r>
              <a:rPr lang="ru-RU" dirty="0"/>
              <a:t>Чехия, Чили, Чезена, Чикаго</a:t>
            </a:r>
            <a:endParaRPr lang="it-IT" dirty="0"/>
          </a:p>
          <a:p>
            <a:r>
              <a:rPr lang="ru-RU" dirty="0"/>
              <a:t>Швеция, Щвейцария, Шанхай</a:t>
            </a:r>
            <a:endParaRPr lang="it-IT" dirty="0"/>
          </a:p>
          <a:p>
            <a:r>
              <a:rPr lang="ru-RU" dirty="0"/>
              <a:t>Щёлково</a:t>
            </a:r>
            <a:endParaRPr lang="it-IT" dirty="0"/>
          </a:p>
          <a:p>
            <a:r>
              <a:rPr lang="ru-RU" dirty="0"/>
              <a:t>Эстония, Эфиопия, Эмполи, Эдинбург</a:t>
            </a:r>
            <a:endParaRPr lang="it-IT" dirty="0"/>
          </a:p>
          <a:p>
            <a:r>
              <a:rPr lang="ru-RU" dirty="0"/>
              <a:t>Юрмала</a:t>
            </a:r>
            <a:endParaRPr lang="it-IT" dirty="0"/>
          </a:p>
          <a:p>
            <a:r>
              <a:rPr lang="ru-RU" dirty="0"/>
              <a:t>Япония, Ямайка, Ялта</a:t>
            </a:r>
            <a:br>
              <a:rPr lang="ru-RU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410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6120680"/>
          </a:xfrm>
        </p:spPr>
        <p:txBody>
          <a:bodyPr>
            <a:normAutofit/>
          </a:bodyPr>
          <a:lstStyle/>
          <a:p>
            <a:r>
              <a:rPr lang="ru-RU" dirty="0"/>
              <a:t>Ананас, автобус, аппетит, арка, автомобиль, аромат, </a:t>
            </a:r>
            <a:r>
              <a:rPr lang="ru-RU" dirty="0" smtClean="0"/>
              <a:t>апрель</a:t>
            </a:r>
            <a:endParaRPr lang="it-IT" dirty="0" smtClean="0"/>
          </a:p>
          <a:p>
            <a:r>
              <a:rPr lang="ru-RU" dirty="0"/>
              <a:t>Банан, бар, бандит, база, библиотека, биолог, блондин, банк, билет</a:t>
            </a:r>
            <a:endParaRPr lang="it-IT" dirty="0"/>
          </a:p>
          <a:p>
            <a:r>
              <a:rPr lang="ru-RU" dirty="0"/>
              <a:t>Вино, витамин, ваза, вена, вампир, вариант, виза, волейбол</a:t>
            </a:r>
            <a:endParaRPr lang="it-IT" dirty="0"/>
          </a:p>
          <a:p>
            <a:r>
              <a:rPr lang="ru-RU" dirty="0"/>
              <a:t>Газета, гараж, география, геометрия, группа, гармония, грамм, гитара</a:t>
            </a:r>
            <a:endParaRPr lang="it-IT" dirty="0"/>
          </a:p>
          <a:p>
            <a:r>
              <a:rPr lang="ru-RU" dirty="0"/>
              <a:t>Диван, дельфин, дата, демократия, джинсы, диалог, дом, динамика, дискотека, документ, дистанция, джаз, джунгли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683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1206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Европа, евро, еретик</a:t>
            </a:r>
            <a:endParaRPr lang="it-IT" dirty="0"/>
          </a:p>
          <a:p>
            <a:r>
              <a:rPr lang="ru-RU" dirty="0"/>
              <a:t>Жираф, журнал, журналист, жасмин, жест</a:t>
            </a:r>
            <a:endParaRPr lang="it-IT" dirty="0"/>
          </a:p>
          <a:p>
            <a:r>
              <a:rPr lang="ru-RU" dirty="0"/>
              <a:t>Зоопарк, зоология, зебра, зона</a:t>
            </a:r>
            <a:endParaRPr lang="it-IT" dirty="0"/>
          </a:p>
          <a:p>
            <a:r>
              <a:rPr lang="ru-RU" dirty="0"/>
              <a:t>Икона, идеалист, инженер, интерес, информация, институт, ирония, интуиция, иммунитет, интеллект, интонация</a:t>
            </a:r>
            <a:endParaRPr lang="it-IT" dirty="0"/>
          </a:p>
          <a:p>
            <a:r>
              <a:rPr lang="ru-RU" dirty="0"/>
              <a:t>Йогурт, йога, йод</a:t>
            </a:r>
            <a:endParaRPr lang="it-IT" dirty="0"/>
          </a:p>
          <a:p>
            <a:r>
              <a:rPr lang="ru-RU" dirty="0"/>
              <a:t>Компьютер, кобра, карта, кофе, кафе, календарь, кандидат, касса, килограмм, километр, контакт, контроль, компания, клиент, концерт, косметика, культура, коллега, католик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671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5|1.3|1.2|0.9|0.7|0.7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6|1.1|0.9|1|1.1|0.9|0.9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8|0.5|0.7|0.7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7|0.8|0.6|0.5|0.6|0.6|0.5|0.7|0.6|0.7|1.4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812</Words>
  <Application>Microsoft Office PowerPoint</Application>
  <PresentationFormat>Presentazione su schermo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Sillabe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CARATTERI RUSSI</dc:title>
  <dc:creator>forli almamater</dc:creator>
  <cp:lastModifiedBy>forli almamater</cp:lastModifiedBy>
  <cp:revision>303</cp:revision>
  <dcterms:created xsi:type="dcterms:W3CDTF">2020-09-16T08:59:42Z</dcterms:created>
  <dcterms:modified xsi:type="dcterms:W3CDTF">2025-11-05T11:30:27Z</dcterms:modified>
</cp:coreProperties>
</file>