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64" r:id="rId4"/>
    <p:sldId id="265" r:id="rId5"/>
    <p:sldId id="266" r:id="rId6"/>
    <p:sldId id="267" r:id="rId7"/>
    <p:sldId id="287" r:id="rId8"/>
    <p:sldId id="303" r:id="rId9"/>
    <p:sldId id="256" r:id="rId10"/>
    <p:sldId id="268" r:id="rId11"/>
    <p:sldId id="270" r:id="rId12"/>
    <p:sldId id="289" r:id="rId13"/>
    <p:sldId id="290" r:id="rId14"/>
    <p:sldId id="269" r:id="rId15"/>
    <p:sldId id="284" r:id="rId16"/>
    <p:sldId id="271" r:id="rId17"/>
    <p:sldId id="274" r:id="rId18"/>
    <p:sldId id="291" r:id="rId19"/>
    <p:sldId id="292" r:id="rId20"/>
    <p:sldId id="258" r:id="rId21"/>
    <p:sldId id="273" r:id="rId22"/>
    <p:sldId id="283" r:id="rId23"/>
    <p:sldId id="285" r:id="rId24"/>
    <p:sldId id="293" r:id="rId25"/>
    <p:sldId id="280" r:id="rId26"/>
    <p:sldId id="275" r:id="rId27"/>
    <p:sldId id="263" r:id="rId28"/>
    <p:sldId id="262" r:id="rId29"/>
    <p:sldId id="294" r:id="rId30"/>
    <p:sldId id="295" r:id="rId31"/>
    <p:sldId id="296" r:id="rId32"/>
    <p:sldId id="261" r:id="rId33"/>
    <p:sldId id="297" r:id="rId34"/>
    <p:sldId id="277" r:id="rId35"/>
    <p:sldId id="298" r:id="rId36"/>
    <p:sldId id="300" r:id="rId37"/>
    <p:sldId id="29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24F6-4008-D28F-1322-36DBE1025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2ECA6-D502-F994-3C49-560F485AB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455B-E37E-8334-5D14-3DF902C5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2E2-BB7A-402D-BB91-458C48DD15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9C816-34B7-BE02-C037-A8F229D7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3D26E-821D-1E77-A22C-79D1E755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667-E5F2-4AFA-9C09-0FCA4FFC74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60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7856-445D-A8E1-18D8-D9CE855C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D63FA-018E-EB33-ECDB-CF47F78C7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D09A8-94F4-B589-1847-5D4744C2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2E2-BB7A-402D-BB91-458C48DD15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2B9E3-0A47-76DD-3D9B-BB7E536C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1DBE0-BC43-A303-BB4E-C8B7F712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667-E5F2-4AFA-9C09-0FCA4FFC74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C341E-14EB-135E-F186-E722F9F4B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6C8AE-F785-CBBA-D620-52A07A677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2BB99-D62D-4CF7-DB25-44C320C5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2E2-BB7A-402D-BB91-458C48DD15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6F8A9-C05F-7520-C5B3-73E18D979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8C2EA-ADE0-EA52-A4B3-79534EE2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667-E5F2-4AFA-9C09-0FCA4FFC74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0F13-3BE1-6B68-A26B-BAFAA183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34C0E-058E-80A4-BB37-D6FC9617C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5A995-4523-02FC-E905-8E712025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2E2-BB7A-402D-BB91-458C48DD15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B1BBA-D301-2A0D-1381-5655B28D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9E0EA-19F9-1A25-044E-A372D5A3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667-E5F2-4AFA-9C09-0FCA4FFC74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80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897D-BFAF-1FC5-844B-38F21428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90402-0145-BDF8-8079-11D093AA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3FD20-B9F4-0020-DD44-7EF0A4AB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2E2-BB7A-402D-BB91-458C48DD15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D345A-7A86-6DAC-3C8E-EBE070E8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2E28E-7AB3-06A2-A2A6-6D2BCFA0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667-E5F2-4AFA-9C09-0FCA4FFC74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3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FDF1-35AF-A6E1-CE5A-3FFFC2AE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2647E-49B5-45C5-28A7-2A365EC6B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E1A1B-74DA-AD50-9AC0-E0F89247D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8AB60-893B-2A76-1821-BE3B78D5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2E2-BB7A-402D-BB91-458C48DD15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A2CB7-79E9-7AD2-BBB0-8F2C9B2E7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A758D-5C92-017D-8D5C-5FC32E46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667-E5F2-4AFA-9C09-0FCA4FFC74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D3B5-D615-5CED-E109-60D5B472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0A067-BE5B-68F0-1B4F-B27398BCE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F441D-65E5-C4C3-494B-9FB75C1F1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B9F39-0E63-111C-8DF9-9FCBA3E82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DE8512-305F-5173-597C-BACBD65A2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1126E-6D2D-1F09-9FDD-85F692FF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2E2-BB7A-402D-BB91-458C48DD15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843238-D026-FE33-6674-220AA9EA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3E442-047F-4A08-9086-708FBB73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667-E5F2-4AFA-9C09-0FCA4FFC74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94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EBF1-3277-4B0A-1AE4-3F42691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899A71-CECB-ED5E-4142-943602EF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2E2-BB7A-402D-BB91-458C48DD15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48551-6301-A363-751C-E06E5544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A64DD-5719-00C6-8003-B283E554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667-E5F2-4AFA-9C09-0FCA4FFC74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7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75FEA-B1EA-9EE5-104F-964C6B77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2E2-BB7A-402D-BB91-458C48DD15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FE7EF-5A09-D671-D9CD-025737E4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B0DC2-657A-A8C0-60EB-52EC8BE0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667-E5F2-4AFA-9C09-0FCA4FFC74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B746-1392-8A16-B796-9E7C80654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1187D-8FFB-74DF-6EFD-0497364A3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108C5-C379-1720-408B-280983742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2EE8E-E283-5014-9F53-9F98E72F7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2E2-BB7A-402D-BB91-458C48DD15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27D8A-5DE1-5213-4A77-11270BDF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03EF0-6E59-CFC1-AE91-500AF1D0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667-E5F2-4AFA-9C09-0FCA4FFC74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64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A781-6448-4001-99E6-EEDB460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0158C5-9BBC-378B-C9F5-D59ACBB75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49461-F1B6-5F6A-31CE-B7BE9D5FA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78A0A-2873-70E6-076F-CF04F4AE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2E2-BB7A-402D-BB91-458C48DD15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45ED1-82BA-6788-D102-74F8C73D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1A6EA-EFF3-BC2A-B959-BAF258E0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667-E5F2-4AFA-9C09-0FCA4FFC74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8E8BC-72D9-1C82-3E65-526478ED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1134C-9F5E-28F1-EEC4-EC5C11942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5C8D8-A3B7-F507-AC36-3A87F3898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DF2E2-BB7A-402D-BB91-458C48DD15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6E962-83EE-96CC-8637-D85CA2142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0CE3E-03B3-A7D5-C590-0EE6FD1CB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B667-E5F2-4AFA-9C09-0FCA4FFC74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23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F424-A933-6BED-3475-6968DF21B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MACROECONOMICS</a:t>
            </a:r>
          </a:p>
          <a:p>
            <a:pPr marL="0" indent="0">
              <a:buNone/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Financial Crisis</a:t>
            </a:r>
          </a:p>
          <a:p>
            <a:pPr marL="0" indent="0">
              <a:buNone/>
            </a:pPr>
            <a:r>
              <a:rPr lang="en-GB" sz="2400" dirty="0"/>
              <a:t>University of Trieste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Dr Enrico </a:t>
            </a:r>
            <a:r>
              <a:rPr lang="en-GB" sz="2400" dirty="0" err="1" smtClean="0"/>
              <a:t>Vanino</a:t>
            </a:r>
            <a:r>
              <a:rPr lang="en-GB" sz="2400" dirty="0" smtClean="0"/>
              <a:t> - School of Economics, University of Sheffield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787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794BA-C925-0D85-5815-006F11DB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Great Financial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F922-A317-14F8-21AD-36B2AF965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Causes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of the Financial Crisis:</a:t>
            </a: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Financial innovations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emerge in the mortgage markets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Subprime mortgage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Mortgage-backed securities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Collateralized debt obligations (CDOs)</a:t>
            </a: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Housing price bubble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forms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Increase in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liquidity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from cash flows surging to the United States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Development of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subprime mortgage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market fuelled housing demand and housing prices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6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E3CB7-E4C9-8FC4-97C0-61AFBBB6F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Creation of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Collateralized Debt Obligations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(CDOs) by corporate entities (special purpose vehicle - SPV) that buys a collection of assets (corporate bonds and loans, commercial real estate bonds, and mortgage-backed securities).</a:t>
            </a:r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The SPV separates the payment streams (cash flows) from these assets, and repackages them into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tranches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that are sold to investors</a:t>
            </a:r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:</a:t>
            </a:r>
          </a:p>
          <a:p>
            <a:pPr lvl="1"/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High-rated tranches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referred to as super senior tranches, are the ones that are paid off first and so have the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least risk, higher rating and low returns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Lowest tranches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are equity tranches and these are the first set of cash flows not paid out if underlying assets go into default. These tranches have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highest risk, lower rating and high returns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CDOs developed to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spread risk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and create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new investment opportunities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78E7A5-D4FF-57A7-569B-7F52EF65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CDOs &amp; Great Financial Crisis</a:t>
            </a:r>
          </a:p>
        </p:txBody>
      </p:sp>
    </p:spTree>
    <p:extLst>
      <p:ext uri="{BB962C8B-B14F-4D97-AF65-F5344CB8AC3E}">
        <p14:creationId xmlns:p14="http://schemas.microsoft.com/office/powerpoint/2010/main" val="372331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E3CB7-E4C9-8FC4-97C0-61AFBBB6F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CDOs transform a collection of individual loans into a structured product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redistributing risk and return</a:t>
            </a:r>
            <a:r>
              <a:rPr lang="en-GB" dirty="0"/>
              <a:t>.</a:t>
            </a: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Different types </a:t>
            </a:r>
            <a:r>
              <a:rPr lang="en-GB" dirty="0"/>
              <a:t>based on underlying assets: mortgage-backed securities (mortgage loans), and asset-backed securities (corporate debt, auto loans, or credit card debt).</a:t>
            </a: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Agents involved</a:t>
            </a:r>
            <a:r>
              <a:rPr lang="en-GB" dirty="0"/>
              <a:t>: securities firms, CDO managers, rating agencies, financial guarantors, investors (pension funds, hedge funds, banks).</a:t>
            </a: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Niche market </a:t>
            </a:r>
            <a:r>
              <a:rPr lang="en-GB" dirty="0"/>
              <a:t>until early 2000s, when SPVs began to use subprime mortgages as collateral: from $30 billion in 2003 to $225 billion in 2006 ($27.5 billion in 2023).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78E7A5-D4FF-57A7-569B-7F52EF65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CDOs &amp; Great Financial Crisis</a:t>
            </a:r>
          </a:p>
        </p:txBody>
      </p:sp>
    </p:spTree>
    <p:extLst>
      <p:ext uri="{BB962C8B-B14F-4D97-AF65-F5344CB8AC3E}">
        <p14:creationId xmlns:p14="http://schemas.microsoft.com/office/powerpoint/2010/main" val="395956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E3FBF-B219-CA5F-F1F4-827DF8911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Subprime mortgages </a:t>
            </a:r>
            <a:r>
              <a:rPr lang="en-GB" dirty="0"/>
              <a:t>required very low down-payments, no proof of income with adjustable-rate mortgages increasing over time.</a:t>
            </a: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Little government regulation</a:t>
            </a:r>
            <a:r>
              <a:rPr lang="en-GB" dirty="0"/>
              <a:t>, with ratings agencies making mortgage-backed securities look low-risk to investors. </a:t>
            </a: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CDOs increased the demand </a:t>
            </a:r>
            <a:r>
              <a:rPr lang="en-GB" dirty="0"/>
              <a:t>for mortgage-backed securities, which increased the number of subprime mortgages that lenders were willing and able to sell. </a:t>
            </a:r>
          </a:p>
          <a:p>
            <a:r>
              <a:rPr lang="en-GB" dirty="0"/>
              <a:t>General consensus was that real estate prices would continue to go up, with low subprime mortgages delinquency rates. </a:t>
            </a:r>
          </a:p>
          <a:p>
            <a:r>
              <a:rPr lang="en-GB" dirty="0"/>
              <a:t>Prices did not continue to rise, subprime borrowers found themselves underwater on homes worth less than what they owed on their mortgages -&gt; a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high rate of defaults</a:t>
            </a:r>
            <a:r>
              <a:rPr lang="en-GB" dirty="0"/>
              <a:t>.</a:t>
            </a:r>
          </a:p>
          <a:p>
            <a:r>
              <a:rPr lang="en-GB" dirty="0"/>
              <a:t>This triggered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implosion in the CDO market</a:t>
            </a:r>
            <a:r>
              <a:rPr lang="en-GB" dirty="0"/>
              <a:t>, causing losses for hundreds of billions of dollars for some of the largest financial services institutions, resulting in investment banks going bankrupt or being bailed out.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C7B753-65B7-9455-90B5-A415B4DE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CDOs &amp; Great Financial Crisis</a:t>
            </a:r>
          </a:p>
        </p:txBody>
      </p:sp>
    </p:spTree>
    <p:extLst>
      <p:ext uri="{BB962C8B-B14F-4D97-AF65-F5344CB8AC3E}">
        <p14:creationId xmlns:p14="http://schemas.microsoft.com/office/powerpoint/2010/main" val="405597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794BA-C925-0D85-5815-006F11DB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CDOs &amp; Great Financial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F922-A317-14F8-21AD-36B2AF965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Causes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of the Financial Crisis:</a:t>
            </a:r>
          </a:p>
          <a:p>
            <a:pPr lvl="1"/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Agency problems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arise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“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Originate-to-distribute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” model is subject to principal-(investor) agent (mortgage broker) problem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Borrowers had little incentive to disclose information about their ability to pay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Commercial and investment banks (as well as rating agencies) had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weak incentives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to assess the quality of securities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Information problems surface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Housing price bubble bursts</a:t>
            </a:r>
          </a:p>
        </p:txBody>
      </p:sp>
    </p:spTree>
    <p:extLst>
      <p:ext uri="{BB962C8B-B14F-4D97-AF65-F5344CB8AC3E}">
        <p14:creationId xmlns:p14="http://schemas.microsoft.com/office/powerpoint/2010/main" val="144576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06D31-5619-30F9-C282-97C134052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9367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Housing Market Bubble</a:t>
            </a:r>
          </a:p>
        </p:txBody>
      </p:sp>
      <p:pic>
        <p:nvPicPr>
          <p:cNvPr id="7" name="Content Placeholder 6" descr="A graph of a price&#10;&#10;Description automatically generated with medium confidence">
            <a:extLst>
              <a:ext uri="{FF2B5EF4-FFF2-40B4-BE49-F238E27FC236}">
                <a16:creationId xmlns:a16="http://schemas.microsoft.com/office/drawing/2014/main" id="{458F27B8-E682-14B2-FB6B-FDBB3D6B4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485553"/>
            <a:ext cx="7442341" cy="5178772"/>
          </a:xfrm>
        </p:spPr>
      </p:pic>
    </p:spTree>
    <p:extLst>
      <p:ext uri="{BB962C8B-B14F-4D97-AF65-F5344CB8AC3E}">
        <p14:creationId xmlns:p14="http://schemas.microsoft.com/office/powerpoint/2010/main" val="334099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movie&#10;&#10;Description automatically generated">
            <a:extLst>
              <a:ext uri="{FF2B5EF4-FFF2-40B4-BE49-F238E27FC236}">
                <a16:creationId xmlns:a16="http://schemas.microsoft.com/office/drawing/2014/main" id="{5AAAF1D9-33FA-201C-12B9-19FE4BCC3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00" y="0"/>
            <a:ext cx="439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FBD0-E78B-B6CB-CDF2-54ACA426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Consequences of House Bubble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88993-59AA-F176-10C2-F798D5E83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Deterioration of financial institutions’ balance sheets: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Write downs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Sell of assets and credit restriction</a:t>
            </a:r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High-profile firms fail: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Bear Stearns (March 2008)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Fannie Mae and Freddie Mac (July 2008)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Lehman Brothers, Merrill Lynch, AIG, Reserve Primary Fund (mutual fund) and Washington Mutual (September 2008)</a:t>
            </a:r>
          </a:p>
          <a:p>
            <a:pPr lvl="1"/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Federal intervention and bail-outs.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775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FBD0-E78B-B6CB-CDF2-54ACA426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Spread of the Financial Crisis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88993-59AA-F176-10C2-F798D5E83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Financial crisis quickly spread to real economy.</a:t>
            </a:r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Perceived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credit risk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(TED spread) increased from 40 basis points to almost 240 in August 2007.</a:t>
            </a:r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Housing markets suffered, resulting in evictions and foreclosures. </a:t>
            </a:r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US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Household wealth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fell $11 trillion by the beginning of 2009 (squeezing middle class in particular), resulting in a decline in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consumption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and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business investment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Several businesses failed, with 8.4% decline in real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GDP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and with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US unemployment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peaking at 11% at the end of 2009.</a:t>
            </a:r>
          </a:p>
        </p:txBody>
      </p:sp>
    </p:spTree>
    <p:extLst>
      <p:ext uri="{BB962C8B-B14F-4D97-AF65-F5344CB8AC3E}">
        <p14:creationId xmlns:p14="http://schemas.microsoft.com/office/powerpoint/2010/main" val="2419586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F6B0-F91F-9C81-73B0-8A890275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TED Credit Risk</a:t>
            </a:r>
          </a:p>
        </p:txBody>
      </p:sp>
      <p:pic>
        <p:nvPicPr>
          <p:cNvPr id="5" name="Picture 4" descr="A graph showing the spread of the spread of the coronavirus&#10;&#10;Description automatically generated">
            <a:extLst>
              <a:ext uri="{FF2B5EF4-FFF2-40B4-BE49-F238E27FC236}">
                <a16:creationId xmlns:a16="http://schemas.microsoft.com/office/drawing/2014/main" id="{FD40FD6E-F32F-2127-5ECF-6DB47C1EF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20" y="1498477"/>
            <a:ext cx="6985359" cy="47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9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4C84-F9D5-E35E-6E08-6A63DF1E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Lecture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5BD45-88B5-492C-375B-98F77DF85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What’s a Financial Crisis</a:t>
            </a:r>
          </a:p>
          <a:p>
            <a:pPr marL="0" indent="0">
              <a:buNone/>
            </a:pPr>
            <a:r>
              <a:rPr lang="en-GB" dirty="0"/>
              <a:t>The Great Financial Crisis</a:t>
            </a:r>
          </a:p>
          <a:p>
            <a:pPr marL="0" indent="0">
              <a:buNone/>
            </a:pPr>
            <a:r>
              <a:rPr lang="en-GB" dirty="0"/>
              <a:t>Financial Crisis Contagion</a:t>
            </a:r>
          </a:p>
          <a:p>
            <a:pPr marL="0" indent="0">
              <a:buNone/>
            </a:pPr>
            <a:r>
              <a:rPr lang="en-GB" dirty="0"/>
              <a:t>Policy Response</a:t>
            </a:r>
          </a:p>
        </p:txBody>
      </p:sp>
    </p:spTree>
    <p:extLst>
      <p:ext uri="{BB962C8B-B14F-4D97-AF65-F5344CB8AC3E}">
        <p14:creationId xmlns:p14="http://schemas.microsoft.com/office/powerpoint/2010/main" val="676806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F6B0-F91F-9C81-73B0-8A890275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US Consumer and Business Confidence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3114E-0A15-9B43-2DB2-DE37EF4E8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59" y="2130142"/>
            <a:ext cx="7523682" cy="38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FBD0-E78B-B6CB-CDF2-54ACA426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Spread of the Financial Crisis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88993-59AA-F176-10C2-F798D5E83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Financial crisis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spreads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globally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very quickly: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Sign of the globalization of financial markets;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Toxic securities were owned by corporate and institutional investors globally;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Northern Rock (UK), DB (Germany), BNP (France), etc.</a:t>
            </a:r>
          </a:p>
          <a:p>
            <a:endParaRPr lang="en-GB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Also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economic crisis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spread to the rest of the world:</a:t>
            </a:r>
          </a:p>
          <a:p>
            <a:pPr lvl="1"/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US consumption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accounted for more than 1/3 growth in global consumption;</a:t>
            </a:r>
          </a:p>
          <a:p>
            <a:pPr lvl="1"/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F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rozen credit markets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accelerated solvency crisis;</a:t>
            </a:r>
          </a:p>
          <a:p>
            <a:pPr lvl="1"/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All of these resulted in sharp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decrease in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international trade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Impact on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commodity prices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investment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unemployment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477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5F8C-5BF5-6756-16F6-946E7FAC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International Trade</a:t>
            </a:r>
          </a:p>
        </p:txBody>
      </p:sp>
      <p:pic>
        <p:nvPicPr>
          <p:cNvPr id="5" name="Picture 4" descr="A graph with a line going up&#10;&#10;Description automatically generated">
            <a:extLst>
              <a:ext uri="{FF2B5EF4-FFF2-40B4-BE49-F238E27FC236}">
                <a16:creationId xmlns:a16="http://schemas.microsoft.com/office/drawing/2014/main" id="{13571284-A379-3D55-4A55-6AF3D04D9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1" y="2073594"/>
            <a:ext cx="9662463" cy="32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73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78931-619B-2F7B-7FE5-BC5C8F75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Industrial Production</a:t>
            </a:r>
          </a:p>
        </p:txBody>
      </p:sp>
      <p:pic>
        <p:nvPicPr>
          <p:cNvPr id="5" name="Picture 4" descr="A graph showing the growth of the production of the company&#10;&#10;Description automatically generated">
            <a:extLst>
              <a:ext uri="{FF2B5EF4-FFF2-40B4-BE49-F238E27FC236}">
                <a16:creationId xmlns:a16="http://schemas.microsoft.com/office/drawing/2014/main" id="{3AD8FCE0-80C1-982C-CFDE-2603630C5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1352442"/>
            <a:ext cx="9083873" cy="49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9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78931-619B-2F7B-7FE5-BC5C8F75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Unemployment Rate</a:t>
            </a:r>
          </a:p>
        </p:txBody>
      </p:sp>
      <p:pic>
        <p:nvPicPr>
          <p:cNvPr id="4" name="Picture 3" descr="A graph of the number of years&#10;&#10;Description automatically generated with medium confidence">
            <a:extLst>
              <a:ext uri="{FF2B5EF4-FFF2-40B4-BE49-F238E27FC236}">
                <a16:creationId xmlns:a16="http://schemas.microsoft.com/office/drawing/2014/main" id="{792EBCD0-CF78-C14C-3609-09FD61B38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0" y="1399695"/>
            <a:ext cx="7965439" cy="52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42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BB23-CE3D-7F71-B7B5-37EB5052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Policy Response - Regulation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C941-A7CB-7F21-53EC-BBAFAFE9E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From macroprudential to 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microprudential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 supervision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Approaches to solving the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too-big-to-fail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problem: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Break up large financial institutions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Higher capital requirements</a:t>
            </a: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Dodd-Frank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Wall Street Reform and Consumer Protection Act of 2010: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Consumer protection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Resolution authority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Systemic risk regulation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Volcker Rule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Derivatives</a:t>
            </a: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Basel III regulations</a:t>
            </a:r>
            <a:r>
              <a:rPr lang="en-GB" dirty="0">
                <a:effectLst/>
                <a:latin typeface="Open Sans" panose="020B0606030504020204" pitchFamily="34" charset="0"/>
              </a:rPr>
              <a:t> for banks in EU: increased capital ratios, limits on leverage, liquidity requirements.</a:t>
            </a: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Remaining issues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to tackle: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Compensation in the financial sector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Government-sponsored enterprises (GSEs)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Reform of credit-rating agencies</a:t>
            </a:r>
          </a:p>
          <a:p>
            <a:pPr lvl="1"/>
            <a:endParaRPr lang="en-GB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59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FBD0-E78B-B6CB-CDF2-54ACA426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Policy Response - Fiscal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88993-59AA-F176-10C2-F798D5E83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Due to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governments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central banks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intervention, the Great Recession was far smaller in magnitude than the Great Depression.</a:t>
            </a:r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 the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short run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several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bailout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packages debated.</a:t>
            </a:r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House of Representatives voted down the $700 billion bailout package on September 29, 2008: it passed on October 3, 2008.</a:t>
            </a:r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The Troubled Asset Relief Program (TARP) authorized the Treasury to purchase subprime mortgage assets from troubled financial institutions and inject capital.</a:t>
            </a: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Medium term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congress approved a $787 billion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economic stimulus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plan (5.7% GDP) on February 13, 2009.</a:t>
            </a:r>
          </a:p>
          <a:p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Similar fiscal measures in the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EU</a:t>
            </a:r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, accounting from 0.2% GDP in Italy to 5.5% in Portugal.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249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E714E0-25F2-872D-8AE2-32BE384EE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46" y="1690688"/>
            <a:ext cx="6146507" cy="43759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70D4136-A36D-B680-CE82-7E671361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Policy Response - Fiscal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20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7A130F-7CC7-2AF1-33A7-06F5AAD9D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78" y="1701777"/>
            <a:ext cx="6777844" cy="46132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F12D59-B925-7539-98AD-D5AB362E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Policy Response - Fiscal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99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9E41-7639-FB84-68B1-EE170CB2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Monetary policy</a:t>
            </a:r>
            <a:r>
              <a:rPr lang="en-GB" dirty="0"/>
              <a:t> aimed at stabilizing financial system, restoring liquidity, and promoting economic recovery. </a:t>
            </a: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Conventional</a:t>
            </a:r>
            <a:r>
              <a:rPr lang="en-GB" dirty="0"/>
              <a:t> Monetary Policy </a:t>
            </a:r>
          </a:p>
          <a:p>
            <a:pPr lvl="1"/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Interest Rates</a:t>
            </a:r>
            <a:r>
              <a:rPr lang="en-GB" dirty="0"/>
              <a:t>: US Federal Reserve (and other central banks) interest rate from 5.25% in mid-2007 to a range of 0% to 0.25% by December 2008 to stimulate economic activity.</a:t>
            </a: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Unconventional</a:t>
            </a:r>
            <a:r>
              <a:rPr lang="en-GB" dirty="0"/>
              <a:t> Monetary Policy</a:t>
            </a:r>
          </a:p>
          <a:p>
            <a:pPr lvl="1"/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Quantitative Easing</a:t>
            </a:r>
            <a:r>
              <a:rPr lang="en-GB" dirty="0"/>
              <a:t> (QE): purchasing of large quantities of government bonds and mortgage-backed securities (MBS) to increase money supply and lower long-term interest rates. </a:t>
            </a:r>
          </a:p>
          <a:p>
            <a:pPr lvl="1"/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Forward Guidance</a:t>
            </a:r>
            <a:r>
              <a:rPr lang="en-GB" dirty="0"/>
              <a:t>: assure markets and investors to stabilize expectations and provided businesses and households with a clearer outlook (e.g. Draghi’s “</a:t>
            </a:r>
            <a:r>
              <a:rPr lang="en-GB" i="1" dirty="0"/>
              <a:t>Whatever it takes</a:t>
            </a:r>
            <a:r>
              <a:rPr lang="en-GB" dirty="0"/>
              <a:t>”).</a:t>
            </a:r>
          </a:p>
          <a:p>
            <a:pPr lvl="1"/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Lending Facilities</a:t>
            </a:r>
            <a:r>
              <a:rPr lang="en-GB" dirty="0"/>
              <a:t> and Liquidity Support: emergency lending facilities to provide liquidity to financial institutions.</a:t>
            </a:r>
          </a:p>
          <a:p>
            <a:pPr lvl="1"/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Global Coordination</a:t>
            </a:r>
            <a:r>
              <a:rPr lang="en-GB" dirty="0"/>
              <a:t>: in particular regarding changes in interest rates and stabilizing exchange rates.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3CE9C1-3F6C-F351-98F0-5F9BA8B0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Policy Response - Monetary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4C84-F9D5-E35E-6E08-6A63DF1E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What’s a Financial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5BD45-88B5-492C-375B-98F77DF85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Financial crisis occurs when there is a particularly large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disruption to information flows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 financial markets.</a:t>
            </a:r>
          </a:p>
          <a:p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R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esult in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financial frictions 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increasing sharply and financial markets stop functioning.</a:t>
            </a:r>
          </a:p>
          <a:p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Given centrality of financial markets in our economy, financial crisis usually spread to rest of economy.</a:t>
            </a:r>
          </a:p>
          <a:p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Systematic risks and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economic recession</a:t>
            </a:r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.</a:t>
            </a:r>
            <a:endParaRPr lang="en-GB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69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3CE9C1-3F6C-F351-98F0-5F9BA8B0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Policy Response - Monetary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A graph showing the value of the european currency&#10;&#10;Description automatically generated">
            <a:extLst>
              <a:ext uri="{FF2B5EF4-FFF2-40B4-BE49-F238E27FC236}">
                <a16:creationId xmlns:a16="http://schemas.microsoft.com/office/drawing/2014/main" id="{70F7396D-655A-8065-64BE-D6759B22D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87" y="1562024"/>
            <a:ext cx="8914225" cy="46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3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3CE9C1-3F6C-F351-98F0-5F9BA8B0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Policy Response - Monetary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A graph showing the value of a mortgage&#10;&#10;Description automatically generated with medium confidence">
            <a:extLst>
              <a:ext uri="{FF2B5EF4-FFF2-40B4-BE49-F238E27FC236}">
                <a16:creationId xmlns:a16="http://schemas.microsoft.com/office/drawing/2014/main" id="{7D942F45-615F-FBD6-F3D8-2A1108615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12" y="1336573"/>
            <a:ext cx="7870975" cy="53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45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E8C6-0DDF-764E-2AB7-42BC618B5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Financial Crisis in IS-LM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A897B-6CF9-C75B-07ED-5B7B69660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22" y="1690688"/>
            <a:ext cx="5504756" cy="47004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D2780D-AC03-B3D6-6733-FC4E118C6354}"/>
              </a:ext>
            </a:extLst>
          </p:cNvPr>
          <p:cNvSpPr txBox="1"/>
          <p:nvPr/>
        </p:nvSpPr>
        <p:spPr>
          <a:xfrm>
            <a:off x="3500611" y="4781550"/>
            <a:ext cx="31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06574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E8C6-0DDF-764E-2AB7-42BC618B5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Economic Recovery post Financial Crisis</a:t>
            </a:r>
          </a:p>
        </p:txBody>
      </p:sp>
      <p:pic>
        <p:nvPicPr>
          <p:cNvPr id="5" name="Picture 4" descr="A graph of green and grey lines&#10;&#10;Description automatically generated">
            <a:extLst>
              <a:ext uri="{FF2B5EF4-FFF2-40B4-BE49-F238E27FC236}">
                <a16:creationId xmlns:a16="http://schemas.microsoft.com/office/drawing/2014/main" id="{29660144-D03B-F039-ACF9-4E0AD9447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29" y="1558829"/>
            <a:ext cx="8175942" cy="49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66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F470E-2368-25C8-A86E-29488CC1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European Sovereign Debt Crisis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081E-E9E4-9ADC-CF5E-FE3F302D0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in budget deficits and lower output following the financial crash put under pressure many EU countries.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Particularly those with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debt-to-GDP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ratios and weak financial systems (Greece, Italy, Portugal, Ireland, and Spain).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Exacerbated by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Eurozone structural issues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same monetary policy, different fiscal policies.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Originated before financial crisis, with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over-borrowing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thanks to low interest rates due to being part of Eurozone -&gt; increase in spending without corresponding economic growth.</a:t>
            </a: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Events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/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Greece’s Debt Revelation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(2009-2010) and contagion effect.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 and IMF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Bailouts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conditional on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Austerity Measures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1"/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ECB intervention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massive QE and forward guidance.</a:t>
            </a:r>
          </a:p>
          <a:p>
            <a:pPr marL="0" indent="0">
              <a:buNone/>
            </a:pPr>
            <a:endParaRPr lang="en-GB" b="0" i="0" dirty="0" err="1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44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8FCBBC-C057-1A30-07FD-218FC7F3B22D}"/>
              </a:ext>
            </a:extLst>
          </p:cNvPr>
          <p:cNvSpPr txBox="1">
            <a:spLocks/>
          </p:cNvSpPr>
          <p:nvPr/>
        </p:nvSpPr>
        <p:spPr>
          <a:xfrm>
            <a:off x="838200" y="288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European Sovereign Debt Crisis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A graph of a number of countries/regions&#10;&#10;Description automatically generated">
            <a:extLst>
              <a:ext uri="{FF2B5EF4-FFF2-40B4-BE49-F238E27FC236}">
                <a16:creationId xmlns:a16="http://schemas.microsoft.com/office/drawing/2014/main" id="{6BDFFAC9-A0A1-84B5-CF53-CC544F65E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76" y="1330186"/>
            <a:ext cx="7715647" cy="54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00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8FCBBC-C057-1A30-07FD-218FC7F3B22D}"/>
              </a:ext>
            </a:extLst>
          </p:cNvPr>
          <p:cNvSpPr txBox="1">
            <a:spLocks/>
          </p:cNvSpPr>
          <p:nvPr/>
        </p:nvSpPr>
        <p:spPr>
          <a:xfrm>
            <a:off x="838200" y="288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European Sovereign Debt Crisis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A graph of a number of countries/regions&#10;&#10;Description automatically generated with medium confidence">
            <a:extLst>
              <a:ext uri="{FF2B5EF4-FFF2-40B4-BE49-F238E27FC236}">
                <a16:creationId xmlns:a16="http://schemas.microsoft.com/office/drawing/2014/main" id="{8BD1FD03-B3A3-D722-A654-E5F9A9165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0" y="1200020"/>
            <a:ext cx="7632880" cy="548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27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F470E-2368-25C8-A86E-29488CC1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European Sovereign Debt Crisis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081E-E9E4-9ADC-CF5E-FE3F302D0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 contraction and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unemployment </a:t>
            </a:r>
            <a:r>
              <a:rPr lang="en-GB" sz="24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particularly among the youth (more than 50% in Greece and Spain).</a:t>
            </a:r>
          </a:p>
          <a:p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Austerity measures</a:t>
            </a:r>
            <a:r>
              <a:rPr lang="en-GB" sz="24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sparked protests leading to the rise of populist and Eurosceptic parties.</a:t>
            </a:r>
          </a:p>
          <a:p>
            <a:r>
              <a:rPr lang="en-GB" sz="24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Changes in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Eurozone Policy</a:t>
            </a:r>
            <a:r>
              <a:rPr lang="en-GB" sz="24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European Stability Mechanism (ESM), Fiscal Compact, better fiscal coordination.</a:t>
            </a:r>
          </a:p>
          <a:p>
            <a:r>
              <a:rPr lang="en-GB" sz="24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 and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uneven recovery</a:t>
            </a:r>
            <a:r>
              <a:rPr lang="en-GB" sz="24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still with lower levels of households wealth in some countries and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legacy debt</a:t>
            </a:r>
            <a:r>
              <a:rPr lang="en-GB" sz="24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en-GB" sz="24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fiscal policy approach for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COVID-19 crisis</a:t>
            </a:r>
            <a:r>
              <a:rPr lang="en-GB" sz="24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24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4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3543-8F6F-2AD7-7619-56B183BB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Dynamics of Financial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4E69-9921-F429-5EA0-B38E047D5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Stage One: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Initiation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of a Financial Crisis:</a:t>
            </a:r>
          </a:p>
          <a:p>
            <a:pPr lvl="1"/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Mismanagement</a:t>
            </a: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of financial liberalization/innovation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Asset-price Boom and Bust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Increase in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uncertainty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Stage two: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Banking Crisis</a:t>
            </a:r>
          </a:p>
          <a:p>
            <a:pPr lvl="1"/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Drop in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trust</a:t>
            </a:r>
          </a:p>
          <a:p>
            <a:pPr lvl="1"/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Decrease in lending</a:t>
            </a:r>
          </a:p>
          <a:p>
            <a:pPr lvl="1"/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Increase in Non-Performing Loans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Stage three: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Debt Increase</a:t>
            </a:r>
          </a:p>
          <a:p>
            <a:pPr lvl="1"/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Private debt due to NPL</a:t>
            </a:r>
          </a:p>
          <a:p>
            <a:pPr lvl="1"/>
            <a:r>
              <a:rPr lang="en-GB" dirty="0">
                <a:solidFill>
                  <a:srgbClr val="444444"/>
                </a:solidFill>
                <a:latin typeface="Open Sans" panose="020B0606030504020204" pitchFamily="34" charset="0"/>
              </a:rPr>
              <a:t>Public debt due to policy interventions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07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financial system&#10;&#10;Description automatically generated">
            <a:extLst>
              <a:ext uri="{FF2B5EF4-FFF2-40B4-BE49-F238E27FC236}">
                <a16:creationId xmlns:a16="http://schemas.microsoft.com/office/drawing/2014/main" id="{5C02FCCA-1AEB-ED52-2120-DA734AED9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20" y="214200"/>
            <a:ext cx="5182759" cy="6429600"/>
          </a:xfrm>
        </p:spPr>
      </p:pic>
    </p:spTree>
    <p:extLst>
      <p:ext uri="{BB962C8B-B14F-4D97-AF65-F5344CB8AC3E}">
        <p14:creationId xmlns:p14="http://schemas.microsoft.com/office/powerpoint/2010/main" val="40732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980A-6E0B-14B0-32A7-8B743720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Brief History of Financial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D2201-BDDC-D4DC-1BEB-B7134AF55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1930s US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Great Depression</a:t>
            </a:r>
          </a:p>
          <a:p>
            <a:pPr lvl="1"/>
            <a:r>
              <a:rPr lang="en-GB" dirty="0"/>
              <a:t>Stock prices inflation and interest rates</a:t>
            </a:r>
          </a:p>
          <a:p>
            <a:r>
              <a:rPr lang="en-GB" dirty="0"/>
              <a:t>1970s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Energy Crisis</a:t>
            </a:r>
          </a:p>
          <a:p>
            <a:pPr lvl="1"/>
            <a:r>
              <a:rPr lang="en-GB" dirty="0"/>
              <a:t>Oil prices and stagflations</a:t>
            </a:r>
          </a:p>
          <a:p>
            <a:r>
              <a:rPr lang="en-GB" dirty="0"/>
              <a:t>1990s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Asian Tigers</a:t>
            </a:r>
          </a:p>
          <a:p>
            <a:pPr lvl="1"/>
            <a:r>
              <a:rPr lang="en-GB" dirty="0"/>
              <a:t>Lost decade of Japanese asset price bubble </a:t>
            </a:r>
          </a:p>
          <a:p>
            <a:pPr lvl="1"/>
            <a:r>
              <a:rPr lang="en-GB" dirty="0"/>
              <a:t>Hot money and exchange rates</a:t>
            </a:r>
          </a:p>
          <a:p>
            <a:r>
              <a:rPr lang="en-GB" dirty="0"/>
              <a:t>2000s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Dot-com bubble</a:t>
            </a:r>
          </a:p>
          <a:p>
            <a:pPr lvl="1"/>
            <a:r>
              <a:rPr lang="en-GB" dirty="0"/>
              <a:t>Technology-inspired bubble and low interest rates.</a:t>
            </a:r>
          </a:p>
          <a:p>
            <a:r>
              <a:rPr lang="en-GB" dirty="0"/>
              <a:t>2008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Great Financial Crisis</a:t>
            </a:r>
          </a:p>
          <a:p>
            <a:pPr lvl="1"/>
            <a:r>
              <a:rPr lang="en-GB" dirty="0"/>
              <a:t>Financial innovation and housing bubble</a:t>
            </a:r>
          </a:p>
        </p:txBody>
      </p:sp>
    </p:spTree>
    <p:extLst>
      <p:ext uri="{BB962C8B-B14F-4D97-AF65-F5344CB8AC3E}">
        <p14:creationId xmlns:p14="http://schemas.microsoft.com/office/powerpoint/2010/main" val="415873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980A-6E0B-14B0-32A7-8B743720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Consequences of Financial Crisis</a:t>
            </a:r>
          </a:p>
        </p:txBody>
      </p:sp>
      <p:pic>
        <p:nvPicPr>
          <p:cNvPr id="7" name="Picture 6" descr="A graph of a stock market&#10;&#10;Description automatically generated">
            <a:extLst>
              <a:ext uri="{FF2B5EF4-FFF2-40B4-BE49-F238E27FC236}">
                <a16:creationId xmlns:a16="http://schemas.microsoft.com/office/drawing/2014/main" id="{CC5AFA87-5A8E-6916-F5B9-0828E2D75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21" y="1487693"/>
            <a:ext cx="8334557" cy="51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4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ook cover with a piece of paper&#10;&#10;Description automatically generated">
            <a:extLst>
              <a:ext uri="{FF2B5EF4-FFF2-40B4-BE49-F238E27FC236}">
                <a16:creationId xmlns:a16="http://schemas.microsoft.com/office/drawing/2014/main" id="{2CDB1286-3C94-8C12-4C53-C1EDC4710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71" y="230275"/>
            <a:ext cx="4303257" cy="63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1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92D7A1B-C586-9252-BACF-9F21BBC1C3D8}"/>
              </a:ext>
            </a:extLst>
          </p:cNvPr>
          <p:cNvSpPr txBox="1">
            <a:spLocks/>
          </p:cNvSpPr>
          <p:nvPr/>
        </p:nvSpPr>
        <p:spPr>
          <a:xfrm>
            <a:off x="752474" y="1666874"/>
            <a:ext cx="10515599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25"/>
              </a:spcBef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a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housing problem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crisis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spcBef>
                <a:spcPts val="525"/>
              </a:spcBef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2000s period of unusually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interest rates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which stimulated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housing demand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spcBef>
                <a:spcPts val="525"/>
              </a:spcBef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Mortgage lenders was increasingly willing to make loans to risky borrowers with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subprime mortgages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spcBef>
                <a:spcPts val="525"/>
              </a:spcBef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2006 on, with slowdown in property prices, many home mortgages went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underwater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(value of the mortgage exceeded value of the house).</a:t>
            </a:r>
          </a:p>
          <a:p>
            <a:pPr>
              <a:spcBef>
                <a:spcPts val="525"/>
              </a:spcBef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Lenders faced large losses as many borrowers defaulted.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68695D-1A58-9513-CD19-B836F0A22C93}"/>
              </a:ext>
            </a:extLst>
          </p:cNvPr>
          <p:cNvSpPr txBox="1">
            <a:spLocks/>
          </p:cNvSpPr>
          <p:nvPr/>
        </p:nvSpPr>
        <p:spPr>
          <a:xfrm>
            <a:off x="75247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  <a:t>Great Financial Crisis</a:t>
            </a:r>
          </a:p>
        </p:txBody>
      </p:sp>
    </p:spTree>
    <p:extLst>
      <p:ext uri="{BB962C8B-B14F-4D97-AF65-F5344CB8AC3E}">
        <p14:creationId xmlns:p14="http://schemas.microsoft.com/office/powerpoint/2010/main" val="2535960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1675</Words>
  <Application>Microsoft Office PowerPoint</Application>
  <PresentationFormat>Widescreen</PresentationFormat>
  <Paragraphs>169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Open Sans</vt:lpstr>
      <vt:lpstr>Office Theme</vt:lpstr>
      <vt:lpstr>Presentazione standard di PowerPoint</vt:lpstr>
      <vt:lpstr>Lecture Plan</vt:lpstr>
      <vt:lpstr>What’s a Financial Crisis?</vt:lpstr>
      <vt:lpstr>Dynamics of Financial Crisis</vt:lpstr>
      <vt:lpstr>Presentazione standard di PowerPoint</vt:lpstr>
      <vt:lpstr>Brief History of Financial Crisis</vt:lpstr>
      <vt:lpstr>Consequences of Financial Crisis</vt:lpstr>
      <vt:lpstr>Presentazione standard di PowerPoint</vt:lpstr>
      <vt:lpstr>Presentazione standard di PowerPoint</vt:lpstr>
      <vt:lpstr>Great Financial Crisis</vt:lpstr>
      <vt:lpstr>CDOs &amp; Great Financial Crisis</vt:lpstr>
      <vt:lpstr>CDOs &amp; Great Financial Crisis</vt:lpstr>
      <vt:lpstr>CDOs &amp; Great Financial Crisis</vt:lpstr>
      <vt:lpstr>CDOs &amp; Great Financial Crisis</vt:lpstr>
      <vt:lpstr>Housing Market Bubble</vt:lpstr>
      <vt:lpstr>Presentazione standard di PowerPoint</vt:lpstr>
      <vt:lpstr>Consequences of House Bubble</vt:lpstr>
      <vt:lpstr>Spread of the Financial Crisis</vt:lpstr>
      <vt:lpstr>TED Credit Risk</vt:lpstr>
      <vt:lpstr>US Consumer and Business Confidence</vt:lpstr>
      <vt:lpstr>Spread of the Financial Crisis</vt:lpstr>
      <vt:lpstr>International Trade</vt:lpstr>
      <vt:lpstr>Industrial Production</vt:lpstr>
      <vt:lpstr>Unemployment Rate</vt:lpstr>
      <vt:lpstr>Policy Response - Regulation</vt:lpstr>
      <vt:lpstr>Policy Response - Fiscal</vt:lpstr>
      <vt:lpstr>Policy Response - Fiscal</vt:lpstr>
      <vt:lpstr>Policy Response - Fiscal</vt:lpstr>
      <vt:lpstr>Policy Response - Monetary</vt:lpstr>
      <vt:lpstr>Policy Response - Monetary</vt:lpstr>
      <vt:lpstr>Policy Response - Monetary</vt:lpstr>
      <vt:lpstr>Financial Crisis in IS-LM model</vt:lpstr>
      <vt:lpstr>Economic Recovery post Financial Crisis</vt:lpstr>
      <vt:lpstr>European Sovereign Debt Crisis</vt:lpstr>
      <vt:lpstr>Presentazione standard di PowerPoint</vt:lpstr>
      <vt:lpstr>Presentazione standard di PowerPoint</vt:lpstr>
      <vt:lpstr>European Sovereign Debt Crisis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Enrico Vanino</dc:creator>
  <cp:lastModifiedBy>Marco Giansoldati</cp:lastModifiedBy>
  <cp:revision>13</cp:revision>
  <dcterms:created xsi:type="dcterms:W3CDTF">2024-10-26T14:45:27Z</dcterms:created>
  <dcterms:modified xsi:type="dcterms:W3CDTF">2025-11-06T08:29:52Z</dcterms:modified>
</cp:coreProperties>
</file>