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57" r:id="rId3"/>
    <p:sldId id="423" r:id="rId4"/>
    <p:sldId id="258" r:id="rId5"/>
    <p:sldId id="259" r:id="rId6"/>
    <p:sldId id="268" r:id="rId7"/>
    <p:sldId id="323" r:id="rId8"/>
    <p:sldId id="369" r:id="rId9"/>
    <p:sldId id="321" r:id="rId10"/>
    <p:sldId id="273" r:id="rId11"/>
    <p:sldId id="260" r:id="rId12"/>
    <p:sldId id="261" r:id="rId13"/>
    <p:sldId id="276" r:id="rId14"/>
    <p:sldId id="288" r:id="rId15"/>
    <p:sldId id="275" r:id="rId16"/>
    <p:sldId id="262" r:id="rId17"/>
    <p:sldId id="263" r:id="rId18"/>
    <p:sldId id="264" r:id="rId19"/>
    <p:sldId id="266" r:id="rId20"/>
    <p:sldId id="265" r:id="rId21"/>
    <p:sldId id="267" r:id="rId22"/>
    <p:sldId id="274" r:id="rId23"/>
    <p:sldId id="278" r:id="rId24"/>
    <p:sldId id="277" r:id="rId25"/>
    <p:sldId id="279" r:id="rId26"/>
    <p:sldId id="280" r:id="rId27"/>
    <p:sldId id="285" r:id="rId28"/>
    <p:sldId id="286" r:id="rId29"/>
    <p:sldId id="289" r:id="rId30"/>
    <p:sldId id="420" r:id="rId31"/>
    <p:sldId id="290" r:id="rId32"/>
    <p:sldId id="414" r:id="rId33"/>
    <p:sldId id="295" r:id="rId34"/>
    <p:sldId id="294" r:id="rId35"/>
    <p:sldId id="296" r:id="rId36"/>
    <p:sldId id="303" r:id="rId37"/>
    <p:sldId id="372" r:id="rId38"/>
    <p:sldId id="305" r:id="rId39"/>
    <p:sldId id="421" r:id="rId40"/>
    <p:sldId id="316" r:id="rId41"/>
    <p:sldId id="322" r:id="rId42"/>
    <p:sldId id="324" r:id="rId43"/>
    <p:sldId id="325" r:id="rId44"/>
    <p:sldId id="326" r:id="rId45"/>
    <p:sldId id="349" r:id="rId46"/>
    <p:sldId id="329" r:id="rId47"/>
    <p:sldId id="330" r:id="rId48"/>
    <p:sldId id="332" r:id="rId49"/>
    <p:sldId id="338" r:id="rId50"/>
    <p:sldId id="333" r:id="rId51"/>
    <p:sldId id="336" r:id="rId52"/>
    <p:sldId id="339" r:id="rId53"/>
    <p:sldId id="340" r:id="rId54"/>
    <p:sldId id="342" r:id="rId55"/>
    <p:sldId id="344" r:id="rId56"/>
    <p:sldId id="345" r:id="rId57"/>
    <p:sldId id="348" r:id="rId58"/>
    <p:sldId id="350" r:id="rId59"/>
    <p:sldId id="351" r:id="rId60"/>
    <p:sldId id="357" r:id="rId61"/>
    <p:sldId id="359" r:id="rId62"/>
    <p:sldId id="364" r:id="rId63"/>
    <p:sldId id="407" r:id="rId64"/>
    <p:sldId id="365" r:id="rId65"/>
    <p:sldId id="367" r:id="rId66"/>
    <p:sldId id="368" r:id="rId67"/>
    <p:sldId id="377" r:id="rId68"/>
    <p:sldId id="378" r:id="rId69"/>
    <p:sldId id="380" r:id="rId70"/>
    <p:sldId id="381" r:id="rId71"/>
    <p:sldId id="386" r:id="rId72"/>
    <p:sldId id="385" r:id="rId73"/>
    <p:sldId id="388" r:id="rId74"/>
    <p:sldId id="390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380" autoAdjust="0"/>
  </p:normalViewPr>
  <p:slideViewPr>
    <p:cSldViewPr snapToGrid="0">
      <p:cViewPr varScale="1">
        <p:scale>
          <a:sx n="61" d="100"/>
          <a:sy n="61" d="100"/>
        </p:scale>
        <p:origin x="16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30EAB-7824-468C-8735-A3F56B2195B4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6DC2-A99C-4596-96E4-773E139C43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8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 ATM = 760 torr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3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9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25 lezioni, 49 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16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40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60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26 lezioni. 51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99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CnHmNxOy</a:t>
            </a:r>
            <a:r>
              <a:rPr lang="it-IT" dirty="0"/>
              <a:t>  %(M+2) = (1.1n)2/200 + (0.2y)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56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credo che si giusto il movimento di frecce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6DC2-A99C-4596-96E4-773E139C43B3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5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32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87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58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0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96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23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78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92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52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78C0B-6D5B-472B-A403-FFD773F44103}" type="datetimeFigureOut">
              <a:rPr lang="it-IT" smtClean="0"/>
              <a:t>01/11/2024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3ADA-A15A-4679-8570-F07310146E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81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Spettrometria di massa</a:t>
            </a:r>
          </a:p>
        </p:txBody>
      </p:sp>
    </p:spTree>
    <p:extLst>
      <p:ext uri="{BB962C8B-B14F-4D97-AF65-F5344CB8AC3E}">
        <p14:creationId xmlns:p14="http://schemas.microsoft.com/office/powerpoint/2010/main" val="35278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Strumentazione </a:t>
            </a:r>
          </a:p>
        </p:txBody>
      </p:sp>
    </p:spTree>
    <p:extLst>
      <p:ext uri="{BB962C8B-B14F-4D97-AF65-F5344CB8AC3E}">
        <p14:creationId xmlns:p14="http://schemas.microsoft.com/office/powerpoint/2010/main" val="287719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300px-Spettro_di_massa_del_tolu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4628243"/>
            <a:ext cx="3810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676525" y="1332593"/>
            <a:ext cx="760412" cy="287338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449887" y="1331006"/>
            <a:ext cx="760413" cy="287337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072312" y="2183493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771525" y="899206"/>
            <a:ext cx="1800225" cy="1152525"/>
            <a:chOff x="385" y="618"/>
            <a:chExt cx="1134" cy="72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85" y="618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21" y="935"/>
              <a:ext cx="7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Sorgente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6316662" y="899206"/>
            <a:ext cx="1800225" cy="1152525"/>
            <a:chOff x="3878" y="572"/>
            <a:chExt cx="1134" cy="72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878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014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Rivelatore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316662" y="2818493"/>
            <a:ext cx="1800225" cy="1152525"/>
            <a:chOff x="3878" y="1797"/>
            <a:chExt cx="1134" cy="726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878" y="1797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23" y="2024"/>
              <a:ext cx="907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600" dirty="0"/>
                <a:t>Sistema di</a:t>
              </a:r>
            </a:p>
            <a:p>
              <a:pPr algn="ctr">
                <a:spcBef>
                  <a:spcPct val="50000"/>
                </a:spcBef>
              </a:pPr>
              <a:r>
                <a:rPr lang="it-IT" altLang="it-IT" sz="1600" dirty="0"/>
                <a:t>Elaborazione</a:t>
              </a:r>
            </a:p>
          </p:txBody>
        </p: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3543300" y="899206"/>
            <a:ext cx="1800225" cy="1152525"/>
            <a:chOff x="2109" y="572"/>
            <a:chExt cx="1134" cy="726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109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181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dirty="0"/>
                <a:t>Analizzatore</a:t>
              </a:r>
            </a:p>
          </p:txBody>
        </p:sp>
      </p:grp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28650" y="3239181"/>
            <a:ext cx="180022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71525" y="3526518"/>
            <a:ext cx="15128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Introduzione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campione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347787" y="2447018"/>
            <a:ext cx="358775" cy="576263"/>
          </a:xfrm>
          <a:prstGeom prst="upArrow">
            <a:avLst>
              <a:gd name="adj1" fmla="val 50000"/>
              <a:gd name="adj2" fmla="val 40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7072312" y="4104368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84187" y="43089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841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84187" y="244701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1480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571750" y="3096306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803775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571750" y="381544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2571750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4227512" y="3096306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42275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4227512" y="2447018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87645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716212" y="3312206"/>
            <a:ext cx="215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pompa ad alto vuoto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1060450" y="484868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ionizzazione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795712" y="484868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separazione ioni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6604000" y="486456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rivelazione ioni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5994E-0E86-F4A8-9274-27F1C95721FF}"/>
              </a:ext>
            </a:extLst>
          </p:cNvPr>
          <p:cNvSpPr txBox="1"/>
          <p:nvPr/>
        </p:nvSpPr>
        <p:spPr>
          <a:xfrm>
            <a:off x="96838" y="4549676"/>
            <a:ext cx="49498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Il campione da analizzare viene introdotto attraverso un </a:t>
            </a:r>
            <a:r>
              <a:rPr lang="it-IT" sz="1600" b="1" dirty="0"/>
              <a:t>sistema di iniezione</a:t>
            </a:r>
            <a:r>
              <a:rPr lang="it-IT" sz="1600" dirty="0"/>
              <a:t>. Successivamente, all’interno della </a:t>
            </a:r>
            <a:r>
              <a:rPr lang="it-IT" sz="1600" b="1" dirty="0"/>
              <a:t>sorgente di ionizzazione </a:t>
            </a:r>
            <a:r>
              <a:rPr lang="it-IT" sz="1600" dirty="0"/>
              <a:t>il composto organico viene ionizzato, dove si forma, tra gli altri, anche lo ione molecolare. Questi vengono separati sulla base del loro rapporto massa/carica in un </a:t>
            </a:r>
            <a:r>
              <a:rPr lang="it-IT" sz="1600" b="1" dirty="0"/>
              <a:t>analizzatore</a:t>
            </a:r>
            <a:r>
              <a:rPr lang="it-IT" sz="1600" dirty="0"/>
              <a:t>. Successivamente c’è un sistema </a:t>
            </a:r>
            <a:r>
              <a:rPr lang="it-IT" sz="1600" b="1" dirty="0"/>
              <a:t>rilevatore di ioni </a:t>
            </a:r>
            <a:r>
              <a:rPr lang="it-IT" sz="1600" dirty="0"/>
              <a:t>che trasferisce le informazioni a un </a:t>
            </a:r>
            <a:r>
              <a:rPr lang="it-IT" sz="1600" b="1" dirty="0"/>
              <a:t>sistema di elaborazione dati </a:t>
            </a:r>
            <a:r>
              <a:rPr lang="it-IT" sz="1600" dirty="0"/>
              <a:t>che produce lo spettro di massa.</a:t>
            </a:r>
          </a:p>
        </p:txBody>
      </p:sp>
    </p:spTree>
    <p:extLst>
      <p:ext uri="{BB962C8B-B14F-4D97-AF65-F5344CB8AC3E}">
        <p14:creationId xmlns:p14="http://schemas.microsoft.com/office/powerpoint/2010/main" val="250795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1752"/>
            <a:ext cx="7886700" cy="8215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Metodi di Ionizzazione</a:t>
            </a:r>
            <a:br>
              <a:rPr lang="it-IT" dirty="0"/>
            </a:br>
            <a:r>
              <a:rPr lang="it-IT" dirty="0"/>
              <a:t>(Sorgente di ionizzazione)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94725"/>
            <a:ext cx="8686800" cy="419076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altLang="it-IT" b="1" dirty="0"/>
              <a:t>Hard </a:t>
            </a:r>
            <a:r>
              <a:rPr lang="it-IT" altLang="it-IT" b="1" dirty="0" err="1"/>
              <a:t>Ionization</a:t>
            </a:r>
            <a:r>
              <a:rPr lang="it-IT" altLang="it-IT" b="1" dirty="0"/>
              <a:t> </a:t>
            </a:r>
          </a:p>
          <a:p>
            <a:pPr lvl="1" algn="just"/>
            <a:r>
              <a:rPr lang="it-IT" altLang="it-IT" dirty="0"/>
              <a:t>Ionizzazione elettronica o Impatto elettronico - Electron </a:t>
            </a:r>
            <a:r>
              <a:rPr lang="it-IT" altLang="it-IT" dirty="0" err="1"/>
              <a:t>Ionization</a:t>
            </a:r>
            <a:r>
              <a:rPr lang="it-IT" altLang="it-IT" dirty="0"/>
              <a:t>  (</a:t>
            </a:r>
            <a:r>
              <a:rPr lang="it-IT" altLang="it-IT" b="1" dirty="0"/>
              <a:t>EI</a:t>
            </a:r>
            <a:r>
              <a:rPr lang="it-IT" altLang="it-IT" dirty="0"/>
              <a:t>)</a:t>
            </a:r>
          </a:p>
          <a:p>
            <a:pPr marL="457200" lvl="1" indent="0" algn="just">
              <a:buNone/>
            </a:pPr>
            <a:endParaRPr lang="it-IT" altLang="it-IT" dirty="0"/>
          </a:p>
          <a:p>
            <a:pPr algn="just"/>
            <a:r>
              <a:rPr lang="it-IT" altLang="it-IT" b="1" dirty="0"/>
              <a:t>Soft </a:t>
            </a:r>
            <a:r>
              <a:rPr lang="it-IT" altLang="it-IT" b="1" dirty="0" err="1"/>
              <a:t>Ionization</a:t>
            </a:r>
            <a:r>
              <a:rPr lang="it-IT" altLang="it-IT" dirty="0"/>
              <a:t>, i principali metodi sono:</a:t>
            </a:r>
          </a:p>
          <a:p>
            <a:pPr lvl="1" algn="just"/>
            <a:r>
              <a:rPr lang="it-IT" dirty="0">
                <a:solidFill>
                  <a:prstClr val="black"/>
                </a:solidFill>
              </a:rPr>
              <a:t>Ionizzazione chimica: </a:t>
            </a:r>
            <a:r>
              <a:rPr lang="it-IT" dirty="0" err="1">
                <a:solidFill>
                  <a:prstClr val="black"/>
                </a:solidFill>
              </a:rPr>
              <a:t>Chemical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Ionization</a:t>
            </a:r>
            <a:r>
              <a:rPr lang="it-IT" dirty="0">
                <a:solidFill>
                  <a:prstClr val="black"/>
                </a:solidFill>
              </a:rPr>
              <a:t>  (</a:t>
            </a:r>
            <a:r>
              <a:rPr lang="it-IT" b="1" dirty="0">
                <a:solidFill>
                  <a:prstClr val="black"/>
                </a:solidFill>
              </a:rPr>
              <a:t>CI</a:t>
            </a:r>
            <a:r>
              <a:rPr lang="it-IT" dirty="0">
                <a:solidFill>
                  <a:prstClr val="black"/>
                </a:solidFill>
              </a:rPr>
              <a:t>)</a:t>
            </a:r>
          </a:p>
          <a:p>
            <a:pPr marL="457200" lvl="1" indent="0" algn="just">
              <a:buNone/>
            </a:pPr>
            <a:r>
              <a:rPr lang="it-IT" dirty="0">
                <a:solidFill>
                  <a:prstClr val="black"/>
                </a:solidFill>
              </a:rPr>
              <a:t>Metodi di ionizzazione per </a:t>
            </a:r>
            <a:r>
              <a:rPr lang="it-IT" b="1" dirty="0">
                <a:solidFill>
                  <a:prstClr val="black"/>
                </a:solidFill>
              </a:rPr>
              <a:t>desorbimento</a:t>
            </a:r>
            <a:r>
              <a:rPr lang="it-IT" dirty="0">
                <a:solidFill>
                  <a:prstClr val="black"/>
                </a:solidFill>
              </a:rPr>
              <a:t>:</a:t>
            </a:r>
            <a:endParaRPr lang="it-IT" b="1" dirty="0">
              <a:solidFill>
                <a:prstClr val="black"/>
              </a:solidFill>
            </a:endParaRPr>
          </a:p>
          <a:p>
            <a:pPr lvl="1" algn="just"/>
            <a:r>
              <a:rPr lang="it-IT" dirty="0">
                <a:solidFill>
                  <a:prstClr val="black"/>
                </a:solidFill>
              </a:rPr>
              <a:t>Desorbimento laser assistito da matrice: Matrix </a:t>
            </a:r>
            <a:r>
              <a:rPr lang="it-IT" dirty="0" err="1">
                <a:solidFill>
                  <a:prstClr val="black"/>
                </a:solidFill>
              </a:rPr>
              <a:t>Assisted</a:t>
            </a:r>
            <a:r>
              <a:rPr lang="it-IT" dirty="0">
                <a:solidFill>
                  <a:prstClr val="black"/>
                </a:solidFill>
              </a:rPr>
              <a:t> Laser </a:t>
            </a:r>
            <a:r>
              <a:rPr lang="it-IT" dirty="0" err="1">
                <a:solidFill>
                  <a:prstClr val="black"/>
                </a:solidFill>
              </a:rPr>
              <a:t>Desorption</a:t>
            </a:r>
            <a:r>
              <a:rPr lang="it-IT" dirty="0">
                <a:solidFill>
                  <a:prstClr val="black"/>
                </a:solidFill>
              </a:rPr>
              <a:t> (</a:t>
            </a:r>
            <a:r>
              <a:rPr lang="it-IT" b="1" dirty="0">
                <a:solidFill>
                  <a:prstClr val="black"/>
                </a:solidFill>
              </a:rPr>
              <a:t>MALDI</a:t>
            </a:r>
            <a:r>
              <a:rPr lang="it-IT" dirty="0">
                <a:solidFill>
                  <a:prstClr val="black"/>
                </a:solidFill>
              </a:rPr>
              <a:t>)</a:t>
            </a:r>
          </a:p>
          <a:p>
            <a:pPr marL="457200" lvl="1" indent="0" algn="just">
              <a:buNone/>
            </a:pPr>
            <a:r>
              <a:rPr lang="it-IT" dirty="0">
                <a:solidFill>
                  <a:prstClr val="black"/>
                </a:solidFill>
              </a:rPr>
              <a:t>Metodi di ionizzazione </a:t>
            </a:r>
            <a:r>
              <a:rPr lang="it-IT" b="1" dirty="0">
                <a:solidFill>
                  <a:prstClr val="black"/>
                </a:solidFill>
              </a:rPr>
              <a:t>evaporativi</a:t>
            </a:r>
          </a:p>
          <a:p>
            <a:pPr lvl="1" algn="just"/>
            <a:r>
              <a:rPr lang="it-IT" dirty="0">
                <a:solidFill>
                  <a:prstClr val="black"/>
                </a:solidFill>
              </a:rPr>
              <a:t>Ionizzazione </a:t>
            </a:r>
            <a:r>
              <a:rPr lang="it-IT" dirty="0" err="1">
                <a:solidFill>
                  <a:prstClr val="black"/>
                </a:solidFill>
              </a:rPr>
              <a:t>elettrospray</a:t>
            </a:r>
            <a:r>
              <a:rPr lang="it-IT" dirty="0">
                <a:solidFill>
                  <a:prstClr val="black"/>
                </a:solidFill>
              </a:rPr>
              <a:t>: </a:t>
            </a:r>
            <a:r>
              <a:rPr lang="it-IT" dirty="0" err="1">
                <a:solidFill>
                  <a:prstClr val="black"/>
                </a:solidFill>
              </a:rPr>
              <a:t>Electrospray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Ionization</a:t>
            </a:r>
            <a:r>
              <a:rPr lang="it-IT" dirty="0">
                <a:solidFill>
                  <a:prstClr val="black"/>
                </a:solidFill>
              </a:rPr>
              <a:t> (</a:t>
            </a:r>
            <a:r>
              <a:rPr lang="it-IT" b="1" dirty="0">
                <a:solidFill>
                  <a:prstClr val="black"/>
                </a:solidFill>
              </a:rPr>
              <a:t>ESI</a:t>
            </a:r>
            <a:r>
              <a:rPr lang="it-IT" dirty="0">
                <a:solidFill>
                  <a:prstClr val="black"/>
                </a:solidFill>
              </a:rPr>
              <a:t>)</a:t>
            </a:r>
            <a:endParaRPr lang="it-IT" altLang="it-IT" b="1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078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9207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Ionizzazione Elettronica (EI)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253" y="1154547"/>
            <a:ext cx="8905857" cy="56039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Ionizzazione EI: ionizzazione elettronica (impatto elettronico) = </a:t>
            </a:r>
            <a:r>
              <a:rPr lang="it-IT" altLang="it-IT" sz="2400" b="1" dirty="0"/>
              <a:t>Hard </a:t>
            </a:r>
            <a:r>
              <a:rPr lang="it-IT" altLang="it-IT" sz="2400" b="1" dirty="0" err="1"/>
              <a:t>Ionization</a:t>
            </a:r>
            <a:r>
              <a:rPr lang="it-IT" altLang="it-IT" sz="2400" dirty="0"/>
              <a:t>.</a:t>
            </a:r>
            <a:r>
              <a:rPr lang="it-IT" altLang="it-IT" sz="2400" b="1" dirty="0"/>
              <a:t> </a:t>
            </a:r>
          </a:p>
          <a:p>
            <a:pPr algn="just"/>
            <a:r>
              <a:rPr lang="it-IT" sz="2400" dirty="0"/>
              <a:t>Il campione viene introdotto nella </a:t>
            </a:r>
            <a:r>
              <a:rPr lang="it-IT" sz="2400" b="1" dirty="0"/>
              <a:t>camera di ionizzazione</a:t>
            </a:r>
            <a:r>
              <a:rPr lang="it-IT" sz="2400" dirty="0"/>
              <a:t>, dove passa allo stato gassoso grazie all’azione di un </a:t>
            </a:r>
            <a:r>
              <a:rPr lang="it-IT" sz="2400" b="1" dirty="0"/>
              <a:t>vuoto spinto </a:t>
            </a:r>
            <a:r>
              <a:rPr lang="it-IT" sz="2400" dirty="0"/>
              <a:t>(10</a:t>
            </a:r>
            <a:r>
              <a:rPr lang="it-IT" sz="2400" baseline="30000" dirty="0"/>
              <a:t>-6</a:t>
            </a:r>
            <a:r>
              <a:rPr lang="it-IT" sz="2400" dirty="0"/>
              <a:t>-10</a:t>
            </a:r>
            <a:r>
              <a:rPr lang="it-IT" sz="2400" baseline="30000" dirty="0"/>
              <a:t>-5</a:t>
            </a:r>
            <a:r>
              <a:rPr lang="it-IT" sz="2400" dirty="0"/>
              <a:t> torr). Poi le molecole vaporizzate vengono bombardate con un </a:t>
            </a:r>
            <a:r>
              <a:rPr lang="it-IT" sz="2400" b="1" dirty="0"/>
              <a:t>fascio di elettroni ad alta energia</a:t>
            </a:r>
            <a:r>
              <a:rPr lang="it-IT" sz="2400" dirty="0"/>
              <a:t> (70 eV) emessi da un </a:t>
            </a:r>
            <a:r>
              <a:rPr lang="it-IT" sz="2400" b="1" dirty="0"/>
              <a:t>filamento</a:t>
            </a:r>
            <a:r>
              <a:rPr lang="it-IT" sz="2400" dirty="0"/>
              <a:t> caldo (Renio o Tungsteno). Per impatto con questi elettroni si formano ioni a partire dalle molecole iniziali.</a:t>
            </a:r>
          </a:p>
          <a:p>
            <a:pPr algn="just"/>
            <a:r>
              <a:rPr lang="it-IT" altLang="it-IT" sz="2400" dirty="0"/>
              <a:t>1 eV = energia che acquista un e</a:t>
            </a:r>
            <a:r>
              <a:rPr lang="it-IT" altLang="it-IT" sz="2400" baseline="30000" dirty="0"/>
              <a:t>-</a:t>
            </a:r>
            <a:r>
              <a:rPr lang="it-IT" altLang="it-IT" sz="2400" dirty="0"/>
              <a:t> quando viene sottoposto a una ddp di 1 Volt</a:t>
            </a:r>
          </a:p>
          <a:p>
            <a:pPr algn="just"/>
            <a:r>
              <a:rPr lang="it-IT" altLang="it-IT" sz="2400" dirty="0"/>
              <a:t>1 eV = 1.60x10</a:t>
            </a:r>
            <a:r>
              <a:rPr lang="it-IT" altLang="it-IT" sz="2400" baseline="30000" dirty="0"/>
              <a:t>-19</a:t>
            </a:r>
            <a:r>
              <a:rPr lang="it-IT" altLang="it-IT" sz="2400" dirty="0"/>
              <a:t> J</a:t>
            </a:r>
            <a:endParaRPr lang="it-IT" altLang="it-IT" sz="2400" baseline="300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79" y="4605968"/>
            <a:ext cx="3861731" cy="21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-8275"/>
            <a:ext cx="7886700" cy="839351"/>
          </a:xfrm>
        </p:spPr>
        <p:txBody>
          <a:bodyPr/>
          <a:lstStyle/>
          <a:p>
            <a:pPr algn="ctr"/>
            <a:r>
              <a:rPr lang="it-IT" dirty="0"/>
              <a:t>Ionizzazione Elettronica (EI)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29" y="758571"/>
            <a:ext cx="5796986" cy="398189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AA3492-C674-5ECB-9FFB-6A9EC4E3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70" y="4740463"/>
            <a:ext cx="8892459" cy="20192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altLang="it-IT" sz="2000" dirty="0"/>
              <a:t>Il campione viene introdotto in una </a:t>
            </a:r>
            <a:r>
              <a:rPr lang="it-IT" altLang="it-IT" sz="2000" b="1" dirty="0"/>
              <a:t>camera di ionizzazione</a:t>
            </a:r>
            <a:r>
              <a:rPr lang="it-IT" altLang="it-IT" sz="2000" dirty="0"/>
              <a:t>. Nella camera è presente un </a:t>
            </a:r>
            <a:r>
              <a:rPr lang="it-IT" altLang="it-IT" sz="2000" b="1" dirty="0"/>
              <a:t>alto vuoto</a:t>
            </a:r>
            <a:r>
              <a:rPr lang="it-IT" altLang="it-IT" sz="2000" dirty="0"/>
              <a:t> che porta il campione in fase </a:t>
            </a:r>
            <a:r>
              <a:rPr lang="it-IT" altLang="it-IT" sz="2000" b="1" dirty="0"/>
              <a:t>gas</a:t>
            </a:r>
            <a:r>
              <a:rPr lang="it-IT" altLang="it-IT" sz="2000" dirty="0"/>
              <a:t>. Nella camera viene fatto quindi passare una un </a:t>
            </a:r>
            <a:r>
              <a:rPr lang="it-IT" altLang="it-IT" sz="2000" b="1" dirty="0"/>
              <a:t>fascio di elettroni </a:t>
            </a:r>
            <a:r>
              <a:rPr lang="it-IT" altLang="it-IT" sz="2000" dirty="0"/>
              <a:t>che è generato da un filamento di tungsteno. Il fascio di elettroni è accelerato da una differenza di potenziale. Gli elettroni ad alta energia impattano con il composto organico producendo vari prodotti di reazione (ioni, radicali,…). In genere, si formano </a:t>
            </a:r>
            <a:r>
              <a:rPr lang="it-IT" altLang="it-IT" sz="2000" b="1" dirty="0"/>
              <a:t>ioni di carica positiva</a:t>
            </a:r>
            <a:r>
              <a:rPr lang="it-IT" altLang="it-IT" sz="2000" dirty="0"/>
              <a:t>. Tra questi, il primo che si forma è lo </a:t>
            </a:r>
            <a:r>
              <a:rPr lang="it-IT" altLang="it-IT" sz="2000" b="1" dirty="0"/>
              <a:t>ione molecolare</a:t>
            </a:r>
            <a:r>
              <a:rPr lang="it-IT" altLang="it-IT" sz="2000" dirty="0"/>
              <a:t>.</a:t>
            </a:r>
          </a:p>
          <a:p>
            <a:pPr marL="0" indent="0" algn="just">
              <a:buNone/>
            </a:pPr>
            <a:endParaRPr lang="it-IT" altLang="it-IT" sz="2000" b="1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17DCBF-1BAD-5080-960B-979C9EC469D4}"/>
              </a:ext>
            </a:extLst>
          </p:cNvPr>
          <p:cNvSpPr/>
          <p:nvPr/>
        </p:nvSpPr>
        <p:spPr>
          <a:xfrm>
            <a:off x="2919663" y="3905247"/>
            <a:ext cx="3352800" cy="6988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91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6754"/>
            <a:ext cx="7886700" cy="933944"/>
          </a:xfrm>
        </p:spPr>
        <p:txBody>
          <a:bodyPr/>
          <a:lstStyle/>
          <a:p>
            <a:pPr algn="ctr"/>
            <a:r>
              <a:rPr lang="it-IT" dirty="0"/>
              <a:t>Ionizzazione Elettronica (EI)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365" y="1671138"/>
            <a:ext cx="8655269" cy="47647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Agli elettroni di 70 </a:t>
            </a:r>
            <a:r>
              <a:rPr lang="it-IT" dirty="0" err="1"/>
              <a:t>eV</a:t>
            </a:r>
            <a:r>
              <a:rPr lang="it-IT" dirty="0"/>
              <a:t> impiegati per la ionizzazione </a:t>
            </a:r>
            <a:r>
              <a:rPr lang="it-IT" dirty="0" err="1"/>
              <a:t>puo'</a:t>
            </a:r>
            <a:r>
              <a:rPr lang="it-IT" dirty="0"/>
              <a:t> essere associata una lunghezza d'onda di </a:t>
            </a:r>
            <a:r>
              <a:rPr lang="it-IT" dirty="0" err="1"/>
              <a:t>ca</a:t>
            </a:r>
            <a:r>
              <a:rPr lang="it-IT" dirty="0"/>
              <a:t>. 1.4 Å (dualismo onda-corpuscolo).</a:t>
            </a:r>
          </a:p>
          <a:p>
            <a:pPr marL="0" indent="0" algn="just">
              <a:buNone/>
            </a:pPr>
            <a:r>
              <a:rPr lang="it-IT" dirty="0"/>
              <a:t> </a:t>
            </a:r>
          </a:p>
          <a:p>
            <a:pPr algn="just"/>
            <a:r>
              <a:rPr lang="it-IT" dirty="0"/>
              <a:t>Durante l'avvicinamento degli elettroni alla molecola bersaglio, l'</a:t>
            </a:r>
            <a:r>
              <a:rPr lang="it-IT" b="1" dirty="0"/>
              <a:t>onda elettronica ed il campo elettrico molecolare interagiscono tra di loro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b="1" dirty="0"/>
              <a:t>In termini quantomeccanici l'impatto elettronico può promuovere eccitazioni elettroniche simili a quelle osservate nella spettroscopia UV, fino ad ottenere anche l'espulsione di un elettrone </a:t>
            </a:r>
            <a:r>
              <a:rPr lang="it-IT" dirty="0"/>
              <a:t>dalla molecola con formazione di uno ione radicale positivo, lo Ione Molecolare M</a:t>
            </a:r>
            <a:r>
              <a:rPr lang="it-IT" baseline="30000" dirty="0"/>
              <a:t>.+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42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EI ionizzazione a Impatto Elettronico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02" y="1385284"/>
            <a:ext cx="6233394" cy="22646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111" y="3709628"/>
            <a:ext cx="9005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Poiché il </a:t>
            </a:r>
            <a:r>
              <a:rPr lang="it-IT" sz="2200" b="1" dirty="0"/>
              <a:t>potenziale di ionizzazione </a:t>
            </a:r>
            <a:r>
              <a:rPr lang="it-IT" sz="2200" dirty="0"/>
              <a:t>di un tipico composto organico è generalmente inferiore a </a:t>
            </a:r>
            <a:r>
              <a:rPr lang="it-IT" sz="2200" b="1" dirty="0"/>
              <a:t>15 eV</a:t>
            </a:r>
            <a:r>
              <a:rPr lang="it-IT" sz="2200" dirty="0"/>
              <a:t>, gli elettroni collidenti forniscono allo ione molecolare prodotto un eccesso di energia (50 eV o più) che è parzialmente dissipata dalla </a:t>
            </a:r>
            <a:r>
              <a:rPr lang="it-IT" sz="2200" b="1" dirty="0">
                <a:solidFill>
                  <a:srgbClr val="C00000"/>
                </a:solidFill>
              </a:rPr>
              <a:t>rottura di legami covalenti</a:t>
            </a:r>
            <a:r>
              <a:rPr lang="it-IT" sz="2200" dirty="0"/>
              <a:t> di energia variabile tra i 3 e 10 eV. </a:t>
            </a:r>
            <a:r>
              <a:rPr lang="it-IT" sz="2200" b="1" dirty="0"/>
              <a:t>Quindi durante il processo di ionizzazione oltre allo ione molecolare si formano anche dei sottoprodotti, neutri o carichi, dovuti alla frammentazione dello ione molecolare stesso</a:t>
            </a:r>
            <a:r>
              <a:rPr lang="it-IT" sz="2200" dirty="0"/>
              <a:t>. </a:t>
            </a:r>
            <a:r>
              <a:rPr lang="it-IT" sz="2200" b="1" dirty="0">
                <a:solidFill>
                  <a:srgbClr val="FF0000"/>
                </a:solidFill>
              </a:rPr>
              <a:t>Di solito, attraverso un processo di ionizzazione per impatto elettronico si formano specie caricate positivamente con una singola carica (z = 1).</a:t>
            </a:r>
          </a:p>
        </p:txBody>
      </p:sp>
    </p:spTree>
    <p:extLst>
      <p:ext uri="{BB962C8B-B14F-4D97-AF65-F5344CB8AC3E}">
        <p14:creationId xmlns:p14="http://schemas.microsoft.com/office/powerpoint/2010/main" val="166663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589" y="95693"/>
            <a:ext cx="7886700" cy="850717"/>
          </a:xfrm>
        </p:spPr>
        <p:txBody>
          <a:bodyPr/>
          <a:lstStyle/>
          <a:p>
            <a:pPr algn="ctr"/>
            <a:r>
              <a:rPr lang="it-IT" dirty="0"/>
              <a:t>Meccanismi Frammentazione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334" y="1091847"/>
            <a:ext cx="8729331" cy="35888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it-IT" dirty="0"/>
              <a:t>Nel sistema di ionizzazione (impatto elettronico) </a:t>
            </a:r>
            <a:r>
              <a:rPr lang="it-IT" altLang="it-IT" b="1" dirty="0"/>
              <a:t>non ci sono collisioni tra specie in fase vapore</a:t>
            </a:r>
            <a:r>
              <a:rPr lang="it-IT" altLang="it-IT" dirty="0"/>
              <a:t> in quanto la pressione è mantenuta estremamente bassa e </a:t>
            </a:r>
            <a:r>
              <a:rPr lang="it-IT" altLang="it-IT" b="1" dirty="0"/>
              <a:t>non avvengono quindi reazioni bimolecolari</a:t>
            </a:r>
            <a:r>
              <a:rPr lang="it-IT" altLang="it-IT" dirty="0"/>
              <a:t>. Il radical catione (ione molecolare) che si viene a formare per impatto elettronico può dissipare la sua energia subendo diverse </a:t>
            </a:r>
            <a:r>
              <a:rPr lang="it-IT" altLang="it-IT" b="1" dirty="0">
                <a:solidFill>
                  <a:srgbClr val="FF0000"/>
                </a:solidFill>
              </a:rPr>
              <a:t>trasformazioni intramolecolari</a:t>
            </a:r>
            <a:r>
              <a:rPr lang="it-IT" altLang="it-IT" dirty="0"/>
              <a:t>:</a:t>
            </a:r>
          </a:p>
          <a:p>
            <a:pPr algn="just"/>
            <a:r>
              <a:rPr lang="it-IT" altLang="it-IT" dirty="0"/>
              <a:t>Può perdere un radicale neutro e trasformarsi in un catione (a massa inferiore):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03" y="4826097"/>
            <a:ext cx="324945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181019"/>
            <a:ext cx="7886700" cy="874716"/>
          </a:xfrm>
        </p:spPr>
        <p:txBody>
          <a:bodyPr/>
          <a:lstStyle/>
          <a:p>
            <a:pPr algn="ctr"/>
            <a:r>
              <a:rPr lang="it-IT" dirty="0"/>
              <a:t>Frammentazione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952" y="1445029"/>
            <a:ext cx="8781393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Può riarrangiarsi perdendo una molecola neutra e originando un altro radical catione </a:t>
            </a:r>
            <a:r>
              <a:rPr lang="it-IT" altLang="it-IT" dirty="0"/>
              <a:t>(a massa inferiore)</a:t>
            </a:r>
            <a:r>
              <a:rPr lang="it-IT" dirty="0"/>
              <a:t>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Un catione può perdere una molecola neutra e originare un altro catione </a:t>
            </a:r>
            <a:r>
              <a:rPr lang="it-IT" altLang="it-IT" dirty="0"/>
              <a:t>(a massa inferiore)</a:t>
            </a:r>
            <a:r>
              <a:rPr lang="it-IT" dirty="0"/>
              <a:t>: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Ma </a:t>
            </a:r>
            <a:r>
              <a:rPr lang="it-IT" b="1" dirty="0"/>
              <a:t>non</a:t>
            </a:r>
            <a:r>
              <a:rPr lang="it-IT" dirty="0"/>
              <a:t> può perdere un radicale e trasformarsi in un radical catione: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2686359" y="2343554"/>
            <a:ext cx="3059112" cy="457200"/>
            <a:chOff x="2602004" y="2727327"/>
            <a:chExt cx="3059112" cy="4572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602004" y="2727327"/>
              <a:ext cx="614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it-IT" altLang="it-IT" sz="2400" b="1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it-IT" altLang="it-IT" sz="2400" b="1" baseline="40000" dirty="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465604" y="3016252"/>
              <a:ext cx="720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402229" y="2727327"/>
              <a:ext cx="1258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it-IT" altLang="it-IT" sz="24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it-IT" altLang="it-IT" sz="2400" b="1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it-IT" altLang="it-IT" sz="2400" b="1" baseline="4000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  <a:r>
                <a:rPr lang="it-IT" altLang="it-IT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 + n</a:t>
              </a:r>
              <a:endParaRPr lang="it-IT" altLang="it-IT" sz="2400" b="1" baseline="4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783196" y="4019909"/>
            <a:ext cx="2974975" cy="458787"/>
            <a:chOff x="2842420" y="5149714"/>
            <a:chExt cx="2974975" cy="45878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842420" y="5149714"/>
              <a:ext cx="669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 dirty="0"/>
                <a:t>M</a:t>
              </a:r>
              <a:r>
                <a:rPr lang="it-IT" altLang="it-IT" sz="2400" b="1" baseline="-25000" dirty="0"/>
                <a:t>1</a:t>
              </a:r>
              <a:r>
                <a:rPr lang="it-IT" altLang="it-IT" sz="2400" b="1" baseline="30000" dirty="0"/>
                <a:t>+</a:t>
              </a:r>
              <a:endParaRPr lang="it-IT" altLang="it-IT" sz="2400" b="1" baseline="40000" dirty="0"/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642645" y="5151301"/>
              <a:ext cx="1174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/>
                <a:t>M</a:t>
              </a:r>
              <a:r>
                <a:rPr lang="it-IT" altLang="it-IT" sz="2400" b="1" baseline="-25000"/>
                <a:t>3</a:t>
              </a:r>
              <a:r>
                <a:rPr lang="it-IT" altLang="it-IT" sz="2400" b="1" baseline="30000"/>
                <a:t>+ </a:t>
              </a:r>
              <a:r>
                <a:rPr lang="it-IT" altLang="it-IT" sz="2400" b="1"/>
                <a:t>+ n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3706020" y="5378314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686359" y="5699439"/>
            <a:ext cx="3243171" cy="458788"/>
            <a:chOff x="2411504" y="5734050"/>
            <a:chExt cx="3243171" cy="458788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365625" y="5734050"/>
              <a:ext cx="12890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/>
                <a:t>M</a:t>
              </a:r>
              <a:r>
                <a:rPr lang="it-IT" altLang="it-IT" sz="2400" b="1" baseline="30000"/>
                <a:t>+</a:t>
              </a:r>
              <a:r>
                <a:rPr lang="it-IT" altLang="it-IT" sz="2400" b="1" baseline="40000"/>
                <a:t>.</a:t>
              </a:r>
              <a:r>
                <a:rPr lang="it-IT" altLang="it-IT" sz="2400" b="1"/>
                <a:t> + m</a:t>
              </a:r>
              <a:r>
                <a:rPr lang="it-IT" altLang="it-IT" sz="2400" b="1" baseline="40000"/>
                <a:t>.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141754" y="5949950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411504" y="5735638"/>
              <a:ext cx="5572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b="1" dirty="0"/>
                <a:t>M</a:t>
              </a:r>
              <a:r>
                <a:rPr lang="it-IT" altLang="it-IT" sz="2400" b="1" baseline="30000" dirty="0"/>
                <a:t>+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 flipV="1">
              <a:off x="3346541" y="5734050"/>
              <a:ext cx="360363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3348038" y="5734050"/>
              <a:ext cx="4318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5233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altLang="it-IT" dirty="0"/>
              <a:t>Sorgente Ionizzazione Elettronica (EI)</a:t>
            </a:r>
            <a:endParaRPr lang="en-US" altLang="it-IT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566091"/>
              </p:ext>
            </p:extLst>
          </p:nvPr>
        </p:nvGraphicFramePr>
        <p:xfrm>
          <a:off x="545461" y="2225874"/>
          <a:ext cx="3734802" cy="324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 " r:id="rId2" imgW="3820058" imgH="3323810" progId="MSPhotoEd.3">
                  <p:embed/>
                </p:oleObj>
              </mc:Choice>
              <mc:Fallback>
                <p:oleObj name="Fotografia di Photo Editor " r:id="rId2" imgW="3820058" imgH="3323810" progId="MSPhotoEd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1" y="2225874"/>
                        <a:ext cx="3734802" cy="3249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427621" y="2798197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particelle neutre (</a:t>
            </a:r>
            <a:r>
              <a:rPr lang="it-IT" sz="2400" b="1" dirty="0"/>
              <a:t>molecole</a:t>
            </a:r>
            <a:r>
              <a:rPr lang="it-IT" sz="2400" dirty="0"/>
              <a:t> e </a:t>
            </a:r>
            <a:r>
              <a:rPr lang="it-IT" sz="2400" b="1" dirty="0"/>
              <a:t>radicali</a:t>
            </a:r>
            <a:r>
              <a:rPr lang="it-IT" sz="2400" dirty="0"/>
              <a:t>) sono allontanate dalla pompa a vuoto.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particelle cariche (</a:t>
            </a:r>
            <a:r>
              <a:rPr lang="it-IT" sz="2400" b="1" dirty="0">
                <a:solidFill>
                  <a:srgbClr val="FF0000"/>
                </a:solidFill>
              </a:rPr>
              <a:t>radical cationi</a:t>
            </a:r>
            <a:r>
              <a:rPr lang="it-IT" sz="2400" dirty="0"/>
              <a:t> e </a:t>
            </a:r>
            <a:r>
              <a:rPr lang="it-IT" sz="2400" b="1" dirty="0">
                <a:solidFill>
                  <a:srgbClr val="FF0000"/>
                </a:solidFill>
              </a:rPr>
              <a:t>cationi</a:t>
            </a:r>
            <a:r>
              <a:rPr lang="it-IT" sz="2400" dirty="0"/>
              <a:t>) sono accelerate da un campo elettrico e convogliate all’analizzatore.</a:t>
            </a:r>
          </a:p>
        </p:txBody>
      </p:sp>
    </p:spTree>
    <p:extLst>
      <p:ext uri="{BB962C8B-B14F-4D97-AF65-F5344CB8AC3E}">
        <p14:creationId xmlns:p14="http://schemas.microsoft.com/office/powerpoint/2010/main" val="221405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621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Introduzione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020" y="1548499"/>
            <a:ext cx="8339959" cy="45842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dirty="0"/>
              <a:t>La spettrometria di massa è una </a:t>
            </a:r>
            <a:r>
              <a:rPr lang="it-IT" sz="3200" b="1" dirty="0"/>
              <a:t>tecnica analitica </a:t>
            </a:r>
            <a:r>
              <a:rPr lang="it-IT" sz="3200" dirty="0"/>
              <a:t>applicata sia all'identificazione di </a:t>
            </a:r>
            <a:r>
              <a:rPr lang="it-IT" sz="3200" u="sng" dirty="0"/>
              <a:t>sostanze sconosciute</a:t>
            </a:r>
            <a:r>
              <a:rPr lang="it-IT" sz="3200" dirty="0"/>
              <a:t>, sia all'analisi in tracce di </a:t>
            </a:r>
            <a:r>
              <a:rPr lang="it-IT" sz="3200" u="sng" dirty="0"/>
              <a:t>sostanze note</a:t>
            </a:r>
            <a:r>
              <a:rPr lang="it-IT" sz="3200" dirty="0"/>
              <a:t>. La spettrometria di massa combinata alla spettroscopia a risonanza magnetica nucleare (NMR) e infrarossa (IR) riesce a fornire la struttura completa di una molecola organica (</a:t>
            </a:r>
            <a:r>
              <a:rPr lang="it-IT" sz="3200" b="1" dirty="0">
                <a:solidFill>
                  <a:srgbClr val="FF0000"/>
                </a:solidFill>
              </a:rPr>
              <a:t>nessuna tecnica è «autosufficiente»</a:t>
            </a:r>
            <a:r>
              <a:rPr lang="it-IT" sz="3200" dirty="0"/>
              <a:t>). La spettrometria di massa ci fornisce la </a:t>
            </a:r>
            <a:r>
              <a:rPr lang="it-IT" sz="3200" b="1" dirty="0"/>
              <a:t>massa</a:t>
            </a:r>
            <a:r>
              <a:rPr lang="it-IT" sz="3200" dirty="0"/>
              <a:t> delle molecole</a:t>
            </a:r>
            <a:r>
              <a:rPr lang="it-IT" sz="3200"/>
              <a:t>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054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Spettrometria di Massa con Ionizzazione per Impatto Elettronico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3007452"/>
            <a:ext cx="7886700" cy="1361712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/>
              <a:t>Limitazione Tecnica</a:t>
            </a:r>
            <a:r>
              <a:rPr lang="it-IT" dirty="0"/>
              <a:t>: Limitata a composti di basso peso molecolare e facilmente vaporizzabili nella camera di ionizzazione</a:t>
            </a:r>
          </a:p>
          <a:p>
            <a:pPr algn="just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7B55B-17BA-D198-8F67-71C7847A5FE6}"/>
              </a:ext>
            </a:extLst>
          </p:cNvPr>
          <p:cNvSpPr/>
          <p:nvPr/>
        </p:nvSpPr>
        <p:spPr>
          <a:xfrm>
            <a:off x="628650" y="2885090"/>
            <a:ext cx="8010853" cy="1484074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78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dirty="0"/>
              <a:t>Modalità di ionizzazione</a:t>
            </a:r>
            <a:br>
              <a:rPr lang="it-IT" altLang="it-IT" dirty="0"/>
            </a:br>
            <a:r>
              <a:rPr lang="it-IT" altLang="it-IT" b="1" dirty="0"/>
              <a:t>Soft </a:t>
            </a:r>
            <a:r>
              <a:rPr lang="it-IT" altLang="it-IT" b="1" dirty="0" err="1"/>
              <a:t>Ionization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538" y="2938627"/>
            <a:ext cx="8812924" cy="1917152"/>
          </a:xfrm>
        </p:spPr>
        <p:txBody>
          <a:bodyPr>
            <a:noAutofit/>
          </a:bodyPr>
          <a:lstStyle/>
          <a:p>
            <a:r>
              <a:rPr lang="it-IT" dirty="0"/>
              <a:t>Ionizzazione chimica: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 (CI)</a:t>
            </a:r>
          </a:p>
          <a:p>
            <a:r>
              <a:rPr lang="it-IT" dirty="0"/>
              <a:t>Desorbimento laser assistito da matrice: Matrix </a:t>
            </a:r>
            <a:r>
              <a:rPr lang="it-IT" dirty="0" err="1"/>
              <a:t>Assisted</a:t>
            </a:r>
            <a:r>
              <a:rPr lang="it-IT" dirty="0"/>
              <a:t> Laser </a:t>
            </a:r>
            <a:r>
              <a:rPr lang="it-IT" dirty="0" err="1"/>
              <a:t>Desorption</a:t>
            </a:r>
            <a:r>
              <a:rPr lang="it-IT" dirty="0"/>
              <a:t> (MALDI)</a:t>
            </a:r>
          </a:p>
          <a:p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dirty="0" err="1"/>
              <a:t>Electrospray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(ESI)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06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074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chimica: </a:t>
            </a:r>
            <a:r>
              <a:rPr lang="it-IT" b="1" dirty="0" err="1"/>
              <a:t>Chemical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 (CI)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076" y="2346489"/>
            <a:ext cx="8481848" cy="3376395"/>
          </a:xfrm>
        </p:spPr>
        <p:txBody>
          <a:bodyPr/>
          <a:lstStyle/>
          <a:p>
            <a:pPr algn="just"/>
            <a:r>
              <a:rPr lang="it-IT" dirty="0"/>
              <a:t>Nella ionizzazione a impatto elettronico (EI) la pressione è mantenuta più bassa possibile con efficienti sistemi di pompaggio (10</a:t>
            </a:r>
            <a:r>
              <a:rPr lang="it-IT" baseline="30000" dirty="0"/>
              <a:t>-4</a:t>
            </a:r>
            <a:r>
              <a:rPr lang="it-IT" dirty="0"/>
              <a:t> - 10</a:t>
            </a:r>
            <a:r>
              <a:rPr lang="it-IT" baseline="30000" dirty="0"/>
              <a:t>-7</a:t>
            </a:r>
            <a:r>
              <a:rPr lang="it-IT" dirty="0"/>
              <a:t> mmHg), e reazioni bimolecolari sono estremamente improbabili.</a:t>
            </a:r>
          </a:p>
          <a:p>
            <a:pPr algn="just"/>
            <a:r>
              <a:rPr lang="it-IT" dirty="0"/>
              <a:t>La </a:t>
            </a:r>
            <a:r>
              <a:rPr lang="it-IT" b="1" dirty="0"/>
              <a:t>ionizzazione chimica </a:t>
            </a:r>
            <a:r>
              <a:rPr lang="it-IT" dirty="0"/>
              <a:t>avviene invece se introduciamo nella camera di ionizzazione un gas reagente, ad esempio </a:t>
            </a:r>
            <a:r>
              <a:rPr lang="it-IT" b="1" dirty="0"/>
              <a:t>metano</a:t>
            </a:r>
            <a:r>
              <a:rPr lang="it-IT" dirty="0"/>
              <a:t>, in concentrazioni relativamente elevate (1 </a:t>
            </a:r>
            <a:r>
              <a:rPr lang="it-IT" dirty="0" err="1"/>
              <a:t>mmHg</a:t>
            </a:r>
            <a:r>
              <a:rPr lang="it-IT" dirty="0"/>
              <a:t>).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90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39663" b="18029"/>
          <a:stretch/>
        </p:blipFill>
        <p:spPr bwMode="auto">
          <a:xfrm>
            <a:off x="5398080" y="2527715"/>
            <a:ext cx="3512846" cy="22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58091" y="264051"/>
            <a:ext cx="66359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Ionizzazione chimica: </a:t>
            </a:r>
            <a:r>
              <a:rPr lang="it-IT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Chemical</a:t>
            </a:r>
            <a:r>
              <a:rPr lang="it-IT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Ionization</a:t>
            </a:r>
            <a:r>
              <a:rPr lang="it-IT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(CI)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0376" y="2227571"/>
            <a:ext cx="46538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Una sorgente a ionizzazione chimica (CI) è una sorgente a ionizzazione per impatto elettronico (EI) leggermente modificata. Il gas reagente (es: metano) viene introdotto direttamente nella sorgente oppure può anche essere mescolato con il campione prima di entrare nella sorgente.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56003" y="5459225"/>
            <a:ext cx="19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Inlet</a:t>
            </a:r>
            <a:r>
              <a:rPr lang="it-IT" dirty="0"/>
              <a:t> del campione 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6810038" y="4897523"/>
            <a:ext cx="169817" cy="4049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6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220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chimica: </a:t>
            </a:r>
            <a:r>
              <a:rPr lang="it-IT" b="1" dirty="0" err="1"/>
              <a:t>Chemical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 (CI)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3147" y="1774695"/>
            <a:ext cx="87129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Lo ione molecolare del metano generato per impatto elettronico può reagire con l'eccesso di metano estraendo un atomo di H: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sz="2400" dirty="0"/>
              <a:t>Il catione </a:t>
            </a:r>
            <a:r>
              <a:rPr lang="it-IT" sz="2400" b="1" dirty="0"/>
              <a:t>CH</a:t>
            </a:r>
            <a:r>
              <a:rPr lang="it-IT" sz="2400" b="1" baseline="-25000" dirty="0"/>
              <a:t>5</a:t>
            </a:r>
            <a:r>
              <a:rPr lang="it-IT" sz="2400" b="1" baseline="30000" dirty="0"/>
              <a:t>+</a:t>
            </a:r>
            <a:r>
              <a:rPr lang="it-IT" sz="2400" dirty="0"/>
              <a:t>, è un acido fortissimo, può quindi </a:t>
            </a:r>
            <a:r>
              <a:rPr lang="it-IT" sz="2400" dirty="0" err="1"/>
              <a:t>protonare</a:t>
            </a:r>
            <a:r>
              <a:rPr lang="it-IT" sz="2400" dirty="0"/>
              <a:t> con una reazione acido-base praticamente qualsiasi molecola organica. Questa tecnica di ionizzazione genera </a:t>
            </a:r>
            <a:r>
              <a:rPr lang="it-IT" sz="2400" b="1" dirty="0"/>
              <a:t>uno ione pseudo-molecolare (M+H)</a:t>
            </a:r>
            <a:r>
              <a:rPr lang="it-IT" sz="2400" b="1" baseline="30000" dirty="0"/>
              <a:t>+</a:t>
            </a:r>
            <a:r>
              <a:rPr lang="it-IT" sz="2400" b="1" dirty="0"/>
              <a:t> </a:t>
            </a:r>
            <a:r>
              <a:rPr lang="it-IT" sz="2400" dirty="0"/>
              <a:t>con un bassissimo eccesso di energia e le reazioni di frammentazione sono quindi poco importanti.</a:t>
            </a:r>
          </a:p>
        </p:txBody>
      </p:sp>
      <p:pic>
        <p:nvPicPr>
          <p:cNvPr id="4" name="Content Placeholder 3" descr="ms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25" y="2601321"/>
            <a:ext cx="6190161" cy="15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7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82" r="35242"/>
          <a:stretch/>
        </p:blipFill>
        <p:spPr>
          <a:xfrm>
            <a:off x="1554479" y="1579060"/>
            <a:ext cx="5422386" cy="527894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33210" y="0"/>
            <a:ext cx="707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+mj-lt"/>
              </a:rPr>
              <a:t>Confronto tra uno spettro EI e uno 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9537" y="802433"/>
            <a:ext cx="88049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/>
              <a:t>In uno spettro ottenuto per ionizzazione chimica (CI):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600" dirty="0"/>
              <a:t>La frammentazione è minore a causa della minore energia in gioco e il picco [M+1]</a:t>
            </a:r>
            <a:r>
              <a:rPr lang="it-IT" sz="2600" baseline="30000" dirty="0"/>
              <a:t>+ </a:t>
            </a:r>
            <a:r>
              <a:rPr lang="it-IT" sz="2600" dirty="0"/>
              <a:t> è più intenso.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600" dirty="0"/>
              <a:t>Si hanno minori informazioni sulla struttura.</a:t>
            </a:r>
            <a:endParaRPr lang="it-IT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103107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29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Metodi di Ionizzazione per </a:t>
            </a:r>
            <a:r>
              <a:rPr lang="it-IT" b="1" dirty="0"/>
              <a:t>Desorbimento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1696" y="2547311"/>
            <a:ext cx="7220607" cy="30179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Tecniche in cui le molecole di campione </a:t>
            </a:r>
            <a:r>
              <a:rPr lang="it-IT" b="1" dirty="0">
                <a:solidFill>
                  <a:srgbClr val="C00000"/>
                </a:solidFill>
              </a:rPr>
              <a:t>vengono emesse direttamente da una fase condensata in fase vapore come specie ioniche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Tecniche applicabili a composti a </a:t>
            </a:r>
            <a:r>
              <a:rPr lang="it-IT" b="1" dirty="0"/>
              <a:t>elevato peso molecolare, non volatili o composti ionici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Noi vedremo la tecnica MALDI.</a:t>
            </a:r>
          </a:p>
          <a:p>
            <a:pPr algn="just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1D672-18A4-ABBA-417C-1BB486456578}"/>
              </a:ext>
            </a:extLst>
          </p:cNvPr>
          <p:cNvSpPr/>
          <p:nvPr/>
        </p:nvSpPr>
        <p:spPr>
          <a:xfrm>
            <a:off x="752803" y="2412125"/>
            <a:ext cx="7618687" cy="301792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98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314" y="0"/>
            <a:ext cx="9013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Desorbimento Laser Assistito da Matrice: </a:t>
            </a:r>
            <a:r>
              <a:rPr lang="it-IT" b="1" dirty="0"/>
              <a:t>Matrix </a:t>
            </a:r>
            <a:r>
              <a:rPr lang="it-IT" b="1" dirty="0" err="1"/>
              <a:t>Assisted</a:t>
            </a:r>
            <a:r>
              <a:rPr lang="it-IT" b="1" dirty="0"/>
              <a:t> Laser </a:t>
            </a:r>
            <a:r>
              <a:rPr lang="it-IT" b="1" dirty="0" err="1"/>
              <a:t>Desorption</a:t>
            </a:r>
            <a:r>
              <a:rPr lang="it-IT" b="1" dirty="0"/>
              <a:t> (MALDI)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5080" y="2410361"/>
            <a:ext cx="8119243" cy="2923796"/>
          </a:xfrm>
        </p:spPr>
        <p:txBody>
          <a:bodyPr/>
          <a:lstStyle/>
          <a:p>
            <a:pPr algn="just"/>
            <a:r>
              <a:rPr lang="it-IT" dirty="0"/>
              <a:t>La tecnica MALDI è stata introdotta da </a:t>
            </a:r>
            <a:r>
              <a:rPr lang="it-IT" b="1" dirty="0" err="1"/>
              <a:t>Karas</a:t>
            </a:r>
            <a:r>
              <a:rPr lang="it-IT" dirty="0"/>
              <a:t> e </a:t>
            </a:r>
            <a:r>
              <a:rPr lang="it-IT" b="1" dirty="0" err="1"/>
              <a:t>Hillkamp</a:t>
            </a:r>
            <a:r>
              <a:rPr lang="it-IT" b="1" dirty="0"/>
              <a:t> </a:t>
            </a:r>
            <a:r>
              <a:rPr lang="it-IT" dirty="0"/>
              <a:t>nel 1988 per la ionizzazione di peptidi e di proteine. </a:t>
            </a:r>
          </a:p>
          <a:p>
            <a:pPr algn="just"/>
            <a:r>
              <a:rPr lang="it-IT" dirty="0"/>
              <a:t>Successivamente questa tecnica è stata in grado di analizzare altri tipi di biomolecole come oligosaccaridi, glicolipidi, nucleotidi e polimeri sintetici.</a:t>
            </a:r>
          </a:p>
        </p:txBody>
      </p:sp>
    </p:spTree>
    <p:extLst>
      <p:ext uri="{BB962C8B-B14F-4D97-AF65-F5344CB8AC3E}">
        <p14:creationId xmlns:p14="http://schemas.microsoft.com/office/powerpoint/2010/main" val="218422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B19AEC-83E2-21FC-988B-8927861F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15" y="5415307"/>
            <a:ext cx="1915200" cy="114912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14" y="1415719"/>
            <a:ext cx="9013372" cy="2464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Il campione ad alto peso molecolare (proteine o polimeri) è inserito in </a:t>
            </a:r>
            <a:r>
              <a:rPr lang="it-IT" sz="2400" b="1" dirty="0"/>
              <a:t>matrici cristalline </a:t>
            </a:r>
            <a:r>
              <a:rPr lang="it-IT" sz="2400" dirty="0"/>
              <a:t>(es. acido nicotinico, o acido di-</a:t>
            </a:r>
            <a:r>
              <a:rPr lang="it-IT" sz="2400" dirty="0" err="1"/>
              <a:t>idrossibenzoico</a:t>
            </a:r>
            <a:r>
              <a:rPr lang="it-IT" sz="2400" dirty="0"/>
              <a:t>).</a:t>
            </a:r>
            <a:r>
              <a:rPr lang="it-IT" sz="2400" b="1" dirty="0"/>
              <a:t> </a:t>
            </a:r>
            <a:r>
              <a:rPr lang="it-IT" sz="2400" dirty="0"/>
              <a:t>capaci di assorbire la radiazione </a:t>
            </a:r>
            <a:r>
              <a:rPr lang="it-IT" sz="2400" b="1" dirty="0"/>
              <a:t>UV</a:t>
            </a:r>
            <a:r>
              <a:rPr lang="it-IT" sz="2400" dirty="0"/>
              <a:t> proveniente da un </a:t>
            </a:r>
            <a:r>
              <a:rPr lang="it-IT" sz="2400" b="1" dirty="0"/>
              <a:t>laser</a:t>
            </a:r>
            <a:r>
              <a:rPr lang="it-IT" sz="2400" dirty="0"/>
              <a:t>. Il tutto viene posto in condizioni di </a:t>
            </a:r>
            <a:r>
              <a:rPr lang="it-IT" sz="2400" b="1" dirty="0"/>
              <a:t>alto vuoto </a:t>
            </a:r>
            <a:r>
              <a:rPr lang="it-IT" sz="2400" dirty="0"/>
              <a:t>e irraggiato con il laser ad elevata potenza. Il grosso della energia della radiazione del laser viene assorbito dalla matrice e successivamente trasferita al campione che può </a:t>
            </a:r>
            <a:r>
              <a:rPr lang="it-IT" sz="2400" b="1" dirty="0"/>
              <a:t>ionizzare </a:t>
            </a:r>
            <a:r>
              <a:rPr lang="it-IT" sz="2400" dirty="0"/>
              <a:t>e passare in fase vapore per effetto dell’alto vuoto.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01" y="4018942"/>
            <a:ext cx="4541243" cy="2583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56AB0B-4A82-95A5-C0B2-25BE389319E2}"/>
              </a:ext>
            </a:extLst>
          </p:cNvPr>
          <p:cNvSpPr/>
          <p:nvPr/>
        </p:nvSpPr>
        <p:spPr>
          <a:xfrm>
            <a:off x="1359701" y="3970811"/>
            <a:ext cx="6491914" cy="2680138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2499C4E-ED4F-D199-8958-DCCCEA99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0"/>
            <a:ext cx="9013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Desorbimento Laser Assistito da Matrice: </a:t>
            </a:r>
            <a:r>
              <a:rPr lang="it-IT" b="1" dirty="0"/>
              <a:t>Matrix </a:t>
            </a:r>
            <a:r>
              <a:rPr lang="it-IT" b="1" dirty="0" err="1"/>
              <a:t>Assisted</a:t>
            </a:r>
            <a:r>
              <a:rPr lang="it-IT" b="1" dirty="0"/>
              <a:t> Laser </a:t>
            </a:r>
            <a:r>
              <a:rPr lang="it-IT" b="1" dirty="0" err="1"/>
              <a:t>Desorption</a:t>
            </a:r>
            <a:r>
              <a:rPr lang="it-IT" b="1" dirty="0"/>
              <a:t> (MALDI)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43B9D-2BE5-1370-FE01-A51601C1E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49" y="5415307"/>
            <a:ext cx="1223381" cy="1005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44E227-E986-82A7-EBA1-68BD452FE18C}"/>
              </a:ext>
            </a:extLst>
          </p:cNvPr>
          <p:cNvSpPr txBox="1"/>
          <p:nvPr/>
        </p:nvSpPr>
        <p:spPr>
          <a:xfrm>
            <a:off x="6277430" y="5055666"/>
            <a:ext cx="1638295" cy="26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acido di-</a:t>
            </a:r>
            <a:r>
              <a:rPr lang="it-IT" sz="1100" dirty="0" err="1"/>
              <a:t>idrossibenzoico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7962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44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b="1" dirty="0" err="1"/>
              <a:t>Electrospray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717" y="2030577"/>
            <a:ext cx="870256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Metodo di ionizzazione evaporativo:</a:t>
            </a:r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200" dirty="0"/>
              <a:t>Le molecole organiche in </a:t>
            </a:r>
            <a:r>
              <a:rPr lang="it-IT" sz="3200" b="1" dirty="0"/>
              <a:t>soluzione</a:t>
            </a:r>
            <a:r>
              <a:rPr lang="it-IT" sz="3200" dirty="0"/>
              <a:t> vengono privati delle molecole di solvente per </a:t>
            </a:r>
            <a:r>
              <a:rPr lang="it-IT" sz="3200" b="1" dirty="0"/>
              <a:t>evaporazione con simultanea ionizzazione </a:t>
            </a:r>
            <a:r>
              <a:rPr lang="it-IT" sz="3200" dirty="0"/>
              <a:t>che lascia gli ioni pronti per l’analisi di massa. </a:t>
            </a:r>
          </a:p>
        </p:txBody>
      </p:sp>
    </p:spTree>
    <p:extLst>
      <p:ext uri="{BB962C8B-B14F-4D97-AF65-F5344CB8AC3E}">
        <p14:creationId xmlns:p14="http://schemas.microsoft.com/office/powerpoint/2010/main" val="391119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621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Introduzione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655" y="982867"/>
            <a:ext cx="8828689" cy="57332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i="1" dirty="0"/>
              <a:t>Alcune definizioni: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2600" b="1" dirty="0"/>
              <a:t>Massa Nominale (M)</a:t>
            </a:r>
            <a:r>
              <a:rPr lang="it-IT" sz="2600" dirty="0"/>
              <a:t>: massa della molecola basata solo sugli isotopi più abbondanti e approssimata all’intero più vicino.</a:t>
            </a:r>
          </a:p>
          <a:p>
            <a:pPr marL="0" indent="0" algn="just">
              <a:buNone/>
            </a:pPr>
            <a:r>
              <a:rPr lang="it-IT" sz="2600" b="1" dirty="0"/>
              <a:t>Massa Esatta</a:t>
            </a:r>
            <a:r>
              <a:rPr lang="it-IT" sz="2600" dirty="0"/>
              <a:t>: Massa di una molecola calcolata tenendo conto dei rapporti isotopici naturali. Tipicamente presenta 4-5 cifre decimali.</a:t>
            </a:r>
          </a:p>
          <a:p>
            <a:pPr marL="0" indent="0" algn="just">
              <a:buNone/>
            </a:pPr>
            <a:r>
              <a:rPr lang="it-IT" sz="2600" b="1" dirty="0"/>
              <a:t>Ione Molecolare</a:t>
            </a:r>
            <a:r>
              <a:rPr lang="it-IT" sz="2600" dirty="0"/>
              <a:t>: Ione di peso corrispondente alla massa nominale della molecola. In genere ottenuto per ossidazione della molecola. Viene rimosso un elettrone formando più precisamente un </a:t>
            </a:r>
            <a:r>
              <a:rPr lang="it-IT" sz="2600" b="1" dirty="0">
                <a:solidFill>
                  <a:srgbClr val="C00000"/>
                </a:solidFill>
              </a:rPr>
              <a:t>radical catione </a:t>
            </a:r>
            <a:r>
              <a:rPr lang="it-IT" sz="2600" dirty="0"/>
              <a:t>=</a:t>
            </a:r>
            <a:r>
              <a:rPr lang="it-IT" sz="2600" b="1" dirty="0">
                <a:solidFill>
                  <a:srgbClr val="C00000"/>
                </a:solidFill>
              </a:rPr>
              <a:t> </a:t>
            </a:r>
            <a:r>
              <a:rPr lang="it-IT" sz="2400" b="1" dirty="0">
                <a:solidFill>
                  <a:srgbClr val="C00000"/>
                </a:solidFill>
              </a:rPr>
              <a:t>M</a:t>
            </a:r>
            <a:r>
              <a:rPr lang="it-IT" sz="2400" b="1" baseline="30000" dirty="0">
                <a:solidFill>
                  <a:srgbClr val="C00000"/>
                </a:solidFill>
              </a:rPr>
              <a:t>.+</a:t>
            </a:r>
            <a:endParaRPr lang="it-IT" sz="26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it-IT" sz="2600" b="1" dirty="0"/>
              <a:t>Pattern Isotopico</a:t>
            </a:r>
            <a:r>
              <a:rPr lang="it-IT" sz="2600" dirty="0"/>
              <a:t>: Set di ioni molecolari a peso diverso dovuti alla distribuzione isotopica naturale (</a:t>
            </a:r>
            <a:r>
              <a:rPr lang="it-IT" sz="2600" i="1" dirty="0"/>
              <a:t>isotopi dello stesso elemento hanno masse differenti</a:t>
            </a:r>
            <a:r>
              <a:rPr lang="it-IT" sz="2600" dirty="0"/>
              <a:t>).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08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44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b="1" dirty="0" err="1"/>
              <a:t>Electrospray</a:t>
            </a:r>
            <a:r>
              <a:rPr lang="it-IT" b="1" dirty="0"/>
              <a:t> </a:t>
            </a:r>
            <a:r>
              <a:rPr lang="it-IT" b="1" dirty="0" err="1"/>
              <a:t>Ionization</a:t>
            </a:r>
            <a:r>
              <a:rPr lang="it-IT" b="1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482" y="2079711"/>
            <a:ext cx="8671035" cy="4226496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it-IT" sz="2600" dirty="0"/>
              <a:t>Una </a:t>
            </a:r>
            <a:r>
              <a:rPr lang="it-IT" sz="2600" b="1" dirty="0"/>
              <a:t>soluzione</a:t>
            </a:r>
            <a:r>
              <a:rPr lang="it-IT" sz="2600" dirty="0"/>
              <a:t> in </a:t>
            </a:r>
            <a:r>
              <a:rPr lang="it-IT" sz="2600" dirty="0" err="1"/>
              <a:t>MeOH</a:t>
            </a:r>
            <a:r>
              <a:rPr lang="it-IT" sz="2600" dirty="0"/>
              <a:t>/acqua o acetonitrile contenente l’analita viene </a:t>
            </a:r>
            <a:r>
              <a:rPr lang="it-IT" sz="2600" b="1" dirty="0"/>
              <a:t>nebulizzata</a:t>
            </a:r>
            <a:r>
              <a:rPr lang="it-IT" sz="2600" dirty="0"/>
              <a:t> in presenza di una </a:t>
            </a:r>
            <a:r>
              <a:rPr lang="it-IT" sz="2600" b="1" dirty="0"/>
              <a:t>differenza di potenziale</a:t>
            </a:r>
            <a:r>
              <a:rPr lang="it-IT" sz="2600" dirty="0"/>
              <a:t>.</a:t>
            </a:r>
          </a:p>
          <a:p>
            <a:pPr algn="just">
              <a:buFontTx/>
              <a:buChar char="-"/>
            </a:pPr>
            <a:r>
              <a:rPr lang="it-IT" sz="2600" dirty="0"/>
              <a:t>In questo modo si produce un </a:t>
            </a:r>
            <a:r>
              <a:rPr lang="it-IT" sz="2600" b="1" dirty="0" err="1">
                <a:solidFill>
                  <a:srgbClr val="C00000"/>
                </a:solidFill>
              </a:rPr>
              <a:t>aereosol</a:t>
            </a:r>
            <a:r>
              <a:rPr lang="it-IT" sz="2600" b="1" dirty="0">
                <a:solidFill>
                  <a:srgbClr val="C00000"/>
                </a:solidFill>
              </a:rPr>
              <a:t> di </a:t>
            </a:r>
            <a:r>
              <a:rPr lang="it-IT" sz="2600" b="1" dirty="0" err="1">
                <a:solidFill>
                  <a:srgbClr val="C00000"/>
                </a:solidFill>
              </a:rPr>
              <a:t>gocccioline</a:t>
            </a:r>
            <a:r>
              <a:rPr lang="it-IT" sz="2600" b="1" dirty="0">
                <a:solidFill>
                  <a:srgbClr val="C00000"/>
                </a:solidFill>
              </a:rPr>
              <a:t> cariche elettricamente</a:t>
            </a:r>
            <a:r>
              <a:rPr lang="it-IT" sz="2600" dirty="0"/>
              <a:t>. E’ importante che il solvente usato sia polare per favorire la formazione di cariche sulla superfice delle gocce.</a:t>
            </a:r>
          </a:p>
          <a:p>
            <a:pPr algn="just">
              <a:buFontTx/>
              <a:buChar char="-"/>
            </a:pPr>
            <a:r>
              <a:rPr lang="it-IT" sz="2600" dirty="0"/>
              <a:t> A questo punto le goccioline evaporano per effetto della camera a vuoto formando ioni dell’analita. In seguito c’è un sistema di accelerazione che porta ioni all’analizzatore. </a:t>
            </a:r>
          </a:p>
          <a:p>
            <a:pPr algn="just">
              <a:buFontTx/>
              <a:buChar char="-"/>
            </a:pPr>
            <a:r>
              <a:rPr lang="it-IT" sz="2600" dirty="0"/>
              <a:t>Con questa tecnica si osservano ioni pseudo-molecolari [</a:t>
            </a:r>
            <a:r>
              <a:rPr lang="it-IT" sz="2600" b="1" dirty="0"/>
              <a:t>M+1, H</a:t>
            </a:r>
            <a:r>
              <a:rPr lang="it-IT" sz="2600" dirty="0"/>
              <a:t>]</a:t>
            </a:r>
            <a:r>
              <a:rPr lang="it-IT" sz="2600" baseline="30000" dirty="0"/>
              <a:t>+</a:t>
            </a:r>
            <a:r>
              <a:rPr lang="it-IT" sz="2600" dirty="0"/>
              <a:t> ma si possono osservare anche addotti [</a:t>
            </a:r>
            <a:r>
              <a:rPr lang="it-IT" sz="2600" b="1" dirty="0"/>
              <a:t>M+23, Na</a:t>
            </a:r>
            <a:r>
              <a:rPr lang="it-IT" sz="2600" dirty="0"/>
              <a:t>]</a:t>
            </a:r>
            <a:r>
              <a:rPr lang="it-IT" sz="2600" baseline="30000" dirty="0"/>
              <a:t>+</a:t>
            </a:r>
            <a:r>
              <a:rPr lang="it-IT" sz="2600" dirty="0"/>
              <a:t> e [</a:t>
            </a:r>
            <a:r>
              <a:rPr lang="it-IT" sz="2600" b="1" dirty="0"/>
              <a:t>M+39, K</a:t>
            </a:r>
            <a:r>
              <a:rPr lang="it-IT" sz="2600" dirty="0"/>
              <a:t>]</a:t>
            </a:r>
            <a:r>
              <a:rPr lang="it-IT" sz="2600" baseline="30000" dirty="0"/>
              <a:t>+</a:t>
            </a:r>
            <a:r>
              <a:rPr lang="it-IT" sz="2600" dirty="0"/>
              <a:t>. Ioni sodio e potassio sono ubiquitari nei solventi.</a:t>
            </a:r>
          </a:p>
        </p:txBody>
      </p:sp>
    </p:spTree>
    <p:extLst>
      <p:ext uri="{BB962C8B-B14F-4D97-AF65-F5344CB8AC3E}">
        <p14:creationId xmlns:p14="http://schemas.microsoft.com/office/powerpoint/2010/main" val="155746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02812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dirty="0" err="1"/>
              <a:t>Electrospray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655" y="1573377"/>
            <a:ext cx="8797159" cy="4351338"/>
          </a:xfrm>
        </p:spPr>
        <p:txBody>
          <a:bodyPr>
            <a:normAutofit/>
          </a:bodyPr>
          <a:lstStyle/>
          <a:p>
            <a:pPr algn="just"/>
            <a:r>
              <a:rPr lang="it-IT" altLang="it-IT" dirty="0"/>
              <a:t>Il campione in soluzione entra nella sorgente di ionizzazione attraverso un capillare in acciaio inossidabile ed è circondato da un flusso coassiale di N</a:t>
            </a:r>
            <a:r>
              <a:rPr lang="it-IT" altLang="it-IT" baseline="-25000" dirty="0"/>
              <a:t>2 </a:t>
            </a:r>
          </a:p>
          <a:p>
            <a:r>
              <a:rPr lang="it-IT" altLang="it-IT" dirty="0"/>
              <a:t>L’estremità del capillare è mantenuta a un alto potenziale elettrico.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EF5D8F-216A-4989-BE73-F50A0B4F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0" y="3878347"/>
            <a:ext cx="7695492" cy="26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6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6017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Ionizzazione </a:t>
            </a:r>
            <a:r>
              <a:rPr lang="it-IT" dirty="0" err="1"/>
              <a:t>Elettrospray</a:t>
            </a:r>
            <a:r>
              <a:rPr lang="it-IT" dirty="0"/>
              <a:t>: </a:t>
            </a:r>
            <a:r>
              <a:rPr lang="it-IT" dirty="0" err="1"/>
              <a:t>Electrospray</a:t>
            </a:r>
            <a:r>
              <a:rPr lang="it-IT" dirty="0"/>
              <a:t> </a:t>
            </a:r>
            <a:r>
              <a:rPr lang="it-IT" dirty="0" err="1"/>
              <a:t>Ionization</a:t>
            </a:r>
            <a:r>
              <a:rPr lang="it-IT" dirty="0"/>
              <a:t> (ESI)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311" y="1659158"/>
            <a:ext cx="8849859" cy="2376814"/>
          </a:xfrm>
        </p:spPr>
        <p:txBody>
          <a:bodyPr>
            <a:noAutofit/>
          </a:bodyPr>
          <a:lstStyle/>
          <a:p>
            <a:pPr algn="just"/>
            <a:r>
              <a:rPr lang="it-IT" altLang="it-IT" sz="2000" dirty="0"/>
              <a:t>Quando la soluzione fuoriesce dal capillare, in presenza della corrente di gas (azoto), forma un aerosol di goccioline cariche elettricamente.</a:t>
            </a:r>
          </a:p>
          <a:p>
            <a:pPr algn="just"/>
            <a:r>
              <a:rPr lang="it-IT" altLang="it-IT" sz="2000" dirty="0"/>
              <a:t>Le goccioline di aerosol si riducono di volume man mano che il solvente evapora (analisi sotto vuoto).</a:t>
            </a:r>
          </a:p>
          <a:p>
            <a:pPr algn="just"/>
            <a:r>
              <a:rPr lang="it-IT" altLang="it-IT" sz="2000" dirty="0"/>
              <a:t>Quando la repulsione elettrostatica tra le specie cariche raggiunge un punto critico, la gocciolina subisce la cosiddetta “</a:t>
            </a:r>
            <a:r>
              <a:rPr lang="it-IT" altLang="it-IT" sz="2000" b="1" dirty="0"/>
              <a:t>esplosione di Coulomb</a:t>
            </a:r>
            <a:r>
              <a:rPr lang="it-IT" altLang="it-IT" sz="2000" dirty="0"/>
              <a:t>” che rilascia il campione ionico in fase gassosa.</a:t>
            </a:r>
          </a:p>
          <a:p>
            <a:pPr algn="just"/>
            <a:endParaRPr lang="it-IT" altLang="it-IT" sz="2000" dirty="0"/>
          </a:p>
          <a:p>
            <a:pPr algn="just"/>
            <a:endParaRPr lang="it-IT" altLang="it-IT" sz="2000" dirty="0"/>
          </a:p>
          <a:p>
            <a:pPr algn="just"/>
            <a:endParaRPr lang="it-IT" sz="2000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2DE7637F-379D-4209-8661-75B79E57C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3" y="4445745"/>
            <a:ext cx="6467045" cy="22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1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15004" y="406038"/>
            <a:ext cx="2442754" cy="227293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8" descr="300px-Spettro_di_massa_del_tolu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4628243"/>
            <a:ext cx="3810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676525" y="1332593"/>
            <a:ext cx="760412" cy="287338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449887" y="1331006"/>
            <a:ext cx="760413" cy="287337"/>
          </a:xfrm>
          <a:prstGeom prst="rightArrow">
            <a:avLst>
              <a:gd name="adj1" fmla="val 50000"/>
              <a:gd name="adj2" fmla="val 66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072312" y="2183493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771525" y="899206"/>
            <a:ext cx="1800225" cy="1152525"/>
            <a:chOff x="385" y="618"/>
            <a:chExt cx="1134" cy="72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85" y="618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21" y="935"/>
              <a:ext cx="7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Sorgente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6316662" y="899206"/>
            <a:ext cx="1800225" cy="1152525"/>
            <a:chOff x="3878" y="572"/>
            <a:chExt cx="1134" cy="72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878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014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Rivelatore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316662" y="2818493"/>
            <a:ext cx="1800225" cy="1152525"/>
            <a:chOff x="3878" y="1797"/>
            <a:chExt cx="1134" cy="726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878" y="1797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23" y="2024"/>
              <a:ext cx="907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600"/>
                <a:t>Sistema di</a:t>
              </a:r>
            </a:p>
            <a:p>
              <a:pPr algn="ctr">
                <a:spcBef>
                  <a:spcPct val="50000"/>
                </a:spcBef>
              </a:pPr>
              <a:r>
                <a:rPr lang="it-IT" altLang="it-IT" sz="1600"/>
                <a:t>Elaborazione</a:t>
              </a:r>
            </a:p>
          </p:txBody>
        </p: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3505200" y="880155"/>
            <a:ext cx="1800225" cy="1152525"/>
            <a:chOff x="2109" y="572"/>
            <a:chExt cx="1134" cy="726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109" y="572"/>
              <a:ext cx="1134" cy="72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181" y="890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dirty="0"/>
                <a:t>Analizzatore</a:t>
              </a:r>
            </a:p>
          </p:txBody>
        </p:sp>
      </p:grp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28650" y="3239181"/>
            <a:ext cx="180022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71525" y="3526518"/>
            <a:ext cx="15128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Introduzione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1600"/>
              <a:t>campione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347787" y="2447018"/>
            <a:ext cx="358775" cy="576263"/>
          </a:xfrm>
          <a:prstGeom prst="upArrow">
            <a:avLst>
              <a:gd name="adj1" fmla="val 50000"/>
              <a:gd name="adj2" fmla="val 40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7072312" y="4104368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84187" y="43089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841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84187" y="244701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1480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571750" y="3096306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803775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571750" y="381544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2571750" y="3096306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4227512" y="3096306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4227512" y="244701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4227512" y="2447018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8764587" y="4308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716212" y="3312206"/>
            <a:ext cx="215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pompa ad alto vuoto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1060450" y="484868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ionizzazione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795712" y="484868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separazione ioni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6604000" y="486456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rivelazione 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69EEB-0583-5978-8417-3A3AC2D3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2" y="4850492"/>
            <a:ext cx="4911721" cy="1828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L’analizzatore è una sezione dello strumento dedicata alla separazione degli ioni sulla base del loro rapporto massa/carica (m/z). </a:t>
            </a:r>
          </a:p>
        </p:txBody>
      </p:sp>
    </p:spTree>
    <p:extLst>
      <p:ext uri="{BB962C8B-B14F-4D97-AF65-F5344CB8AC3E}">
        <p14:creationId xmlns:p14="http://schemas.microsoft.com/office/powerpoint/2010/main" val="3635337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ANALIZZATORI DI MASSA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42583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Separa la miscela di ioni generata dalla ionizzazione in base al rapporto </a:t>
            </a:r>
            <a:r>
              <a:rPr lang="it-IT" i="1" dirty="0"/>
              <a:t>m/z. </a:t>
            </a:r>
            <a:r>
              <a:rPr lang="it-IT" dirty="0"/>
              <a:t>Ne esistono di vari tipi:</a:t>
            </a:r>
          </a:p>
          <a:p>
            <a:pPr marL="0" indent="0" algn="just">
              <a:buNone/>
            </a:pPr>
            <a:endParaRPr lang="it-IT" sz="1800" i="1" dirty="0"/>
          </a:p>
          <a:p>
            <a:pPr lvl="1" algn="just"/>
            <a:r>
              <a:rPr lang="it-IT" sz="2800" b="1" dirty="0"/>
              <a:t>A settori elettrostatico e magnetico</a:t>
            </a:r>
          </a:p>
          <a:p>
            <a:pPr lvl="1" algn="just"/>
            <a:r>
              <a:rPr lang="it-IT" sz="2800" dirty="0"/>
              <a:t>Quadrupolo</a:t>
            </a:r>
          </a:p>
          <a:p>
            <a:pPr lvl="1" algn="just"/>
            <a:r>
              <a:rPr lang="it-IT" sz="2800" dirty="0"/>
              <a:t>Trappola ionica (</a:t>
            </a:r>
            <a:r>
              <a:rPr lang="it-IT" sz="2800" dirty="0" err="1"/>
              <a:t>Ion</a:t>
            </a:r>
            <a:r>
              <a:rPr lang="it-IT" sz="2800" dirty="0"/>
              <a:t> </a:t>
            </a:r>
            <a:r>
              <a:rPr lang="it-IT" sz="2800" dirty="0" err="1"/>
              <a:t>trap</a:t>
            </a:r>
            <a:r>
              <a:rPr lang="it-IT" sz="2800" dirty="0"/>
              <a:t>)</a:t>
            </a:r>
          </a:p>
          <a:p>
            <a:pPr lvl="1" algn="just"/>
            <a:r>
              <a:rPr lang="it-IT" sz="2800" b="1" dirty="0"/>
              <a:t>A tempo di volo (TOF – Time of Flight)</a:t>
            </a:r>
          </a:p>
          <a:p>
            <a:pPr marL="457200" lvl="1" indent="0" algn="just">
              <a:buNone/>
            </a:pPr>
            <a:endParaRPr lang="it-IT" sz="2800" b="1" dirty="0"/>
          </a:p>
          <a:p>
            <a:pPr marL="457200" lvl="1" indent="0" algn="just">
              <a:buNone/>
            </a:pPr>
            <a:r>
              <a:rPr lang="it-IT" sz="2800" dirty="0"/>
              <a:t>In questo corso valuteremo solo gli analizzatori a settori elettrostatico e magnetico e a tempo </a:t>
            </a:r>
            <a:r>
              <a:rPr lang="it-IT" sz="2800"/>
              <a:t>di volo (TOF).</a:t>
            </a:r>
            <a:endParaRPr lang="it-IT" sz="2800" dirty="0"/>
          </a:p>
          <a:p>
            <a:pPr algn="just"/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00246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969" y="53112"/>
            <a:ext cx="7886700" cy="69824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Analizzatore a Settore Elettrostatico e Magnetico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480"/>
          <a:stretch/>
        </p:blipFill>
        <p:spPr>
          <a:xfrm>
            <a:off x="1777260" y="2406074"/>
            <a:ext cx="5849766" cy="382512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6256" y="5411450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/>
              <a:t>m/z</a:t>
            </a:r>
            <a:r>
              <a:rPr lang="it-IT" sz="2800" dirty="0"/>
              <a:t> = B</a:t>
            </a:r>
            <a:r>
              <a:rPr lang="it-IT" sz="2800" baseline="30000" dirty="0"/>
              <a:t>2</a:t>
            </a:r>
            <a:r>
              <a:rPr lang="it-IT" sz="2800" dirty="0"/>
              <a:t>r</a:t>
            </a:r>
            <a:r>
              <a:rPr lang="it-IT" sz="2800" baseline="30000" dirty="0"/>
              <a:t>2</a:t>
            </a:r>
            <a:r>
              <a:rPr lang="it-IT" sz="2800" dirty="0"/>
              <a:t>/2V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4849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V = valore campo elettrico</a:t>
            </a:r>
          </a:p>
          <a:p>
            <a:r>
              <a:rPr lang="it-IT" dirty="0"/>
              <a:t>B = valore del campo magnetico</a:t>
            </a:r>
          </a:p>
          <a:p>
            <a:r>
              <a:rPr lang="it-IT" dirty="0"/>
              <a:t>r = raggio della traiettoria circolare dello 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73046" y="5934670"/>
            <a:ext cx="437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Il raggio (r) e V sono fissi, viene fatto variare il campo magnetico (B) per indirizzare gli ioni a diverso m/z verso la fenditura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5EE8-F613-DDE3-0BA5-2499FE531472}"/>
              </a:ext>
            </a:extLst>
          </p:cNvPr>
          <p:cNvSpPr txBox="1">
            <a:spLocks/>
          </p:cNvSpPr>
          <p:nvPr/>
        </p:nvSpPr>
        <p:spPr>
          <a:xfrm>
            <a:off x="144849" y="6922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6259F-2A29-8CA6-CCC6-DA59E1BAE7B6}"/>
              </a:ext>
            </a:extLst>
          </p:cNvPr>
          <p:cNvSpPr txBox="1"/>
          <p:nvPr/>
        </p:nvSpPr>
        <p:spPr>
          <a:xfrm>
            <a:off x="72424" y="626799"/>
            <a:ext cx="89991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Gli analizzatori più diffusi sono basati su un settore </a:t>
            </a:r>
            <a:r>
              <a:rPr lang="it-IT" sz="2000" b="1" dirty="0"/>
              <a:t>ELETTROSTATICO</a:t>
            </a:r>
            <a:r>
              <a:rPr lang="it-IT" sz="2000" dirty="0"/>
              <a:t> e un settore </a:t>
            </a:r>
            <a:r>
              <a:rPr lang="it-IT" sz="2000" b="1" dirty="0"/>
              <a:t>MAGNETICO.</a:t>
            </a:r>
            <a:r>
              <a:rPr lang="it-IT" sz="2000" dirty="0"/>
              <a:t> Gli ioni (formati nella camera di ionizzazione) vengono condotti nel settore </a:t>
            </a:r>
            <a:r>
              <a:rPr lang="it-IT" sz="2000" b="1" dirty="0">
                <a:solidFill>
                  <a:srgbClr val="FF0000"/>
                </a:solidFill>
              </a:rPr>
              <a:t>ELETTROSTATICO</a:t>
            </a:r>
            <a:r>
              <a:rPr lang="it-IT" sz="2000" dirty="0"/>
              <a:t> dove vengono accelerati da una differenza di potenziale applicata. Quando uno ione carico entra nel settore </a:t>
            </a:r>
            <a:r>
              <a:rPr lang="it-IT" sz="2000" b="1" dirty="0">
                <a:solidFill>
                  <a:srgbClr val="FF0000"/>
                </a:solidFill>
              </a:rPr>
              <a:t>MAGNETICO</a:t>
            </a:r>
            <a:r>
              <a:rPr lang="it-IT" sz="2000" dirty="0"/>
              <a:t>, la sua traiettoria viene </a:t>
            </a:r>
            <a:r>
              <a:rPr lang="it-IT" sz="2000" b="1" dirty="0"/>
              <a:t>deflessa</a:t>
            </a:r>
            <a:r>
              <a:rPr lang="it-IT" sz="2000" dirty="0"/>
              <a:t> dall’azione del campo magnetico. In particolare, si ha una traiettoria circolare il cui </a:t>
            </a:r>
            <a:r>
              <a:rPr lang="it-IT" sz="2000" b="1" dirty="0"/>
              <a:t>raggio</a:t>
            </a:r>
            <a:r>
              <a:rPr lang="it-IT" sz="2000" dirty="0"/>
              <a:t> (r) è funzione del rapporto m/z, campo elettrico (V) e entità del campo magnetico (B).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8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713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Analizzatore a Tempo di Volo </a:t>
            </a:r>
            <a:br>
              <a:rPr lang="it-IT" dirty="0"/>
            </a:br>
            <a:r>
              <a:rPr lang="it-IT" dirty="0"/>
              <a:t>(TOF – Time of Flight)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778" y="2758743"/>
            <a:ext cx="8844270" cy="1767113"/>
          </a:xfrm>
        </p:spPr>
        <p:txBody>
          <a:bodyPr>
            <a:normAutofit/>
          </a:bodyPr>
          <a:lstStyle/>
          <a:p>
            <a:pPr algn="just"/>
            <a:r>
              <a:rPr lang="it-IT" sz="1800" dirty="0"/>
              <a:t>Separano gli ioni in base al tempo da essi impiegato per percorrere una certa distanza nota (un tubo rettilineo di 50-100 cm)</a:t>
            </a:r>
          </a:p>
          <a:p>
            <a:r>
              <a:rPr lang="it-IT" sz="1800" dirty="0"/>
              <a:t>Si misura il tempo impiegato dallo ione per percorrere il tubo di volo (microsecondi) e lo si converte in massa.</a:t>
            </a:r>
          </a:p>
          <a:p>
            <a:endParaRPr lang="it-IT" sz="1800" dirty="0"/>
          </a:p>
        </p:txBody>
      </p:sp>
      <p:pic>
        <p:nvPicPr>
          <p:cNvPr id="4" name="Picture 6" descr="TOF-scheme">
            <a:extLst>
              <a:ext uri="{FF2B5EF4-FFF2-40B4-BE49-F238E27FC236}">
                <a16:creationId xmlns:a16="http://schemas.microsoft.com/office/drawing/2014/main" id="{0F0443B6-EF25-4808-B19A-BD5E9CF2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3" y="4499163"/>
            <a:ext cx="3525634" cy="20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8706D-5564-10A7-FD6A-A53E2869356F}"/>
              </a:ext>
            </a:extLst>
          </p:cNvPr>
          <p:cNvSpPr txBox="1"/>
          <p:nvPr/>
        </p:nvSpPr>
        <p:spPr>
          <a:xfrm>
            <a:off x="94778" y="1418914"/>
            <a:ext cx="9049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Gli ioni formati nello ionizzatore vengono accelerati da un </a:t>
            </a:r>
            <a:r>
              <a:rPr lang="it-IT" sz="1800" b="1" dirty="0"/>
              <a:t>campo elettrico</a:t>
            </a:r>
            <a:r>
              <a:rPr lang="it-IT" sz="1800" dirty="0"/>
              <a:t> che porta tutti gli ioni alla </a:t>
            </a:r>
            <a:r>
              <a:rPr lang="it-IT" sz="1800" b="1" dirty="0">
                <a:solidFill>
                  <a:srgbClr val="FF0000"/>
                </a:solidFill>
              </a:rPr>
              <a:t>stessa energia cinetica</a:t>
            </a:r>
            <a:r>
              <a:rPr lang="it-IT" sz="1800" dirty="0"/>
              <a:t>. Dopo l’accelerazione iniziale, gli ioni percorrono in linea retta a </a:t>
            </a:r>
            <a:r>
              <a:rPr lang="it-IT" sz="1800" b="1" dirty="0"/>
              <a:t>velocità costante </a:t>
            </a:r>
            <a:r>
              <a:rPr lang="it-IT" sz="1800" dirty="0"/>
              <a:t>la distanza </a:t>
            </a:r>
            <a:r>
              <a:rPr lang="it-IT" sz="1800" b="1" dirty="0"/>
              <a:t>L </a:t>
            </a:r>
            <a:r>
              <a:rPr lang="it-IT" sz="1800" dirty="0"/>
              <a:t>(tubo di volo). La velocità di ogni singolo ione dipende dalla sua massa.</a:t>
            </a: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817E8-50C4-2406-4113-60FF9ACB48F0}"/>
              </a:ext>
            </a:extLst>
          </p:cNvPr>
          <p:cNvSpPr/>
          <p:nvPr/>
        </p:nvSpPr>
        <p:spPr>
          <a:xfrm>
            <a:off x="2522482" y="4466106"/>
            <a:ext cx="3925615" cy="212857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53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 tempo di Volo </a:t>
            </a:r>
            <a:br>
              <a:rPr lang="it-IT" dirty="0"/>
            </a:br>
            <a:r>
              <a:rPr lang="it-IT" dirty="0"/>
              <a:t>(TOF – Time of Flight)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163654"/>
            <a:ext cx="7886700" cy="3083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Poiché E = ½mv</a:t>
            </a:r>
            <a:r>
              <a:rPr lang="it-IT" baseline="30000" dirty="0"/>
              <a:t>2</a:t>
            </a:r>
            <a:r>
              <a:rPr lang="it-IT" dirty="0"/>
              <a:t>, a parità di energia cinetica gli ioni con rapporto m/z maggiore (più pesanti) hanno velocità minore rispetto agli ioni con rapporto m/z minore (più leggeri), e quindi impiegano più tempo ad arrivare al detector. Per questo il tempo di volo dei vari ioni misura il loro rapporto m/z.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24464-E815-58A5-1296-55FFB233BF3E}"/>
              </a:ext>
            </a:extLst>
          </p:cNvPr>
          <p:cNvSpPr/>
          <p:nvPr/>
        </p:nvSpPr>
        <p:spPr>
          <a:xfrm>
            <a:off x="628649" y="2566958"/>
            <a:ext cx="8010853" cy="2680138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306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7568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RIVELATORI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96948"/>
            <a:ext cx="7886700" cy="294694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200" dirty="0"/>
              <a:t>Sono dispositivi che all’arrivo di un fascio di ioni, danno un segnale elettrico proporzionale alla quantità degli ioni. </a:t>
            </a:r>
          </a:p>
          <a:p>
            <a:pPr algn="just"/>
            <a:r>
              <a:rPr lang="it-IT" sz="3200" dirty="0"/>
              <a:t>Il segnale viene poi amplificato e registrato.</a:t>
            </a:r>
          </a:p>
          <a:p>
            <a:pPr algn="just"/>
            <a:r>
              <a:rPr lang="it-IT" sz="3200" dirty="0"/>
              <a:t>Il più comune è il </a:t>
            </a:r>
            <a:r>
              <a:rPr lang="fr-FR" sz="3200" b="1" dirty="0" err="1">
                <a:solidFill>
                  <a:srgbClr val="FF0000"/>
                </a:solidFill>
              </a:rPr>
              <a:t>channel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electron</a:t>
            </a:r>
            <a:r>
              <a:rPr lang="fr-FR" sz="3200" b="1" dirty="0">
                <a:solidFill>
                  <a:srgbClr val="FF0000"/>
                </a:solidFill>
              </a:rPr>
              <a:t> multiplier </a:t>
            </a:r>
            <a:r>
              <a:rPr lang="fr-FR" sz="3200" dirty="0"/>
              <a:t>(C.E.M.)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98953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291" y="412423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Interpretazione degli Spettri di Massa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7563" y="2127856"/>
            <a:ext cx="7208874" cy="3967532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it-IT" dirty="0"/>
              <a:t>Identificazione dello ione molecolare (non necessariamente osservabile).</a:t>
            </a:r>
          </a:p>
          <a:p>
            <a:pPr marL="457200" indent="-457200" algn="just">
              <a:buAutoNum type="arabicParenR"/>
            </a:pPr>
            <a:r>
              <a:rPr lang="it-IT" dirty="0"/>
              <a:t>Identificazione degli ioni caratteristici.</a:t>
            </a:r>
          </a:p>
          <a:p>
            <a:pPr marL="457200" indent="-457200" algn="just">
              <a:buAutoNum type="arabicParenR"/>
            </a:pPr>
            <a:r>
              <a:rPr lang="it-IT" dirty="0"/>
              <a:t>Identificazione dei processi di frammentazione caratteristici.</a:t>
            </a:r>
          </a:p>
          <a:p>
            <a:pPr marL="457200" indent="-457200" algn="just">
              <a:buAutoNum type="arabicParenR"/>
            </a:pPr>
            <a:r>
              <a:rPr lang="it-IT" dirty="0"/>
              <a:t>Ricostruzione della struttura della molecola sulla base della conoscenza di meccanismi di frammentazione standard.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BDA91-4308-EB0B-80A3-757D44E91611}"/>
              </a:ext>
            </a:extLst>
          </p:cNvPr>
          <p:cNvSpPr/>
          <p:nvPr/>
        </p:nvSpPr>
        <p:spPr>
          <a:xfrm>
            <a:off x="967564" y="2127856"/>
            <a:ext cx="7437428" cy="3658088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65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951" y="171767"/>
            <a:ext cx="8749862" cy="65899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b="1" dirty="0">
                <a:solidFill>
                  <a:srgbClr val="FF0000"/>
                </a:solidFill>
              </a:rPr>
              <a:t>Uno spettrometro di massa è uno strumento che misura la massa di una molecola dopo che è stata ionizzata (es: ossidata)</a:t>
            </a:r>
            <a:r>
              <a:rPr lang="it-IT" sz="2400" dirty="0"/>
              <a:t>.</a:t>
            </a:r>
            <a:r>
              <a:rPr lang="it-IT" sz="2400" b="1" dirty="0">
                <a:solidFill>
                  <a:srgbClr val="FF0000"/>
                </a:solidFill>
              </a:rPr>
              <a:t> In spettrometria di massa si misura quindi il rapporto massa/carica (m/z)</a:t>
            </a:r>
            <a:r>
              <a:rPr lang="it-IT" sz="2400" dirty="0">
                <a:solidFill>
                  <a:srgbClr val="FF0000"/>
                </a:solidFill>
              </a:rPr>
              <a:t>.</a:t>
            </a: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Unità di misura della massa: </a:t>
            </a:r>
          </a:p>
          <a:p>
            <a:pPr lvl="1" algn="just"/>
            <a:r>
              <a:rPr lang="it-IT" b="1" dirty="0"/>
              <a:t>1 Da (= u) è 1/12 della massa di un atomo di </a:t>
            </a:r>
            <a:r>
              <a:rPr lang="it-IT" b="1" baseline="30000" dirty="0"/>
              <a:t>12</a:t>
            </a:r>
            <a:r>
              <a:rPr lang="it-IT" b="1" dirty="0"/>
              <a:t>C</a:t>
            </a:r>
          </a:p>
          <a:p>
            <a:pPr algn="just"/>
            <a:r>
              <a:rPr lang="it-IT" sz="2400" dirty="0"/>
              <a:t>Unità di misura della carica: </a:t>
            </a:r>
          </a:p>
          <a:p>
            <a:pPr lvl="1" algn="just"/>
            <a:r>
              <a:rPr lang="it-IT" dirty="0"/>
              <a:t>carica elementare = carica posseduta da un e- (o da un protone).</a:t>
            </a:r>
          </a:p>
          <a:p>
            <a:pPr marL="0" indent="0" algn="just">
              <a:buNone/>
            </a:pPr>
            <a:r>
              <a:rPr lang="it-IT" sz="2400" b="1" dirty="0"/>
              <a:t>m/z</a:t>
            </a:r>
          </a:p>
          <a:p>
            <a:pPr algn="just"/>
            <a:r>
              <a:rPr lang="it-IT" sz="2400" dirty="0"/>
              <a:t>z = carica di uno ione, numero di cariche elementari posseduto dallo ione. </a:t>
            </a:r>
          </a:p>
          <a:p>
            <a:pPr algn="just"/>
            <a:r>
              <a:rPr lang="it-IT" sz="2400" dirty="0"/>
              <a:t>se z =1 allora m/z è la massa in Dalton dello ione.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Nel corso vedremo solo ioni con valori di z pari a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CC7B1-6910-3347-B9DA-E68426B7C8DA}"/>
              </a:ext>
            </a:extLst>
          </p:cNvPr>
          <p:cNvSpPr/>
          <p:nvPr/>
        </p:nvSpPr>
        <p:spPr>
          <a:xfrm>
            <a:off x="1190296" y="6288656"/>
            <a:ext cx="6763407" cy="4101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58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701" y="1686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Interpretazione degli Spettri di Massa </a:t>
            </a:r>
            <a:r>
              <a:rPr lang="it-IT" b="1" dirty="0"/>
              <a:t>EI (Ionizzazione Elettronica)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12633" y="1710092"/>
            <a:ext cx="116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 dirty="0"/>
              <a:t>M + e</a:t>
            </a:r>
            <a:r>
              <a:rPr lang="it-IT" altLang="it-IT" sz="2800" baseline="30000" dirty="0"/>
              <a:t>-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381058" y="199901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73220" y="1494192"/>
            <a:ext cx="1579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/>
              <a:t>M</a:t>
            </a:r>
            <a:r>
              <a:rPr lang="it-IT" altLang="it-IT" sz="3200" baseline="42000"/>
              <a:t>+</a:t>
            </a:r>
            <a:r>
              <a:rPr lang="it-IT" altLang="it-IT" sz="4400" baseline="36000"/>
              <a:t>.</a:t>
            </a:r>
            <a:r>
              <a:rPr lang="it-IT" altLang="it-IT" sz="2800"/>
              <a:t>+</a:t>
            </a:r>
            <a:r>
              <a:rPr lang="it-IT" altLang="it-IT" sz="4400"/>
              <a:t> </a:t>
            </a:r>
            <a:r>
              <a:rPr lang="it-IT" altLang="it-IT" sz="2800"/>
              <a:t>2e</a:t>
            </a:r>
            <a:r>
              <a:rPr lang="it-IT" altLang="it-IT" sz="2800" baseline="30000"/>
              <a:t>-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52783" y="1494192"/>
            <a:ext cx="3171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Radical catione</a:t>
            </a:r>
          </a:p>
          <a:p>
            <a:r>
              <a:rPr lang="it-IT" altLang="it-IT" dirty="0"/>
              <a:t>specie a n° di elettroni dispari</a:t>
            </a:r>
          </a:p>
          <a:p>
            <a:r>
              <a:rPr lang="it-IT" altLang="it-IT" dirty="0"/>
              <a:t>IONE MOLECOLARE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285132" y="2819755"/>
            <a:ext cx="8480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radical catione M</a:t>
            </a:r>
            <a:r>
              <a:rPr lang="it-IT" sz="2400" baseline="30000" dirty="0"/>
              <a:t>+. </a:t>
            </a:r>
            <a:r>
              <a:rPr lang="it-IT" sz="2400" dirty="0"/>
              <a:t>(ione molecolare):</a:t>
            </a:r>
          </a:p>
          <a:p>
            <a:pPr algn="just"/>
            <a:endParaRPr lang="it-IT" sz="2400" baseline="300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400" dirty="0"/>
              <a:t>può perdere un radicale e trasformarsi in un catione A</a:t>
            </a:r>
            <a:r>
              <a:rPr lang="it-IT" sz="2400" baseline="30000" dirty="0"/>
              <a:t>+</a:t>
            </a:r>
            <a:r>
              <a:rPr lang="it-IT" sz="2400" dirty="0"/>
              <a:t> (a massa inferiore).</a:t>
            </a:r>
          </a:p>
          <a:p>
            <a:pPr lvl="1" algn="just"/>
            <a:endParaRPr lang="it-IT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400" dirty="0"/>
              <a:t>può riarrangiare perdendo una molecola neutra e originando un altro radical catione B</a:t>
            </a:r>
            <a:r>
              <a:rPr lang="it-IT" sz="2400" baseline="30000" dirty="0"/>
              <a:t>.+ </a:t>
            </a:r>
            <a:r>
              <a:rPr lang="it-IT" sz="2400" dirty="0"/>
              <a:t>(a massa inferiore).</a:t>
            </a:r>
          </a:p>
          <a:p>
            <a:pPr lvl="1" algn="just"/>
            <a:endParaRPr lang="it-IT" sz="2400" baseline="300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400" dirty="0"/>
              <a:t>Un catione A</a:t>
            </a:r>
            <a:r>
              <a:rPr lang="it-IT" sz="2400" baseline="30000" dirty="0"/>
              <a:t>+</a:t>
            </a:r>
            <a:r>
              <a:rPr lang="it-IT" sz="2400" dirty="0"/>
              <a:t> può perdere una molecola neutra e originare un altro catione C</a:t>
            </a:r>
            <a:r>
              <a:rPr lang="it-IT" sz="2400" baseline="30000" dirty="0"/>
              <a:t>+ </a:t>
            </a:r>
            <a:r>
              <a:rPr lang="it-IT" sz="2400" dirty="0"/>
              <a:t>(a massa inferiore).</a:t>
            </a:r>
            <a:endParaRPr lang="it-IT" sz="2400" baseline="30000" dirty="0"/>
          </a:p>
          <a:p>
            <a:pPr algn="just"/>
            <a:endParaRPr lang="it-IT" sz="2400" baseline="30000" dirty="0"/>
          </a:p>
          <a:p>
            <a:pPr algn="just"/>
            <a:endParaRPr lang="it-IT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054162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427" y="95635"/>
            <a:ext cx="7886700" cy="745483"/>
          </a:xfrm>
        </p:spPr>
        <p:txBody>
          <a:bodyPr/>
          <a:lstStyle/>
          <a:p>
            <a:pPr algn="ctr"/>
            <a:r>
              <a:rPr lang="it-IT" dirty="0"/>
              <a:t>Ione Molecolare </a:t>
            </a:r>
            <a:r>
              <a:rPr lang="it-IT" altLang="it-IT" b="1" dirty="0"/>
              <a:t>M</a:t>
            </a:r>
            <a:r>
              <a:rPr lang="it-IT" altLang="it-IT" b="1" baseline="30000" dirty="0"/>
              <a:t>+</a:t>
            </a:r>
            <a:r>
              <a:rPr lang="it-IT" altLang="it-IT" b="1" baseline="38000" dirty="0"/>
              <a:t>.</a:t>
            </a:r>
            <a:r>
              <a:rPr lang="it-IT" altLang="it-IT" b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895" y="1825625"/>
            <a:ext cx="887621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1) Se viene ionizzato il </a:t>
            </a:r>
            <a:r>
              <a:rPr lang="it-IT" sz="1800" b="1" dirty="0">
                <a:solidFill>
                  <a:srgbClr val="FF0000"/>
                </a:solidFill>
              </a:rPr>
              <a:t>metanolo</a:t>
            </a:r>
            <a:r>
              <a:rPr lang="it-IT" sz="1800" dirty="0"/>
              <a:t>, il relativo ione molecolare presenta il radical catione localizzato su un singolo atomo: ossigeno. Non esistono effetti di risonanza che possono delocalizzare la carica positiva o il radicale.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                                           </a:t>
            </a:r>
            <a:r>
              <a:rPr lang="it-IT" dirty="0"/>
              <a:t>  CH</a:t>
            </a:r>
            <a:r>
              <a:rPr lang="it-IT" baseline="-25000" dirty="0"/>
              <a:t>3</a:t>
            </a:r>
            <a:r>
              <a:rPr lang="it-IT" dirty="0"/>
              <a:t>OH + e</a:t>
            </a:r>
            <a:r>
              <a:rPr lang="it-IT" baseline="30000" dirty="0"/>
              <a:t>-                    </a:t>
            </a:r>
            <a:r>
              <a:rPr lang="it-IT" dirty="0"/>
              <a:t>CH</a:t>
            </a:r>
            <a:r>
              <a:rPr lang="it-IT" baseline="-25000" dirty="0"/>
              <a:t>3</a:t>
            </a:r>
            <a:r>
              <a:rPr lang="it-IT" dirty="0"/>
              <a:t>OH + 2e</a:t>
            </a:r>
            <a:r>
              <a:rPr lang="it-IT" baseline="30000" dirty="0"/>
              <a:t>-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2) Se viene ionizzato il </a:t>
            </a:r>
            <a:r>
              <a:rPr lang="it-IT" sz="1800" b="1" dirty="0" err="1">
                <a:solidFill>
                  <a:srgbClr val="FF0000"/>
                </a:solidFill>
              </a:rPr>
              <a:t>cicloesandiene</a:t>
            </a:r>
            <a:r>
              <a:rPr lang="it-IT" sz="1800" dirty="0"/>
              <a:t>, il relativo ione molecolare presenta il radicale e il catione delocalizzati su più atomi per effetto della risonanza. Posso scrivere più strutture limite in cui disporre radicale e catione. In questo caso si parla di </a:t>
            </a:r>
            <a:r>
              <a:rPr lang="it-IT" sz="1800" b="1" dirty="0"/>
              <a:t>ioni distonici</a:t>
            </a:r>
            <a:r>
              <a:rPr lang="it-IT" sz="1800" dirty="0"/>
              <a:t>, ovvero che mostrano il radicale e il catione su atomi diversi della stessa molecola.</a:t>
            </a:r>
          </a:p>
          <a:p>
            <a:pPr marL="0" indent="0" algn="just">
              <a:buNone/>
            </a:pPr>
            <a:endParaRPr lang="it-IT" b="1" baseline="30000" dirty="0"/>
          </a:p>
          <a:p>
            <a:pPr marL="0" indent="0" algn="just">
              <a:buNone/>
            </a:pPr>
            <a:endParaRPr lang="it-IT" baseline="30000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4400822" y="3314179"/>
            <a:ext cx="796834" cy="13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127194" y="2755651"/>
            <a:ext cx="424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/>
              <a:t>..</a:t>
            </a:r>
            <a:endParaRPr lang="it-IT" b="1" baseline="30000" dirty="0"/>
          </a:p>
          <a:p>
            <a:pPr>
              <a:lnSpc>
                <a:spcPct val="150000"/>
              </a:lnSpc>
            </a:pPr>
            <a:r>
              <a:rPr lang="it-IT" b="1" dirty="0"/>
              <a:t>..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59359" y="2813325"/>
            <a:ext cx="69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/>
              <a:t>+ </a:t>
            </a:r>
            <a:r>
              <a:rPr lang="it-IT" b="1" baseline="30000" dirty="0"/>
              <a:t>.</a:t>
            </a:r>
          </a:p>
          <a:p>
            <a:pPr>
              <a:lnSpc>
                <a:spcPct val="150000"/>
              </a:lnSpc>
            </a:pPr>
            <a:r>
              <a:rPr lang="it-IT" b="1" dirty="0"/>
              <a:t>..</a:t>
            </a: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26" y="5357042"/>
            <a:ext cx="2981597" cy="10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1494E2-2714-C1AC-0BB3-2B146CFA957C}"/>
              </a:ext>
            </a:extLst>
          </p:cNvPr>
          <p:cNvSpPr txBox="1"/>
          <p:nvPr/>
        </p:nvSpPr>
        <p:spPr>
          <a:xfrm>
            <a:off x="133895" y="1147109"/>
            <a:ext cx="8876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 seconda della molecola di partenza possono formarsi differenti tipologie di ioni molecolari. </a:t>
            </a:r>
          </a:p>
        </p:txBody>
      </p:sp>
    </p:spTree>
    <p:extLst>
      <p:ext uri="{BB962C8B-B14F-4D97-AF65-F5344CB8AC3E}">
        <p14:creationId xmlns:p14="http://schemas.microsoft.com/office/powerpoint/2010/main" val="3082756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500" y="3131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Frammentazione dello Ione Molecolare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599" y="1526812"/>
            <a:ext cx="87725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Può avvenire per </a:t>
            </a:r>
            <a:r>
              <a:rPr lang="it-IT" sz="2400" b="1" dirty="0"/>
              <a:t>rottura omolitica </a:t>
            </a:r>
            <a:r>
              <a:rPr lang="it-IT" sz="2400" dirty="0"/>
              <a:t>o </a:t>
            </a:r>
            <a:r>
              <a:rPr lang="it-IT" sz="2400" b="1" dirty="0"/>
              <a:t>eterolitica</a:t>
            </a:r>
            <a:r>
              <a:rPr lang="it-IT" sz="2400" dirty="0"/>
              <a:t> di un singolo legame.</a:t>
            </a:r>
          </a:p>
          <a:p>
            <a:pPr marL="0" indent="0" algn="just">
              <a:buNone/>
            </a:pPr>
            <a:r>
              <a:rPr lang="it-IT" sz="2400" dirty="0"/>
              <a:t> </a:t>
            </a:r>
          </a:p>
          <a:p>
            <a:pPr marL="0" indent="0" algn="just">
              <a:buNone/>
            </a:pPr>
            <a:r>
              <a:rPr lang="it-IT" sz="2400" b="1" dirty="0"/>
              <a:t>1</a:t>
            </a:r>
            <a:r>
              <a:rPr lang="it-IT" sz="2400" dirty="0"/>
              <a:t>. Dalla </a:t>
            </a:r>
            <a:r>
              <a:rPr lang="it-IT" sz="2400" b="1" dirty="0"/>
              <a:t>rottura omolitica</a:t>
            </a:r>
            <a:r>
              <a:rPr lang="it-IT" sz="2400" dirty="0"/>
              <a:t> si forma un </a:t>
            </a:r>
            <a:r>
              <a:rPr lang="it-IT" sz="2400" b="1" dirty="0">
                <a:solidFill>
                  <a:srgbClr val="FF0000"/>
                </a:solidFill>
              </a:rPr>
              <a:t>catione</a:t>
            </a:r>
            <a:r>
              <a:rPr lang="it-IT" sz="2400" dirty="0"/>
              <a:t> e un </a:t>
            </a:r>
            <a:r>
              <a:rPr lang="it-IT" sz="2400" b="1" dirty="0">
                <a:solidFill>
                  <a:srgbClr val="FF0000"/>
                </a:solidFill>
              </a:rPr>
              <a:t>radicale</a:t>
            </a:r>
            <a:r>
              <a:rPr lang="it-IT" sz="2400" dirty="0"/>
              <a:t>. Si usano le frecce con una punta (spostamenti di un elettrone). </a:t>
            </a:r>
          </a:p>
          <a:p>
            <a:pPr marL="0" indent="0" algn="just">
              <a:buNone/>
            </a:pPr>
            <a:r>
              <a:rPr lang="it-IT" sz="2400" dirty="0"/>
              <a:t>Immaginiamo di aver formato lo ione molecolare di un etere alchilico. La carica e il radicale sono localizzati sull’atomo di ossigeno. A questo punto può succedere che lo ione molecolare frammenti omoliticamente portando alla formazione di un radicale metilico e di uno ione </a:t>
            </a:r>
            <a:r>
              <a:rPr lang="it-IT" sz="2400" dirty="0" err="1"/>
              <a:t>ossonio</a:t>
            </a:r>
            <a:r>
              <a:rPr lang="it-IT" sz="24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CCDA2-B477-D281-192E-849BEC16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38" y="5329788"/>
            <a:ext cx="4820323" cy="647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B34DB9-2616-5347-A055-E7444E682D2D}"/>
              </a:ext>
            </a:extLst>
          </p:cNvPr>
          <p:cNvSpPr txBox="1"/>
          <p:nvPr/>
        </p:nvSpPr>
        <p:spPr>
          <a:xfrm>
            <a:off x="3495675" y="59775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rottura omolitica</a:t>
            </a:r>
            <a:r>
              <a:rPr lang="it-IT" sz="1800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5904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16302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Frammentazione dello Ione Molecolare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46583" b="23033"/>
          <a:stretch/>
        </p:blipFill>
        <p:spPr bwMode="auto">
          <a:xfrm>
            <a:off x="944216" y="4592269"/>
            <a:ext cx="7255566" cy="92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89083DC-94DA-30FF-25D8-86D4E776D500}"/>
              </a:ext>
            </a:extLst>
          </p:cNvPr>
          <p:cNvSpPr txBox="1">
            <a:spLocks/>
          </p:cNvSpPr>
          <p:nvPr/>
        </p:nvSpPr>
        <p:spPr>
          <a:xfrm>
            <a:off x="185737" y="1810591"/>
            <a:ext cx="8772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b="1" dirty="0"/>
              <a:t>2</a:t>
            </a:r>
            <a:r>
              <a:rPr lang="it-IT" sz="2400" dirty="0"/>
              <a:t>. Nella </a:t>
            </a:r>
            <a:r>
              <a:rPr lang="it-IT" sz="2400" b="1" dirty="0"/>
              <a:t>rottura eterolitica </a:t>
            </a:r>
            <a:r>
              <a:rPr lang="it-IT" sz="2400" dirty="0"/>
              <a:t>si forma di nuovo un </a:t>
            </a:r>
            <a:r>
              <a:rPr lang="it-IT" sz="2400" b="1" dirty="0">
                <a:solidFill>
                  <a:srgbClr val="FF0000"/>
                </a:solidFill>
              </a:rPr>
              <a:t>catione</a:t>
            </a:r>
            <a:r>
              <a:rPr lang="it-IT" sz="2400" dirty="0"/>
              <a:t> e un </a:t>
            </a:r>
            <a:r>
              <a:rPr lang="it-IT" sz="2400" b="1" dirty="0">
                <a:solidFill>
                  <a:srgbClr val="FF0000"/>
                </a:solidFill>
              </a:rPr>
              <a:t>radicale</a:t>
            </a:r>
            <a:r>
              <a:rPr lang="it-IT" sz="24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Si usano le frecce a doppia punta (movimento di 2 elettroni).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Immaginiamo di aver formato lo ione molecolare del 1-bromo propano. La carica e il radicale sono localizzati sull’atomo di bromo. A questo punto può succedere che lo ione molecolare frammenti </a:t>
            </a:r>
            <a:r>
              <a:rPr lang="it-IT" sz="2400" dirty="0" err="1"/>
              <a:t>eteroliticamente</a:t>
            </a:r>
            <a:r>
              <a:rPr lang="it-IT" sz="2400" dirty="0"/>
              <a:t> portando alla formazione di un radicale Br e di un catione alchilico.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363DF-ADB1-6516-5619-5A9D9C480AB2}"/>
              </a:ext>
            </a:extLst>
          </p:cNvPr>
          <p:cNvSpPr txBox="1"/>
          <p:nvPr/>
        </p:nvSpPr>
        <p:spPr>
          <a:xfrm>
            <a:off x="4840014" y="59124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 </a:t>
            </a:r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D0763-2D3A-BE5B-C70A-02A2BAD31BB5}"/>
              </a:ext>
            </a:extLst>
          </p:cNvPr>
          <p:cNvSpPr txBox="1"/>
          <p:nvPr/>
        </p:nvSpPr>
        <p:spPr>
          <a:xfrm>
            <a:off x="3479910" y="54232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rottura eterolitica</a:t>
            </a:r>
            <a:r>
              <a:rPr lang="it-IT" sz="1800" dirty="0"/>
              <a:t> </a:t>
            </a:r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10847-2781-44EB-4126-BEF9A5957604}"/>
              </a:ext>
            </a:extLst>
          </p:cNvPr>
          <p:cNvSpPr txBox="1"/>
          <p:nvPr/>
        </p:nvSpPr>
        <p:spPr>
          <a:xfrm>
            <a:off x="3140786" y="6161929"/>
            <a:ext cx="5817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Il catione alchilico può continuare la frammentazione……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372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Frammentazione di un Catione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951" y="1677873"/>
            <a:ext cx="871833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La frammentazione di un catione alchilico primario produce un altro catione (a più corta catena) e una molecola di etilene neutra.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74951" r="15629"/>
          <a:stretch/>
        </p:blipFill>
        <p:spPr bwMode="auto">
          <a:xfrm>
            <a:off x="1389842" y="4190426"/>
            <a:ext cx="6348549" cy="7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90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7" y="648392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Rottura Allilica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7" y="2462767"/>
            <a:ext cx="7624536" cy="204590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EE45E13-43DD-3F03-A8A3-2548B4049958}"/>
              </a:ext>
            </a:extLst>
          </p:cNvPr>
          <p:cNvSpPr txBox="1">
            <a:spLocks/>
          </p:cNvSpPr>
          <p:nvPr/>
        </p:nvSpPr>
        <p:spPr>
          <a:xfrm>
            <a:off x="-307682" y="140868"/>
            <a:ext cx="9759359" cy="82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Frammentazione dello Ione Molecolare</a:t>
            </a:r>
          </a:p>
          <a:p>
            <a:pPr algn="ctr"/>
            <a:r>
              <a:rPr lang="it-IT" dirty="0"/>
              <a:t>Idrocarburi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B64F715-EC1D-052D-B8C4-6DA828BE3408}"/>
              </a:ext>
            </a:extLst>
          </p:cNvPr>
          <p:cNvSpPr txBox="1">
            <a:spLocks/>
          </p:cNvSpPr>
          <p:nvPr/>
        </p:nvSpPr>
        <p:spPr>
          <a:xfrm>
            <a:off x="111641" y="4977993"/>
            <a:ext cx="8920717" cy="188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Quando si ha a che fare con </a:t>
            </a:r>
            <a:r>
              <a:rPr lang="it-IT" sz="2400" b="1" dirty="0">
                <a:solidFill>
                  <a:srgbClr val="FF0000"/>
                </a:solidFill>
              </a:rPr>
              <a:t>olefine terminali </a:t>
            </a:r>
            <a:r>
              <a:rPr lang="it-IT" sz="2400" dirty="0"/>
              <a:t>(esempio R = alchilico) si può osservare questo genere di frammentazione. Il relativo ione molecolare (distonico) può frammentare omoliticamente perdendo il gruppo R sotto forma di radicale (esempio radicale alchilico) formando un </a:t>
            </a:r>
            <a:r>
              <a:rPr lang="it-IT" sz="2400" b="1" dirty="0"/>
              <a:t>catione allilico </a:t>
            </a:r>
            <a:r>
              <a:rPr lang="it-IT" sz="2400" dirty="0"/>
              <a:t>stabilizzato per risonanza.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F34E9-A20E-D6B8-680E-54B1BC341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81099" y="3116024"/>
            <a:ext cx="333375" cy="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2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6211"/>
            <a:ext cx="7886700" cy="1009652"/>
          </a:xfrm>
        </p:spPr>
        <p:txBody>
          <a:bodyPr/>
          <a:lstStyle/>
          <a:p>
            <a:pPr algn="ctr"/>
            <a:r>
              <a:rPr lang="it-IT" dirty="0" err="1"/>
              <a:t>Riarrangiamenti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0650" y="1724097"/>
            <a:ext cx="8302699" cy="4351338"/>
          </a:xfrm>
        </p:spPr>
        <p:txBody>
          <a:bodyPr/>
          <a:lstStyle/>
          <a:p>
            <a:pPr algn="just"/>
            <a:r>
              <a:rPr lang="it-IT" dirty="0"/>
              <a:t>Alcuni  ioni che si vengono a formare nei processi di ionizzazione derivano da </a:t>
            </a:r>
            <a:r>
              <a:rPr lang="it-IT" b="1" dirty="0"/>
              <a:t>riarrangiamenti intramolecolari</a:t>
            </a:r>
            <a:r>
              <a:rPr lang="it-IT" dirty="0"/>
              <a:t> non attribuibili a semplici rotture di legame.</a:t>
            </a:r>
          </a:p>
          <a:p>
            <a:pPr algn="just"/>
            <a:r>
              <a:rPr lang="it-IT" dirty="0"/>
              <a:t>Portano in genere all’eliminazione di molecole neutre stabili.</a:t>
            </a:r>
          </a:p>
          <a:p>
            <a:pPr algn="just"/>
            <a:r>
              <a:rPr lang="it-IT" dirty="0"/>
              <a:t>Spesso coinvolgono migrazioni di atomi di H all’interno di molecole contenenti eteroatomi.</a:t>
            </a:r>
          </a:p>
          <a:p>
            <a:pPr algn="just"/>
            <a:r>
              <a:rPr lang="it-IT" dirty="0"/>
              <a:t>Il più famoso </a:t>
            </a:r>
            <a:r>
              <a:rPr lang="it-IT" dirty="0" err="1"/>
              <a:t>riarrangiamento</a:t>
            </a:r>
            <a:r>
              <a:rPr lang="it-IT" dirty="0"/>
              <a:t> è quello di </a:t>
            </a:r>
            <a:r>
              <a:rPr lang="it-IT" b="1" dirty="0" err="1"/>
              <a:t>McLafferty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65167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1757"/>
            <a:ext cx="7886700" cy="1012621"/>
          </a:xfrm>
        </p:spPr>
        <p:txBody>
          <a:bodyPr/>
          <a:lstStyle/>
          <a:p>
            <a:r>
              <a:rPr lang="it-IT" dirty="0" err="1"/>
              <a:t>Riarrangiamento</a:t>
            </a:r>
            <a:r>
              <a:rPr lang="it-IT" dirty="0"/>
              <a:t> di </a:t>
            </a:r>
            <a:r>
              <a:rPr lang="it-IT" dirty="0" err="1"/>
              <a:t>McLafferty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3920" y="1420935"/>
            <a:ext cx="7886700" cy="4351338"/>
          </a:xfrm>
        </p:spPr>
        <p:txBody>
          <a:bodyPr/>
          <a:lstStyle/>
          <a:p>
            <a:r>
              <a:rPr lang="it-IT" dirty="0"/>
              <a:t>La molecola deve possedere:</a:t>
            </a:r>
          </a:p>
          <a:p>
            <a:pPr marL="514350" indent="-514350">
              <a:buAutoNum type="arabicPeriod"/>
            </a:pPr>
            <a:r>
              <a:rPr lang="it-IT" sz="2800" dirty="0"/>
              <a:t>Gruppo carbonilico</a:t>
            </a:r>
          </a:p>
          <a:p>
            <a:pPr marL="514350" indent="-514350">
              <a:buAutoNum type="arabicPeriod"/>
            </a:pPr>
            <a:r>
              <a:rPr lang="it-IT" sz="2800" dirty="0"/>
              <a:t>Un atomo di idrogeno in posizione </a:t>
            </a:r>
            <a:r>
              <a:rPr lang="it-IT" sz="2800" dirty="0">
                <a:latin typeface="Symbol" panose="05050102010706020507" pitchFamily="18" charset="2"/>
              </a:rPr>
              <a:t>g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36303"/>
              </p:ext>
            </p:extLst>
          </p:nvPr>
        </p:nvGraphicFramePr>
        <p:xfrm>
          <a:off x="3067665" y="3751645"/>
          <a:ext cx="2472644" cy="225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64783" imgH="697787" progId="ChemDraw.Document.6.0">
                  <p:embed/>
                </p:oleObj>
              </mc:Choice>
              <mc:Fallback>
                <p:oleObj name="CS ChemDraw Drawing" r:id="rId2" imgW="764783" imgH="697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67665" y="3751645"/>
                        <a:ext cx="2472644" cy="2257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138717" y="473897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22957" y="473897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83335" y="3761944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12A4C-430E-2E25-29E4-A02A8C187519}"/>
              </a:ext>
            </a:extLst>
          </p:cNvPr>
          <p:cNvSpPr txBox="1"/>
          <p:nvPr/>
        </p:nvSpPr>
        <p:spPr>
          <a:xfrm>
            <a:off x="2404510" y="5536609"/>
            <a:ext cx="1734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Ione molecolare</a:t>
            </a:r>
          </a:p>
        </p:txBody>
      </p:sp>
    </p:spTree>
    <p:extLst>
      <p:ext uri="{BB962C8B-B14F-4D97-AF65-F5344CB8AC3E}">
        <p14:creationId xmlns:p14="http://schemas.microsoft.com/office/powerpoint/2010/main" val="3475376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44548"/>
            <a:ext cx="7886700" cy="828659"/>
          </a:xfrm>
        </p:spPr>
        <p:txBody>
          <a:bodyPr/>
          <a:lstStyle/>
          <a:p>
            <a:pPr algn="ctr"/>
            <a:r>
              <a:rPr lang="it-IT" dirty="0" err="1"/>
              <a:t>Riarrangiamento</a:t>
            </a:r>
            <a:r>
              <a:rPr lang="it-IT" dirty="0"/>
              <a:t> di </a:t>
            </a:r>
            <a:r>
              <a:rPr lang="it-IT" dirty="0" err="1"/>
              <a:t>McLafferty</a:t>
            </a:r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27" y="1354318"/>
            <a:ext cx="6640354" cy="367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8AC72-6B28-7F0A-6657-9F2834B7AC22}"/>
              </a:ext>
            </a:extLst>
          </p:cNvPr>
          <p:cNvSpPr txBox="1">
            <a:spLocks/>
          </p:cNvSpPr>
          <p:nvPr/>
        </p:nvSpPr>
        <p:spPr>
          <a:xfrm>
            <a:off x="95693" y="5314294"/>
            <a:ext cx="8952613" cy="154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dirty="0"/>
              <a:t>Quando si ha a che fare con </a:t>
            </a:r>
            <a:r>
              <a:rPr lang="it-IT" sz="2000" b="1" dirty="0">
                <a:solidFill>
                  <a:srgbClr val="FF0000"/>
                </a:solidFill>
              </a:rPr>
              <a:t>aldeidi, chetoni, acidi carbossilici, esteri, ammidi </a:t>
            </a:r>
            <a:r>
              <a:rPr lang="it-IT" sz="2000" dirty="0"/>
              <a:t>che mostrano atomo di idrogeno in posizione </a:t>
            </a:r>
            <a:r>
              <a:rPr lang="it-IT" sz="2000" dirty="0">
                <a:latin typeface="Symbol" panose="05050102010706020507" pitchFamily="18" charset="2"/>
              </a:rPr>
              <a:t>g </a:t>
            </a:r>
            <a:r>
              <a:rPr lang="it-IT" sz="2000" dirty="0"/>
              <a:t>si può osservare questo genere di frammentazione (Riarrangiamento di </a:t>
            </a:r>
            <a:r>
              <a:rPr lang="it-IT" sz="2000" dirty="0" err="1"/>
              <a:t>McLafferty</a:t>
            </a:r>
            <a:r>
              <a:rPr lang="it-IT" sz="2000" dirty="0"/>
              <a:t>). Il relativo ione molecolare può frammentare perdendo un olefina terminale come molecola neutra e un </a:t>
            </a:r>
            <a:r>
              <a:rPr lang="it-IT" sz="2000" b="1" dirty="0"/>
              <a:t>radical</a:t>
            </a:r>
            <a:r>
              <a:rPr lang="it-IT" sz="2000" dirty="0"/>
              <a:t> </a:t>
            </a:r>
            <a:r>
              <a:rPr lang="it-IT" sz="2000" b="1" dirty="0"/>
              <a:t>catione </a:t>
            </a:r>
            <a:r>
              <a:rPr lang="it-IT" sz="2000" dirty="0"/>
              <a:t>(a massa più bassa) stabilizzato per risonanza.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60826-2E12-A717-09B9-5ECBBD4F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0438" flipV="1">
            <a:off x="2797423" y="3769048"/>
            <a:ext cx="256337" cy="137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A2189-4E80-0939-F208-11CBCCF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0438" flipV="1">
            <a:off x="3187948" y="4292923"/>
            <a:ext cx="256337" cy="1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8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7" y="55299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Dissociazione di un legame </a:t>
            </a:r>
            <a:r>
              <a:rPr lang="it-IT" dirty="0">
                <a:latin typeface="Symbol" panose="05050102010706020507" pitchFamily="18" charset="2"/>
              </a:rPr>
              <a:t>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1" y="1629932"/>
            <a:ext cx="8143911" cy="38705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5433" y="5886135"/>
            <a:ext cx="87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Lo ione molecolare di un alcano lineare evolve formando un catione e un radicale. La carica resterà sul frammento che la stabilizza di più.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1555383-91A0-8C27-FC87-B40108C76881}"/>
              </a:ext>
            </a:extLst>
          </p:cNvPr>
          <p:cNvSpPr txBox="1">
            <a:spLocks/>
          </p:cNvSpPr>
          <p:nvPr/>
        </p:nvSpPr>
        <p:spPr>
          <a:xfrm>
            <a:off x="-307682" y="140868"/>
            <a:ext cx="9759359" cy="82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Alcani</a:t>
            </a:r>
          </a:p>
        </p:txBody>
      </p:sp>
    </p:spTree>
    <p:extLst>
      <p:ext uri="{BB962C8B-B14F-4D97-AF65-F5344CB8AC3E}">
        <p14:creationId xmlns:p14="http://schemas.microsoft.com/office/powerpoint/2010/main" val="109876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7303"/>
          <a:stretch/>
        </p:blipFill>
        <p:spPr>
          <a:xfrm>
            <a:off x="219907" y="2134358"/>
            <a:ext cx="8777886" cy="321992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850" y="1953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Nella spettrometria di massa si utilizzano svariati modi per </a:t>
            </a:r>
            <a:r>
              <a:rPr lang="it-IT" sz="2400" b="1" dirty="0">
                <a:solidFill>
                  <a:srgbClr val="FF0000"/>
                </a:solidFill>
              </a:rPr>
              <a:t>generare ioni a partire dalla molecola </a:t>
            </a:r>
            <a:r>
              <a:rPr lang="it-IT" sz="2400" dirty="0"/>
              <a:t>(es: ossidazione), che poi vengono analizzati sulla base del loro rapporto </a:t>
            </a:r>
            <a:r>
              <a:rPr lang="it-IT" sz="2400" b="1" dirty="0"/>
              <a:t>massa/carica </a:t>
            </a:r>
            <a:r>
              <a:rPr lang="it-IT" sz="2400" dirty="0"/>
              <a:t>(m/z). Uno spettro di massa è la rappresentazione grafica dell’</a:t>
            </a:r>
            <a:r>
              <a:rPr lang="it-IT" sz="2400" b="1" dirty="0"/>
              <a:t>abbondanza relativa </a:t>
            </a:r>
            <a:r>
              <a:rPr lang="it-IT" sz="2400" dirty="0"/>
              <a:t>di ciascun ione in funzione del rapporto </a:t>
            </a:r>
            <a:r>
              <a:rPr lang="it-IT" sz="2400" b="1" dirty="0"/>
              <a:t>m/z</a:t>
            </a:r>
            <a:r>
              <a:rPr lang="it-IT" sz="2400" dirty="0"/>
              <a:t>.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0285" y="5354281"/>
            <a:ext cx="7557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Spettro di massa della dopamina (</a:t>
            </a:r>
            <a:r>
              <a:rPr lang="it-IT" sz="2400"/>
              <a:t>massa nominale: 153 Da)</a:t>
            </a:r>
            <a:endParaRPr lang="it-IT" sz="2400" dirty="0"/>
          </a:p>
          <a:p>
            <a:pPr algn="ctr"/>
            <a:r>
              <a:rPr lang="it-IT" sz="2400" b="1" dirty="0"/>
              <a:t>Picco base</a:t>
            </a:r>
            <a:r>
              <a:rPr lang="it-IT" sz="2400" dirty="0"/>
              <a:t>: il picco a maggior intensità (100)</a:t>
            </a:r>
          </a:p>
          <a:p>
            <a:pPr algn="ctr"/>
            <a:r>
              <a:rPr lang="it-IT" sz="2400" b="1" dirty="0"/>
              <a:t>Ione molecolare</a:t>
            </a:r>
            <a:r>
              <a:rPr lang="it-IT" sz="2400" dirty="0"/>
              <a:t>: picco a m/z = massa nominale </a:t>
            </a:r>
          </a:p>
        </p:txBody>
      </p:sp>
    </p:spTree>
    <p:extLst>
      <p:ext uri="{BB962C8B-B14F-4D97-AF65-F5344CB8AC3E}">
        <p14:creationId xmlns:p14="http://schemas.microsoft.com/office/powerpoint/2010/main" val="2749119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210" y="0"/>
            <a:ext cx="7886700" cy="6604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Alcani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15" y="797442"/>
            <a:ext cx="8654904" cy="4638113"/>
          </a:xfrm>
        </p:spPr>
        <p:txBody>
          <a:bodyPr/>
          <a:lstStyle/>
          <a:p>
            <a:pPr algn="just"/>
            <a:r>
              <a:rPr lang="it-IT" dirty="0"/>
              <a:t>Picco molecolare di bassa intensità. In generale, nelle molecole organiche si osservano frammentazioni che portano alla perdita di almeno 14 unità di massa.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b="29761"/>
          <a:stretch/>
        </p:blipFill>
        <p:spPr>
          <a:xfrm>
            <a:off x="968877" y="2122287"/>
            <a:ext cx="7023365" cy="3562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B3F8B-8245-BB13-31EC-F289C93CCE19}"/>
              </a:ext>
            </a:extLst>
          </p:cNvPr>
          <p:cNvSpPr txBox="1"/>
          <p:nvPr/>
        </p:nvSpPr>
        <p:spPr>
          <a:xfrm>
            <a:off x="526853" y="5744737"/>
            <a:ext cx="7897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Nel caso dell’ottano si osserva il segnale relativo allo ione molecolare a 114. Si osserva un segnale a 85 dovuto a un catione a 6 atomi di carbonio che ha perso un radicale etilico. E così via.</a:t>
            </a:r>
          </a:p>
        </p:txBody>
      </p:sp>
    </p:spTree>
    <p:extLst>
      <p:ext uri="{BB962C8B-B14F-4D97-AF65-F5344CB8AC3E}">
        <p14:creationId xmlns:p14="http://schemas.microsoft.com/office/powerpoint/2010/main" val="281258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3905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Alcheni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87494"/>
            <a:ext cx="8270801" cy="4351338"/>
          </a:xfrm>
        </p:spPr>
        <p:txBody>
          <a:bodyPr/>
          <a:lstStyle/>
          <a:p>
            <a:pPr algn="just"/>
            <a:r>
              <a:rPr lang="it-IT" dirty="0"/>
              <a:t>In genere è presente il picco molecolare.</a:t>
            </a:r>
          </a:p>
          <a:p>
            <a:pPr algn="just"/>
            <a:r>
              <a:rPr lang="it-IT" dirty="0"/>
              <a:t>La migrazione del doppio legame è facile.</a:t>
            </a:r>
          </a:p>
          <a:p>
            <a:pPr algn="just"/>
            <a:r>
              <a:rPr lang="it-IT" dirty="0"/>
              <a:t>Favorita la </a:t>
            </a:r>
            <a:r>
              <a:rPr lang="it-IT" b="1" dirty="0"/>
              <a:t>scissione allilica </a:t>
            </a:r>
            <a:r>
              <a:rPr lang="it-IT" dirty="0"/>
              <a:t>che porta alla formazione di cationi allilici stabilizzati per risonanza.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6707"/>
              </p:ext>
            </p:extLst>
          </p:nvPr>
        </p:nvGraphicFramePr>
        <p:xfrm>
          <a:off x="1670012" y="5772220"/>
          <a:ext cx="5513189" cy="72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23242" imgH="290713" progId="ChemDraw.Document.6.0">
                  <p:embed/>
                </p:oleObj>
              </mc:Choice>
              <mc:Fallback>
                <p:oleObj name="CS ChemDraw Drawing" r:id="rId2" imgW="2223242" imgH="290713" progId="ChemDraw.Document.6.0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0012" y="5772220"/>
                        <a:ext cx="5513189" cy="720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6">
            <a:extLst>
              <a:ext uri="{FF2B5EF4-FFF2-40B4-BE49-F238E27FC236}">
                <a16:creationId xmlns:a16="http://schemas.microsoft.com/office/drawing/2014/main" id="{0260C802-C620-94B2-C357-46D97B9C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80" y="3429000"/>
            <a:ext cx="7141055" cy="1912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1C0EB-E0B6-065C-D482-23C7B33103E8}"/>
              </a:ext>
            </a:extLst>
          </p:cNvPr>
          <p:cNvSpPr/>
          <p:nvPr/>
        </p:nvSpPr>
        <p:spPr>
          <a:xfrm>
            <a:off x="1604012" y="5625212"/>
            <a:ext cx="5645188" cy="10146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8256E-C146-EFFF-E191-EDFB68D7C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30661" flipV="1">
            <a:off x="1350250" y="3650153"/>
            <a:ext cx="309893" cy="1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3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0186" y="0"/>
            <a:ext cx="5635257" cy="776289"/>
          </a:xfrm>
        </p:spPr>
        <p:txBody>
          <a:bodyPr>
            <a:normAutofit fontScale="90000"/>
          </a:bodyPr>
          <a:lstStyle/>
          <a:p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 </a:t>
            </a:r>
            <a:r>
              <a:rPr lang="it-IT" altLang="it-IT" sz="32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Minion Pro" pitchFamily="18" charset="0"/>
              </a:rPr>
              <a:t>b</a:t>
            </a:r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-</a:t>
            </a:r>
            <a:r>
              <a:rPr lang="it-IT" alt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mircene</a:t>
            </a:r>
            <a:endParaRPr lang="it-IT" sz="32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013"/>
            <a:ext cx="9017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94773"/>
              </p:ext>
            </p:extLst>
          </p:nvPr>
        </p:nvGraphicFramePr>
        <p:xfrm>
          <a:off x="8759215" y="2729625"/>
          <a:ext cx="290917" cy="19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25951" imgH="90966" progId="ChemDraw.Document.6.0">
                  <p:embed/>
                </p:oleObj>
              </mc:Choice>
              <mc:Fallback>
                <p:oleObj name="CS ChemDraw Drawing" r:id="rId3" imgW="125951" imgH="90966" progId="ChemDraw.Document.6.0">
                  <p:embed/>
                  <p:pic>
                    <p:nvPicPr>
                      <p:cNvPr id="12" name="Oggetto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9215" y="2729625"/>
                        <a:ext cx="290917" cy="19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4">
            <a:extLst>
              <a:ext uri="{FF2B5EF4-FFF2-40B4-BE49-F238E27FC236}">
                <a16:creationId xmlns:a16="http://schemas.microsoft.com/office/drawing/2014/main" id="{D7852F91-2FE1-4F1D-1BA0-91C432C01A7B}"/>
              </a:ext>
            </a:extLst>
          </p:cNvPr>
          <p:cNvSpPr txBox="1"/>
          <p:nvPr/>
        </p:nvSpPr>
        <p:spPr>
          <a:xfrm>
            <a:off x="0" y="4626211"/>
            <a:ext cx="901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Nello spettro dello </a:t>
            </a:r>
            <a:r>
              <a:rPr lang="it-IT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b="1" dirty="0">
                <a:solidFill>
                  <a:srgbClr val="FF0000"/>
                </a:solidFill>
              </a:rPr>
              <a:t>-</a:t>
            </a:r>
            <a:r>
              <a:rPr lang="it-IT" sz="2000" b="1" dirty="0" err="1">
                <a:solidFill>
                  <a:srgbClr val="FF0000"/>
                </a:solidFill>
              </a:rPr>
              <a:t>mircene</a:t>
            </a:r>
            <a:r>
              <a:rPr lang="it-IT" sz="2000" dirty="0"/>
              <a:t> (PM = 136 u) si identifica il segnale dello ione molecolare a  m/z = 136 (C</a:t>
            </a:r>
            <a:r>
              <a:rPr lang="it-IT" sz="2000" baseline="-25000" dirty="0"/>
              <a:t>10</a:t>
            </a:r>
            <a:r>
              <a:rPr lang="it-IT" sz="2000" dirty="0"/>
              <a:t>H</a:t>
            </a:r>
            <a:r>
              <a:rPr lang="it-IT" sz="2000" baseline="-25000" dirty="0"/>
              <a:t>16</a:t>
            </a:r>
            <a:r>
              <a:rPr lang="it-IT" sz="2000" dirty="0"/>
              <a:t>)</a:t>
            </a:r>
            <a:r>
              <a:rPr lang="it-IT" sz="2000" baseline="30000" dirty="0"/>
              <a:t>+.</a:t>
            </a:r>
            <a:r>
              <a:rPr lang="it-IT" sz="2000" dirty="0"/>
              <a:t>. In aggiunta i segnali più intensi dello spettro si identificano a </a:t>
            </a:r>
            <a:r>
              <a:rPr lang="it-IT" sz="2000" b="1" dirty="0"/>
              <a:t>m/z = 93 </a:t>
            </a:r>
            <a:r>
              <a:rPr lang="it-IT" sz="2000" dirty="0"/>
              <a:t>e </a:t>
            </a:r>
            <a:r>
              <a:rPr lang="it-IT" sz="2000" b="1" dirty="0"/>
              <a:t>m/z = 69</a:t>
            </a:r>
            <a:r>
              <a:rPr lang="it-IT" sz="2000" dirty="0"/>
              <a:t>. Questi segnali sono relativi a due </a:t>
            </a:r>
            <a:r>
              <a:rPr lang="it-IT" sz="2000" b="1" dirty="0"/>
              <a:t>frammentazioni alliliche </a:t>
            </a:r>
            <a:r>
              <a:rPr lang="it-IT" sz="2000" dirty="0"/>
              <a:t>dello ione molecolare. Nelle frammentazioni alliliche il radical catione si frammenta formando un radicale e un catione allilico stabilizzato per risonanza. </a:t>
            </a:r>
          </a:p>
        </p:txBody>
      </p:sp>
    </p:spTree>
    <p:extLst>
      <p:ext uri="{BB962C8B-B14F-4D97-AF65-F5344CB8AC3E}">
        <p14:creationId xmlns:p14="http://schemas.microsoft.com/office/powerpoint/2010/main" val="1555858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1" y="1528871"/>
            <a:ext cx="3816526" cy="17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2" y="3963239"/>
            <a:ext cx="4163967" cy="16510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354633" y="875603"/>
            <a:ext cx="435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Rotture Alliliche: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625230"/>
              </p:ext>
            </p:extLst>
          </p:nvPr>
        </p:nvGraphicFramePr>
        <p:xfrm>
          <a:off x="2384564" y="5203253"/>
          <a:ext cx="681037" cy="5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80816" imgH="51548" progId="ChemDraw.Document.6.0">
                  <p:embed/>
                </p:oleObj>
              </mc:Choice>
              <mc:Fallback>
                <p:oleObj name="CS ChemDraw Drawing" r:id="rId4" imgW="680816" imgH="515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4564" y="5203253"/>
                        <a:ext cx="681037" cy="5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7D603B2B-391D-6549-23CF-B7339E20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6" y="0"/>
            <a:ext cx="5635257" cy="776289"/>
          </a:xfrm>
        </p:spPr>
        <p:txBody>
          <a:bodyPr>
            <a:normAutofit fontScale="90000"/>
          </a:bodyPr>
          <a:lstStyle/>
          <a:p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 </a:t>
            </a:r>
            <a:r>
              <a:rPr lang="it-IT" altLang="it-IT" sz="32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Minion Pro" pitchFamily="18" charset="0"/>
              </a:rPr>
              <a:t>b</a:t>
            </a:r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-</a:t>
            </a:r>
            <a:r>
              <a:rPr lang="it-IT" alt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mircene</a:t>
            </a:r>
            <a:endParaRPr lang="it-I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3F0F1-E459-AF4B-D00D-C26E2301D651}"/>
              </a:ext>
            </a:extLst>
          </p:cNvPr>
          <p:cNvSpPr txBox="1"/>
          <p:nvPr/>
        </p:nvSpPr>
        <p:spPr>
          <a:xfrm>
            <a:off x="4837814" y="1339750"/>
            <a:ext cx="41639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Ione molecolare frammenta nella posizione indicata dalla linea producendo un catione e un radicale. Possono avvenire due possibilità che formano due cationi allilici stabilizzati per risonanza. Questo spiega i segnali osservati a m/z = 69 e m/z = 67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8BC60-3381-566B-E70B-1080571548EC}"/>
              </a:ext>
            </a:extLst>
          </p:cNvPr>
          <p:cNvSpPr txBox="1"/>
          <p:nvPr/>
        </p:nvSpPr>
        <p:spPr>
          <a:xfrm>
            <a:off x="4837813" y="3773082"/>
            <a:ext cx="4163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Ione molecolare </a:t>
            </a:r>
            <a:r>
              <a:rPr lang="it-IT" b="1" dirty="0"/>
              <a:t>può riarrangiare producendo uno ione molecolare intermedio che aumenta la coniugazione quindi la stabilità del sistema</a:t>
            </a:r>
            <a:r>
              <a:rPr lang="it-IT" dirty="0"/>
              <a:t>. A questo punto lo ione molecolare frammenta  nella posizione indicata dalla linea producendo un catione allilico e un radicale. Questo spiega il segnale osservato a m/z = 93</a:t>
            </a:r>
          </a:p>
        </p:txBody>
      </p:sp>
    </p:spTree>
    <p:extLst>
      <p:ext uri="{BB962C8B-B14F-4D97-AF65-F5344CB8AC3E}">
        <p14:creationId xmlns:p14="http://schemas.microsoft.com/office/powerpoint/2010/main" val="4221824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975" y="40190"/>
            <a:ext cx="7886700" cy="893247"/>
          </a:xfrm>
        </p:spPr>
        <p:txBody>
          <a:bodyPr/>
          <a:lstStyle/>
          <a:p>
            <a:pPr algn="ctr"/>
            <a:r>
              <a:rPr lang="it-IT" dirty="0"/>
              <a:t>Idrocarburi Aromatici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693" y="858061"/>
            <a:ext cx="8922614" cy="16618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b="1" dirty="0"/>
              <a:t>Un anello aromatico in una molecola stabilizza il picco dello ione molecolare, che in genere è molto intenso</a:t>
            </a:r>
            <a:r>
              <a:rPr lang="it-IT" sz="2400" dirty="0"/>
              <a:t>. Nella figura si vede lo spettro di massa del naftalene. Il picco dello ione molecolare è anche il picco base. In questo sistema le frammentazioni sono poco probabili e originano segnali poco intensi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3101870"/>
            <a:ext cx="9022862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6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271"/>
            <a:ext cx="7886700" cy="957549"/>
          </a:xfrm>
        </p:spPr>
        <p:txBody>
          <a:bodyPr/>
          <a:lstStyle/>
          <a:p>
            <a:pPr algn="ctr"/>
            <a:r>
              <a:rPr lang="it-IT" dirty="0"/>
              <a:t>Idrocarburi Aromatici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907" y="910623"/>
            <a:ext cx="887818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Nei composti aromatici </a:t>
            </a:r>
            <a:r>
              <a:rPr lang="it-IT" dirty="0" err="1"/>
              <a:t>alchil</a:t>
            </a:r>
            <a:r>
              <a:rPr lang="it-IT" dirty="0"/>
              <a:t> sostituiti (</a:t>
            </a:r>
            <a:r>
              <a:rPr lang="it-IT" b="1" dirty="0"/>
              <a:t>composti benzilici</a:t>
            </a:r>
            <a:r>
              <a:rPr lang="it-IT" dirty="0"/>
              <a:t>) è molto probabile la scissione del gruppo legato al carbonio in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rispetto all’anello che porta alla formazione dello ione </a:t>
            </a:r>
            <a:r>
              <a:rPr lang="it-IT" b="1" dirty="0" err="1"/>
              <a:t>tropilio</a:t>
            </a:r>
            <a:r>
              <a:rPr lang="it-IT" dirty="0"/>
              <a:t>.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52" y="2428894"/>
            <a:ext cx="4709371" cy="38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090076" y="2716960"/>
            <a:ext cx="178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Catione benzilico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982692" y="4964800"/>
            <a:ext cx="144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ione </a:t>
            </a:r>
            <a:r>
              <a:rPr lang="it-IT" dirty="0" err="1"/>
              <a:t>tropilio</a:t>
            </a:r>
            <a:endParaRPr lang="it-IT" dirty="0"/>
          </a:p>
          <a:p>
            <a:pPr algn="ctr"/>
            <a:r>
              <a:rPr lang="it-IT" dirty="0"/>
              <a:t>m/z = 91</a:t>
            </a:r>
          </a:p>
          <a:p>
            <a:pPr algn="ctr"/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C1C9B-B1C5-D37A-E75E-360B7C83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45317" flipV="1">
            <a:off x="2168774" y="2360150"/>
            <a:ext cx="256337" cy="137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DFF6D-C566-8C8F-7F7B-B7CFCD61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99657" flipV="1">
            <a:off x="2413249" y="3017548"/>
            <a:ext cx="256337" cy="1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21479"/>
            <a:ext cx="7886700" cy="71204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Idrocarburi aromatici</a:t>
            </a:r>
            <a:br>
              <a:rPr lang="it-IT" dirty="0"/>
            </a:br>
            <a:r>
              <a:rPr lang="it-IT" dirty="0"/>
              <a:t>Spettro di Massa del Toluene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85087"/>
            <a:ext cx="787527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Il toluene (PM = 92) forma facilmente lo ione </a:t>
            </a:r>
            <a:r>
              <a:rPr lang="it-IT" sz="2400" dirty="0" err="1"/>
              <a:t>tropilio</a:t>
            </a:r>
            <a:r>
              <a:rPr lang="it-IT" sz="2400" dirty="0"/>
              <a:t> per perdita di un atomo di idrogeno.</a:t>
            </a:r>
          </a:p>
          <a:p>
            <a:pPr algn="just"/>
            <a:r>
              <a:rPr lang="it-IT" sz="2400" dirty="0"/>
              <a:t>Lo ione </a:t>
            </a:r>
            <a:r>
              <a:rPr lang="it-IT" sz="2400" dirty="0" err="1"/>
              <a:t>tropilio</a:t>
            </a:r>
            <a:r>
              <a:rPr lang="it-IT" sz="2400" dirty="0"/>
              <a:t> ([C</a:t>
            </a:r>
            <a:r>
              <a:rPr lang="it-IT" sz="2400" baseline="-25000" dirty="0"/>
              <a:t>7</a:t>
            </a:r>
            <a:r>
              <a:rPr lang="it-IT" sz="2400" dirty="0"/>
              <a:t>H</a:t>
            </a:r>
            <a:r>
              <a:rPr lang="it-IT" sz="2400" baseline="-25000" dirty="0"/>
              <a:t>7</a:t>
            </a:r>
            <a:r>
              <a:rPr lang="it-IT" sz="2400" dirty="0"/>
              <a:t>]</a:t>
            </a:r>
            <a:r>
              <a:rPr lang="it-IT" sz="2400" baseline="30000" dirty="0"/>
              <a:t>+</a:t>
            </a:r>
            <a:r>
              <a:rPr lang="it-IT" sz="2400" dirty="0"/>
              <a:t> può perdere acetilene (C</a:t>
            </a:r>
            <a:r>
              <a:rPr lang="it-IT" sz="2400" baseline="-25000" dirty="0"/>
              <a:t>2</a:t>
            </a:r>
            <a:r>
              <a:rPr lang="it-IT" sz="2400" dirty="0"/>
              <a:t>H</a:t>
            </a:r>
            <a:r>
              <a:rPr lang="it-IT" sz="2400" baseline="-25000" dirty="0"/>
              <a:t>2</a:t>
            </a:r>
            <a:r>
              <a:rPr lang="it-IT" sz="2400" dirty="0"/>
              <a:t>, PM = 26) e dare il catione [C</a:t>
            </a:r>
            <a:r>
              <a:rPr lang="it-IT" sz="2400" baseline="-25000" dirty="0"/>
              <a:t>5</a:t>
            </a:r>
            <a:r>
              <a:rPr lang="it-IT" sz="2400" dirty="0"/>
              <a:t>H</a:t>
            </a:r>
            <a:r>
              <a:rPr lang="it-IT" sz="2400" baseline="-25000" dirty="0"/>
              <a:t>5</a:t>
            </a:r>
            <a:r>
              <a:rPr lang="it-IT" sz="2400" dirty="0"/>
              <a:t>]</a:t>
            </a:r>
            <a:r>
              <a:rPr lang="it-IT" sz="2400" baseline="30000" dirty="0"/>
              <a:t>+</a:t>
            </a:r>
            <a:r>
              <a:rPr lang="it-IT" sz="2400" dirty="0"/>
              <a:t> a m/z 65  (91-26 = 65)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2ADBFA-90C0-4B71-84F9-B30223240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3" y="2864007"/>
            <a:ext cx="7444792" cy="3628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861B8-795F-97BF-632C-F7ABEB9B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09" y="3273498"/>
            <a:ext cx="17049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6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ossidrilati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50428"/>
            <a:ext cx="7886700" cy="52341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dirty="0"/>
              <a:t>Alcoli</a:t>
            </a:r>
            <a:r>
              <a:rPr lang="it-IT" dirty="0"/>
              <a:t> </a:t>
            </a:r>
          </a:p>
          <a:p>
            <a:pPr lvl="1" algn="just"/>
            <a:r>
              <a:rPr lang="it-IT" dirty="0"/>
              <a:t>Ione molecolare poco intenso spesso assente.</a:t>
            </a:r>
          </a:p>
          <a:p>
            <a:pPr lvl="1" algn="just"/>
            <a:r>
              <a:rPr lang="it-IT" b="1" dirty="0"/>
              <a:t>Alcoli primari </a:t>
            </a:r>
            <a:r>
              <a:rPr lang="it-IT" dirty="0"/>
              <a:t>presentano un picco intenso a </a:t>
            </a:r>
            <a:r>
              <a:rPr lang="it-IT" b="1" dirty="0"/>
              <a:t>m/z 31 </a:t>
            </a:r>
            <a:r>
              <a:rPr lang="it-IT" dirty="0"/>
              <a:t>dovuto alla rottura del legame C-C vicino all’atomo di ossigeno (</a:t>
            </a:r>
            <a:r>
              <a:rPr lang="it-IT" b="1" dirty="0">
                <a:solidFill>
                  <a:srgbClr val="FF0000"/>
                </a:solidFill>
              </a:rPr>
              <a:t>rottura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/>
              <a:t>).</a:t>
            </a:r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lvl="1" algn="just"/>
            <a:r>
              <a:rPr lang="it-IT" dirty="0"/>
              <a:t>Analoga rottura avviene anche per alcoli secondari e terziari, il sostituente maggiore viene espulso più facilmente. In questo caso il  frammento risultante può avere m/z diverso da 31.</a:t>
            </a:r>
          </a:p>
          <a:p>
            <a:pPr lvl="1" algn="just"/>
            <a:r>
              <a:rPr lang="it-IT" dirty="0"/>
              <a:t>Si può osservare picco a </a:t>
            </a:r>
            <a:r>
              <a:rPr lang="it-IT" sz="2400" dirty="0"/>
              <a:t>[M-1]</a:t>
            </a:r>
            <a:r>
              <a:rPr lang="it-IT" baseline="30000" dirty="0"/>
              <a:t>+ </a:t>
            </a:r>
            <a:r>
              <a:rPr lang="it-IT" dirty="0"/>
              <a:t>dovuto alla </a:t>
            </a:r>
            <a:r>
              <a:rPr lang="it-IT" b="1" dirty="0"/>
              <a:t>perdita di un atomo di idrogeno</a:t>
            </a:r>
            <a:r>
              <a:rPr lang="it-IT" dirty="0"/>
              <a:t>.</a:t>
            </a:r>
            <a:endParaRPr lang="it-IT" baseline="30000" dirty="0"/>
          </a:p>
          <a:p>
            <a:pPr marL="457200" lvl="1" indent="0" algn="just"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49227"/>
              </p:ext>
            </p:extLst>
          </p:nvPr>
        </p:nvGraphicFramePr>
        <p:xfrm>
          <a:off x="2024970" y="3649514"/>
          <a:ext cx="4835483" cy="64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72665" imgH="380542" progId="ChemDraw.Document.6.0">
                  <p:embed/>
                </p:oleObj>
              </mc:Choice>
              <mc:Fallback>
                <p:oleObj name="CS ChemDraw Drawing" r:id="rId2" imgW="2872665" imgH="380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970" y="3649514"/>
                        <a:ext cx="4835483" cy="64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023364" y="411726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m/z 31</a:t>
            </a:r>
          </a:p>
        </p:txBody>
      </p:sp>
    </p:spTree>
    <p:extLst>
      <p:ext uri="{BB962C8B-B14F-4D97-AF65-F5344CB8AC3E}">
        <p14:creationId xmlns:p14="http://schemas.microsoft.com/office/powerpoint/2010/main" val="2105438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ossidrilati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Alcoli </a:t>
            </a:r>
          </a:p>
          <a:p>
            <a:pPr marL="0" indent="0" algn="just">
              <a:buNone/>
            </a:pPr>
            <a:r>
              <a:rPr lang="it-IT" sz="2400" dirty="0"/>
              <a:t>Negli </a:t>
            </a:r>
            <a:r>
              <a:rPr lang="it-IT" sz="2400" b="1" dirty="0"/>
              <a:t>alcoli primari </a:t>
            </a:r>
            <a:r>
              <a:rPr lang="it-IT" sz="2400" dirty="0"/>
              <a:t>si nota spesso il picco [M-18]     dovuto alla perdita di acqua. Questo succede se c’è un idrogeno  disponibile legato a quattro atomi di carbonio dall’ossigeno. In questo caso l’idrogeno viene astratto dal radical catione sull’ossigeno formando uno stabile intermedio a 6 atomi.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80067"/>
              </p:ext>
            </p:extLst>
          </p:nvPr>
        </p:nvGraphicFramePr>
        <p:xfrm>
          <a:off x="7011273" y="2268556"/>
          <a:ext cx="350883" cy="2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7464" imgH="90966" progId="ChemDraw.Document.6.0">
                  <p:embed/>
                </p:oleObj>
              </mc:Choice>
              <mc:Fallback>
                <p:oleObj name="CS ChemDraw Drawing" r:id="rId2" imgW="127464" imgH="909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1273" y="2268556"/>
                        <a:ext cx="350883" cy="22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b="49328"/>
          <a:stretch/>
        </p:blipFill>
        <p:spPr bwMode="auto">
          <a:xfrm>
            <a:off x="700667" y="4589444"/>
            <a:ext cx="7742666" cy="14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10009-3981-AB94-8F3C-050787E54B9D}"/>
              </a:ext>
            </a:extLst>
          </p:cNvPr>
          <p:cNvSpPr txBox="1"/>
          <p:nvPr/>
        </p:nvSpPr>
        <p:spPr>
          <a:xfrm>
            <a:off x="7528934" y="6123542"/>
            <a:ext cx="914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[M-18] </a:t>
            </a:r>
            <a:endParaRPr lang="it-IT" dirty="0"/>
          </a:p>
        </p:txBody>
      </p:sp>
      <p:graphicFrame>
        <p:nvGraphicFramePr>
          <p:cNvPr id="8" name="Oggetto 5">
            <a:extLst>
              <a:ext uri="{FF2B5EF4-FFF2-40B4-BE49-F238E27FC236}">
                <a16:creationId xmlns:a16="http://schemas.microsoft.com/office/drawing/2014/main" id="{18BECA75-9AB0-B5E9-A7C8-96EBDD28B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60406"/>
              </p:ext>
            </p:extLst>
          </p:nvPr>
        </p:nvGraphicFramePr>
        <p:xfrm>
          <a:off x="8236484" y="6073277"/>
          <a:ext cx="350883" cy="2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7464" imgH="90966" progId="ChemDraw.Document.6.0">
                  <p:embed/>
                </p:oleObj>
              </mc:Choice>
              <mc:Fallback>
                <p:oleObj name="CS ChemDraw Drawing" r:id="rId2" imgW="127464" imgH="90966" progId="ChemDraw.Document.6.0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6484" y="6073277"/>
                        <a:ext cx="350883" cy="22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EB3F6C-3C2F-64D2-3858-653C577A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201598" y="4720343"/>
            <a:ext cx="343530" cy="1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8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ossidrilati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Alcoli </a:t>
            </a:r>
          </a:p>
          <a:p>
            <a:pPr marL="0" indent="0" algn="just">
              <a:buNone/>
            </a:pPr>
            <a:r>
              <a:rPr lang="it-IT" dirty="0"/>
              <a:t>Negli alcoli primari si nota spesso la perdita sia di </a:t>
            </a:r>
            <a:r>
              <a:rPr lang="it-IT" b="1" dirty="0"/>
              <a:t>acqua</a:t>
            </a:r>
            <a:r>
              <a:rPr lang="it-IT" dirty="0"/>
              <a:t>  che di </a:t>
            </a:r>
            <a:r>
              <a:rPr lang="it-IT" b="1" dirty="0"/>
              <a:t>etilene</a:t>
            </a:r>
            <a:r>
              <a:rPr lang="it-IT" dirty="0"/>
              <a:t>. Anche in questo caso succede se c’è un idrogeno  disponibile legato a quattro atomi di carbonio dall’ossigeno</a:t>
            </a:r>
            <a:r>
              <a:rPr lang="it-IT" dirty="0">
                <a:solidFill>
                  <a:srgbClr val="FF0000"/>
                </a:solidFill>
              </a:rPr>
              <a:t>. Il frammento che si osserva a un m/z che dipende dalla massa di R</a:t>
            </a:r>
            <a:r>
              <a:rPr lang="it-IT" dirty="0"/>
              <a:t>.</a:t>
            </a:r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46276"/>
          <a:stretch/>
        </p:blipFill>
        <p:spPr bwMode="auto">
          <a:xfrm>
            <a:off x="1648045" y="4807131"/>
            <a:ext cx="6759092" cy="13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3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Spettrometria di Massa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716" y="1844025"/>
            <a:ext cx="8702567" cy="28535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/>
              <a:t>A differenza degli altri strumenti analitici, lo spettrometro di massa è in grado di discriminare le masse degli </a:t>
            </a:r>
            <a:r>
              <a:rPr lang="it-IT" b="1" dirty="0">
                <a:solidFill>
                  <a:srgbClr val="FF0000"/>
                </a:solidFill>
              </a:rPr>
              <a:t>isotopi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Gli isotopi di uno stesso elemento differiscono per il numero di </a:t>
            </a:r>
            <a:r>
              <a:rPr lang="it-IT" b="1" dirty="0"/>
              <a:t>neutroni</a:t>
            </a:r>
            <a:r>
              <a:rPr lang="it-IT" dirty="0"/>
              <a:t> nel nucleo. Il neutrone e il protone hanno una massa paragonabile (circa pari a 1 Da), l’elettrone ha una massa molto più piccola (circa 2000 volte più piccola). </a:t>
            </a:r>
            <a:r>
              <a:rPr lang="it-IT" b="1" dirty="0"/>
              <a:t>Gli isotopi di uno stesso elemento hanno quindi masse differenti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953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463" y="1069083"/>
            <a:ext cx="8758990" cy="4351338"/>
          </a:xfrm>
        </p:spPr>
        <p:txBody>
          <a:bodyPr/>
          <a:lstStyle/>
          <a:p>
            <a:pPr algn="just"/>
            <a:r>
              <a:rPr lang="it-IT" dirty="0"/>
              <a:t>Picco molecolare abbastanza intenso</a:t>
            </a:r>
          </a:p>
          <a:p>
            <a:pPr algn="just"/>
            <a:r>
              <a:rPr lang="it-IT" dirty="0"/>
              <a:t>Rottura di uno dei legami C-C adiacenti all’atomo di ossigeno con la carica che rimane sullo </a:t>
            </a:r>
            <a:r>
              <a:rPr lang="it-IT" b="1" dirty="0">
                <a:solidFill>
                  <a:srgbClr val="FF0000"/>
                </a:solidFill>
              </a:rPr>
              <a:t>ione </a:t>
            </a:r>
            <a:r>
              <a:rPr lang="it-IT" b="1" dirty="0" err="1">
                <a:solidFill>
                  <a:srgbClr val="FF0000"/>
                </a:solidFill>
              </a:rPr>
              <a:t>acilio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stabilizzato per risonanza. Gruppo R esce come radicale.</a:t>
            </a:r>
          </a:p>
          <a:p>
            <a:pPr algn="just"/>
            <a:r>
              <a:rPr lang="it-IT" dirty="0"/>
              <a:t>Perdita prevalente, in genere, del gruppo alchilico maggiore.</a:t>
            </a:r>
          </a:p>
          <a:p>
            <a:pPr algn="just"/>
            <a:r>
              <a:rPr lang="it-IT" dirty="0"/>
              <a:t>Lo ione </a:t>
            </a:r>
            <a:r>
              <a:rPr lang="it-IT" dirty="0" err="1"/>
              <a:t>acilio</a:t>
            </a:r>
            <a:r>
              <a:rPr lang="it-IT" dirty="0"/>
              <a:t> può ulteriormente frammentare perdendo una molecola di CO e producendo un catione R+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8" y="4773085"/>
            <a:ext cx="8228868" cy="18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9D9DDD2-49C1-BDB2-EC71-3EC659E2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"/>
            <a:ext cx="7886700" cy="809625"/>
          </a:xfrm>
        </p:spPr>
        <p:txBody>
          <a:bodyPr/>
          <a:lstStyle/>
          <a:p>
            <a:pPr algn="ctr"/>
            <a:r>
              <a:rPr lang="it-IT" b="1" dirty="0"/>
              <a:t>Chetoni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D04A6-BBF5-2F0A-F26A-4A5FD00C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790699" y="5160269"/>
            <a:ext cx="328036" cy="26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5275B-045E-9380-C8BA-2492F71DC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72947" flipV="1">
            <a:off x="857249" y="4841293"/>
            <a:ext cx="328036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3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95001"/>
            <a:ext cx="7886700" cy="809625"/>
          </a:xfrm>
        </p:spPr>
        <p:txBody>
          <a:bodyPr/>
          <a:lstStyle/>
          <a:p>
            <a:pPr algn="ctr"/>
            <a:r>
              <a:rPr lang="it-IT" dirty="0"/>
              <a:t>Chetoni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238" y="1130174"/>
            <a:ext cx="861461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Se presenti H in posizione 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 si ha il riarrangiamento di </a:t>
            </a:r>
            <a:r>
              <a:rPr lang="it-IT" dirty="0" err="1"/>
              <a:t>McLafferty</a:t>
            </a:r>
            <a:r>
              <a:rPr lang="it-IT" dirty="0"/>
              <a:t>. Si perde un’olefina terminale la cui massa dipende dalla natura del gruppo R.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0" y="2742648"/>
            <a:ext cx="6498545" cy="36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5D6099-4ACE-DF1E-1AE3-24CE7695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7172" flipV="1">
            <a:off x="1619250" y="5388976"/>
            <a:ext cx="328036" cy="26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2882C-520B-3695-30A0-DDA0C648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7302" flipV="1">
            <a:off x="2024898" y="6026081"/>
            <a:ext cx="328036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68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5060"/>
            <a:ext cx="7886700" cy="712494"/>
          </a:xfrm>
        </p:spPr>
        <p:txBody>
          <a:bodyPr/>
          <a:lstStyle/>
          <a:p>
            <a:pPr algn="ctr"/>
            <a:r>
              <a:rPr lang="it-IT" dirty="0"/>
              <a:t>Acidi Carbossilici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655" y="1848678"/>
            <a:ext cx="8749862" cy="3637722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Acidi carbossilici alifatici</a:t>
            </a:r>
          </a:p>
          <a:p>
            <a:pPr marL="0" indent="0" algn="just">
              <a:buNone/>
            </a:pPr>
            <a:endParaRPr lang="it-IT" dirty="0"/>
          </a:p>
          <a:p>
            <a:pPr lvl="1" algn="just"/>
            <a:r>
              <a:rPr lang="it-IT" sz="2800" dirty="0"/>
              <a:t>Ione molecolare debole ma in genere visibile</a:t>
            </a:r>
          </a:p>
          <a:p>
            <a:pPr lvl="1" algn="just"/>
            <a:r>
              <a:rPr lang="it-IT" sz="2800" dirty="0"/>
              <a:t>Il picco più caratteristico è a m/z 60 (</a:t>
            </a:r>
            <a:r>
              <a:rPr lang="it-IT" sz="2800" dirty="0" err="1"/>
              <a:t>riarranggiamento</a:t>
            </a:r>
            <a:r>
              <a:rPr lang="it-IT" sz="2800" dirty="0"/>
              <a:t> di </a:t>
            </a:r>
            <a:r>
              <a:rPr lang="it-IT" sz="2800" dirty="0" err="1"/>
              <a:t>McLafferty</a:t>
            </a:r>
            <a:r>
              <a:rPr lang="it-IT" sz="2800" dirty="0"/>
              <a:t>)</a:t>
            </a:r>
          </a:p>
          <a:p>
            <a:pPr lvl="1" algn="just"/>
            <a:r>
              <a:rPr lang="it-IT" sz="2800" dirty="0"/>
              <a:t>Posso osservare anche perdite del gruppo OH e del gruppo COOH ottenendo i frammenti: M–OH (17), M-COOH (45)</a:t>
            </a:r>
          </a:p>
        </p:txBody>
      </p:sp>
    </p:spTree>
    <p:extLst>
      <p:ext uri="{BB962C8B-B14F-4D97-AF65-F5344CB8AC3E}">
        <p14:creationId xmlns:p14="http://schemas.microsoft.com/office/powerpoint/2010/main" val="4041470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98E72-9D42-4F04-950A-55F4422C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Riarrangiamento di </a:t>
            </a:r>
            <a:r>
              <a:rPr lang="it-IT" dirty="0" err="1"/>
              <a:t>McLafferty</a:t>
            </a:r>
            <a:r>
              <a:rPr lang="it-IT" dirty="0"/>
              <a:t>: Acidi Carbossilici Alifatici</a:t>
            </a:r>
            <a:endParaRPr lang="en-US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D989FF02-9882-409B-AB5C-EEE38C10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7"/>
          <a:stretch/>
        </p:blipFill>
        <p:spPr bwMode="auto">
          <a:xfrm>
            <a:off x="776986" y="2249789"/>
            <a:ext cx="3937420" cy="19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E0A047-0F5C-4E31-9B6C-217A860A5783}"/>
              </a:ext>
            </a:extLst>
          </p:cNvPr>
          <p:cNvSpPr txBox="1"/>
          <p:nvPr/>
        </p:nvSpPr>
        <p:spPr>
          <a:xfrm>
            <a:off x="5599089" y="434239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R’ = H, ione a m/z = 60</a:t>
            </a:r>
            <a:endParaRPr lang="en-US" dirty="0"/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0FC826D9-5E9E-4167-9C53-F32F59BB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1"/>
          <a:stretch/>
        </p:blipFill>
        <p:spPr bwMode="auto">
          <a:xfrm>
            <a:off x="4577929" y="2061977"/>
            <a:ext cx="3937421" cy="21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4">
            <a:extLst>
              <a:ext uri="{FF2B5EF4-FFF2-40B4-BE49-F238E27FC236}">
                <a16:creationId xmlns:a16="http://schemas.microsoft.com/office/drawing/2014/main" id="{5C0D0C95-2BA4-809C-BA97-ACB4347104BD}"/>
              </a:ext>
            </a:extLst>
          </p:cNvPr>
          <p:cNvSpPr txBox="1"/>
          <p:nvPr/>
        </p:nvSpPr>
        <p:spPr>
          <a:xfrm>
            <a:off x="1654407" y="5329646"/>
            <a:ext cx="583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Stato di transizione ciclico a sei termini</a:t>
            </a:r>
          </a:p>
          <a:p>
            <a:pPr algn="ctr"/>
            <a:r>
              <a:rPr lang="it-IT" sz="2400" dirty="0"/>
              <a:t>Perdita di molecola neutra di olefina primaria</a:t>
            </a:r>
            <a:endParaRPr lang="it-IT" sz="24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2E81E-F530-635D-8F76-E10B7D1A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40399" flipV="1">
            <a:off x="4905375" y="2872802"/>
            <a:ext cx="328036" cy="260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CE74F-4595-CA51-7F84-BB1FDB02C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8564" flipV="1">
            <a:off x="5294131" y="3420776"/>
            <a:ext cx="328036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21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554" y="102011"/>
            <a:ext cx="8314660" cy="723126"/>
          </a:xfrm>
        </p:spPr>
        <p:txBody>
          <a:bodyPr>
            <a:normAutofit/>
          </a:bodyPr>
          <a:lstStyle/>
          <a:p>
            <a:pPr algn="ctr"/>
            <a:r>
              <a:rPr lang="it-IT" altLang="it-IT" sz="40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dell’acido </a:t>
            </a:r>
            <a:r>
              <a:rPr lang="it-IT" altLang="it-IT" sz="40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decanoico</a:t>
            </a:r>
            <a:endParaRPr lang="it-IT" sz="40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5" y="1006982"/>
            <a:ext cx="8473009" cy="39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50966" y="2857863"/>
            <a:ext cx="308628" cy="138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A7FB5-18FC-5D27-D001-ADD0FD17D094}"/>
              </a:ext>
            </a:extLst>
          </p:cNvPr>
          <p:cNvSpPr txBox="1"/>
          <p:nvPr/>
        </p:nvSpPr>
        <p:spPr>
          <a:xfrm>
            <a:off x="127001" y="5155700"/>
            <a:ext cx="9016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Nello spettro di massa dell’</a:t>
            </a:r>
            <a:r>
              <a:rPr lang="it-IT" sz="1800" b="1" dirty="0"/>
              <a:t>acido </a:t>
            </a:r>
            <a:r>
              <a:rPr lang="it-IT" sz="1800" b="1" dirty="0" err="1"/>
              <a:t>decanoico</a:t>
            </a:r>
            <a:r>
              <a:rPr lang="it-IT" sz="1800" b="1" dirty="0"/>
              <a:t> </a:t>
            </a:r>
            <a:r>
              <a:rPr lang="it-IT" sz="1800" dirty="0"/>
              <a:t>si osserva il segnale dello ione molecolare poco intenso a m/z=172. Si osserva un picco caratteristico a m/z=60 derivante dalla frammentazione dello ione molecolare per riarrangiamento di </a:t>
            </a:r>
            <a:r>
              <a:rPr lang="it-IT" sz="1800" dirty="0" err="1"/>
              <a:t>McLafferty</a:t>
            </a:r>
            <a:r>
              <a:rPr lang="it-IT" sz="1800" dirty="0"/>
              <a:t>. Anche in questo caso, </a:t>
            </a:r>
            <a:r>
              <a:rPr lang="it-IT" b="1" dirty="0"/>
              <a:t>è importante sottolineare che, all’allungarsi della catena, il profilo di frammentazione della catena idrocarburica diventa anch’esso predominante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008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20794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Esteri di Acidi Carbossilici (RCOOR’)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856" y="1487665"/>
            <a:ext cx="8366494" cy="4351338"/>
          </a:xfrm>
        </p:spPr>
        <p:txBody>
          <a:bodyPr/>
          <a:lstStyle/>
          <a:p>
            <a:pPr algn="just"/>
            <a:r>
              <a:rPr lang="it-IT" dirty="0"/>
              <a:t>Esteri alifatici</a:t>
            </a:r>
          </a:p>
          <a:p>
            <a:pPr lvl="1" algn="just"/>
            <a:r>
              <a:rPr lang="it-IT" dirty="0"/>
              <a:t>Ione molecolare visibile</a:t>
            </a:r>
          </a:p>
          <a:p>
            <a:pPr lvl="1" algn="just"/>
            <a:r>
              <a:rPr lang="it-IT" dirty="0" err="1"/>
              <a:t>Riarrangiamento</a:t>
            </a:r>
            <a:r>
              <a:rPr lang="it-IT" dirty="0"/>
              <a:t> di </a:t>
            </a:r>
            <a:r>
              <a:rPr lang="it-IT" dirty="0" err="1"/>
              <a:t>McLafferty</a:t>
            </a:r>
            <a:endParaRPr lang="it-IT" dirty="0"/>
          </a:p>
          <a:p>
            <a:pPr lvl="1" algn="just"/>
            <a:r>
              <a:rPr lang="it-IT" dirty="0" err="1"/>
              <a:t>Frammentazioene</a:t>
            </a:r>
            <a:r>
              <a:rPr lang="it-IT" dirty="0"/>
              <a:t> legame O-</a:t>
            </a:r>
            <a:r>
              <a:rPr lang="it-IT" dirty="0" err="1"/>
              <a:t>C</a:t>
            </a:r>
            <a:r>
              <a:rPr lang="it-IT" sz="1600" dirty="0" err="1"/>
              <a:t>carbonilico</a:t>
            </a:r>
            <a:r>
              <a:rPr lang="it-IT" dirty="0"/>
              <a:t>: Ione R-CO</a:t>
            </a:r>
            <a:r>
              <a:rPr lang="it-IT" baseline="30000" dirty="0"/>
              <a:t>+ </a:t>
            </a:r>
            <a:r>
              <a:rPr lang="it-IT" dirty="0"/>
              <a:t>(- R’O</a:t>
            </a:r>
            <a:r>
              <a:rPr lang="it-IT" baseline="30000" dirty="0"/>
              <a:t>.</a:t>
            </a:r>
            <a:r>
              <a:rPr lang="it-IT" dirty="0"/>
              <a:t>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CCBFA7-E618-4F5D-BCEA-42FA9F999EF9}"/>
              </a:ext>
            </a:extLst>
          </p:cNvPr>
          <p:cNvGrpSpPr/>
          <p:nvPr/>
        </p:nvGrpSpPr>
        <p:grpSpPr>
          <a:xfrm>
            <a:off x="2891492" y="3429000"/>
            <a:ext cx="3030821" cy="3036895"/>
            <a:chOff x="5315716" y="3009592"/>
            <a:chExt cx="3030821" cy="3036895"/>
          </a:xfrm>
        </p:grpSpPr>
        <p:pic>
          <p:nvPicPr>
            <p:cNvPr id="5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716" y="3009592"/>
              <a:ext cx="3030821" cy="303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E8EBB2C-6EAD-4268-A4DD-8C87175B0B46}"/>
                </a:ext>
              </a:extLst>
            </p:cNvPr>
            <p:cNvSpPr/>
            <p:nvPr/>
          </p:nvSpPr>
          <p:spPr>
            <a:xfrm>
              <a:off x="6391747" y="5441133"/>
              <a:ext cx="90534" cy="126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EFDB2B-A292-F020-7E14-BFA6BF87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86730" flipV="1">
            <a:off x="3150484" y="5426961"/>
            <a:ext cx="248366" cy="19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F68C7-7A84-17E7-E699-DC53C9F4A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76434" flipV="1">
            <a:off x="3423487" y="5840368"/>
            <a:ext cx="264584" cy="2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6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5664" y="0"/>
            <a:ext cx="7453423" cy="744391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dell’</a:t>
            </a:r>
            <a:r>
              <a:rPr lang="it-IT" alt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ottanoato</a:t>
            </a:r>
            <a:r>
              <a:rPr lang="it-IT" altLang="it-IT" sz="32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 di metile</a:t>
            </a:r>
            <a:endParaRPr lang="it-IT" sz="32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1252762"/>
            <a:ext cx="9017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6CEF8-84CF-A4BE-C93C-463725A0BE8F}"/>
              </a:ext>
            </a:extLst>
          </p:cNvPr>
          <p:cNvSpPr txBox="1"/>
          <p:nvPr/>
        </p:nvSpPr>
        <p:spPr>
          <a:xfrm>
            <a:off x="63501" y="4189981"/>
            <a:ext cx="90169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Nello spettro di massa dell’</a:t>
            </a:r>
            <a:r>
              <a:rPr lang="it-IT" sz="1800" b="1" dirty="0" err="1"/>
              <a:t>ottanoato</a:t>
            </a:r>
            <a:r>
              <a:rPr lang="it-IT" sz="1800" b="1" dirty="0"/>
              <a:t> di metile </a:t>
            </a:r>
            <a:r>
              <a:rPr lang="it-IT" sz="1800" dirty="0"/>
              <a:t>si osserva il segnale dello ione molecolare intenso a m/z=158. Un picco caratteristico a m/z=127 è dato da un catione ottenuto per</a:t>
            </a:r>
            <a:r>
              <a:rPr lang="it-IT" dirty="0"/>
              <a:t> rottura del legame </a:t>
            </a:r>
            <a:r>
              <a:rPr lang="it-IT" dirty="0" err="1"/>
              <a:t>C</a:t>
            </a:r>
            <a:r>
              <a:rPr lang="it-IT" sz="1200" dirty="0" err="1"/>
              <a:t>carbonilico</a:t>
            </a:r>
            <a:r>
              <a:rPr lang="it-IT" dirty="0"/>
              <a:t>-O con uscita di radicale </a:t>
            </a:r>
            <a:r>
              <a:rPr lang="it-IT" baseline="30000" dirty="0"/>
              <a:t>.</a:t>
            </a:r>
            <a:r>
              <a:rPr lang="it-IT" dirty="0" err="1"/>
              <a:t>OMe</a:t>
            </a:r>
            <a:r>
              <a:rPr lang="it-IT" dirty="0"/>
              <a:t>. </a:t>
            </a:r>
            <a:r>
              <a:rPr lang="it-IT" sz="1800" dirty="0"/>
              <a:t>Si osserva un picco caratteristico a m/z=74 derivante dalla frammentazione dello ione molecolare per riarrangiamento di </a:t>
            </a:r>
            <a:r>
              <a:rPr lang="it-IT" sz="1800" dirty="0" err="1"/>
              <a:t>McLafferty</a:t>
            </a:r>
            <a:r>
              <a:rPr lang="it-IT" sz="1800" dirty="0"/>
              <a:t>. Anche in questo caso, </a:t>
            </a:r>
            <a:r>
              <a:rPr lang="it-IT" b="1" dirty="0"/>
              <a:t>è importante sottolineare che, all’allungarsi della catena, il profilo di frammentazione della catena idrocarburica diventa anch’esso predominante</a:t>
            </a:r>
            <a:r>
              <a:rPr lang="it-IT" dirty="0"/>
              <a:t>. I picchi a m/z = 60 deriva dalla perdita di radicale alchilico a 8 atomi di carbonio), mentre il segnale a m/z = 87 deriva dalla perdita di un radicale alchilico a 5 atomi di carbonio.</a:t>
            </a:r>
          </a:p>
          <a:p>
            <a:pPr algn="just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994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9632" y="136477"/>
            <a:ext cx="3424735" cy="680755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Ammine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222" y="1154714"/>
            <a:ext cx="8163658" cy="3108382"/>
          </a:xfrm>
        </p:spPr>
        <p:txBody>
          <a:bodyPr>
            <a:normAutofit/>
          </a:bodyPr>
          <a:lstStyle/>
          <a:p>
            <a:pPr lvl="1" algn="just"/>
            <a:r>
              <a:rPr lang="it-IT" sz="2800" dirty="0"/>
              <a:t>Picco molecolare debole. </a:t>
            </a:r>
          </a:p>
          <a:p>
            <a:pPr lvl="1" algn="just"/>
            <a:r>
              <a:rPr lang="it-IT" sz="2800" dirty="0"/>
              <a:t>Picco base deriva dalla rottura del legame C-C adiacente all’azoto con perdita di radicale alchilico.</a:t>
            </a:r>
          </a:p>
          <a:p>
            <a:pPr lvl="1" algn="just"/>
            <a:r>
              <a:rPr lang="it-IT" sz="2800" dirty="0"/>
              <a:t>Nelle ammine primarie il picco base è m/z 30 (CH</a:t>
            </a:r>
            <a:r>
              <a:rPr lang="it-IT" sz="2800" baseline="-25000" dirty="0"/>
              <a:t>2</a:t>
            </a:r>
            <a:r>
              <a:rPr lang="it-IT" sz="2800" dirty="0"/>
              <a:t>NH</a:t>
            </a:r>
            <a:r>
              <a:rPr lang="it-IT" sz="2800" baseline="-25000" dirty="0"/>
              <a:t>2</a:t>
            </a:r>
            <a:r>
              <a:rPr lang="it-IT" sz="2800" dirty="0"/>
              <a:t>)</a:t>
            </a:r>
            <a:r>
              <a:rPr lang="it-IT" sz="2800" baseline="30000" dirty="0"/>
              <a:t>+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13410"/>
              </p:ext>
            </p:extLst>
          </p:nvPr>
        </p:nvGraphicFramePr>
        <p:xfrm>
          <a:off x="1439663" y="4215700"/>
          <a:ext cx="6502933" cy="189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45327" imgH="624256" progId="ChemDraw.Document.6.0">
                  <p:embed/>
                </p:oleObj>
              </mc:Choice>
              <mc:Fallback>
                <p:oleObj name="CS ChemDraw Drawing" r:id="rId2" imgW="2145327" imgH="6242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9663" y="4215700"/>
                        <a:ext cx="6502933" cy="189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5EDF6B-325C-5BC8-423B-C10076889A77}"/>
              </a:ext>
            </a:extLst>
          </p:cNvPr>
          <p:cNvSpPr/>
          <p:nvPr/>
        </p:nvSpPr>
        <p:spPr>
          <a:xfrm>
            <a:off x="1439664" y="4143378"/>
            <a:ext cx="6502932" cy="18916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79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4157" y="0"/>
            <a:ext cx="4939637" cy="989361"/>
          </a:xfrm>
        </p:spPr>
        <p:txBody>
          <a:bodyPr/>
          <a:lstStyle/>
          <a:p>
            <a:pPr algn="ctr"/>
            <a:r>
              <a:rPr lang="it-IT" dirty="0"/>
              <a:t>Ammine alifatiche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6" y="1600897"/>
            <a:ext cx="7814408" cy="150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2950" y="3317220"/>
            <a:ext cx="8742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 - Se ammine a catena lunga si formano frammenti ciclici. Viene perso il gruppo R a 5 atomi di carbonio da ammina: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47" y="4478423"/>
            <a:ext cx="3845056" cy="2223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BFD6E-F3B0-E7C1-4467-F5DC4B1C852F}"/>
              </a:ext>
            </a:extLst>
          </p:cNvPr>
          <p:cNvSpPr txBox="1"/>
          <p:nvPr/>
        </p:nvSpPr>
        <p:spPr>
          <a:xfrm>
            <a:off x="-109182" y="875457"/>
            <a:ext cx="871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2800" dirty="0"/>
              <a:t>- Nelle ammine con più di </a:t>
            </a:r>
            <a:r>
              <a:rPr lang="it-IT" sz="2800"/>
              <a:t>un sostituente</a:t>
            </a:r>
            <a:endParaRPr lang="it-IT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FEB4E-7990-EF09-3274-7473AF828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71805" flipH="1" flipV="1">
            <a:off x="1200603" y="1801866"/>
            <a:ext cx="540893" cy="260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24E30-4ACA-C8C8-BDE1-10F949DA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7136" flipV="1">
            <a:off x="2080114" y="2765431"/>
            <a:ext cx="341419" cy="260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7BB6D-7AA3-B190-8D5A-7BA9DE540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99407" flipV="1">
            <a:off x="3376009" y="4854370"/>
            <a:ext cx="340465" cy="260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A8198C-4AC5-84FA-5E79-784F5803A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33836" flipH="1" flipV="1">
            <a:off x="2628280" y="4638438"/>
            <a:ext cx="374398" cy="2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270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6762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Ammidi Alifatiche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algn="just"/>
            <a:r>
              <a:rPr lang="it-IT" dirty="0"/>
              <a:t>Ione molecolare visibile.</a:t>
            </a:r>
          </a:p>
          <a:p>
            <a:pPr algn="just"/>
            <a:r>
              <a:rPr lang="it-IT" dirty="0"/>
              <a:t>Per le ammidi primarie a catena lineare con H in posizione 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 , il riarrangiamento di </a:t>
            </a:r>
            <a:r>
              <a:rPr lang="it-IT" dirty="0" err="1"/>
              <a:t>McLafferty</a:t>
            </a:r>
            <a:r>
              <a:rPr lang="it-IT" dirty="0"/>
              <a:t> porta alla formazione del picco base a m/z 59.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14096"/>
              </p:ext>
            </p:extLst>
          </p:nvPr>
        </p:nvGraphicFramePr>
        <p:xfrm>
          <a:off x="1400175" y="3900488"/>
          <a:ext cx="63420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69261" imgH="741701" progId="ChemDraw.Document.6.0">
                  <p:embed/>
                </p:oleObj>
              </mc:Choice>
              <mc:Fallback>
                <p:oleObj name="CS ChemDraw Drawing" r:id="rId2" imgW="2869261" imgH="7417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0175" y="3900488"/>
                        <a:ext cx="6342063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3D6707-B3AD-5702-D750-9C74782DEA8F}"/>
              </a:ext>
            </a:extLst>
          </p:cNvPr>
          <p:cNvSpPr/>
          <p:nvPr/>
        </p:nvSpPr>
        <p:spPr>
          <a:xfrm>
            <a:off x="1368644" y="3547241"/>
            <a:ext cx="6439612" cy="21404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46" y="237845"/>
            <a:ext cx="5630067" cy="638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730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114829"/>
            <a:ext cx="7886700" cy="46656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Ammidi Aromatiche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4" y="1910686"/>
            <a:ext cx="7479031" cy="43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9857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perdita di NH</a:t>
            </a:r>
            <a:r>
              <a:rPr lang="it-IT" sz="2000" baseline="-25000" dirty="0"/>
              <a:t>2</a:t>
            </a:r>
            <a:r>
              <a:rPr lang="it-IT" sz="2000" dirty="0"/>
              <a:t> dallo ione molecolare porta al catione benzoile (m/z 105) che perde CO e porta alla formazione del catione fenile (m/z 77). E’ possibile perdere radicale fenilico formando catione a m/z = 44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0224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7039" y="122830"/>
            <a:ext cx="5553786" cy="830880"/>
          </a:xfrm>
        </p:spPr>
        <p:txBody>
          <a:bodyPr/>
          <a:lstStyle/>
          <a:p>
            <a:pPr algn="ctr"/>
            <a:r>
              <a:rPr lang="it-IT" dirty="0"/>
              <a:t>Composti Alogenati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845734" y="3429000"/>
            <a:ext cx="7656395" cy="2835643"/>
            <a:chOff x="1467103" y="2707923"/>
            <a:chExt cx="4590953" cy="93585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64" r="67866"/>
            <a:stretch/>
          </p:blipFill>
          <p:spPr bwMode="auto">
            <a:xfrm>
              <a:off x="1467103" y="2918938"/>
              <a:ext cx="2897555" cy="7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/>
            <a:srcRect l="71374" r="12753"/>
            <a:stretch/>
          </p:blipFill>
          <p:spPr>
            <a:xfrm>
              <a:off x="4364658" y="2917592"/>
              <a:ext cx="1431231" cy="72548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/>
            <a:srcRect t="47004" r="49084" b="45389"/>
            <a:stretch/>
          </p:blipFill>
          <p:spPr>
            <a:xfrm>
              <a:off x="1467103" y="2707923"/>
              <a:ext cx="4590953" cy="211015"/>
            </a:xfrm>
            <a:prstGeom prst="rect">
              <a:avLst/>
            </a:prstGeom>
          </p:spPr>
        </p:pic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FA40E3-690D-F131-63FA-34BBE40C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934780"/>
            <a:ext cx="881645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Occorre ricordare che il Fluoro (F) e lo iodio (I) esistono in natura sottoforma di singoli isotopi. Il Cloro (Cl) invece è presente sotto forma di due isotopi in rapporto 3 a 1. Mentre il Bromo (Br) è presente in natura sotto forma di due isotopi in rapporto 1 a 1</a:t>
            </a:r>
          </a:p>
        </p:txBody>
      </p:sp>
    </p:spTree>
    <p:extLst>
      <p:ext uri="{BB962C8B-B14F-4D97-AF65-F5344CB8AC3E}">
        <p14:creationId xmlns:p14="http://schemas.microsoft.com/office/powerpoint/2010/main" val="8227447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0767"/>
          </a:xfrm>
        </p:spPr>
        <p:txBody>
          <a:bodyPr/>
          <a:lstStyle/>
          <a:p>
            <a:pPr algn="ctr"/>
            <a:r>
              <a:rPr lang="it-IT" dirty="0"/>
              <a:t>Composti Alogenati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572406"/>
            <a:ext cx="4274425" cy="44485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Un composto che contiene un atomo di </a:t>
            </a:r>
            <a:r>
              <a:rPr lang="it-IT" b="1" dirty="0">
                <a:solidFill>
                  <a:srgbClr val="FF0000"/>
                </a:solidFill>
              </a:rPr>
              <a:t>cloro</a:t>
            </a:r>
            <a:r>
              <a:rPr lang="it-IT" dirty="0"/>
              <a:t> avrà un picco a M+2 di circa 1/3 dell’intensità del picco dello ione molecolare </a:t>
            </a:r>
          </a:p>
          <a:p>
            <a:pPr algn="just"/>
            <a:r>
              <a:rPr lang="it-IT" dirty="0"/>
              <a:t>Un composto che contiene un atomo di </a:t>
            </a:r>
            <a:r>
              <a:rPr lang="it-IT" b="1" dirty="0">
                <a:solidFill>
                  <a:srgbClr val="FF0000"/>
                </a:solidFill>
              </a:rPr>
              <a:t>bromo</a:t>
            </a:r>
            <a:r>
              <a:rPr lang="it-IT" dirty="0"/>
              <a:t> avrà un picco a M+2 di intensità quasi uguale a quella del picco dello ione molecolare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/>
              <a:t>Questo vale anche per i picchi dovute alle frammentazioni che contengono questi alogeni!</a:t>
            </a:r>
          </a:p>
          <a:p>
            <a:pPr algn="just"/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3"/>
          <a:stretch/>
        </p:blipFill>
        <p:spPr bwMode="auto">
          <a:xfrm>
            <a:off x="6061673" y="1442904"/>
            <a:ext cx="1961594" cy="516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6413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3" y="1494790"/>
            <a:ext cx="8703054" cy="484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3297" y="208217"/>
            <a:ext cx="7581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Profilo simulato dei picchi M, M + 2, M + 4, ... per composti con varie combinazioni di cloro e bromo</a:t>
            </a:r>
          </a:p>
        </p:txBody>
      </p:sp>
    </p:spTree>
    <p:extLst>
      <p:ext uri="{BB962C8B-B14F-4D97-AF65-F5344CB8AC3E}">
        <p14:creationId xmlns:p14="http://schemas.microsoft.com/office/powerpoint/2010/main" val="12798759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altLang="it-IT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Spettro di Massa EI del tetracloruro di carbonio (CCl</a:t>
            </a:r>
            <a:r>
              <a:rPr lang="it-IT" altLang="it-IT" baseline="-250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4</a:t>
            </a:r>
            <a:r>
              <a:rPr lang="it-IT" altLang="it-IT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 PM = 152)</a:t>
            </a:r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759"/>
            <a:ext cx="901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8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9" y="2276916"/>
            <a:ext cx="8938611" cy="27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13698F0-58E5-B8C0-E546-CE22EA4781D1}"/>
              </a:ext>
            </a:extLst>
          </p:cNvPr>
          <p:cNvSpPr txBox="1">
            <a:spLocks/>
          </p:cNvSpPr>
          <p:nvPr/>
        </p:nvSpPr>
        <p:spPr>
          <a:xfrm>
            <a:off x="628650" y="31531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Abbondanze Relative degli Isotopi degli Elementi Comuni</a:t>
            </a:r>
          </a:p>
        </p:txBody>
      </p:sp>
    </p:spTree>
    <p:extLst>
      <p:ext uri="{BB962C8B-B14F-4D97-AF65-F5344CB8AC3E}">
        <p14:creationId xmlns:p14="http://schemas.microsoft.com/office/powerpoint/2010/main" val="26968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31230" y="4475633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C</a:t>
            </a:r>
            <a:r>
              <a:rPr lang="it-IT" sz="4000" baseline="-25000" dirty="0" err="1"/>
              <a:t>n</a:t>
            </a:r>
            <a:r>
              <a:rPr lang="it-IT" sz="4000" dirty="0" err="1"/>
              <a:t>H</a:t>
            </a:r>
            <a:r>
              <a:rPr lang="it-IT" sz="4000" baseline="-25000" dirty="0" err="1"/>
              <a:t>m</a:t>
            </a:r>
            <a:r>
              <a:rPr lang="it-IT" sz="4000" dirty="0" err="1"/>
              <a:t>N</a:t>
            </a:r>
            <a:r>
              <a:rPr lang="it-IT" sz="4000" baseline="-25000" dirty="0" err="1"/>
              <a:t>x</a:t>
            </a:r>
            <a:r>
              <a:rPr lang="it-IT" sz="4000" dirty="0" err="1"/>
              <a:t>O</a:t>
            </a:r>
            <a:r>
              <a:rPr lang="it-IT" sz="4000" baseline="-25000" dirty="0" err="1"/>
              <a:t>y</a:t>
            </a:r>
            <a:endParaRPr lang="it-IT" sz="4000" baseline="-25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4885" y="5281322"/>
            <a:ext cx="489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%(M+1) = (1.1</a:t>
            </a:r>
            <a:r>
              <a:rPr lang="it-IT" sz="3200" baseline="30000" dirty="0"/>
              <a:t> . </a:t>
            </a:r>
            <a:r>
              <a:rPr lang="it-IT" sz="3200" dirty="0"/>
              <a:t>n) + (0.38 </a:t>
            </a:r>
            <a:r>
              <a:rPr lang="it-IT" sz="3200" baseline="30000" dirty="0"/>
              <a:t>.</a:t>
            </a:r>
            <a:r>
              <a:rPr lang="it-IT" sz="3200" dirty="0"/>
              <a:t> x)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1626" y="6194490"/>
            <a:ext cx="892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Se sono presenti atomi come zolfo o silicio o cloro o bromo anche il picco isotopico a M+2 sarà visibile!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BDAA7-43BA-3FC3-0DE3-EAE38D0FF222}"/>
              </a:ext>
            </a:extLst>
          </p:cNvPr>
          <p:cNvSpPr/>
          <p:nvPr/>
        </p:nvSpPr>
        <p:spPr>
          <a:xfrm>
            <a:off x="2124883" y="4475633"/>
            <a:ext cx="4894233" cy="16020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A547804-76FA-B9CA-4E95-F3A78C917193}"/>
              </a:ext>
            </a:extLst>
          </p:cNvPr>
          <p:cNvSpPr txBox="1">
            <a:spLocks/>
          </p:cNvSpPr>
          <p:nvPr/>
        </p:nvSpPr>
        <p:spPr>
          <a:xfrm>
            <a:off x="628649" y="108374"/>
            <a:ext cx="7886700" cy="5485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Picchi Isotopici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306BF-EE5E-325F-BF8B-C7E5F0ED3D50}"/>
              </a:ext>
            </a:extLst>
          </p:cNvPr>
          <p:cNvSpPr txBox="1"/>
          <p:nvPr/>
        </p:nvSpPr>
        <p:spPr>
          <a:xfrm>
            <a:off x="111625" y="712446"/>
            <a:ext cx="89207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000" dirty="0"/>
              <a:t>Questo significa che ho una certa probabilità di trovare anche gli isotopi meno abbondanti degli elementi nella molecola organica. 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Lo </a:t>
            </a:r>
            <a:r>
              <a:rPr lang="it-IT" sz="2000" b="1" dirty="0">
                <a:solidFill>
                  <a:srgbClr val="C00000"/>
                </a:solidFill>
              </a:rPr>
              <a:t>ione molecolare </a:t>
            </a:r>
            <a:r>
              <a:rPr lang="it-IT" sz="2000" dirty="0"/>
              <a:t>è lo ione che presenta una carica unitaria (z=1) e una massa pari alla massa nominale (</a:t>
            </a:r>
            <a:r>
              <a:rPr lang="it-IT" sz="2000" b="1" dirty="0"/>
              <a:t>M</a:t>
            </a:r>
            <a:r>
              <a:rPr lang="it-IT" sz="2000" dirty="0"/>
              <a:t>) della molecola, che è valutata sugli isotopi più abbondanti degli elementi (es: Carbonio-12, Idrogeno-1, Azoto-14, ecc.).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Se una molecola contiene ad esempio un </a:t>
            </a:r>
            <a:r>
              <a:rPr lang="it-IT" sz="2000" b="1" dirty="0"/>
              <a:t>Carbonio-13</a:t>
            </a:r>
            <a:r>
              <a:rPr lang="it-IT" sz="2000" dirty="0"/>
              <a:t>, lo ione molecolare che ne deriva avrà una carica unitaria (z=1) ma una massa superiore di 1 Da rispetto alla massa nominale (un neutrone in più). Osservo quindi un segnale a </a:t>
            </a:r>
            <a:r>
              <a:rPr lang="it-IT" sz="2000" b="1" dirty="0"/>
              <a:t>M+1</a:t>
            </a:r>
            <a:r>
              <a:rPr lang="it-IT" sz="2000" dirty="0"/>
              <a:t> che viene definito </a:t>
            </a:r>
            <a:r>
              <a:rPr lang="it-IT" sz="2000" b="1" dirty="0"/>
              <a:t>picco isotopico</a:t>
            </a:r>
            <a:r>
              <a:rPr lang="it-IT" sz="20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Posso calcolare la intensità percentuale del picco isotopico (M+1), rispetto a quello dello ione molecolare (M), tenendo conto dei rapporti isotopici naturali usando la seguente formula: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6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4906</Words>
  <Application>Microsoft Office PowerPoint</Application>
  <PresentationFormat>On-screen Show (4:3)</PresentationFormat>
  <Paragraphs>371</Paragraphs>
  <Slides>74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Symbol</vt:lpstr>
      <vt:lpstr>Tema di Office</vt:lpstr>
      <vt:lpstr>CS ChemDraw Drawing</vt:lpstr>
      <vt:lpstr>Fotografia di Photo Editor </vt:lpstr>
      <vt:lpstr>Spettrometria di massa</vt:lpstr>
      <vt:lpstr>Introduzione </vt:lpstr>
      <vt:lpstr>Introduzione </vt:lpstr>
      <vt:lpstr>PowerPoint Presentation</vt:lpstr>
      <vt:lpstr>PowerPoint Presentation</vt:lpstr>
      <vt:lpstr>Spettrometria di Massa</vt:lpstr>
      <vt:lpstr>PowerPoint Presentation</vt:lpstr>
      <vt:lpstr>PowerPoint Presentation</vt:lpstr>
      <vt:lpstr>PowerPoint Presentation</vt:lpstr>
      <vt:lpstr>Strumentazione </vt:lpstr>
      <vt:lpstr>PowerPoint Presentation</vt:lpstr>
      <vt:lpstr>Metodi di Ionizzazione (Sorgente di ionizzazione)</vt:lpstr>
      <vt:lpstr>Ionizzazione Elettronica (EI)</vt:lpstr>
      <vt:lpstr>Ionizzazione Elettronica (EI)</vt:lpstr>
      <vt:lpstr>Ionizzazione Elettronica (EI)</vt:lpstr>
      <vt:lpstr>EI ionizzazione a Impatto Elettronico</vt:lpstr>
      <vt:lpstr>Meccanismi Frammentazione </vt:lpstr>
      <vt:lpstr>Frammentazione </vt:lpstr>
      <vt:lpstr>Sorgente Ionizzazione Elettronica (EI)</vt:lpstr>
      <vt:lpstr>Spettrometria di Massa con Ionizzazione per Impatto Elettronico</vt:lpstr>
      <vt:lpstr>Modalità di ionizzazione Soft Ionization</vt:lpstr>
      <vt:lpstr>Ionizzazione chimica: Chemical Ionization  (CI)</vt:lpstr>
      <vt:lpstr>PowerPoint Presentation</vt:lpstr>
      <vt:lpstr>Ionizzazione chimica: Chemical Ionization  (CI)</vt:lpstr>
      <vt:lpstr>PowerPoint Presentation</vt:lpstr>
      <vt:lpstr>Metodi di Ionizzazione per Desorbimento</vt:lpstr>
      <vt:lpstr>Desorbimento Laser Assistito da Matrice: Matrix Assisted Laser Desorption (MALDI)</vt:lpstr>
      <vt:lpstr>Desorbimento Laser Assistito da Matrice: Matrix Assisted Laser Desorption (MALDI)</vt:lpstr>
      <vt:lpstr>Ionizzazione Elettrospray: Electrospray Ionization (ESI)</vt:lpstr>
      <vt:lpstr>Ionizzazione Elettrospray: Electrospray Ionization (ESI)</vt:lpstr>
      <vt:lpstr>Ionizzazione Elettrospray: Electrospray Ionization (ESI)</vt:lpstr>
      <vt:lpstr>Ionizzazione Elettrospray: Electrospray Ionization (ESI)</vt:lpstr>
      <vt:lpstr>PowerPoint Presentation</vt:lpstr>
      <vt:lpstr>ANALIZZATORI DI MASSA</vt:lpstr>
      <vt:lpstr>Analizzatore a Settore Elettrostatico e Magnetico</vt:lpstr>
      <vt:lpstr>Analizzatore a Tempo di Volo  (TOF – Time of Flight)</vt:lpstr>
      <vt:lpstr>A tempo di Volo  (TOF – Time of Flight)</vt:lpstr>
      <vt:lpstr>RIVELATORI</vt:lpstr>
      <vt:lpstr>Interpretazione degli Spettri di Massa</vt:lpstr>
      <vt:lpstr>Interpretazione degli Spettri di Massa EI (Ionizzazione Elettronica)</vt:lpstr>
      <vt:lpstr>Ione Molecolare M+. </vt:lpstr>
      <vt:lpstr>Frammentazione dello Ione Molecolare</vt:lpstr>
      <vt:lpstr>Frammentazione dello Ione Molecolare</vt:lpstr>
      <vt:lpstr>Frammentazione di un Catione</vt:lpstr>
      <vt:lpstr>Rottura Allilica</vt:lpstr>
      <vt:lpstr>Riarrangiamenti </vt:lpstr>
      <vt:lpstr>Riarrangiamento di McLafferty</vt:lpstr>
      <vt:lpstr>Riarrangiamento di McLafferty</vt:lpstr>
      <vt:lpstr>Dissociazione di un legame s</vt:lpstr>
      <vt:lpstr>Alcani </vt:lpstr>
      <vt:lpstr>Alcheni </vt:lpstr>
      <vt:lpstr>Spettro di massa EI del b-mircene</vt:lpstr>
      <vt:lpstr>Spettro di massa EI del b-mircene</vt:lpstr>
      <vt:lpstr>Idrocarburi Aromatici</vt:lpstr>
      <vt:lpstr>Idrocarburi Aromatici</vt:lpstr>
      <vt:lpstr>Idrocarburi aromatici Spettro di Massa del Toluene</vt:lpstr>
      <vt:lpstr>Composti ossidrilati</vt:lpstr>
      <vt:lpstr>Composti ossidrilati</vt:lpstr>
      <vt:lpstr>Composti ossidrilati</vt:lpstr>
      <vt:lpstr>Chetoni </vt:lpstr>
      <vt:lpstr>Chetoni </vt:lpstr>
      <vt:lpstr>Acidi Carbossilici</vt:lpstr>
      <vt:lpstr>Riarrangiamento di McLafferty: Acidi Carbossilici Alifatici</vt:lpstr>
      <vt:lpstr>Spettro di Massa EI dell’acido decanoico</vt:lpstr>
      <vt:lpstr>Esteri di Acidi Carbossilici (RCOOR’)</vt:lpstr>
      <vt:lpstr>Spettro di massa EI dell’ottanoato di metile</vt:lpstr>
      <vt:lpstr>Ammine </vt:lpstr>
      <vt:lpstr>Ammine alifatiche</vt:lpstr>
      <vt:lpstr>Ammidi Alifatiche </vt:lpstr>
      <vt:lpstr>Ammidi Aromatiche</vt:lpstr>
      <vt:lpstr>Composti Alogenati</vt:lpstr>
      <vt:lpstr>Composti Alogenati</vt:lpstr>
      <vt:lpstr>PowerPoint Presentation</vt:lpstr>
      <vt:lpstr>Spettro di Massa EI del tetracloruro di carbonio (CCl4 PM = 152)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Spettrometria di massa</dc:title>
  <dc:creator>nitti</dc:creator>
  <cp:lastModifiedBy>FILIPPINI GIACOMO</cp:lastModifiedBy>
  <cp:revision>306</cp:revision>
  <dcterms:created xsi:type="dcterms:W3CDTF">2020-07-30T15:20:06Z</dcterms:created>
  <dcterms:modified xsi:type="dcterms:W3CDTF">2024-11-01T07:25:28Z</dcterms:modified>
</cp:coreProperties>
</file>