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5" r:id="rId1"/>
    <p:sldMasterId id="2147484016" r:id="rId2"/>
    <p:sldMasterId id="2147484028" r:id="rId3"/>
    <p:sldMasterId id="2147484748" r:id="rId4"/>
  </p:sldMasterIdLst>
  <p:notesMasterIdLst>
    <p:notesMasterId r:id="rId26"/>
  </p:notesMasterIdLst>
  <p:handoutMasterIdLst>
    <p:handoutMasterId r:id="rId27"/>
  </p:handoutMasterIdLst>
  <p:sldIdLst>
    <p:sldId id="371" r:id="rId5"/>
    <p:sldId id="280" r:id="rId6"/>
    <p:sldId id="281" r:id="rId7"/>
    <p:sldId id="282" r:id="rId8"/>
    <p:sldId id="283" r:id="rId9"/>
    <p:sldId id="284" r:id="rId10"/>
    <p:sldId id="285" r:id="rId11"/>
    <p:sldId id="312" r:id="rId12"/>
    <p:sldId id="313" r:id="rId13"/>
    <p:sldId id="314" r:id="rId14"/>
    <p:sldId id="315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20" r:id="rId24"/>
    <p:sldId id="321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3B2A5"/>
    <a:srgbClr val="002F58"/>
    <a:srgbClr val="15A9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332" autoAdjust="0"/>
    <p:restoredTop sz="91156" autoAdjust="0"/>
  </p:normalViewPr>
  <p:slideViewPr>
    <p:cSldViewPr>
      <p:cViewPr varScale="1">
        <p:scale>
          <a:sx n="59" d="100"/>
          <a:sy n="59" d="100"/>
        </p:scale>
        <p:origin x="1020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56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sa Borghi" userId="d8210bf0-dc2a-4bb6-9158-e6f9e5806bbb" providerId="ADAL" clId="{9FA50BEC-23AC-47C3-98BE-B7195DA71EC4}"/>
    <pc:docChg chg="undo custSel addSld delSld modSld">
      <pc:chgData name="Elisa Borghi" userId="d8210bf0-dc2a-4bb6-9158-e6f9e5806bbb" providerId="ADAL" clId="{9FA50BEC-23AC-47C3-98BE-B7195DA71EC4}" dt="2023-02-22T10:53:18.189" v="163" actId="2696"/>
      <pc:docMkLst>
        <pc:docMk/>
      </pc:docMkLst>
      <pc:sldChg chg="modSp modAnim">
        <pc:chgData name="Elisa Borghi" userId="d8210bf0-dc2a-4bb6-9158-e6f9e5806bbb" providerId="ADAL" clId="{9FA50BEC-23AC-47C3-98BE-B7195DA71EC4}" dt="2023-02-22T09:38:56.946" v="9" actId="108"/>
        <pc:sldMkLst>
          <pc:docMk/>
          <pc:sldMk cId="0" sldId="280"/>
        </pc:sldMkLst>
        <pc:spChg chg="mod">
          <ac:chgData name="Elisa Borghi" userId="d8210bf0-dc2a-4bb6-9158-e6f9e5806bbb" providerId="ADAL" clId="{9FA50BEC-23AC-47C3-98BE-B7195DA71EC4}" dt="2023-02-22T09:38:56.946" v="9" actId="108"/>
          <ac:spMkLst>
            <pc:docMk/>
            <pc:sldMk cId="0" sldId="280"/>
            <ac:spMk id="6147" creationId="{C58836D3-D054-914B-8896-2DC95FCB6F1C}"/>
          </ac:spMkLst>
        </pc:spChg>
      </pc:sldChg>
      <pc:sldChg chg="modSp">
        <pc:chgData name="Elisa Borghi" userId="d8210bf0-dc2a-4bb6-9158-e6f9e5806bbb" providerId="ADAL" clId="{9FA50BEC-23AC-47C3-98BE-B7195DA71EC4}" dt="2023-02-22T09:40:04.486" v="76" actId="20577"/>
        <pc:sldMkLst>
          <pc:docMk/>
          <pc:sldMk cId="0" sldId="313"/>
        </pc:sldMkLst>
        <pc:spChg chg="mod">
          <ac:chgData name="Elisa Borghi" userId="d8210bf0-dc2a-4bb6-9158-e6f9e5806bbb" providerId="ADAL" clId="{9FA50BEC-23AC-47C3-98BE-B7195DA71EC4}" dt="2023-02-22T09:40:04.486" v="76" actId="20577"/>
          <ac:spMkLst>
            <pc:docMk/>
            <pc:sldMk cId="0" sldId="313"/>
            <ac:spMk id="54274" creationId="{CDA65E85-F5A3-6E45-8B4F-B321CECF7F51}"/>
          </ac:spMkLst>
        </pc:spChg>
      </pc:sldChg>
      <pc:sldChg chg="addSp delSp modSp">
        <pc:chgData name="Elisa Borghi" userId="d8210bf0-dc2a-4bb6-9158-e6f9e5806bbb" providerId="ADAL" clId="{9FA50BEC-23AC-47C3-98BE-B7195DA71EC4}" dt="2023-02-22T09:39:42.077" v="35" actId="20577"/>
        <pc:sldMkLst>
          <pc:docMk/>
          <pc:sldMk cId="0" sldId="314"/>
        </pc:sldMkLst>
        <pc:spChg chg="add del mod">
          <ac:chgData name="Elisa Borghi" userId="d8210bf0-dc2a-4bb6-9158-e6f9e5806bbb" providerId="ADAL" clId="{9FA50BEC-23AC-47C3-98BE-B7195DA71EC4}" dt="2023-02-22T09:39:34.163" v="13"/>
          <ac:spMkLst>
            <pc:docMk/>
            <pc:sldMk cId="0" sldId="314"/>
            <ac:spMk id="3" creationId="{472A10BB-C5E8-4A23-9562-EE8C9C1149C6}"/>
          </ac:spMkLst>
        </pc:spChg>
        <pc:spChg chg="mod">
          <ac:chgData name="Elisa Borghi" userId="d8210bf0-dc2a-4bb6-9158-e6f9e5806bbb" providerId="ADAL" clId="{9FA50BEC-23AC-47C3-98BE-B7195DA71EC4}" dt="2023-02-22T09:39:42.077" v="35" actId="20577"/>
          <ac:spMkLst>
            <pc:docMk/>
            <pc:sldMk cId="0" sldId="314"/>
            <ac:spMk id="55297" creationId="{2CE5BD4E-71C5-7309-8A1E-DD8DFEE82D7B}"/>
          </ac:spMkLst>
        </pc:spChg>
        <pc:picChg chg="add del mod">
          <ac:chgData name="Elisa Borghi" userId="d8210bf0-dc2a-4bb6-9158-e6f9e5806bbb" providerId="ADAL" clId="{9FA50BEC-23AC-47C3-98BE-B7195DA71EC4}" dt="2023-02-22T09:39:31.577" v="12"/>
          <ac:picMkLst>
            <pc:docMk/>
            <pc:sldMk cId="0" sldId="314"/>
            <ac:picMk id="4" creationId="{5C26B58A-94A3-44F7-B5FF-9EA821B5E8E3}"/>
          </ac:picMkLst>
        </pc:picChg>
        <pc:picChg chg="add mod">
          <ac:chgData name="Elisa Borghi" userId="d8210bf0-dc2a-4bb6-9158-e6f9e5806bbb" providerId="ADAL" clId="{9FA50BEC-23AC-47C3-98BE-B7195DA71EC4}" dt="2023-02-22T09:39:34.163" v="13"/>
          <ac:picMkLst>
            <pc:docMk/>
            <pc:sldMk cId="0" sldId="314"/>
            <ac:picMk id="5" creationId="{B1449452-072B-4E22-8795-FCF051E26CA1}"/>
          </ac:picMkLst>
        </pc:picChg>
        <pc:picChg chg="del">
          <ac:chgData name="Elisa Borghi" userId="d8210bf0-dc2a-4bb6-9158-e6f9e5806bbb" providerId="ADAL" clId="{9FA50BEC-23AC-47C3-98BE-B7195DA71EC4}" dt="2023-02-22T09:39:29.305" v="10" actId="478"/>
          <ac:picMkLst>
            <pc:docMk/>
            <pc:sldMk cId="0" sldId="314"/>
            <ac:picMk id="55300" creationId="{A15E8C54-A8D6-4880-0A2E-3F68A0015D7E}"/>
          </ac:picMkLst>
        </pc:picChg>
      </pc:sldChg>
      <pc:sldChg chg="addSp delSp modSp">
        <pc:chgData name="Elisa Borghi" userId="d8210bf0-dc2a-4bb6-9158-e6f9e5806bbb" providerId="ADAL" clId="{9FA50BEC-23AC-47C3-98BE-B7195DA71EC4}" dt="2023-02-22T09:40:44.633" v="80"/>
        <pc:sldMkLst>
          <pc:docMk/>
          <pc:sldMk cId="0" sldId="315"/>
        </pc:sldMkLst>
        <pc:spChg chg="add del mod">
          <ac:chgData name="Elisa Borghi" userId="d8210bf0-dc2a-4bb6-9158-e6f9e5806bbb" providerId="ADAL" clId="{9FA50BEC-23AC-47C3-98BE-B7195DA71EC4}" dt="2023-02-22T09:40:44.633" v="80"/>
          <ac:spMkLst>
            <pc:docMk/>
            <pc:sldMk cId="0" sldId="315"/>
            <ac:spMk id="3" creationId="{E153EE96-BCFB-4ABE-9EF4-ADF919EA9429}"/>
          </ac:spMkLst>
        </pc:spChg>
        <pc:picChg chg="add del mod">
          <ac:chgData name="Elisa Borghi" userId="d8210bf0-dc2a-4bb6-9158-e6f9e5806bbb" providerId="ADAL" clId="{9FA50BEC-23AC-47C3-98BE-B7195DA71EC4}" dt="2023-02-22T09:40:41.909" v="79"/>
          <ac:picMkLst>
            <pc:docMk/>
            <pc:sldMk cId="0" sldId="315"/>
            <ac:picMk id="4" creationId="{B8D32478-A2ED-45F5-A188-3D0CEC3B6E35}"/>
          </ac:picMkLst>
        </pc:picChg>
        <pc:picChg chg="add mod">
          <ac:chgData name="Elisa Borghi" userId="d8210bf0-dc2a-4bb6-9158-e6f9e5806bbb" providerId="ADAL" clId="{9FA50BEC-23AC-47C3-98BE-B7195DA71EC4}" dt="2023-02-22T09:40:44.633" v="80"/>
          <ac:picMkLst>
            <pc:docMk/>
            <pc:sldMk cId="0" sldId="315"/>
            <ac:picMk id="5" creationId="{00EF3FDB-F155-4787-89BC-1952C686AEC9}"/>
          </ac:picMkLst>
        </pc:picChg>
        <pc:picChg chg="del">
          <ac:chgData name="Elisa Borghi" userId="d8210bf0-dc2a-4bb6-9158-e6f9e5806bbb" providerId="ADAL" clId="{9FA50BEC-23AC-47C3-98BE-B7195DA71EC4}" dt="2023-02-22T09:40:40.003" v="77" actId="478"/>
          <ac:picMkLst>
            <pc:docMk/>
            <pc:sldMk cId="0" sldId="315"/>
            <ac:picMk id="56324" creationId="{47403074-D23E-CF3B-5B29-BD5EC406158B}"/>
          </ac:picMkLst>
        </pc:picChg>
      </pc:sldChg>
      <pc:sldChg chg="addSp delSp modSp">
        <pc:chgData name="Elisa Borghi" userId="d8210bf0-dc2a-4bb6-9158-e6f9e5806bbb" providerId="ADAL" clId="{9FA50BEC-23AC-47C3-98BE-B7195DA71EC4}" dt="2023-02-22T10:48:35.239" v="102" actId="1076"/>
        <pc:sldMkLst>
          <pc:docMk/>
          <pc:sldMk cId="0" sldId="316"/>
        </pc:sldMkLst>
        <pc:spChg chg="add del mod">
          <ac:chgData name="Elisa Borghi" userId="d8210bf0-dc2a-4bb6-9158-e6f9e5806bbb" providerId="ADAL" clId="{9FA50BEC-23AC-47C3-98BE-B7195DA71EC4}" dt="2023-02-22T10:48:07.063" v="90"/>
          <ac:spMkLst>
            <pc:docMk/>
            <pc:sldMk cId="0" sldId="316"/>
            <ac:spMk id="3" creationId="{9276DBD1-7F84-4FF2-80CD-14B62A20A233}"/>
          </ac:spMkLst>
        </pc:spChg>
        <pc:picChg chg="add del mod">
          <ac:chgData name="Elisa Borghi" userId="d8210bf0-dc2a-4bb6-9158-e6f9e5806bbb" providerId="ADAL" clId="{9FA50BEC-23AC-47C3-98BE-B7195DA71EC4}" dt="2023-02-22T10:47:50.679" v="83"/>
          <ac:picMkLst>
            <pc:docMk/>
            <pc:sldMk cId="0" sldId="316"/>
            <ac:picMk id="4" creationId="{3D77BEC6-8C15-417F-80C1-CF0D5BD97F39}"/>
          </ac:picMkLst>
        </pc:picChg>
        <pc:picChg chg="add del mod">
          <ac:chgData name="Elisa Borghi" userId="d8210bf0-dc2a-4bb6-9158-e6f9e5806bbb" providerId="ADAL" clId="{9FA50BEC-23AC-47C3-98BE-B7195DA71EC4}" dt="2023-02-22T10:47:56.264" v="85"/>
          <ac:picMkLst>
            <pc:docMk/>
            <pc:sldMk cId="0" sldId="316"/>
            <ac:picMk id="5" creationId="{0D7BE8CF-65A8-4DAA-8AF5-73A83AE1FD56}"/>
          </ac:picMkLst>
        </pc:picChg>
        <pc:picChg chg="add del mod">
          <ac:chgData name="Elisa Borghi" userId="d8210bf0-dc2a-4bb6-9158-e6f9e5806bbb" providerId="ADAL" clId="{9FA50BEC-23AC-47C3-98BE-B7195DA71EC4}" dt="2023-02-22T10:48:00.975" v="87"/>
          <ac:picMkLst>
            <pc:docMk/>
            <pc:sldMk cId="0" sldId="316"/>
            <ac:picMk id="6" creationId="{9E231CDF-A05F-4900-BEBA-16119689D541}"/>
          </ac:picMkLst>
        </pc:picChg>
        <pc:picChg chg="add del mod">
          <ac:chgData name="Elisa Borghi" userId="d8210bf0-dc2a-4bb6-9158-e6f9e5806bbb" providerId="ADAL" clId="{9FA50BEC-23AC-47C3-98BE-B7195DA71EC4}" dt="2023-02-22T10:48:04.222" v="89"/>
          <ac:picMkLst>
            <pc:docMk/>
            <pc:sldMk cId="0" sldId="316"/>
            <ac:picMk id="7" creationId="{E0DEFA8E-111C-4964-96C9-2EEC6E75DA0B}"/>
          </ac:picMkLst>
        </pc:picChg>
        <pc:picChg chg="add mod">
          <ac:chgData name="Elisa Borghi" userId="d8210bf0-dc2a-4bb6-9158-e6f9e5806bbb" providerId="ADAL" clId="{9FA50BEC-23AC-47C3-98BE-B7195DA71EC4}" dt="2023-02-22T10:48:07.063" v="90"/>
          <ac:picMkLst>
            <pc:docMk/>
            <pc:sldMk cId="0" sldId="316"/>
            <ac:picMk id="8" creationId="{D1EDCF3B-769C-4833-B8EC-217BA80A9341}"/>
          </ac:picMkLst>
        </pc:picChg>
        <pc:picChg chg="add del">
          <ac:chgData name="Elisa Borghi" userId="d8210bf0-dc2a-4bb6-9158-e6f9e5806bbb" providerId="ADAL" clId="{9FA50BEC-23AC-47C3-98BE-B7195DA71EC4}" dt="2023-02-22T10:48:15.601" v="92"/>
          <ac:picMkLst>
            <pc:docMk/>
            <pc:sldMk cId="0" sldId="316"/>
            <ac:picMk id="9" creationId="{8AF21F08-DE02-4800-BFE1-CF05BB932EB9}"/>
          </ac:picMkLst>
        </pc:picChg>
        <pc:picChg chg="add del mod">
          <ac:chgData name="Elisa Borghi" userId="d8210bf0-dc2a-4bb6-9158-e6f9e5806bbb" providerId="ADAL" clId="{9FA50BEC-23AC-47C3-98BE-B7195DA71EC4}" dt="2023-02-22T10:48:26.880" v="98" actId="478"/>
          <ac:picMkLst>
            <pc:docMk/>
            <pc:sldMk cId="0" sldId="316"/>
            <ac:picMk id="10" creationId="{F4AB6EE2-5EE5-4715-88E2-E23E85C1B77E}"/>
          </ac:picMkLst>
        </pc:picChg>
        <pc:picChg chg="add mod">
          <ac:chgData name="Elisa Borghi" userId="d8210bf0-dc2a-4bb6-9158-e6f9e5806bbb" providerId="ADAL" clId="{9FA50BEC-23AC-47C3-98BE-B7195DA71EC4}" dt="2023-02-22T10:48:35.239" v="102" actId="1076"/>
          <ac:picMkLst>
            <pc:docMk/>
            <pc:sldMk cId="0" sldId="316"/>
            <ac:picMk id="11" creationId="{B6A1D932-B13B-4EF9-B178-695458D985F3}"/>
          </ac:picMkLst>
        </pc:picChg>
        <pc:picChg chg="del">
          <ac:chgData name="Elisa Borghi" userId="d8210bf0-dc2a-4bb6-9158-e6f9e5806bbb" providerId="ADAL" clId="{9FA50BEC-23AC-47C3-98BE-B7195DA71EC4}" dt="2023-02-22T10:47:40.822" v="81" actId="478"/>
          <ac:picMkLst>
            <pc:docMk/>
            <pc:sldMk cId="0" sldId="316"/>
            <ac:picMk id="61444" creationId="{53765DAC-4F4F-2FFB-0BC4-37876D78EE2B}"/>
          </ac:picMkLst>
        </pc:picChg>
      </pc:sldChg>
      <pc:sldChg chg="addSp delSp modSp">
        <pc:chgData name="Elisa Borghi" userId="d8210bf0-dc2a-4bb6-9158-e6f9e5806bbb" providerId="ADAL" clId="{9FA50BEC-23AC-47C3-98BE-B7195DA71EC4}" dt="2023-02-22T10:49:14.223" v="107" actId="1076"/>
        <pc:sldMkLst>
          <pc:docMk/>
          <pc:sldMk cId="0" sldId="317"/>
        </pc:sldMkLst>
        <pc:spChg chg="add del mod">
          <ac:chgData name="Elisa Borghi" userId="d8210bf0-dc2a-4bb6-9158-e6f9e5806bbb" providerId="ADAL" clId="{9FA50BEC-23AC-47C3-98BE-B7195DA71EC4}" dt="2023-02-22T10:48:57.777" v="104"/>
          <ac:spMkLst>
            <pc:docMk/>
            <pc:sldMk cId="0" sldId="317"/>
            <ac:spMk id="3" creationId="{B2A94D22-EE29-4F9C-882F-1D600168BF86}"/>
          </ac:spMkLst>
        </pc:spChg>
        <pc:picChg chg="add mod">
          <ac:chgData name="Elisa Borghi" userId="d8210bf0-dc2a-4bb6-9158-e6f9e5806bbb" providerId="ADAL" clId="{9FA50BEC-23AC-47C3-98BE-B7195DA71EC4}" dt="2023-02-22T10:48:57.777" v="104"/>
          <ac:picMkLst>
            <pc:docMk/>
            <pc:sldMk cId="0" sldId="317"/>
            <ac:picMk id="4" creationId="{78AFF993-4D12-4643-ABBC-D937C870E5DB}"/>
          </ac:picMkLst>
        </pc:picChg>
        <pc:picChg chg="add mod">
          <ac:chgData name="Elisa Borghi" userId="d8210bf0-dc2a-4bb6-9158-e6f9e5806bbb" providerId="ADAL" clId="{9FA50BEC-23AC-47C3-98BE-B7195DA71EC4}" dt="2023-02-22T10:49:14.223" v="107" actId="1076"/>
          <ac:picMkLst>
            <pc:docMk/>
            <pc:sldMk cId="0" sldId="317"/>
            <ac:picMk id="5" creationId="{3EA1D0D6-AE8F-4043-B324-EFF4DE02EBF4}"/>
          </ac:picMkLst>
        </pc:picChg>
        <pc:picChg chg="del">
          <ac:chgData name="Elisa Borghi" userId="d8210bf0-dc2a-4bb6-9158-e6f9e5806bbb" providerId="ADAL" clId="{9FA50BEC-23AC-47C3-98BE-B7195DA71EC4}" dt="2023-02-22T10:48:39.135" v="103" actId="478"/>
          <ac:picMkLst>
            <pc:docMk/>
            <pc:sldMk cId="0" sldId="317"/>
            <ac:picMk id="62468" creationId="{25EA7CCB-070C-24C8-F731-50D86657E6C6}"/>
          </ac:picMkLst>
        </pc:picChg>
      </pc:sldChg>
      <pc:sldChg chg="addSp delSp modSp">
        <pc:chgData name="Elisa Borghi" userId="d8210bf0-dc2a-4bb6-9158-e6f9e5806bbb" providerId="ADAL" clId="{9FA50BEC-23AC-47C3-98BE-B7195DA71EC4}" dt="2023-02-22T10:53:16.081" v="162"/>
        <pc:sldMkLst>
          <pc:docMk/>
          <pc:sldMk cId="0" sldId="323"/>
        </pc:sldMkLst>
        <pc:spChg chg="add del mod">
          <ac:chgData name="Elisa Borghi" userId="d8210bf0-dc2a-4bb6-9158-e6f9e5806bbb" providerId="ADAL" clId="{9FA50BEC-23AC-47C3-98BE-B7195DA71EC4}" dt="2023-02-22T10:51:16.037" v="109"/>
          <ac:spMkLst>
            <pc:docMk/>
            <pc:sldMk cId="0" sldId="323"/>
            <ac:spMk id="3" creationId="{F6575430-3CF0-4CA6-8EBB-53ABD61B5E1C}"/>
          </ac:spMkLst>
        </pc:spChg>
        <pc:spChg chg="add del mod">
          <ac:chgData name="Elisa Borghi" userId="d8210bf0-dc2a-4bb6-9158-e6f9e5806bbb" providerId="ADAL" clId="{9FA50BEC-23AC-47C3-98BE-B7195DA71EC4}" dt="2023-02-22T10:53:12.572" v="160" actId="478"/>
          <ac:spMkLst>
            <pc:docMk/>
            <pc:sldMk cId="0" sldId="323"/>
            <ac:spMk id="5" creationId="{B32468D6-F02B-4EB8-9F45-51CF659DE24B}"/>
          </ac:spMkLst>
        </pc:spChg>
        <pc:spChg chg="add del mod">
          <ac:chgData name="Elisa Borghi" userId="d8210bf0-dc2a-4bb6-9158-e6f9e5806bbb" providerId="ADAL" clId="{9FA50BEC-23AC-47C3-98BE-B7195DA71EC4}" dt="2023-02-22T10:53:16.081" v="162"/>
          <ac:spMkLst>
            <pc:docMk/>
            <pc:sldMk cId="0" sldId="323"/>
            <ac:spMk id="7" creationId="{920C3529-CB76-4B43-B55D-0E7A3B8E5115}"/>
          </ac:spMkLst>
        </pc:spChg>
        <pc:picChg chg="add del mod">
          <ac:chgData name="Elisa Borghi" userId="d8210bf0-dc2a-4bb6-9158-e6f9e5806bbb" providerId="ADAL" clId="{9FA50BEC-23AC-47C3-98BE-B7195DA71EC4}" dt="2023-02-22T10:53:07.272" v="156" actId="478"/>
          <ac:picMkLst>
            <pc:docMk/>
            <pc:sldMk cId="0" sldId="323"/>
            <ac:picMk id="4" creationId="{6A57D33F-A66F-4271-B168-F8EE338CB80F}"/>
          </ac:picMkLst>
        </pc:picChg>
        <pc:picChg chg="add del">
          <ac:chgData name="Elisa Borghi" userId="d8210bf0-dc2a-4bb6-9158-e6f9e5806bbb" providerId="ADAL" clId="{9FA50BEC-23AC-47C3-98BE-B7195DA71EC4}" dt="2023-02-22T10:53:08.846" v="158"/>
          <ac:picMkLst>
            <pc:docMk/>
            <pc:sldMk cId="0" sldId="323"/>
            <ac:picMk id="12" creationId="{60E3F950-F68D-4429-9941-C68C8655DA64}"/>
          </ac:picMkLst>
        </pc:picChg>
        <pc:picChg chg="add">
          <ac:chgData name="Elisa Borghi" userId="d8210bf0-dc2a-4bb6-9158-e6f9e5806bbb" providerId="ADAL" clId="{9FA50BEC-23AC-47C3-98BE-B7195DA71EC4}" dt="2023-02-22T10:53:16.081" v="162"/>
          <ac:picMkLst>
            <pc:docMk/>
            <pc:sldMk cId="0" sldId="323"/>
            <ac:picMk id="13" creationId="{CEC1EEAD-E604-40D1-8962-FAD1608A0EC5}"/>
          </ac:picMkLst>
        </pc:picChg>
        <pc:picChg chg="del">
          <ac:chgData name="Elisa Borghi" userId="d8210bf0-dc2a-4bb6-9158-e6f9e5806bbb" providerId="ADAL" clId="{9FA50BEC-23AC-47C3-98BE-B7195DA71EC4}" dt="2023-02-22T10:51:14.232" v="108" actId="478"/>
          <ac:picMkLst>
            <pc:docMk/>
            <pc:sldMk cId="0" sldId="323"/>
            <ac:picMk id="89092" creationId="{0229D000-B214-454C-253C-CF6575614A4C}"/>
          </ac:picMkLst>
        </pc:picChg>
      </pc:sldChg>
      <pc:sldChg chg="addSp delSp modSp add del">
        <pc:chgData name="Elisa Borghi" userId="d8210bf0-dc2a-4bb6-9158-e6f9e5806bbb" providerId="ADAL" clId="{9FA50BEC-23AC-47C3-98BE-B7195DA71EC4}" dt="2023-02-22T10:53:18.189" v="163" actId="2696"/>
        <pc:sldMkLst>
          <pc:docMk/>
          <pc:sldMk cId="558657892" sldId="372"/>
        </pc:sldMkLst>
        <pc:spChg chg="del">
          <ac:chgData name="Elisa Borghi" userId="d8210bf0-dc2a-4bb6-9158-e6f9e5806bbb" providerId="ADAL" clId="{9FA50BEC-23AC-47C3-98BE-B7195DA71EC4}" dt="2023-02-22T10:53:03.200" v="154"/>
          <ac:spMkLst>
            <pc:docMk/>
            <pc:sldMk cId="558657892" sldId="372"/>
            <ac:spMk id="3" creationId="{ED4CCE31-74CD-49F3-A759-E67CAF03AFA0}"/>
          </ac:spMkLst>
        </pc:spChg>
        <pc:spChg chg="add mod">
          <ac:chgData name="Elisa Borghi" userId="d8210bf0-dc2a-4bb6-9158-e6f9e5806bbb" providerId="ADAL" clId="{9FA50BEC-23AC-47C3-98BE-B7195DA71EC4}" dt="2023-02-22T10:53:05.806" v="155"/>
          <ac:spMkLst>
            <pc:docMk/>
            <pc:sldMk cId="558657892" sldId="372"/>
            <ac:spMk id="7" creationId="{0B307CEA-903C-4A6A-9569-276BFB525D1B}"/>
          </ac:spMkLst>
        </pc:spChg>
        <pc:picChg chg="add del mod">
          <ac:chgData name="Elisa Borghi" userId="d8210bf0-dc2a-4bb6-9158-e6f9e5806bbb" providerId="ADAL" clId="{9FA50BEC-23AC-47C3-98BE-B7195DA71EC4}" dt="2023-02-22T10:53:05.806" v="155"/>
          <ac:picMkLst>
            <pc:docMk/>
            <pc:sldMk cId="558657892" sldId="372"/>
            <ac:picMk id="6" creationId="{52E094BD-BA52-4089-9ADA-F3E151024259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26">
            <a:extLst>
              <a:ext uri="{FF2B5EF4-FFF2-40B4-BE49-F238E27FC236}">
                <a16:creationId xmlns:a16="http://schemas.microsoft.com/office/drawing/2014/main" id="{70FFF504-2FB1-764E-9084-479EE0DD71D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5843" name="Rectangle 1027">
            <a:extLst>
              <a:ext uri="{FF2B5EF4-FFF2-40B4-BE49-F238E27FC236}">
                <a16:creationId xmlns:a16="http://schemas.microsoft.com/office/drawing/2014/main" id="{F5F96FA7-4B19-E740-8061-9B89163D912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5844" name="Rectangle 1028">
            <a:extLst>
              <a:ext uri="{FF2B5EF4-FFF2-40B4-BE49-F238E27FC236}">
                <a16:creationId xmlns:a16="http://schemas.microsoft.com/office/drawing/2014/main" id="{FC98BC88-3A3F-124A-B75B-4386A39CF086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5845" name="Rectangle 1029">
            <a:extLst>
              <a:ext uri="{FF2B5EF4-FFF2-40B4-BE49-F238E27FC236}">
                <a16:creationId xmlns:a16="http://schemas.microsoft.com/office/drawing/2014/main" id="{A9C1A76E-FBD2-064F-A836-66F2D2DB923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C03169D-8745-D044-8C18-4F78E9D81BE0}" type="slidenum">
              <a:rPr lang="en-US" altLang="it-IT"/>
              <a:pPr/>
              <a:t>‹N›</a:t>
            </a:fld>
            <a:endParaRPr lang="en-US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>
            <a:extLst>
              <a:ext uri="{FF2B5EF4-FFF2-40B4-BE49-F238E27FC236}">
                <a16:creationId xmlns:a16="http://schemas.microsoft.com/office/drawing/2014/main" id="{52E40284-99DE-4B41-9049-3D172BD2CFA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2531" name="Rectangle 1027">
            <a:extLst>
              <a:ext uri="{FF2B5EF4-FFF2-40B4-BE49-F238E27FC236}">
                <a16:creationId xmlns:a16="http://schemas.microsoft.com/office/drawing/2014/main" id="{F900F518-A8D1-BB4D-9F24-3ED41AFFED9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7892" name="Rectangle 1028">
            <a:extLst>
              <a:ext uri="{FF2B5EF4-FFF2-40B4-BE49-F238E27FC236}">
                <a16:creationId xmlns:a16="http://schemas.microsoft.com/office/drawing/2014/main" id="{B6CA2DF7-7CD0-6A9E-EB2E-5FC28BB3DD9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1029">
            <a:extLst>
              <a:ext uri="{FF2B5EF4-FFF2-40B4-BE49-F238E27FC236}">
                <a16:creationId xmlns:a16="http://schemas.microsoft.com/office/drawing/2014/main" id="{27104DB6-B038-8D4D-94BB-F786EFE665D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2534" name="Rectangle 1030">
            <a:extLst>
              <a:ext uri="{FF2B5EF4-FFF2-40B4-BE49-F238E27FC236}">
                <a16:creationId xmlns:a16="http://schemas.microsoft.com/office/drawing/2014/main" id="{1526F6DC-34A3-7B4F-BC5D-32E16BF1555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2535" name="Rectangle 1031">
            <a:extLst>
              <a:ext uri="{FF2B5EF4-FFF2-40B4-BE49-F238E27FC236}">
                <a16:creationId xmlns:a16="http://schemas.microsoft.com/office/drawing/2014/main" id="{76E10CF4-9AFF-B64A-8C5F-A338611168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FCCA2F0-1633-8049-9A25-836304454062}" type="slidenum">
              <a:rPr lang="en-US" altLang="it-IT"/>
              <a:pPr/>
              <a:t>‹N›</a:t>
            </a:fld>
            <a:endParaRPr lang="en-US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>
            <a:extLst>
              <a:ext uri="{FF2B5EF4-FFF2-40B4-BE49-F238E27FC236}">
                <a16:creationId xmlns:a16="http://schemas.microsoft.com/office/drawing/2014/main" id="{4FFD5E89-C967-4A3F-8874-5E1F9D614F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02241DC-7396-F54D-8D07-57C47AB0D4D9}" type="slidenum">
              <a:rPr lang="en-US" altLang="it-IT"/>
              <a:pPr>
                <a:spcBef>
                  <a:spcPct val="0"/>
                </a:spcBef>
              </a:pPr>
              <a:t>2</a:t>
            </a:fld>
            <a:endParaRPr lang="en-US" altLang="it-IT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CA9B94D6-A6EE-5C56-FE36-3768160805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3AA4A12C-DAA3-F056-5482-FC5A012775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it-IT">
              <a:latin typeface="Times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>
            <a:extLst>
              <a:ext uri="{FF2B5EF4-FFF2-40B4-BE49-F238E27FC236}">
                <a16:creationId xmlns:a16="http://schemas.microsoft.com/office/drawing/2014/main" id="{49D0CA50-E4B2-A811-3C30-47DFC99BF4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AB1A9CB-767E-1640-8355-ABA3AF1CA7DF}" type="slidenum">
              <a:rPr lang="en-US" altLang="it-IT"/>
              <a:pPr>
                <a:spcBef>
                  <a:spcPct val="0"/>
                </a:spcBef>
              </a:pPr>
              <a:t>15</a:t>
            </a:fld>
            <a:endParaRPr lang="en-US" altLang="it-IT"/>
          </a:p>
        </p:txBody>
      </p:sp>
      <p:sp>
        <p:nvSpPr>
          <p:cNvPr id="76802" name="Rectangle 2">
            <a:extLst>
              <a:ext uri="{FF2B5EF4-FFF2-40B4-BE49-F238E27FC236}">
                <a16:creationId xmlns:a16="http://schemas.microsoft.com/office/drawing/2014/main" id="{3AAF545E-DB8A-D179-0DB1-453045E7C6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3924A9F2-0459-DB5C-63D2-7BD788F9D5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it-IT">
              <a:latin typeface="Times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>
            <a:extLst>
              <a:ext uri="{FF2B5EF4-FFF2-40B4-BE49-F238E27FC236}">
                <a16:creationId xmlns:a16="http://schemas.microsoft.com/office/drawing/2014/main" id="{67BBD4D4-8F13-5522-4627-3E4DF3EB67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E8FD87B-E90F-C74D-8AAF-E171A86C215B}" type="slidenum">
              <a:rPr lang="en-US" altLang="it-IT"/>
              <a:pPr>
                <a:spcBef>
                  <a:spcPct val="0"/>
                </a:spcBef>
              </a:pPr>
              <a:t>16</a:t>
            </a:fld>
            <a:endParaRPr lang="en-US" altLang="it-IT"/>
          </a:p>
        </p:txBody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id="{B5A76D2C-8941-A4E9-6E36-1BB481F9CE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1DC1FCAD-1D36-B9A3-1416-954AC05B7C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it-IT">
              <a:latin typeface="Times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>
            <a:extLst>
              <a:ext uri="{FF2B5EF4-FFF2-40B4-BE49-F238E27FC236}">
                <a16:creationId xmlns:a16="http://schemas.microsoft.com/office/drawing/2014/main" id="{5A0FC079-0D8C-829E-270B-4B7D95AFFF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EDB1F77-D8D4-8B47-9B7B-4CA28C6F5B49}" type="slidenum">
              <a:rPr lang="en-US" altLang="it-IT"/>
              <a:pPr>
                <a:spcBef>
                  <a:spcPct val="0"/>
                </a:spcBef>
              </a:pPr>
              <a:t>17</a:t>
            </a:fld>
            <a:endParaRPr lang="en-US" altLang="it-IT"/>
          </a:p>
        </p:txBody>
      </p:sp>
      <p:sp>
        <p:nvSpPr>
          <p:cNvPr id="81922" name="Rectangle 2">
            <a:extLst>
              <a:ext uri="{FF2B5EF4-FFF2-40B4-BE49-F238E27FC236}">
                <a16:creationId xmlns:a16="http://schemas.microsoft.com/office/drawing/2014/main" id="{BFEDB133-22DE-4F7E-7D30-AF83C1BC62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A980E906-1C87-EC82-4534-C9366A6FF1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it-IT">
              <a:latin typeface="Times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>
            <a:extLst>
              <a:ext uri="{FF2B5EF4-FFF2-40B4-BE49-F238E27FC236}">
                <a16:creationId xmlns:a16="http://schemas.microsoft.com/office/drawing/2014/main" id="{B7A5F041-36C0-4923-E04A-F22636AFAF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608316C-10D6-7F4D-BCF2-25E260B04A3D}" type="slidenum">
              <a:rPr lang="en-US" altLang="it-IT"/>
              <a:pPr>
                <a:spcBef>
                  <a:spcPct val="0"/>
                </a:spcBef>
              </a:pPr>
              <a:t>18</a:t>
            </a:fld>
            <a:endParaRPr lang="en-US" altLang="it-IT"/>
          </a:p>
        </p:txBody>
      </p:sp>
      <p:sp>
        <p:nvSpPr>
          <p:cNvPr id="83970" name="Rectangle 2">
            <a:extLst>
              <a:ext uri="{FF2B5EF4-FFF2-40B4-BE49-F238E27FC236}">
                <a16:creationId xmlns:a16="http://schemas.microsoft.com/office/drawing/2014/main" id="{453DEE66-8F1C-48A9-E4C6-C5D8F36FA9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FD13568F-16F4-60A9-3F1D-37147892B8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it-IT">
              <a:latin typeface="Times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>
            <a:extLst>
              <a:ext uri="{FF2B5EF4-FFF2-40B4-BE49-F238E27FC236}">
                <a16:creationId xmlns:a16="http://schemas.microsoft.com/office/drawing/2014/main" id="{FD42615E-519D-A1EA-0538-7DAE45C6E0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3124520-3CDE-8C46-94B7-03F5110D7C38}" type="slidenum">
              <a:rPr lang="en-US" altLang="it-IT"/>
              <a:pPr>
                <a:spcBef>
                  <a:spcPct val="0"/>
                </a:spcBef>
              </a:pPr>
              <a:t>19</a:t>
            </a:fld>
            <a:endParaRPr lang="en-US" altLang="it-IT"/>
          </a:p>
        </p:txBody>
      </p:sp>
      <p:sp>
        <p:nvSpPr>
          <p:cNvPr id="86018" name="Rectangle 2">
            <a:extLst>
              <a:ext uri="{FF2B5EF4-FFF2-40B4-BE49-F238E27FC236}">
                <a16:creationId xmlns:a16="http://schemas.microsoft.com/office/drawing/2014/main" id="{6B7C464F-B59E-6669-0297-626F897841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7C409301-4E4B-4B6F-E3B8-CDA24BC700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it-IT">
              <a:latin typeface="Times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>
            <a:extLst>
              <a:ext uri="{FF2B5EF4-FFF2-40B4-BE49-F238E27FC236}">
                <a16:creationId xmlns:a16="http://schemas.microsoft.com/office/drawing/2014/main" id="{69698000-CE31-DC5A-CE89-741588B936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3E50405-FE35-A849-906B-4E333ACCBB03}" type="slidenum">
              <a:rPr lang="en-US" altLang="it-IT"/>
              <a:pPr>
                <a:spcBef>
                  <a:spcPct val="0"/>
                </a:spcBef>
              </a:pPr>
              <a:t>3</a:t>
            </a:fld>
            <a:endParaRPr lang="en-US" altLang="it-IT"/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1DCAEFD5-D173-F763-3018-D989ABC794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977499AD-A307-069F-E2EC-C5CC166EF5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it-IT">
              <a:latin typeface="Times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>
            <a:extLst>
              <a:ext uri="{FF2B5EF4-FFF2-40B4-BE49-F238E27FC236}">
                <a16:creationId xmlns:a16="http://schemas.microsoft.com/office/drawing/2014/main" id="{F79CF92F-AB21-06E4-6B75-BE27C7AE60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5BA889D-BEC7-0B48-8F68-45CCE85061BA}" type="slidenum">
              <a:rPr lang="en-US" altLang="it-IT"/>
              <a:pPr>
                <a:spcBef>
                  <a:spcPct val="0"/>
                </a:spcBef>
              </a:pPr>
              <a:t>4</a:t>
            </a:fld>
            <a:endParaRPr lang="en-US" altLang="it-IT"/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0CAA8642-1DB1-9EA9-00E6-8E1BB521D6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6C0483AE-A229-EFE2-FF9A-001E4C4830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it-IT">
              <a:latin typeface="Times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>
            <a:extLst>
              <a:ext uri="{FF2B5EF4-FFF2-40B4-BE49-F238E27FC236}">
                <a16:creationId xmlns:a16="http://schemas.microsoft.com/office/drawing/2014/main" id="{3F8C9345-125D-7F90-2FB1-ADB7C72C96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4D17C5-8FBA-6547-9060-96F80052B08D}" type="slidenum">
              <a:rPr lang="en-US" altLang="it-IT"/>
              <a:pPr>
                <a:spcBef>
                  <a:spcPct val="0"/>
                </a:spcBef>
              </a:pPr>
              <a:t>5</a:t>
            </a:fld>
            <a:endParaRPr lang="en-US" altLang="it-IT"/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3B4F4FEF-7F25-F5E7-DC94-CA37969581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D3DA115C-DD33-A561-D0FC-F74D29F07F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it-IT">
              <a:latin typeface="Times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>
            <a:extLst>
              <a:ext uri="{FF2B5EF4-FFF2-40B4-BE49-F238E27FC236}">
                <a16:creationId xmlns:a16="http://schemas.microsoft.com/office/drawing/2014/main" id="{691255B7-46B8-9E0C-8585-0D92D4D8A6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3365F9D-FBCD-654F-A5AD-909B56152E04}" type="slidenum">
              <a:rPr lang="en-US" altLang="it-IT"/>
              <a:pPr>
                <a:spcBef>
                  <a:spcPct val="0"/>
                </a:spcBef>
              </a:pPr>
              <a:t>6</a:t>
            </a:fld>
            <a:endParaRPr lang="en-US" altLang="it-IT"/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2017742A-F1F6-E325-52CB-5DB30B62ED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0B27A0A6-EDC7-257D-672A-60177FF930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it-IT">
              <a:latin typeface="Times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>
            <a:extLst>
              <a:ext uri="{FF2B5EF4-FFF2-40B4-BE49-F238E27FC236}">
                <a16:creationId xmlns:a16="http://schemas.microsoft.com/office/drawing/2014/main" id="{975C8A27-EAD7-D42F-4FEC-848297D36B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FBBEA0C-9D11-504B-8BDE-60E45ED91889}" type="slidenum">
              <a:rPr lang="en-US" altLang="it-IT"/>
              <a:pPr>
                <a:spcBef>
                  <a:spcPct val="0"/>
                </a:spcBef>
              </a:pPr>
              <a:t>7</a:t>
            </a:fld>
            <a:endParaRPr lang="en-US" altLang="it-IT"/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94DC6773-B997-EA92-C0AA-893D34C06C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F13483B5-E00D-4A4C-327B-9FEDB8FF4D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it-IT">
              <a:latin typeface="Times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>
            <a:extLst>
              <a:ext uri="{FF2B5EF4-FFF2-40B4-BE49-F238E27FC236}">
                <a16:creationId xmlns:a16="http://schemas.microsoft.com/office/drawing/2014/main" id="{A8DAE3C7-37F2-EDB5-CA7C-4BB8DD78FC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90D82F-3FA1-BB48-B388-72849CB8BF9B}" type="slidenum">
              <a:rPr lang="en-US" altLang="it-IT"/>
              <a:pPr>
                <a:spcBef>
                  <a:spcPct val="0"/>
                </a:spcBef>
              </a:pPr>
              <a:t>12</a:t>
            </a:fld>
            <a:endParaRPr lang="en-US" altLang="it-IT"/>
          </a:p>
        </p:txBody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id="{C32DA09A-4C7C-500C-D9F4-4563ED20EA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73D8BDDF-5FDB-B282-BBE5-0521BD9A6B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it-IT">
              <a:latin typeface="Times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>
            <a:extLst>
              <a:ext uri="{FF2B5EF4-FFF2-40B4-BE49-F238E27FC236}">
                <a16:creationId xmlns:a16="http://schemas.microsoft.com/office/drawing/2014/main" id="{BAD0D53D-6EE5-13C3-9042-BEC93A69D9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E183A95-C87A-9A48-A229-23C247460F9F}" type="slidenum">
              <a:rPr lang="en-US" altLang="it-IT"/>
              <a:pPr>
                <a:spcBef>
                  <a:spcPct val="0"/>
                </a:spcBef>
              </a:pPr>
              <a:t>13</a:t>
            </a:fld>
            <a:endParaRPr lang="en-US" altLang="it-IT"/>
          </a:p>
        </p:txBody>
      </p:sp>
      <p:sp>
        <p:nvSpPr>
          <p:cNvPr id="72706" name="Rectangle 2">
            <a:extLst>
              <a:ext uri="{FF2B5EF4-FFF2-40B4-BE49-F238E27FC236}">
                <a16:creationId xmlns:a16="http://schemas.microsoft.com/office/drawing/2014/main" id="{9236433A-2454-823A-A1AF-AECC92A3B6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791B1C05-1EE1-C5D2-0085-2DD060D6F6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it-IT">
              <a:latin typeface="Times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>
            <a:extLst>
              <a:ext uri="{FF2B5EF4-FFF2-40B4-BE49-F238E27FC236}">
                <a16:creationId xmlns:a16="http://schemas.microsoft.com/office/drawing/2014/main" id="{12EBEDC5-0EA4-4379-C4D0-AB42B6BA0A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FC38391-C60A-DD47-AB64-94797FD5EFDA}" type="slidenum">
              <a:rPr lang="en-US" altLang="it-IT"/>
              <a:pPr>
                <a:spcBef>
                  <a:spcPct val="0"/>
                </a:spcBef>
              </a:pPr>
              <a:t>14</a:t>
            </a:fld>
            <a:endParaRPr lang="en-US" altLang="it-IT"/>
          </a:p>
        </p:txBody>
      </p:sp>
      <p:sp>
        <p:nvSpPr>
          <p:cNvPr id="74754" name="Rectangle 2">
            <a:extLst>
              <a:ext uri="{FF2B5EF4-FFF2-40B4-BE49-F238E27FC236}">
                <a16:creationId xmlns:a16="http://schemas.microsoft.com/office/drawing/2014/main" id="{C8BA663E-1EFA-A286-9DF4-ADED304A64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F48A6C67-D688-18CD-95BF-731DC787D7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it-IT">
              <a:latin typeface="Times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solidFill>
          <a:srgbClr val="FB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3CF06B3-E73A-7E7D-EE40-BC99DDF21407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6397625"/>
            <a:ext cx="9145588" cy="460375"/>
          </a:xfrm>
          <a:prstGeom prst="rect">
            <a:avLst/>
          </a:prstGeom>
          <a:solidFill>
            <a:srgbClr val="9D13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defRPr/>
            </a:pPr>
            <a:endParaRPr lang="it-IT" altLang="it-IT"/>
          </a:p>
        </p:txBody>
      </p:sp>
      <p:pic>
        <p:nvPicPr>
          <p:cNvPr id="3" name="Picture 10" descr="Pearson_Bound_White">
            <a:extLst>
              <a:ext uri="{FF2B5EF4-FFF2-40B4-BE49-F238E27FC236}">
                <a16:creationId xmlns:a16="http://schemas.microsoft.com/office/drawing/2014/main" id="{1E358355-666E-3391-EA31-9FBB8925C3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8238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2" descr="Pearson_Strap_Bound_White">
            <a:extLst>
              <a:ext uri="{FF2B5EF4-FFF2-40B4-BE49-F238E27FC236}">
                <a16:creationId xmlns:a16="http://schemas.microsoft.com/office/drawing/2014/main" id="{BF057BD3-87E1-F9BB-3F43-5A12AB0A2D7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9081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Always_Learning_Text_Purple_RGB">
            <a:extLst>
              <a:ext uri="{FF2B5EF4-FFF2-40B4-BE49-F238E27FC236}">
                <a16:creationId xmlns:a16="http://schemas.microsoft.com/office/drawing/2014/main" id="{9E6B3554-7E3B-9555-9405-43FB2DCA2D72}"/>
              </a:ext>
            </a:extLst>
          </p:cNvPr>
          <p:cNvPicPr preferRelativeResize="0">
            <a:picLocks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7263" y="2332038"/>
            <a:ext cx="7212012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5773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E1FE777-4E1A-4F7D-7F90-440AFDE8BFB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 1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C60099B-88F8-707A-BE45-5B88E7D9887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3E4862-CF27-694B-B96C-072295E1A8EE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474369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37325" y="395288"/>
            <a:ext cx="2057400" cy="5676900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65125" y="395288"/>
            <a:ext cx="6019800" cy="56769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0CAE1DA-6B90-0881-E5D4-F7D1CF83E9B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 1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12E4DC5-663C-3817-02D2-F1DD47E9F86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30903D-E3B6-E343-934C-BED95F45324B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46284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solidFill>
          <a:srgbClr val="FB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A42705F-7498-9748-0220-A3FCAC00BBA7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6397625"/>
            <a:ext cx="9145588" cy="4603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it-IT" altLang="it-IT"/>
          </a:p>
        </p:txBody>
      </p:sp>
      <p:pic>
        <p:nvPicPr>
          <p:cNvPr id="3" name="Picture 10" descr="Pearson_Bound_White">
            <a:extLst>
              <a:ext uri="{FF2B5EF4-FFF2-40B4-BE49-F238E27FC236}">
                <a16:creationId xmlns:a16="http://schemas.microsoft.com/office/drawing/2014/main" id="{3F346C34-E231-77B6-8BE7-387F04B2D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8238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2" descr="Pearson_Strap_Bound_White">
            <a:extLst>
              <a:ext uri="{FF2B5EF4-FFF2-40B4-BE49-F238E27FC236}">
                <a16:creationId xmlns:a16="http://schemas.microsoft.com/office/drawing/2014/main" id="{17FDFA97-E224-F3F2-E9B4-127439936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9081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7" descr="Always_Learning_Text_Blue_RGB">
            <a:extLst>
              <a:ext uri="{FF2B5EF4-FFF2-40B4-BE49-F238E27FC236}">
                <a16:creationId xmlns:a16="http://schemas.microsoft.com/office/drawing/2014/main" id="{256258DF-2589-4216-8572-D9107B439C23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7263" y="2332038"/>
            <a:ext cx="7212012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98834402-C27B-26C5-2AE4-26D9BC38222B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6397625"/>
            <a:ext cx="9145588" cy="460375"/>
          </a:xfrm>
          <a:prstGeom prst="rect">
            <a:avLst/>
          </a:prstGeom>
          <a:solidFill>
            <a:srgbClr val="9D13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defRPr/>
            </a:pPr>
            <a:endParaRPr lang="it-IT" altLang="it-IT"/>
          </a:p>
        </p:txBody>
      </p:sp>
      <p:pic>
        <p:nvPicPr>
          <p:cNvPr id="7" name="Picture 10" descr="Pearson_Bound_White">
            <a:extLst>
              <a:ext uri="{FF2B5EF4-FFF2-40B4-BE49-F238E27FC236}">
                <a16:creationId xmlns:a16="http://schemas.microsoft.com/office/drawing/2014/main" id="{F7E1459F-569C-05BE-BDDD-44E0B87D70A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8238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Pearson_Strap_Bound_White">
            <a:extLst>
              <a:ext uri="{FF2B5EF4-FFF2-40B4-BE49-F238E27FC236}">
                <a16:creationId xmlns:a16="http://schemas.microsoft.com/office/drawing/2014/main" id="{289BA3C4-9548-4482-786E-AB68148D2B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9081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Always_Learning_Text_Purple_RGB">
            <a:extLst>
              <a:ext uri="{FF2B5EF4-FFF2-40B4-BE49-F238E27FC236}">
                <a16:creationId xmlns:a16="http://schemas.microsoft.com/office/drawing/2014/main" id="{C61697E1-80F4-6E48-D12C-D8BB3AA93D46}"/>
              </a:ext>
            </a:extLst>
          </p:cNvPr>
          <p:cNvPicPr preferRelativeResize="0">
            <a:picLocks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7263" y="2332038"/>
            <a:ext cx="7212012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61107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745638F-EF09-E182-6D18-770B0533A2E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 1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848A88E-AED1-DB67-DF56-6DD4034AA69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880F9D-F71C-BC40-8B8F-0E222CC06EE8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4169745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3888C8E-70BA-CEAB-EF33-1D1DC28CCE2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 1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8A072C2-1675-F190-AD5C-926749A790E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1C1113-3AE6-964A-8823-0564A273DB50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361194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65125" y="1546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56125" y="1546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9521CD5-93D1-70A3-9A4E-961CEE516C9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 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9994F24-6AC6-5F95-20D2-0961D0356C5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2FC81B-2425-4B4E-AD00-F97C22E744A4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9536245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1B0B98D-9DE5-355F-9053-0E47A776C39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 1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BCDA3BC4-103F-1BFF-A227-B08D27EC5A4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0EFBD0-00E8-A548-B261-FFDBB0A812C4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665298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DE8D490-E718-271D-D223-78026C911D6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 1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512F39A-7613-E527-2514-C0865D19C1D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D14BE7-FA3E-1C40-8664-4823523B747D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8142642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7CA31894-7956-B966-B162-899EE136854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 1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324C782A-F69E-17D9-4155-A5B5D40004B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DF919C-1996-8942-AEC7-E8FAF4B0D5CD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0322952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44BFC2B-8C8B-B0A0-8A39-9BA8DBF4994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 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6D5B994-9205-BCC9-13A9-60516D0FB4F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683E10-40D0-BA41-B237-681858A6A662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550600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DECB0D1-B1A6-C70B-763C-6D47697C02D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 1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B97FDC7-F308-0709-FBB9-FE808DC0274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2F6B14-D583-FD4F-B99F-EE5F814CDCE6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2699461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5CC574D-4B95-1ABB-1BDE-DB08C07A635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 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CACC06B-A9D7-9D46-1D03-0B46A69690F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69F5D5-57DE-2A46-AB7B-F19CA172396C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0436697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18ED01A-BD51-9AC5-7125-63460A73805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 1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2B08923-68D5-5D3A-D3A9-C1AF45A1D91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3A35A-A8A8-5E40-91F8-08E6EEE61692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1125035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37325" y="395288"/>
            <a:ext cx="2057400" cy="56769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65125" y="395288"/>
            <a:ext cx="6019800" cy="56769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E6A1DCE-17B1-7209-F926-BDC7295A40E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 1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79BEEE5-B287-4960-7208-7014AEFD8C4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56641B-4DBC-4D4E-8AA9-8EDDED8BD8C8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0929140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431D8CA0-5CD4-2A0A-D5D7-4C751F8EB2A5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6397625"/>
            <a:ext cx="9145588" cy="4603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it-IT" altLang="it-IT"/>
          </a:p>
        </p:txBody>
      </p:sp>
      <p:pic>
        <p:nvPicPr>
          <p:cNvPr id="3" name="Picture 10" descr="Pearson_Bound_White">
            <a:extLst>
              <a:ext uri="{FF2B5EF4-FFF2-40B4-BE49-F238E27FC236}">
                <a16:creationId xmlns:a16="http://schemas.microsoft.com/office/drawing/2014/main" id="{81F5E649-EC71-6F18-AA86-CFC462D5D4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8238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1" descr="Pearson_Strap_Bound_White">
            <a:extLst>
              <a:ext uri="{FF2B5EF4-FFF2-40B4-BE49-F238E27FC236}">
                <a16:creationId xmlns:a16="http://schemas.microsoft.com/office/drawing/2014/main" id="{0500C918-C687-1944-4DAD-AAA91352C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9081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45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5125" y="395288"/>
            <a:ext cx="8407400" cy="1144587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it-IT" altLang="it-IT" noProof="0"/>
              <a:t>Fare clic per modificare lo stile del titolo</a:t>
            </a:r>
            <a:endParaRPr lang="en-US" altLang="it-IT" noProof="0"/>
          </a:p>
        </p:txBody>
      </p:sp>
      <p:sp>
        <p:nvSpPr>
          <p:cNvPr id="4945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5125" y="1762125"/>
            <a:ext cx="8407400" cy="1752600"/>
          </a:xfrm>
        </p:spPr>
        <p:txBody>
          <a:bodyPr/>
          <a:lstStyle>
            <a:lvl1pPr>
              <a:spcBef>
                <a:spcPct val="0"/>
              </a:spcBef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it-IT" altLang="it-IT" noProof="0"/>
              <a:t>Fare clic per modificare lo stile del sottotitolo dello schema</a:t>
            </a:r>
            <a:endParaRPr lang="en-US" altLang="it-IT" noProof="0"/>
          </a:p>
        </p:txBody>
      </p:sp>
    </p:spTree>
    <p:extLst>
      <p:ext uri="{BB962C8B-B14F-4D97-AF65-F5344CB8AC3E}">
        <p14:creationId xmlns:p14="http://schemas.microsoft.com/office/powerpoint/2010/main" val="35724697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306C394-C086-B001-CBDC-9AC56204F92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© 2023 Pearson – Krugman, Obstfeld, Melitz - Economia internazionale  1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06E08D2-B965-C15F-3A5F-50050E540F8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955BD5-0A9E-4D44-90E7-044D497C2397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42168833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486FE14-A3BB-E489-C9AD-25A689FEE60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© 2023 Pearson – Krugman, Obstfeld, Melitz - Economia internazionale  1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7EDBABE-D976-BB06-7BC3-4477AE5D2BA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6F6096-1D0C-E643-8187-D1CDB3F71AEC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41222756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65125" y="1546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56125" y="1546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00F1F9F-F39F-6A0E-4DE3-5AF6CEEA81A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© 2023 Pearson – Krugman, Obstfeld, Melitz - Economia internazionale  1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C9630C3C-AC43-BC9C-19E0-EDAE803E08B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A94573-2E34-0A4F-9345-164366CA7562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6531152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2BA61F-129B-8428-32E6-3A54830ED5D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© 2023 Pearson – Krugman, Obstfeld, Melitz - Economia internazionale  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73ED30-25E9-9AA2-4A47-96F6F4B2766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4CB431-2530-8A42-983F-A9EAE1D3B7C5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1414138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0963DDBE-34A6-888A-84A4-ADD85545145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© 2023 Pearson – Krugman, Obstfeld, Melitz - Economia internazionale  1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0E003341-8881-7FA5-63F2-8388B91B8C7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7DC835-2497-A246-93FF-AB00246E6C70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9519492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1F3CD209-7B65-603F-39BC-27C2E34566F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© 2023 Pearson – Krugman, Obstfeld, Melitz - Economia internazionale  1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03051D7C-A679-1283-567C-16CD138F3D9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5D8F9F-517A-CC4E-BE29-9257B2361B23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090900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2DFDAA9-232F-87F1-AAA2-622A4FC7542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 1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966DFAD-6049-BF11-8991-27112D8FB94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466BF8-A1B9-854C-A395-FE3B23CDFD0D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7258938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3050EF2-2274-324B-2D74-4C7AD2BF11C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© 2023 Pearson – Krugman, Obstfeld, Melitz - Economia internazionale  1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83B606D0-544D-C3A3-4EAA-1DD5CEDD14E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4FB804-58E1-0D4D-BA6A-625FA725699C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1476122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42411CC-0888-474F-54AB-A0A9C81E247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© 2023 Pearson – Krugman, Obstfeld, Melitz - Economia internazionale  1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828AA816-7316-E8B1-6ABA-F79C3A98546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1EACCA-D87E-E644-9AF5-50E6756C838E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9167028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E923CCB-DE20-B377-77BE-4E6286D4732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© 2023 Pearson – Krugman, Obstfeld, Melitz - Economia internazionale  1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448DC19C-9498-F70C-E595-2E2A713B2B4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F80A01-3AB6-B943-8178-E3B595032481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9012282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37325" y="395288"/>
            <a:ext cx="2057400" cy="56769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65125" y="395288"/>
            <a:ext cx="6019800" cy="56769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A2BB431-35BB-70FB-6948-7A0247B849D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© 2023 Pearson – Krugman, Obstfeld, Melitz - Economia internazionale  1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7A79F961-41EA-9437-BC59-1AE28878B75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D240A5-8366-7B47-AEDA-203552E3A130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984993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oman working on a laptop on a table.&#10;&#10;Description automatically generated with low confidence">
            <a:extLst>
              <a:ext uri="{FF2B5EF4-FFF2-40B4-BE49-F238E27FC236}">
                <a16:creationId xmlns:a16="http://schemas.microsoft.com/office/drawing/2014/main" id="{E108760E-2A64-6C42-8F96-E7682515D2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/>
          <a:stretch/>
        </p:blipFill>
        <p:spPr>
          <a:xfrm>
            <a:off x="1428750" y="0"/>
            <a:ext cx="771525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63B64CE-4EAB-F044-B85C-68C7BCA1FD88}"/>
              </a:ext>
            </a:extLst>
          </p:cNvPr>
          <p:cNvSpPr/>
          <p:nvPr/>
        </p:nvSpPr>
        <p:spPr>
          <a:xfrm>
            <a:off x="741760" y="577850"/>
            <a:ext cx="3070622" cy="366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/>
          </a:p>
        </p:txBody>
      </p:sp>
      <p:pic>
        <p:nvPicPr>
          <p:cNvPr id="7" name="Picture 6" descr="Pearson Logo&#10;&#10;Description automatically generated with medium confidence">
            <a:extLst>
              <a:ext uri="{FF2B5EF4-FFF2-40B4-BE49-F238E27FC236}">
                <a16:creationId xmlns:a16="http://schemas.microsoft.com/office/drawing/2014/main" id="{3AB65259-F1A0-2A4F-B433-2D30793D5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735" y="5497513"/>
            <a:ext cx="1160859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65932B0-A39E-F54F-8DD4-F827A2104A80}"/>
              </a:ext>
            </a:extLst>
          </p:cNvPr>
          <p:cNvCxnSpPr>
            <a:cxnSpLocks/>
          </p:cNvCxnSpPr>
          <p:nvPr/>
        </p:nvCxnSpPr>
        <p:spPr>
          <a:xfrm>
            <a:off x="741760" y="565150"/>
            <a:ext cx="0" cy="3676650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624DE9C-5609-3C40-8934-CCB095F53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956822" y="6488115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23C01-11D7-E049-8252-D38AEC7B21E1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830582" y="3027683"/>
            <a:ext cx="2857494" cy="1168399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1350"/>
            </a:lvl1pPr>
            <a:lvl2pPr marL="257181" indent="0" algn="ctr">
              <a:buNone/>
              <a:defRPr sz="1125"/>
            </a:lvl2pPr>
            <a:lvl3pPr marL="514363" indent="0" algn="ctr">
              <a:buNone/>
              <a:defRPr sz="1013"/>
            </a:lvl3pPr>
            <a:lvl4pPr marL="771545" indent="0" algn="ctr">
              <a:buNone/>
              <a:defRPr sz="900"/>
            </a:lvl4pPr>
            <a:lvl5pPr marL="1028726" indent="0" algn="ctr">
              <a:buNone/>
              <a:defRPr sz="900"/>
            </a:lvl5pPr>
            <a:lvl6pPr marL="1285907" indent="0" algn="ctr">
              <a:buNone/>
              <a:defRPr sz="900"/>
            </a:lvl6pPr>
            <a:lvl7pPr marL="1543089" indent="0" algn="ctr">
              <a:buNone/>
              <a:defRPr sz="900"/>
            </a:lvl7pPr>
            <a:lvl8pPr marL="1800270" indent="0" algn="ctr">
              <a:buNone/>
              <a:defRPr sz="900"/>
            </a:lvl8pPr>
            <a:lvl9pPr marL="2057451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575" y="700406"/>
            <a:ext cx="2867126" cy="226631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5846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FA71FAE9-C1B8-B140-BFE5-1F27C052AFC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478756" y="14289"/>
            <a:ext cx="7665244" cy="684371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a picture</a:t>
            </a:r>
          </a:p>
        </p:txBody>
      </p:sp>
      <p:pic>
        <p:nvPicPr>
          <p:cNvPr id="8" name="Picture 7" descr="Pearson Logo&#10;&#10;Description automatically generated with medium confidence">
            <a:extLst>
              <a:ext uri="{FF2B5EF4-FFF2-40B4-BE49-F238E27FC236}">
                <a16:creationId xmlns:a16="http://schemas.microsoft.com/office/drawing/2014/main" id="{DB102E86-1969-6D47-A759-4EFFEBD89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050" y="6093296"/>
            <a:ext cx="794015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300EF95-8460-5947-89D1-CA6AF8DAA0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0104A-9AB8-0446-89F9-4E3E478B7FB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4976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ark curly haired young woman wearing headphones working on a laptop.&#10;&#10;Description automatically generated">
            <a:extLst>
              <a:ext uri="{FF2B5EF4-FFF2-40B4-BE49-F238E27FC236}">
                <a16:creationId xmlns:a16="http://schemas.microsoft.com/office/drawing/2014/main" id="{1036BB36-3C99-C34C-B289-33A3A2B0EC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20130" y="11151"/>
            <a:ext cx="772387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D34DD50-A150-F346-8CA6-DC3DFA468690}"/>
              </a:ext>
            </a:extLst>
          </p:cNvPr>
          <p:cNvSpPr/>
          <p:nvPr/>
        </p:nvSpPr>
        <p:spPr>
          <a:xfrm>
            <a:off x="1" y="2244727"/>
            <a:ext cx="3031331" cy="46132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/>
          </a:p>
        </p:txBody>
      </p:sp>
      <p:pic>
        <p:nvPicPr>
          <p:cNvPr id="6" name="Picture 4" descr="Pearson Logo&#10;&#10;Description automatically generated with medium confidence">
            <a:extLst>
              <a:ext uri="{FF2B5EF4-FFF2-40B4-BE49-F238E27FC236}">
                <a16:creationId xmlns:a16="http://schemas.microsoft.com/office/drawing/2014/main" id="{E2D351A7-A44D-7745-8C4C-03503B3DB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6" y="239715"/>
            <a:ext cx="116086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0BB4A60-29F7-3D4E-A51D-D6FF11ABE4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D3964CD-E85C-F247-89D1-B35C7FB7DD23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17D1088-45D1-4D4A-9A89-7D61BA508D4A}"/>
              </a:ext>
            </a:extLst>
          </p:cNvPr>
          <p:cNvCxnSpPr>
            <a:cxnSpLocks/>
          </p:cNvCxnSpPr>
          <p:nvPr/>
        </p:nvCxnSpPr>
        <p:spPr>
          <a:xfrm>
            <a:off x="325041" y="1695450"/>
            <a:ext cx="0" cy="460216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6B0F900-9AC6-B944-A108-1A54B56FBCBD}"/>
              </a:ext>
            </a:extLst>
          </p:cNvPr>
          <p:cNvSpPr/>
          <p:nvPr/>
        </p:nvSpPr>
        <p:spPr>
          <a:xfrm>
            <a:off x="857251" y="1144588"/>
            <a:ext cx="5143500" cy="2387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BB6C28-BA73-ED49-B769-78F692DFEEF8}"/>
              </a:ext>
            </a:extLst>
          </p:cNvPr>
          <p:cNvSpPr/>
          <p:nvPr/>
        </p:nvSpPr>
        <p:spPr>
          <a:xfrm>
            <a:off x="351236" y="1695452"/>
            <a:ext cx="2693194" cy="4594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435414" y="5130609"/>
            <a:ext cx="2508508" cy="1047169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1350"/>
            </a:lvl1pPr>
            <a:lvl2pPr marL="257181" indent="0" algn="ctr">
              <a:buNone/>
              <a:defRPr sz="1125"/>
            </a:lvl2pPr>
            <a:lvl3pPr marL="514363" indent="0" algn="ctr">
              <a:buNone/>
              <a:defRPr sz="1013"/>
            </a:lvl3pPr>
            <a:lvl4pPr marL="771545" indent="0" algn="ctr">
              <a:buNone/>
              <a:defRPr sz="900"/>
            </a:lvl4pPr>
            <a:lvl5pPr marL="1028726" indent="0" algn="ctr">
              <a:buNone/>
              <a:defRPr sz="900"/>
            </a:lvl5pPr>
            <a:lvl6pPr marL="1285907" indent="0" algn="ctr">
              <a:buNone/>
              <a:defRPr sz="900"/>
            </a:lvl6pPr>
            <a:lvl7pPr marL="1543089" indent="0" algn="ctr">
              <a:buNone/>
              <a:defRPr sz="900"/>
            </a:lvl7pPr>
            <a:lvl8pPr marL="1800270" indent="0" algn="ctr">
              <a:buNone/>
              <a:defRPr sz="900"/>
            </a:lvl8pPr>
            <a:lvl9pPr marL="2057451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35413" y="1918011"/>
            <a:ext cx="2500146" cy="3166946"/>
          </a:xfrm>
          <a:prstGeom prst="rect">
            <a:avLst/>
          </a:prstGeom>
          <a:noFill/>
        </p:spPr>
        <p:txBody>
          <a:bodyPr anchor="t" anchorCtr="0"/>
          <a:lstStyle>
            <a:lvl1pPr algn="l">
              <a:defRPr sz="3375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2853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5">
            <a:extLst>
              <a:ext uri="{FF2B5EF4-FFF2-40B4-BE49-F238E27FC236}">
                <a16:creationId xmlns:a16="http://schemas.microsoft.com/office/drawing/2014/main" id="{0900EAA3-9446-DB4A-B571-54385A4B82D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423680" y="14289"/>
            <a:ext cx="7720320" cy="684371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a picture</a:t>
            </a:r>
          </a:p>
        </p:txBody>
      </p:sp>
      <p:pic>
        <p:nvPicPr>
          <p:cNvPr id="10" name="Picture 9" descr="Pearson Logo&#10;&#10;Description automatically generated with medium confidence">
            <a:extLst>
              <a:ext uri="{FF2B5EF4-FFF2-40B4-BE49-F238E27FC236}">
                <a16:creationId xmlns:a16="http://schemas.microsoft.com/office/drawing/2014/main" id="{73EF2D69-5C87-1045-B1D2-C5325C7A0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6" y="239715"/>
            <a:ext cx="116086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ECD129E-E1A9-E644-BEAA-BDD35653978E}"/>
              </a:ext>
            </a:extLst>
          </p:cNvPr>
          <p:cNvSpPr/>
          <p:nvPr/>
        </p:nvSpPr>
        <p:spPr>
          <a:xfrm>
            <a:off x="857251" y="1144588"/>
            <a:ext cx="5143500" cy="2387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4247EC7-23BF-AA40-9891-6E96CD5F5B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1BD45-F546-314D-A112-F46526F0847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7736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n with glasses and a beard sitting on a couch with a computer&#10;&#10;Description automatically generated with medium confidence">
            <a:extLst>
              <a:ext uri="{FF2B5EF4-FFF2-40B4-BE49-F238E27FC236}">
                <a16:creationId xmlns:a16="http://schemas.microsoft.com/office/drawing/2014/main" id="{13A9EBCB-A696-8548-86C6-E4F061F88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94963" y="0"/>
            <a:ext cx="7763337" cy="6858000"/>
          </a:xfrm>
          <a:prstGeom prst="rect">
            <a:avLst/>
          </a:prstGeom>
        </p:spPr>
      </p:pic>
      <p:pic>
        <p:nvPicPr>
          <p:cNvPr id="5" name="Picture 3" descr="Pearson Logo&#10;&#10;Description automatically generated with medium confidence">
            <a:extLst>
              <a:ext uri="{FF2B5EF4-FFF2-40B4-BE49-F238E27FC236}">
                <a16:creationId xmlns:a16="http://schemas.microsoft.com/office/drawing/2014/main" id="{C09C0B44-4507-2345-911C-50084F8F0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81" y="139702"/>
            <a:ext cx="116086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9AD97B1-572F-EA4B-A8CE-33D28A5CBB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039F2-BC33-8D49-9EC7-EBD9628392E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2A9720-8D95-D345-AF5F-631F23E63162}"/>
              </a:ext>
            </a:extLst>
          </p:cNvPr>
          <p:cNvSpPr/>
          <p:nvPr/>
        </p:nvSpPr>
        <p:spPr>
          <a:xfrm>
            <a:off x="567929" y="2222500"/>
            <a:ext cx="3294459" cy="4021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91430FE-6CC8-9F4B-8A9D-85A24F74470B}"/>
              </a:ext>
            </a:extLst>
          </p:cNvPr>
          <p:cNvCxnSpPr>
            <a:cxnSpLocks/>
          </p:cNvCxnSpPr>
          <p:nvPr/>
        </p:nvCxnSpPr>
        <p:spPr>
          <a:xfrm>
            <a:off x="560785" y="2247977"/>
            <a:ext cx="0" cy="4021138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727037" y="4702290"/>
            <a:ext cx="2984351" cy="134888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350"/>
            </a:lvl1pPr>
            <a:lvl2pPr marL="342909" indent="0" algn="ctr">
              <a:buNone/>
              <a:defRPr sz="1500"/>
            </a:lvl2pPr>
            <a:lvl3pPr marL="685817" indent="0" algn="ctr">
              <a:buNone/>
              <a:defRPr sz="1350"/>
            </a:lvl3pPr>
            <a:lvl4pPr marL="1028726" indent="0" algn="ctr">
              <a:buNone/>
              <a:defRPr sz="1200"/>
            </a:lvl4pPr>
            <a:lvl5pPr marL="1371634" indent="0" algn="ctr">
              <a:buNone/>
              <a:defRPr sz="1200"/>
            </a:lvl5pPr>
            <a:lvl6pPr marL="1714543" indent="0" algn="ctr">
              <a:buNone/>
              <a:defRPr sz="1200"/>
            </a:lvl6pPr>
            <a:lvl7pPr marL="2057451" indent="0" algn="ctr">
              <a:buNone/>
              <a:defRPr sz="1200"/>
            </a:lvl7pPr>
            <a:lvl8pPr marL="2400360" indent="0" algn="ctr">
              <a:buNone/>
              <a:defRPr sz="1200"/>
            </a:lvl8pPr>
            <a:lvl9pPr marL="2743269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17637" y="2421631"/>
            <a:ext cx="2983666" cy="226631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6073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761BA690-FE8C-B746-BF89-25A50EAC9B3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493665" y="14289"/>
            <a:ext cx="7665244" cy="684371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a picture</a:t>
            </a:r>
          </a:p>
        </p:txBody>
      </p:sp>
      <p:pic>
        <p:nvPicPr>
          <p:cNvPr id="7" name="Picture 6" descr="Pearson Logo&#10;&#10;Description automatically generated with medium confidence">
            <a:extLst>
              <a:ext uri="{FF2B5EF4-FFF2-40B4-BE49-F238E27FC236}">
                <a16:creationId xmlns:a16="http://schemas.microsoft.com/office/drawing/2014/main" id="{8FF5F658-53EB-0C4B-B8F7-4F11D369C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81" y="139702"/>
            <a:ext cx="116086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B55EFE5-810E-D24E-85E6-D8C65DAA14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CA669-379D-D04A-8F8C-BC9C266E00A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853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65125" y="1546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56125" y="1546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F16FDAC-9B57-E947-514D-11AA636A145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 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81D5AA3-4888-D933-6A50-D8601E86C30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9D3F6F-E1AA-A54B-B4C6-4FB351AA5D9A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9563578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AF49AB9-ED06-5D4A-B185-0CD59BD7AAA7}"/>
              </a:ext>
            </a:extLst>
          </p:cNvPr>
          <p:cNvSpPr/>
          <p:nvPr/>
        </p:nvSpPr>
        <p:spPr>
          <a:xfrm>
            <a:off x="1488282" y="0"/>
            <a:ext cx="7655718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/>
          </a:p>
        </p:txBody>
      </p:sp>
      <p:pic>
        <p:nvPicPr>
          <p:cNvPr id="3" name="Picture 2" descr="A person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2D6C6F61-BA41-144D-B6FE-E8A9E2E4B8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69774"/>
            <a:ext cx="6096000" cy="5188226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11C53FD-8B93-304B-A4BA-37BE3ED828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39E1D-6812-3F44-9317-2804B1690F4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2D77FD4-D276-424C-88E8-25E8B8431904}"/>
              </a:ext>
            </a:extLst>
          </p:cNvPr>
          <p:cNvCxnSpPr>
            <a:cxnSpLocks/>
          </p:cNvCxnSpPr>
          <p:nvPr/>
        </p:nvCxnSpPr>
        <p:spPr>
          <a:xfrm>
            <a:off x="5635229" y="568325"/>
            <a:ext cx="0" cy="460375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DCC425CF-E238-E348-89D2-D88E0270CBE9}"/>
              </a:ext>
            </a:extLst>
          </p:cNvPr>
          <p:cNvSpPr/>
          <p:nvPr/>
        </p:nvSpPr>
        <p:spPr>
          <a:xfrm>
            <a:off x="5662613" y="568327"/>
            <a:ext cx="2692003" cy="4594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/>
          </a:p>
        </p:txBody>
      </p:sp>
      <p:pic>
        <p:nvPicPr>
          <p:cNvPr id="8" name="Picture 7" descr="Pearson Logo&#10;&#10;Description automatically generated with medium confidence">
            <a:extLst>
              <a:ext uri="{FF2B5EF4-FFF2-40B4-BE49-F238E27FC236}">
                <a16:creationId xmlns:a16="http://schemas.microsoft.com/office/drawing/2014/main" id="{EFAE6E9B-DFFB-9D4C-884F-65F4D0A12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6" y="239715"/>
            <a:ext cx="116086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D19E820-DD47-D74A-939B-4B45CA9D8B57}"/>
              </a:ext>
            </a:extLst>
          </p:cNvPr>
          <p:cNvSpPr/>
          <p:nvPr/>
        </p:nvSpPr>
        <p:spPr>
          <a:xfrm>
            <a:off x="857251" y="1144588"/>
            <a:ext cx="5143500" cy="2387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/>
          </a:p>
        </p:txBody>
      </p:sp>
      <p:sp>
        <p:nvSpPr>
          <p:cNvPr id="21" name="Subtitle 2"/>
          <p:cNvSpPr>
            <a:spLocks noGrp="1"/>
          </p:cNvSpPr>
          <p:nvPr>
            <p:ph type="subTitle" idx="1"/>
          </p:nvPr>
        </p:nvSpPr>
        <p:spPr>
          <a:xfrm>
            <a:off x="5746182" y="4004336"/>
            <a:ext cx="2508508" cy="1047169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1350"/>
            </a:lvl1pPr>
            <a:lvl2pPr marL="257181" indent="0" algn="ctr">
              <a:buNone/>
              <a:defRPr sz="1125"/>
            </a:lvl2pPr>
            <a:lvl3pPr marL="514363" indent="0" algn="ctr">
              <a:buNone/>
              <a:defRPr sz="1013"/>
            </a:lvl3pPr>
            <a:lvl4pPr marL="771545" indent="0" algn="ctr">
              <a:buNone/>
              <a:defRPr sz="900"/>
            </a:lvl4pPr>
            <a:lvl5pPr marL="1028726" indent="0" algn="ctr">
              <a:buNone/>
              <a:defRPr sz="900"/>
            </a:lvl5pPr>
            <a:lvl6pPr marL="1285907" indent="0" algn="ctr">
              <a:buNone/>
              <a:defRPr sz="900"/>
            </a:lvl6pPr>
            <a:lvl7pPr marL="1543089" indent="0" algn="ctr">
              <a:buNone/>
              <a:defRPr sz="900"/>
            </a:lvl7pPr>
            <a:lvl8pPr marL="1800270" indent="0" algn="ctr">
              <a:buNone/>
              <a:defRPr sz="900"/>
            </a:lvl8pPr>
            <a:lvl9pPr marL="2057451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5746181" y="791739"/>
            <a:ext cx="2500146" cy="3486711"/>
          </a:xfrm>
          <a:prstGeom prst="rect">
            <a:avLst/>
          </a:prstGeom>
          <a:noFill/>
        </p:spPr>
        <p:txBody>
          <a:bodyPr anchor="t" anchorCtr="0"/>
          <a:lstStyle>
            <a:lvl1pPr algn="l">
              <a:defRPr sz="3375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787798"/>
      </p:ext>
    </p:extLst>
  </p:cSld>
  <p:clrMapOvr>
    <a:masterClrMapping/>
  </p:clrMapOvr>
  <p:transition spd="slow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BF40AA-AE6F-5749-8C97-DE3834BA09D0}"/>
              </a:ext>
            </a:extLst>
          </p:cNvPr>
          <p:cNvSpPr/>
          <p:nvPr/>
        </p:nvSpPr>
        <p:spPr>
          <a:xfrm>
            <a:off x="1488282" y="0"/>
            <a:ext cx="7655718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3199F5-F834-8D47-A789-D89AD268BC33}"/>
              </a:ext>
            </a:extLst>
          </p:cNvPr>
          <p:cNvSpPr/>
          <p:nvPr/>
        </p:nvSpPr>
        <p:spPr>
          <a:xfrm>
            <a:off x="0" y="1706565"/>
            <a:ext cx="6548438" cy="51514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 dirty="0"/>
          </a:p>
        </p:txBody>
      </p:sp>
      <p:sp>
        <p:nvSpPr>
          <p:cNvPr id="14" name="Picture Placeholder 15">
            <a:extLst>
              <a:ext uri="{FF2B5EF4-FFF2-40B4-BE49-F238E27FC236}">
                <a16:creationId xmlns:a16="http://schemas.microsoft.com/office/drawing/2014/main" id="{6EF18240-552B-1149-9D44-905FD72272E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" y="1710813"/>
            <a:ext cx="6526160" cy="51329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a picture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FADDC1B-22E5-C441-BDA9-8EEB86CF33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56944-AAA6-A948-ABFF-0210BDF7DF7A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pic>
        <p:nvPicPr>
          <p:cNvPr id="10" name="Picture 9" descr="Pearson Logo&#10;&#10;Description automatically generated with medium confidence">
            <a:extLst>
              <a:ext uri="{FF2B5EF4-FFF2-40B4-BE49-F238E27FC236}">
                <a16:creationId xmlns:a16="http://schemas.microsoft.com/office/drawing/2014/main" id="{7A9DC1FD-8034-E548-95C2-CD957F1D0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6" y="239715"/>
            <a:ext cx="116086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2839B8F-D638-0741-BB57-07FD6FB44296}"/>
              </a:ext>
            </a:extLst>
          </p:cNvPr>
          <p:cNvSpPr/>
          <p:nvPr/>
        </p:nvSpPr>
        <p:spPr>
          <a:xfrm>
            <a:off x="857251" y="1144588"/>
            <a:ext cx="5143500" cy="2387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/>
          </a:p>
        </p:txBody>
      </p:sp>
    </p:spTree>
    <p:extLst>
      <p:ext uri="{BB962C8B-B14F-4D97-AF65-F5344CB8AC3E}">
        <p14:creationId xmlns:p14="http://schemas.microsoft.com/office/powerpoint/2010/main" val="3163850963"/>
      </p:ext>
    </p:extLst>
  </p:cSld>
  <p:clrMapOvr>
    <a:masterClrMapping/>
  </p:clrMapOvr>
  <p:transition spd="slow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acc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744ED8C-8847-EA41-9338-C6E46B61F79E}"/>
              </a:ext>
            </a:extLst>
          </p:cNvPr>
          <p:cNvSpPr/>
          <p:nvPr/>
        </p:nvSpPr>
        <p:spPr>
          <a:xfrm>
            <a:off x="0" y="264078"/>
            <a:ext cx="764382" cy="1158875"/>
          </a:xfrm>
          <a:prstGeom prst="rect">
            <a:avLst/>
          </a:prstGeom>
          <a:solidFill>
            <a:srgbClr val="11B2A5"/>
          </a:solidFill>
          <a:ln>
            <a:solidFill>
              <a:srgbClr val="DF6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AC23712-3DEB-F145-81F4-D8A1E3A471B2}"/>
              </a:ext>
            </a:extLst>
          </p:cNvPr>
          <p:cNvCxnSpPr>
            <a:cxnSpLocks/>
          </p:cNvCxnSpPr>
          <p:nvPr/>
        </p:nvCxnSpPr>
        <p:spPr>
          <a:xfrm>
            <a:off x="777478" y="264078"/>
            <a:ext cx="0" cy="115411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202A0-9646-4147-8DBB-1BF33177D5D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C2BAD-9516-2B47-9900-7FC05ED2F00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4"/>
          </p:nvPr>
        </p:nvSpPr>
        <p:spPr>
          <a:xfrm>
            <a:off x="887797" y="1828800"/>
            <a:ext cx="7475154" cy="392797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514363" rtl="0" eaLnBrk="1" fontAlgn="auto" latinLnBrk="0" hangingPunct="1">
              <a:lnSpc>
                <a:spcPct val="100000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>
                <a:solidFill>
                  <a:srgbClr val="003057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257181" indent="0">
              <a:buNone/>
              <a:defRPr sz="787"/>
            </a:lvl2pPr>
            <a:lvl3pPr marL="514363" indent="0">
              <a:buNone/>
              <a:defRPr sz="675"/>
            </a:lvl3pPr>
            <a:lvl4pPr marL="771545" indent="0">
              <a:buNone/>
              <a:defRPr sz="562"/>
            </a:lvl4pPr>
            <a:lvl5pPr marL="1028726" indent="0">
              <a:buNone/>
              <a:defRPr sz="562"/>
            </a:lvl5pPr>
            <a:lvl6pPr marL="1285907" indent="0">
              <a:buNone/>
              <a:defRPr sz="562"/>
            </a:lvl6pPr>
            <a:lvl7pPr marL="1543089" indent="0">
              <a:buNone/>
              <a:defRPr sz="562"/>
            </a:lvl7pPr>
            <a:lvl8pPr marL="1800270" indent="0">
              <a:buNone/>
              <a:defRPr sz="562"/>
            </a:lvl8pPr>
            <a:lvl9pPr marL="2057451" indent="0">
              <a:buNone/>
              <a:defRPr sz="562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marL="0" marR="0" lvl="0" indent="0" algn="l" defTabSz="514363" rtl="0" eaLnBrk="1" fontAlgn="auto" latinLnBrk="0" hangingPunct="1">
              <a:lnSpc>
                <a:spcPct val="90000"/>
              </a:lnSpc>
              <a:spcBef>
                <a:spcPts val="562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887797" y="279951"/>
            <a:ext cx="7475154" cy="111918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1800" b="1">
                <a:solidFill>
                  <a:srgbClr val="003057"/>
                </a:solidFill>
              </a:defRPr>
            </a:lvl1pPr>
          </a:lstStyle>
          <a:p>
            <a:r>
              <a:rPr lang="en-US" dirty="0"/>
              <a:t>TITOLO </a:t>
            </a:r>
            <a:r>
              <a:rPr lang="en-US" dirty="0" err="1"/>
              <a:t>paragrafo</a:t>
            </a:r>
            <a:r>
              <a:rPr lang="en-US" dirty="0"/>
              <a:t> prima slide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ECB413AB-0B05-9444-A342-CCBD6D6EAA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615" y="6382545"/>
            <a:ext cx="618182" cy="365125"/>
          </a:xfrm>
          <a:prstGeom prst="rect">
            <a:avLst/>
          </a:prstGeom>
        </p:spPr>
      </p:pic>
      <p:sp>
        <p:nvSpPr>
          <p:cNvPr id="11" name="Segnaposto piè di pagina 1">
            <a:extLst>
              <a:ext uri="{FF2B5EF4-FFF2-40B4-BE49-F238E27FC236}">
                <a16:creationId xmlns:a16="http://schemas.microsoft.com/office/drawing/2014/main" id="{571913D8-91F9-D945-BC39-4A087433A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538916"/>
            <a:ext cx="3696891" cy="211137"/>
          </a:xfrm>
          <a:prstGeom prst="rect">
            <a:avLst/>
          </a:prstGeom>
        </p:spPr>
        <p:txBody>
          <a:bodyPr/>
          <a:lstStyle>
            <a:lvl1pPr marL="0" marR="0" indent="0" algn="l" defTabSz="6858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3057"/>
                </a:solidFill>
              </a:defRPr>
            </a:lvl1pPr>
          </a:lstStyle>
          <a:p>
            <a:r>
              <a:rPr lang="en-US" altLang="it-IT" sz="675"/>
              <a:t>© 2023 Pearson – Krugman, Obstfeld, Melitz - Economia internazionale  1</a:t>
            </a:r>
            <a:endParaRPr lang="en-US" altLang="it-IT" sz="675" dirty="0"/>
          </a:p>
        </p:txBody>
      </p:sp>
    </p:spTree>
    <p:extLst>
      <p:ext uri="{BB962C8B-B14F-4D97-AF65-F5344CB8AC3E}">
        <p14:creationId xmlns:p14="http://schemas.microsoft.com/office/powerpoint/2010/main" val="4451708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_acc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74022F54-3193-9E4C-96F5-25AFA073F62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" y="270881"/>
            <a:ext cx="627953" cy="936000"/>
            <a:chOff x="0" y="555625"/>
            <a:chExt cx="1036638" cy="1158875"/>
          </a:xfrm>
          <a:solidFill>
            <a:srgbClr val="11B2A5"/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744ED8C-8847-EA41-9338-C6E46B61F79E}"/>
                </a:ext>
              </a:extLst>
            </p:cNvPr>
            <p:cNvSpPr/>
            <p:nvPr/>
          </p:nvSpPr>
          <p:spPr>
            <a:xfrm>
              <a:off x="0" y="555625"/>
              <a:ext cx="1019175" cy="11588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50" dirty="0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4AC23712-3DEB-F145-81F4-D8A1E3A471B2}"/>
                </a:ext>
              </a:extLst>
            </p:cNvPr>
            <p:cNvCxnSpPr>
              <a:cxnSpLocks/>
            </p:cNvCxnSpPr>
            <p:nvPr/>
          </p:nvCxnSpPr>
          <p:spPr>
            <a:xfrm>
              <a:off x="1036638" y="555625"/>
              <a:ext cx="0" cy="1154113"/>
            </a:xfrm>
            <a:prstGeom prst="line">
              <a:avLst/>
            </a:prstGeom>
            <a:grpFill/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202A0-9646-4147-8DBB-1BF33177D5D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C2BAD-9516-2B47-9900-7FC05ED2F00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4"/>
          </p:nvPr>
        </p:nvSpPr>
        <p:spPr>
          <a:xfrm>
            <a:off x="887797" y="1828800"/>
            <a:ext cx="7475154" cy="392797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514363" rtl="0" eaLnBrk="1" fontAlgn="auto" latinLnBrk="0" hangingPunct="1">
              <a:lnSpc>
                <a:spcPct val="100000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>
                <a:solidFill>
                  <a:srgbClr val="003057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257181" indent="0">
              <a:buNone/>
              <a:defRPr sz="787"/>
            </a:lvl2pPr>
            <a:lvl3pPr marL="514363" indent="0">
              <a:buNone/>
              <a:defRPr sz="675"/>
            </a:lvl3pPr>
            <a:lvl4pPr marL="771545" indent="0">
              <a:buNone/>
              <a:defRPr sz="562"/>
            </a:lvl4pPr>
            <a:lvl5pPr marL="1028726" indent="0">
              <a:buNone/>
              <a:defRPr sz="562"/>
            </a:lvl5pPr>
            <a:lvl6pPr marL="1285907" indent="0">
              <a:buNone/>
              <a:defRPr sz="562"/>
            </a:lvl6pPr>
            <a:lvl7pPr marL="1543089" indent="0">
              <a:buNone/>
              <a:defRPr sz="562"/>
            </a:lvl7pPr>
            <a:lvl8pPr marL="1800270" indent="0">
              <a:buNone/>
              <a:defRPr sz="562"/>
            </a:lvl8pPr>
            <a:lvl9pPr marL="2057451" indent="0">
              <a:buNone/>
              <a:defRPr sz="562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marL="0" marR="0" lvl="0" indent="0" algn="l" defTabSz="514363" rtl="0" eaLnBrk="1" fontAlgn="auto" latinLnBrk="0" hangingPunct="1">
              <a:lnSpc>
                <a:spcPct val="90000"/>
              </a:lnSpc>
              <a:spcBef>
                <a:spcPts val="562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887798" y="286758"/>
            <a:ext cx="7475154" cy="91627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1500" b="1" i="0">
                <a:solidFill>
                  <a:srgbClr val="003057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n-US" dirty="0" err="1"/>
              <a:t>Titolo</a:t>
            </a:r>
            <a:r>
              <a:rPr lang="en-US" dirty="0"/>
              <a:t> </a:t>
            </a:r>
            <a:r>
              <a:rPr lang="en-US" dirty="0" err="1"/>
              <a:t>paragrafo</a:t>
            </a:r>
            <a:r>
              <a:rPr lang="en-US" dirty="0"/>
              <a:t> </a:t>
            </a:r>
            <a:r>
              <a:rPr lang="en-US" dirty="0" err="1"/>
              <a:t>seconda</a:t>
            </a:r>
            <a:r>
              <a:rPr lang="en-US" dirty="0"/>
              <a:t> slide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ECB413AB-0B05-9444-A342-CCBD6D6EAA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615" y="6382545"/>
            <a:ext cx="618182" cy="365125"/>
          </a:xfrm>
          <a:prstGeom prst="rect">
            <a:avLst/>
          </a:prstGeom>
        </p:spPr>
      </p:pic>
      <p:sp>
        <p:nvSpPr>
          <p:cNvPr id="11" name="Segnaposto piè di pagina 1">
            <a:extLst>
              <a:ext uri="{FF2B5EF4-FFF2-40B4-BE49-F238E27FC236}">
                <a16:creationId xmlns:a16="http://schemas.microsoft.com/office/drawing/2014/main" id="{6B0AA249-2CE3-A64A-80E6-0EA7BAAAC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538916"/>
            <a:ext cx="3696891" cy="211137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3057"/>
                </a:solidFill>
              </a:defRPr>
            </a:lvl1pPr>
          </a:lstStyle>
          <a:p>
            <a:r>
              <a:rPr lang="en-US" altLang="it-IT" sz="675"/>
              <a:t>© 2023 Pearson – Krugman, Obstfeld, Melitz - Economia internazionale  1</a:t>
            </a:r>
            <a:endParaRPr lang="en-US" altLang="it-IT" sz="675" dirty="0"/>
          </a:p>
        </p:txBody>
      </p:sp>
    </p:spTree>
    <p:extLst>
      <p:ext uri="{BB962C8B-B14F-4D97-AF65-F5344CB8AC3E}">
        <p14:creationId xmlns:p14="http://schemas.microsoft.com/office/powerpoint/2010/main" val="608254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slide_acc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74022F54-3193-9E4C-96F5-25AFA073F62F}"/>
              </a:ext>
            </a:extLst>
          </p:cNvPr>
          <p:cNvGrpSpPr>
            <a:grpSpLocks/>
          </p:cNvGrpSpPr>
          <p:nvPr userDrawn="1"/>
        </p:nvGrpSpPr>
        <p:grpSpPr>
          <a:xfrm>
            <a:off x="3" y="330341"/>
            <a:ext cx="1577337" cy="932400"/>
            <a:chOff x="0" y="555625"/>
            <a:chExt cx="1036638" cy="115887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744ED8C-8847-EA41-9338-C6E46B61F79E}"/>
                </a:ext>
              </a:extLst>
            </p:cNvPr>
            <p:cNvSpPr/>
            <p:nvPr/>
          </p:nvSpPr>
          <p:spPr>
            <a:xfrm>
              <a:off x="0" y="555625"/>
              <a:ext cx="1019175" cy="1158875"/>
            </a:xfrm>
            <a:prstGeom prst="rect">
              <a:avLst/>
            </a:prstGeom>
            <a:solidFill>
              <a:srgbClr val="11B2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50" dirty="0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4AC23712-3DEB-F145-81F4-D8A1E3A471B2}"/>
                </a:ext>
              </a:extLst>
            </p:cNvPr>
            <p:cNvCxnSpPr>
              <a:cxnSpLocks/>
            </p:cNvCxnSpPr>
            <p:nvPr/>
          </p:nvCxnSpPr>
          <p:spPr>
            <a:xfrm>
              <a:off x="1036638" y="555625"/>
              <a:ext cx="0" cy="1154113"/>
            </a:xfrm>
            <a:prstGeom prst="line">
              <a:avLst/>
            </a:prstGeom>
            <a:ln w="63500">
              <a:solidFill>
                <a:srgbClr val="00305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202A0-9646-4147-8DBB-1BF33177D5D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C2BAD-9516-2B47-9900-7FC05ED2F00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4"/>
          </p:nvPr>
        </p:nvSpPr>
        <p:spPr>
          <a:xfrm>
            <a:off x="887797" y="1828800"/>
            <a:ext cx="7475154" cy="392797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514363" rtl="0" eaLnBrk="1" fontAlgn="auto" latinLnBrk="0" hangingPunct="1">
              <a:lnSpc>
                <a:spcPct val="100000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>
                <a:solidFill>
                  <a:srgbClr val="003057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257181" indent="0">
              <a:buNone/>
              <a:defRPr sz="787"/>
            </a:lvl2pPr>
            <a:lvl3pPr marL="514363" indent="0">
              <a:buNone/>
              <a:defRPr sz="675"/>
            </a:lvl3pPr>
            <a:lvl4pPr marL="771545" indent="0">
              <a:buNone/>
              <a:defRPr sz="562"/>
            </a:lvl4pPr>
            <a:lvl5pPr marL="1028726" indent="0">
              <a:buNone/>
              <a:defRPr sz="562"/>
            </a:lvl5pPr>
            <a:lvl6pPr marL="1285907" indent="0">
              <a:buNone/>
              <a:defRPr sz="562"/>
            </a:lvl6pPr>
            <a:lvl7pPr marL="1543089" indent="0">
              <a:buNone/>
              <a:defRPr sz="562"/>
            </a:lvl7pPr>
            <a:lvl8pPr marL="1800270" indent="0">
              <a:buNone/>
              <a:defRPr sz="562"/>
            </a:lvl8pPr>
            <a:lvl9pPr marL="2057451" indent="0">
              <a:buNone/>
              <a:defRPr sz="562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marL="0" marR="0" lvl="0" indent="0" algn="l" defTabSz="514363" rtl="0" eaLnBrk="1" fontAlgn="auto" latinLnBrk="0" hangingPunct="1">
              <a:lnSpc>
                <a:spcPct val="90000"/>
              </a:lnSpc>
              <a:spcBef>
                <a:spcPts val="562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645925" y="346218"/>
            <a:ext cx="6717026" cy="91627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1500" b="1">
                <a:solidFill>
                  <a:srgbClr val="003057"/>
                </a:solidFill>
              </a:defRPr>
            </a:lvl1pPr>
          </a:lstStyle>
          <a:p>
            <a:r>
              <a:rPr lang="en-US" dirty="0" err="1"/>
              <a:t>Titolo</a:t>
            </a:r>
            <a:r>
              <a:rPr lang="en-US" dirty="0"/>
              <a:t> </a:t>
            </a:r>
            <a:r>
              <a:rPr lang="en-US" dirty="0" err="1"/>
              <a:t>scheda</a:t>
            </a:r>
            <a:r>
              <a:rPr lang="en-US" dirty="0"/>
              <a:t> / Box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ECB413AB-0B05-9444-A342-CCBD6D6EAA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615" y="6382545"/>
            <a:ext cx="618182" cy="365125"/>
          </a:xfrm>
          <a:prstGeom prst="rect">
            <a:avLst/>
          </a:prstGeom>
        </p:spPr>
      </p:pic>
      <p:sp>
        <p:nvSpPr>
          <p:cNvPr id="11" name="Segnaposto piè di pagina 1">
            <a:extLst>
              <a:ext uri="{FF2B5EF4-FFF2-40B4-BE49-F238E27FC236}">
                <a16:creationId xmlns:a16="http://schemas.microsoft.com/office/drawing/2014/main" id="{6B0AA249-2CE3-A64A-80E6-0EA7BAAAC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538916"/>
            <a:ext cx="3696891" cy="211137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3057"/>
                </a:solidFill>
              </a:defRPr>
            </a:lvl1pPr>
          </a:lstStyle>
          <a:p>
            <a:r>
              <a:rPr lang="en-US" altLang="it-IT" sz="675"/>
              <a:t>© 2023 Pearson – Krugman, Obstfeld, Melitz - Economia internazionale  1</a:t>
            </a:r>
            <a:endParaRPr lang="en-US" altLang="it-IT" sz="675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C68421C-4D26-404C-B888-35A7F82C0ED4}"/>
              </a:ext>
            </a:extLst>
          </p:cNvPr>
          <p:cNvSpPr txBox="1"/>
          <p:nvPr userDrawn="1"/>
        </p:nvSpPr>
        <p:spPr>
          <a:xfrm>
            <a:off x="152400" y="594572"/>
            <a:ext cx="1257300" cy="346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51" b="1" i="0" kern="1200" cap="small" baseline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scheda</a:t>
            </a:r>
            <a:r>
              <a:rPr lang="it-IT" sz="1651" b="1" i="0" cap="small" baseline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651" b="1" i="0" kern="1200" cap="small" baseline="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x.x</a:t>
            </a:r>
            <a:endParaRPr lang="it-IT" sz="1651" b="1" i="0" kern="1200" cap="small" baseline="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3040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acc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8B21293-6FA6-7445-BD11-05A0ADD6C222}"/>
              </a:ext>
            </a:extLst>
          </p:cNvPr>
          <p:cNvSpPr/>
          <p:nvPr/>
        </p:nvSpPr>
        <p:spPr>
          <a:xfrm>
            <a:off x="8357192" y="555627"/>
            <a:ext cx="786810" cy="11588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9563D79-D413-6C4E-AF46-45AD23481DA0}"/>
              </a:ext>
            </a:extLst>
          </p:cNvPr>
          <p:cNvCxnSpPr>
            <a:cxnSpLocks/>
          </p:cNvCxnSpPr>
          <p:nvPr/>
        </p:nvCxnSpPr>
        <p:spPr>
          <a:xfrm>
            <a:off x="8348662" y="555627"/>
            <a:ext cx="0" cy="115411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DE9E4-24AE-FD46-93D2-E9B05008A6D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BB740-7204-9B4C-9E22-6EC5FC26FE5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4"/>
          </p:nvPr>
        </p:nvSpPr>
        <p:spPr>
          <a:xfrm>
            <a:off x="750637" y="1778000"/>
            <a:ext cx="7475154" cy="397877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514363" rtl="0" eaLnBrk="1" fontAlgn="auto" latinLnBrk="0" hangingPunct="1">
              <a:lnSpc>
                <a:spcPct val="90000"/>
              </a:lnSpc>
              <a:spcBef>
                <a:spcPts val="562"/>
              </a:spcBef>
              <a:spcAft>
                <a:spcPts val="900"/>
              </a:spcAft>
              <a:buClrTx/>
              <a:buSzTx/>
              <a:buFontTx/>
              <a:buNone/>
              <a:tabLst/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257181" indent="0">
              <a:buNone/>
              <a:defRPr sz="787"/>
            </a:lvl2pPr>
            <a:lvl3pPr marL="514363" indent="0">
              <a:buNone/>
              <a:defRPr sz="675"/>
            </a:lvl3pPr>
            <a:lvl4pPr marL="771545" indent="0">
              <a:buNone/>
              <a:defRPr sz="562"/>
            </a:lvl4pPr>
            <a:lvl5pPr marL="1028726" indent="0">
              <a:buNone/>
              <a:defRPr sz="562"/>
            </a:lvl5pPr>
            <a:lvl6pPr marL="1285907" indent="0">
              <a:buNone/>
              <a:defRPr sz="562"/>
            </a:lvl6pPr>
            <a:lvl7pPr marL="1543089" indent="0">
              <a:buNone/>
              <a:defRPr sz="562"/>
            </a:lvl7pPr>
            <a:lvl8pPr marL="1800270" indent="0">
              <a:buNone/>
              <a:defRPr sz="562"/>
            </a:lvl8pPr>
            <a:lvl9pPr marL="2057451" indent="0">
              <a:buNone/>
              <a:defRPr sz="562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marL="0" marR="0" lvl="0" indent="0" algn="l" defTabSz="514363" rtl="0" eaLnBrk="1" fontAlgn="auto" latinLnBrk="0" hangingPunct="1">
              <a:lnSpc>
                <a:spcPct val="90000"/>
              </a:lnSpc>
              <a:spcBef>
                <a:spcPts val="562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50637" y="571500"/>
            <a:ext cx="7475154" cy="111918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4886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 2 column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8D6D37C-7584-E94F-BD5E-47BD8D71902C}"/>
              </a:ext>
            </a:extLst>
          </p:cNvPr>
          <p:cNvSpPr/>
          <p:nvPr/>
        </p:nvSpPr>
        <p:spPr>
          <a:xfrm>
            <a:off x="0" y="555627"/>
            <a:ext cx="764382" cy="11588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7829038-C33E-E14F-A39E-A9A3AB5CFBF1}"/>
              </a:ext>
            </a:extLst>
          </p:cNvPr>
          <p:cNvCxnSpPr>
            <a:cxnSpLocks/>
          </p:cNvCxnSpPr>
          <p:nvPr/>
        </p:nvCxnSpPr>
        <p:spPr>
          <a:xfrm>
            <a:off x="777478" y="555627"/>
            <a:ext cx="0" cy="115411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683BD36-B2E0-E34D-A0C0-77A7165923F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0F2AA-7572-DC4D-AB68-865F32F517C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572000" y="1828800"/>
            <a:ext cx="3561540" cy="3927978"/>
          </a:xfrm>
          <a:prstGeom prst="rect">
            <a:avLst/>
          </a:prstGeom>
        </p:spPr>
        <p:txBody>
          <a:bodyPr>
            <a:normAutofit/>
          </a:bodyPr>
          <a:lstStyle>
            <a:lvl1pPr marL="214318" marR="0" indent="-214318" algn="l" defTabSz="514363" rtl="0" eaLnBrk="1" fontAlgn="auto" latinLnBrk="0" hangingPunct="1">
              <a:lnSpc>
                <a:spcPct val="90000"/>
              </a:lnSpc>
              <a:spcBef>
                <a:spcPts val="562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257181" indent="0">
              <a:buNone/>
              <a:defRPr sz="787"/>
            </a:lvl2pPr>
            <a:lvl3pPr marL="514363" indent="0">
              <a:buNone/>
              <a:defRPr sz="675"/>
            </a:lvl3pPr>
            <a:lvl4pPr marL="771545" indent="0">
              <a:buNone/>
              <a:defRPr sz="562"/>
            </a:lvl4pPr>
            <a:lvl5pPr marL="1028726" indent="0">
              <a:buNone/>
              <a:defRPr sz="562"/>
            </a:lvl5pPr>
            <a:lvl6pPr marL="1285907" indent="0">
              <a:buNone/>
              <a:defRPr sz="562"/>
            </a:lvl6pPr>
            <a:lvl7pPr marL="1543089" indent="0">
              <a:buNone/>
              <a:defRPr sz="562"/>
            </a:lvl7pPr>
            <a:lvl8pPr marL="1800270" indent="0">
              <a:buNone/>
              <a:defRPr sz="562"/>
            </a:lvl8pPr>
            <a:lvl9pPr marL="2057451" indent="0">
              <a:buNone/>
              <a:defRPr sz="562"/>
            </a:lvl9pPr>
          </a:lstStyle>
          <a:p>
            <a:pPr marL="214318" marR="0" lvl="0" indent="-214318" algn="l" defTabSz="514363" rtl="0" eaLnBrk="1" fontAlgn="auto" latinLnBrk="0" hangingPunct="1">
              <a:lnSpc>
                <a:spcPct val="90000"/>
              </a:lnSpc>
              <a:spcBef>
                <a:spcPts val="562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marL="214318" marR="0" lvl="0" indent="-214318" algn="l" defTabSz="514363" rtl="0" eaLnBrk="1" fontAlgn="auto" latinLnBrk="0" hangingPunct="1">
              <a:lnSpc>
                <a:spcPct val="90000"/>
              </a:lnSpc>
              <a:spcBef>
                <a:spcPts val="562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4"/>
          </p:nvPr>
        </p:nvSpPr>
        <p:spPr>
          <a:xfrm>
            <a:off x="887798" y="1828800"/>
            <a:ext cx="3561540" cy="3927978"/>
          </a:xfrm>
          <a:prstGeom prst="rect">
            <a:avLst/>
          </a:prstGeom>
        </p:spPr>
        <p:txBody>
          <a:bodyPr>
            <a:normAutofit/>
          </a:bodyPr>
          <a:lstStyle>
            <a:lvl1pPr marL="214318" marR="0" indent="-214318" algn="l" defTabSz="514363" rtl="0" eaLnBrk="1" fontAlgn="auto" latinLnBrk="0" hangingPunct="1">
              <a:lnSpc>
                <a:spcPct val="90000"/>
              </a:lnSpc>
              <a:spcBef>
                <a:spcPts val="562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257181" indent="0">
              <a:buNone/>
              <a:defRPr sz="787"/>
            </a:lvl2pPr>
            <a:lvl3pPr marL="514363" indent="0">
              <a:buNone/>
              <a:defRPr sz="675"/>
            </a:lvl3pPr>
            <a:lvl4pPr marL="771545" indent="0">
              <a:buNone/>
              <a:defRPr sz="562"/>
            </a:lvl4pPr>
            <a:lvl5pPr marL="1028726" indent="0">
              <a:buNone/>
              <a:defRPr sz="562"/>
            </a:lvl5pPr>
            <a:lvl6pPr marL="1285907" indent="0">
              <a:buNone/>
              <a:defRPr sz="562"/>
            </a:lvl6pPr>
            <a:lvl7pPr marL="1543089" indent="0">
              <a:buNone/>
              <a:defRPr sz="562"/>
            </a:lvl7pPr>
            <a:lvl8pPr marL="1800270" indent="0">
              <a:buNone/>
              <a:defRPr sz="562"/>
            </a:lvl8pPr>
            <a:lvl9pPr marL="2057451" indent="0">
              <a:buNone/>
              <a:defRPr sz="562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marL="214318" marR="0" lvl="0" indent="-214318" algn="l" defTabSz="514363" rtl="0" eaLnBrk="1" fontAlgn="auto" latinLnBrk="0" hangingPunct="1">
              <a:lnSpc>
                <a:spcPct val="90000"/>
              </a:lnSpc>
              <a:spcBef>
                <a:spcPts val="562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87797" y="571500"/>
            <a:ext cx="7475154" cy="111918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286657"/>
      </p:ext>
    </p:extLst>
  </p:cSld>
  <p:clrMapOvr>
    <a:masterClrMapping/>
  </p:clrMapOvr>
  <p:transition spd="slow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ree people looking at a piece of paper&#10;&#10;Description automatically generated with low confidence">
            <a:extLst>
              <a:ext uri="{FF2B5EF4-FFF2-40B4-BE49-F238E27FC236}">
                <a16:creationId xmlns:a16="http://schemas.microsoft.com/office/drawing/2014/main" id="{6D0442BF-1B48-8B43-BC34-80C73F38FC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69776" y="2"/>
            <a:ext cx="6664186" cy="570506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3A46BF2-4302-0B48-8AEA-10EA3FBA8BDD}"/>
              </a:ext>
            </a:extLst>
          </p:cNvPr>
          <p:cNvSpPr/>
          <p:nvPr userDrawn="1"/>
        </p:nvSpPr>
        <p:spPr>
          <a:xfrm>
            <a:off x="0" y="2257065"/>
            <a:ext cx="3048000" cy="46009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D457E9F-B60E-4441-973F-8145897D09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01B88-A952-2044-9F37-BB636F0880B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3023CC-B05B-804F-A031-47090036ADC9}"/>
              </a:ext>
            </a:extLst>
          </p:cNvPr>
          <p:cNvSpPr/>
          <p:nvPr/>
        </p:nvSpPr>
        <p:spPr>
          <a:xfrm>
            <a:off x="7656616" y="2"/>
            <a:ext cx="1487384" cy="169817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773250-8295-4A4A-B23C-4614C545CBF4}"/>
              </a:ext>
            </a:extLst>
          </p:cNvPr>
          <p:cNvSpPr/>
          <p:nvPr/>
        </p:nvSpPr>
        <p:spPr>
          <a:xfrm>
            <a:off x="505918" y="1678330"/>
            <a:ext cx="3313728" cy="4675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BA35C7A-29D6-D040-9CCD-0B926B59CEBE}"/>
              </a:ext>
            </a:extLst>
          </p:cNvPr>
          <p:cNvCxnSpPr/>
          <p:nvPr userDrawn="1"/>
        </p:nvCxnSpPr>
        <p:spPr>
          <a:xfrm>
            <a:off x="515188" y="1678329"/>
            <a:ext cx="0" cy="469932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/>
          <p:cNvSpPr>
            <a:spLocks noGrp="1"/>
          </p:cNvSpPr>
          <p:nvPr>
            <p:ph type="body" sz="half" idx="14"/>
          </p:nvPr>
        </p:nvSpPr>
        <p:spPr>
          <a:xfrm>
            <a:off x="629588" y="3429000"/>
            <a:ext cx="3111930" cy="277503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514363" rtl="0" eaLnBrk="1" fontAlgn="auto" latinLnBrk="0" hangingPunct="1">
              <a:lnSpc>
                <a:spcPct val="90000"/>
              </a:lnSpc>
              <a:spcBef>
                <a:spcPts val="562"/>
              </a:spcBef>
              <a:spcAft>
                <a:spcPts val="900"/>
              </a:spcAft>
              <a:buClrTx/>
              <a:buSzTx/>
              <a:buFontTx/>
              <a:buNone/>
              <a:tabLst/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257181" indent="0">
              <a:buNone/>
              <a:defRPr sz="787"/>
            </a:lvl2pPr>
            <a:lvl3pPr marL="514363" indent="0">
              <a:buNone/>
              <a:defRPr sz="675"/>
            </a:lvl3pPr>
            <a:lvl4pPr marL="771545" indent="0">
              <a:buNone/>
              <a:defRPr sz="562"/>
            </a:lvl4pPr>
            <a:lvl5pPr marL="1028726" indent="0">
              <a:buNone/>
              <a:defRPr sz="562"/>
            </a:lvl5pPr>
            <a:lvl6pPr marL="1285907" indent="0">
              <a:buNone/>
              <a:defRPr sz="562"/>
            </a:lvl6pPr>
            <a:lvl7pPr marL="1543089" indent="0">
              <a:buNone/>
              <a:defRPr sz="562"/>
            </a:lvl7pPr>
            <a:lvl8pPr marL="1800270" indent="0">
              <a:buNone/>
              <a:defRPr sz="562"/>
            </a:lvl8pPr>
            <a:lvl9pPr marL="2057451" indent="0">
              <a:buNone/>
              <a:defRPr sz="562"/>
            </a:lvl9pPr>
          </a:lstStyle>
          <a:p>
            <a:pPr lvl="0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9587" y="1793267"/>
            <a:ext cx="3110167" cy="163573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317370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photo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E96EC9-A5FE-9449-A973-644128A0E481}"/>
              </a:ext>
            </a:extLst>
          </p:cNvPr>
          <p:cNvSpPr/>
          <p:nvPr userDrawn="1"/>
        </p:nvSpPr>
        <p:spPr>
          <a:xfrm>
            <a:off x="1718840" y="1"/>
            <a:ext cx="6687334" cy="57121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 dirty="0"/>
          </a:p>
        </p:txBody>
      </p:sp>
      <p:sp>
        <p:nvSpPr>
          <p:cNvPr id="12" name="Picture Placeholder 15">
            <a:extLst>
              <a:ext uri="{FF2B5EF4-FFF2-40B4-BE49-F238E27FC236}">
                <a16:creationId xmlns:a16="http://schemas.microsoft.com/office/drawing/2014/main" id="{9B41BB31-88FF-E84E-BE7D-9BF8BFD31B4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714500" y="1"/>
            <a:ext cx="6692081" cy="570762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a picture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D457E9F-B60E-4441-973F-8145897D09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01B88-A952-2044-9F37-BB636F0880B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25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photo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earner writing an a glass wall with a marker&#10;&#10;Description automatically generated">
            <a:extLst>
              <a:ext uri="{FF2B5EF4-FFF2-40B4-BE49-F238E27FC236}">
                <a16:creationId xmlns:a16="http://schemas.microsoft.com/office/drawing/2014/main" id="{0E494689-C6C2-A64B-8C35-09134E0C51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3" r="-1"/>
          <a:stretch/>
        </p:blipFill>
        <p:spPr>
          <a:xfrm>
            <a:off x="730526" y="2"/>
            <a:ext cx="6820400" cy="570506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3A46BF2-4302-0B48-8AEA-10EA3FBA8BDD}"/>
              </a:ext>
            </a:extLst>
          </p:cNvPr>
          <p:cNvSpPr/>
          <p:nvPr userDrawn="1"/>
        </p:nvSpPr>
        <p:spPr>
          <a:xfrm>
            <a:off x="6124699" y="2257065"/>
            <a:ext cx="3019302" cy="46009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D457E9F-B60E-4441-973F-8145897D09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01B88-A952-2044-9F37-BB636F0880B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3023CC-B05B-804F-A031-47090036ADC9}"/>
              </a:ext>
            </a:extLst>
          </p:cNvPr>
          <p:cNvSpPr/>
          <p:nvPr/>
        </p:nvSpPr>
        <p:spPr>
          <a:xfrm>
            <a:off x="1" y="2"/>
            <a:ext cx="1487384" cy="169817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773250-8295-4A4A-B23C-4614C545CBF4}"/>
              </a:ext>
            </a:extLst>
          </p:cNvPr>
          <p:cNvSpPr/>
          <p:nvPr/>
        </p:nvSpPr>
        <p:spPr>
          <a:xfrm>
            <a:off x="5244636" y="1678330"/>
            <a:ext cx="3513367" cy="4675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BA35C7A-29D6-D040-9CCD-0B926B59CEBE}"/>
              </a:ext>
            </a:extLst>
          </p:cNvPr>
          <p:cNvCxnSpPr/>
          <p:nvPr userDrawn="1"/>
        </p:nvCxnSpPr>
        <p:spPr>
          <a:xfrm>
            <a:off x="5248315" y="1678329"/>
            <a:ext cx="0" cy="469932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/>
          <p:cNvSpPr>
            <a:spLocks noGrp="1"/>
          </p:cNvSpPr>
          <p:nvPr>
            <p:ph type="body" sz="half" idx="14"/>
          </p:nvPr>
        </p:nvSpPr>
        <p:spPr>
          <a:xfrm>
            <a:off x="5352684" y="3429000"/>
            <a:ext cx="3225438" cy="277503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514363" rtl="0" eaLnBrk="1" fontAlgn="auto" latinLnBrk="0" hangingPunct="1">
              <a:lnSpc>
                <a:spcPct val="90000"/>
              </a:lnSpc>
              <a:spcBef>
                <a:spcPts val="562"/>
              </a:spcBef>
              <a:spcAft>
                <a:spcPts val="900"/>
              </a:spcAft>
              <a:buClrTx/>
              <a:buSzTx/>
              <a:buFontTx/>
              <a:buNone/>
              <a:tabLst/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257181" indent="0">
              <a:buNone/>
              <a:defRPr sz="787"/>
            </a:lvl2pPr>
            <a:lvl3pPr marL="514363" indent="0">
              <a:buNone/>
              <a:defRPr sz="675"/>
            </a:lvl3pPr>
            <a:lvl4pPr marL="771545" indent="0">
              <a:buNone/>
              <a:defRPr sz="562"/>
            </a:lvl4pPr>
            <a:lvl5pPr marL="1028726" indent="0">
              <a:buNone/>
              <a:defRPr sz="562"/>
            </a:lvl5pPr>
            <a:lvl6pPr marL="1285907" indent="0">
              <a:buNone/>
              <a:defRPr sz="562"/>
            </a:lvl6pPr>
            <a:lvl7pPr marL="1543089" indent="0">
              <a:buNone/>
              <a:defRPr sz="562"/>
            </a:lvl7pPr>
            <a:lvl8pPr marL="1800270" indent="0">
              <a:buNone/>
              <a:defRPr sz="562"/>
            </a:lvl8pPr>
            <a:lvl9pPr marL="2057451" indent="0">
              <a:buNone/>
              <a:defRPr sz="562"/>
            </a:lvl9pPr>
          </a:lstStyle>
          <a:p>
            <a:pPr lvl="0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44623" y="1793267"/>
            <a:ext cx="3233499" cy="163573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36465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CBCCA01-5A08-8B5B-E4C5-49B8977E7D2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 1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CAB1A445-804B-236B-C6F4-3149732E67B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1CA1E2-B603-FE41-8BA3-6643BFACCAC4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4149991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photo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E96EC9-A5FE-9449-A973-644128A0E481}"/>
              </a:ext>
            </a:extLst>
          </p:cNvPr>
          <p:cNvSpPr/>
          <p:nvPr userDrawn="1"/>
        </p:nvSpPr>
        <p:spPr>
          <a:xfrm>
            <a:off x="908350" y="1"/>
            <a:ext cx="6687334" cy="57121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 dirty="0"/>
          </a:p>
        </p:txBody>
      </p:sp>
      <p:sp>
        <p:nvSpPr>
          <p:cNvPr id="12" name="Picture Placeholder 15">
            <a:extLst>
              <a:ext uri="{FF2B5EF4-FFF2-40B4-BE49-F238E27FC236}">
                <a16:creationId xmlns:a16="http://schemas.microsoft.com/office/drawing/2014/main" id="{6DFC91A5-4FBB-F44D-9464-12AEFAC9581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07027" y="1"/>
            <a:ext cx="6703141" cy="570762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a picture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D457E9F-B60E-4441-973F-8145897D09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01B88-A952-2044-9F37-BB636F0880B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6720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earner on a spiral staircase using a laptop.&#10;&#10;Description automatically generated">
            <a:extLst>
              <a:ext uri="{FF2B5EF4-FFF2-40B4-BE49-F238E27FC236}">
                <a16:creationId xmlns:a16="http://schemas.microsoft.com/office/drawing/2014/main" id="{F3DC312F-B9C0-D744-AD30-A434A20A7D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26358" y="0"/>
            <a:ext cx="7717642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B6487DB-31A3-3549-AFBF-3BABD3184ED2}"/>
              </a:ext>
            </a:extLst>
          </p:cNvPr>
          <p:cNvSpPr/>
          <p:nvPr/>
        </p:nvSpPr>
        <p:spPr>
          <a:xfrm>
            <a:off x="720328" y="574675"/>
            <a:ext cx="4601766" cy="5073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622D27A-F32D-EB48-9A03-1735E67359D1}"/>
              </a:ext>
            </a:extLst>
          </p:cNvPr>
          <p:cNvCxnSpPr>
            <a:cxnSpLocks/>
          </p:cNvCxnSpPr>
          <p:nvPr/>
        </p:nvCxnSpPr>
        <p:spPr>
          <a:xfrm>
            <a:off x="720329" y="555625"/>
            <a:ext cx="0" cy="5164138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B299BF0-56A4-6243-9705-509FD3434C3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95438-EECC-A345-B33C-CAAAFDC6CD5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836997" y="2743200"/>
            <a:ext cx="4382703" cy="277706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514363" rtl="0" eaLnBrk="1" fontAlgn="auto" latinLnBrk="0" hangingPunct="1">
              <a:lnSpc>
                <a:spcPct val="90000"/>
              </a:lnSpc>
              <a:spcBef>
                <a:spcPts val="562"/>
              </a:spcBef>
              <a:spcAft>
                <a:spcPts val="900"/>
              </a:spcAft>
              <a:buClrTx/>
              <a:buSzTx/>
              <a:buFontTx/>
              <a:buNone/>
              <a:tabLst/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257181" indent="0">
              <a:buNone/>
              <a:defRPr sz="787"/>
            </a:lvl2pPr>
            <a:lvl3pPr marL="514363" indent="0">
              <a:buNone/>
              <a:defRPr sz="675"/>
            </a:lvl3pPr>
            <a:lvl4pPr marL="771545" indent="0">
              <a:buNone/>
              <a:defRPr sz="562"/>
            </a:lvl4pPr>
            <a:lvl5pPr marL="1028726" indent="0">
              <a:buNone/>
              <a:defRPr sz="562"/>
            </a:lvl5pPr>
            <a:lvl6pPr marL="1285907" indent="0">
              <a:buNone/>
              <a:defRPr sz="562"/>
            </a:lvl6pPr>
            <a:lvl7pPr marL="1543089" indent="0">
              <a:buNone/>
              <a:defRPr sz="562"/>
            </a:lvl7pPr>
            <a:lvl8pPr marL="1800270" indent="0">
              <a:buNone/>
              <a:defRPr sz="562"/>
            </a:lvl8pPr>
            <a:lvl9pPr marL="2057451" indent="0">
              <a:buNone/>
              <a:defRPr sz="562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marL="0" marR="0" lvl="0" indent="0" algn="l" defTabSz="514363" rtl="0" eaLnBrk="1" fontAlgn="auto" latinLnBrk="0" hangingPunct="1">
              <a:lnSpc>
                <a:spcPct val="90000"/>
              </a:lnSpc>
              <a:spcBef>
                <a:spcPts val="562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18464" y="738680"/>
            <a:ext cx="4379900" cy="190005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27751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photo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B96A5E4-DFE4-AD45-BDAA-6B3F581EE98A}"/>
              </a:ext>
            </a:extLst>
          </p:cNvPr>
          <p:cNvSpPr/>
          <p:nvPr/>
        </p:nvSpPr>
        <p:spPr>
          <a:xfrm>
            <a:off x="1515667" y="6350"/>
            <a:ext cx="7710487" cy="68516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 dirty="0"/>
          </a:p>
        </p:txBody>
      </p:sp>
      <p:sp>
        <p:nvSpPr>
          <p:cNvPr id="9" name="Picture Placeholder 15">
            <a:extLst>
              <a:ext uri="{FF2B5EF4-FFF2-40B4-BE49-F238E27FC236}">
                <a16:creationId xmlns:a16="http://schemas.microsoft.com/office/drawing/2014/main" id="{BCAF36EB-7281-0542-A053-B16B67DBE88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537288" y="2"/>
            <a:ext cx="7665244" cy="684371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a picture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D01FEC8-19EE-7E49-B9A4-C8922CDD24A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4E856-619C-2145-B9B7-7AECB542A09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0024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F922B5C-BA05-9E4D-8439-B23F209A3742}"/>
              </a:ext>
            </a:extLst>
          </p:cNvPr>
          <p:cNvSpPr/>
          <p:nvPr/>
        </p:nvSpPr>
        <p:spPr>
          <a:xfrm>
            <a:off x="1521619" y="0"/>
            <a:ext cx="762238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30512D-8768-8140-AE61-8D3F982A05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9D03B-B0CE-F149-B9E8-CD52DE1054E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13" name="Segnaposto piè di pagina 1">
            <a:extLst>
              <a:ext uri="{FF2B5EF4-FFF2-40B4-BE49-F238E27FC236}">
                <a16:creationId xmlns:a16="http://schemas.microsoft.com/office/drawing/2014/main" id="{73A29626-D08C-DB45-86A6-021D23326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538916"/>
            <a:ext cx="3696891" cy="2111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057"/>
                </a:solidFill>
              </a:defRPr>
            </a:lvl1pPr>
          </a:lstStyle>
          <a:p>
            <a:r>
              <a:rPr lang="en-US" altLang="it-IT" sz="675"/>
              <a:t>© 2023 Pearson – Krugman, Obstfeld, Melitz - Economia internazionale  1</a:t>
            </a:r>
            <a:endParaRPr lang="en-US" altLang="it-IT" sz="675" dirty="0"/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71D2E719-CC66-4E49-92AD-E946A3D50A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615" y="6382545"/>
            <a:ext cx="618182" cy="36512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A2CEFA8-BE9F-9B4F-90B8-37FFD3E0BCD9}"/>
              </a:ext>
            </a:extLst>
          </p:cNvPr>
          <p:cNvSpPr/>
          <p:nvPr/>
        </p:nvSpPr>
        <p:spPr>
          <a:xfrm>
            <a:off x="635097" y="459747"/>
            <a:ext cx="7914543" cy="59385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C347114-1E37-9846-A432-8906A41702B0}"/>
              </a:ext>
            </a:extLst>
          </p:cNvPr>
          <p:cNvCxnSpPr>
            <a:cxnSpLocks/>
          </p:cNvCxnSpPr>
          <p:nvPr/>
        </p:nvCxnSpPr>
        <p:spPr>
          <a:xfrm>
            <a:off x="736521" y="560705"/>
            <a:ext cx="0" cy="5837548"/>
          </a:xfrm>
          <a:prstGeom prst="line">
            <a:avLst/>
          </a:prstGeom>
          <a:ln w="63500">
            <a:solidFill>
              <a:srgbClr val="11B2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7946" y="564670"/>
            <a:ext cx="7315416" cy="438528"/>
          </a:xfrm>
          <a:prstGeom prst="rect">
            <a:avLst/>
          </a:prstGeom>
          <a:ln>
            <a:solidFill>
              <a:srgbClr val="DF6030"/>
            </a:solidFill>
          </a:ln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Clr>
                <a:srgbClr val="11B2A5"/>
              </a:buClr>
              <a:buFont typeface="+mj-lt"/>
              <a:buNone/>
              <a:defRPr sz="1800" b="1" i="0" cap="small" baseline="0">
                <a:solidFill>
                  <a:srgbClr val="11B2A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In </a:t>
            </a:r>
            <a:r>
              <a:rPr lang="en-US" dirty="0" err="1"/>
              <a:t>questo</a:t>
            </a:r>
            <a:r>
              <a:rPr lang="en-US" dirty="0"/>
              <a:t> </a:t>
            </a:r>
            <a:r>
              <a:rPr lang="en-US" dirty="0" err="1"/>
              <a:t>capitolo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4433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9C28AE0-6FC5-9844-BF88-91D90E24F479}"/>
              </a:ext>
            </a:extLst>
          </p:cNvPr>
          <p:cNvSpPr/>
          <p:nvPr/>
        </p:nvSpPr>
        <p:spPr>
          <a:xfrm>
            <a:off x="3042049" y="0"/>
            <a:ext cx="3034902" cy="462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/>
          </a:p>
        </p:txBody>
      </p:sp>
      <p:pic>
        <p:nvPicPr>
          <p:cNvPr id="3" name="Picture 3" descr="Pearson Logo&#10;&#10;Description automatically generated with medium confidence">
            <a:extLst>
              <a:ext uri="{FF2B5EF4-FFF2-40B4-BE49-F238E27FC236}">
                <a16:creationId xmlns:a16="http://schemas.microsoft.com/office/drawing/2014/main" id="{08A350FE-0EC2-E14A-9D3E-CB51507DC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3460" y="1417638"/>
            <a:ext cx="3290887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2446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384F65E-AA7F-90F0-9268-09C90FF5D7A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 1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128FF5F-AEE8-B32F-516C-88426E001B3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5641E2-8AB1-2E42-B126-2E35A13DC44A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769789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56520270-F3C7-2928-0AE0-0F4EB020F0E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 1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7883A7D3-FAE6-0414-B874-0399C1745F2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810965-9BFE-4846-A1D7-8F795E16C1BB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394274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F2C0968-AD36-612A-1A3A-080F586FAA8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 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FD421AB-EEAF-6730-731F-D0631CA7E1E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ABFA01-5C55-0746-A68E-0632ABE24753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877764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6EC74BE-9381-B27A-FF21-4159F01636D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 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5487211-5039-44FB-561E-73D64675589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BF4960-9BFD-4842-A8A8-2EB45B45FCF5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037306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">
            <a:extLst>
              <a:ext uri="{FF2B5EF4-FFF2-40B4-BE49-F238E27FC236}">
                <a16:creationId xmlns:a16="http://schemas.microsoft.com/office/drawing/2014/main" id="{567A7EA9-D63F-2549-88AE-29693D5BB0D0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6397625"/>
            <a:ext cx="9145588" cy="460375"/>
          </a:xfrm>
          <a:prstGeom prst="rect">
            <a:avLst/>
          </a:prstGeom>
          <a:solidFill>
            <a:srgbClr val="9D13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defRPr/>
            </a:pPr>
            <a:endParaRPr lang="it-IT" altLang="it-IT"/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1C7492AF-BC45-E8D5-1606-F348377645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65125" y="395288"/>
            <a:ext cx="8229600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title style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667D1BD6-C92C-A47B-0F36-CDFFA9A8AA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5" y="15462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text styles</a:t>
            </a:r>
          </a:p>
          <a:p>
            <a:pPr lvl="1"/>
            <a:r>
              <a:rPr lang="en-US" altLang="it-IT"/>
              <a:t>Second level</a:t>
            </a:r>
          </a:p>
          <a:p>
            <a:pPr lvl="2"/>
            <a:r>
              <a:rPr lang="en-US" altLang="it-IT"/>
              <a:t>Third level</a:t>
            </a:r>
          </a:p>
          <a:p>
            <a:pPr lvl="3"/>
            <a:r>
              <a:rPr lang="en-US" altLang="it-IT"/>
              <a:t>Fourth level</a:t>
            </a:r>
          </a:p>
        </p:txBody>
      </p:sp>
      <p:sp>
        <p:nvSpPr>
          <p:cNvPr id="472069" name="Rectangle 5">
            <a:extLst>
              <a:ext uri="{FF2B5EF4-FFF2-40B4-BE49-F238E27FC236}">
                <a16:creationId xmlns:a16="http://schemas.microsoft.com/office/drawing/2014/main" id="{5773D57E-BD0B-2643-BF8D-F03072CF2DE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81000" y="6545263"/>
            <a:ext cx="4984750" cy="17938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900">
                <a:solidFill>
                  <a:schemeClr val="bg1"/>
                </a:solidFill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© 2023 Pearson – Krugman, Obstfeld, Melitz - Economia internazionale  1</a:t>
            </a:r>
          </a:p>
        </p:txBody>
      </p:sp>
      <p:sp>
        <p:nvSpPr>
          <p:cNvPr id="472070" name="Rectangle 6">
            <a:extLst>
              <a:ext uri="{FF2B5EF4-FFF2-40B4-BE49-F238E27FC236}">
                <a16:creationId xmlns:a16="http://schemas.microsoft.com/office/drawing/2014/main" id="{81C67A8D-DBC2-DC47-B7DD-520250DC2C0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152400" y="6545263"/>
            <a:ext cx="674688" cy="17938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59A6B39E-1FE8-8D4B-BCE5-3BB8ABD03391}" type="slidenum">
              <a:rPr lang="en-US" altLang="it-IT"/>
              <a:pPr/>
              <a:t>‹N›</a:t>
            </a:fld>
            <a:endParaRPr lang="en-US" altLang="it-IT"/>
          </a:p>
        </p:txBody>
      </p:sp>
      <p:pic>
        <p:nvPicPr>
          <p:cNvPr id="1031" name="Picture 12" descr="Pearson_Bound_White">
            <a:extLst>
              <a:ext uri="{FF2B5EF4-FFF2-40B4-BE49-F238E27FC236}">
                <a16:creationId xmlns:a16="http://schemas.microsoft.com/office/drawing/2014/main" id="{58E1BB08-3C83-5D33-1472-B6BD569D6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8238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45" r:id="rId1"/>
    <p:sldLayoutId id="2147484715" r:id="rId2"/>
    <p:sldLayoutId id="2147484716" r:id="rId3"/>
    <p:sldLayoutId id="2147484717" r:id="rId4"/>
    <p:sldLayoutId id="2147484718" r:id="rId5"/>
    <p:sldLayoutId id="2147484719" r:id="rId6"/>
    <p:sldLayoutId id="2147484720" r:id="rId7"/>
    <p:sldLayoutId id="2147484721" r:id="rId8"/>
    <p:sldLayoutId id="2147484722" r:id="rId9"/>
    <p:sldLayoutId id="2147484723" r:id="rId10"/>
    <p:sldLayoutId id="2147484724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  <a:ea typeface="MS PGothic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  <a:ea typeface="MS PGothic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  <a:ea typeface="MS PGothic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  <a:ea typeface="MS PGothic" pitchFamily="34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  <a:ea typeface="ＭＳ Ｐゴシック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  <a:ea typeface="ＭＳ Ｐゴシック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  <a:ea typeface="ＭＳ Ｐゴシック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SzPct val="80000"/>
        <a:buFont typeface="Verdana" panose="020B0604030504040204" pitchFamily="34" charset="0"/>
        <a:buChar char="•"/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179388" indent="-177800" algn="l" rtl="0" eaLnBrk="0" fontAlgn="base" hangingPunct="0">
        <a:spcBef>
          <a:spcPct val="50000"/>
        </a:spcBef>
        <a:spcAft>
          <a:spcPct val="0"/>
        </a:spcAft>
        <a:buSzPct val="80000"/>
        <a:buFont typeface="Verdana" panose="020B0604030504040204" pitchFamily="34" charset="0"/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350838" indent="-169863" algn="l" rtl="0" eaLnBrk="0" fontAlgn="base" hangingPunct="0">
        <a:spcBef>
          <a:spcPct val="20000"/>
        </a:spcBef>
        <a:spcAft>
          <a:spcPct val="0"/>
        </a:spcAft>
        <a:buSzPct val="80000"/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3pPr>
      <a:lvl4pPr marL="541338" indent="-188913" algn="l" rtl="0" eaLnBrk="0" fontAlgn="base" hangingPunct="0">
        <a:spcBef>
          <a:spcPct val="20000"/>
        </a:spcBef>
        <a:spcAft>
          <a:spcPct val="0"/>
        </a:spcAft>
        <a:buSzPct val="80000"/>
        <a:buFont typeface="Arial" panose="020B0604020202020204" pitchFamily="34" charset="0"/>
        <a:buChar char="○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anose="020B0604030504040204" pitchFamily="34" charset="0"/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charset="0"/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charset="0"/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charset="0"/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charset="0"/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1">
            <a:extLst>
              <a:ext uri="{FF2B5EF4-FFF2-40B4-BE49-F238E27FC236}">
                <a16:creationId xmlns:a16="http://schemas.microsoft.com/office/drawing/2014/main" id="{3C9570A7-3D51-1A42-805E-CAE1603579A2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6397625"/>
            <a:ext cx="9145588" cy="4603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it-IT" altLang="it-IT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34CC9ECF-BF6A-0178-3584-33C2989F0B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65125" y="395288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  <a:endParaRPr lang="en-US" altLang="it-IT"/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465A0826-DC60-3CCB-4685-6F9DADF1CA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5" y="154622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text styles</a:t>
            </a:r>
          </a:p>
          <a:p>
            <a:pPr lvl="1"/>
            <a:r>
              <a:rPr lang="en-US" altLang="it-IT"/>
              <a:t>Second level</a:t>
            </a:r>
          </a:p>
          <a:p>
            <a:pPr lvl="2"/>
            <a:r>
              <a:rPr lang="en-US" altLang="it-IT"/>
              <a:t>Third level</a:t>
            </a:r>
          </a:p>
          <a:p>
            <a:pPr lvl="3"/>
            <a:r>
              <a:rPr lang="en-US" altLang="it-IT"/>
              <a:t>Fourth level</a:t>
            </a:r>
          </a:p>
        </p:txBody>
      </p:sp>
      <p:sp>
        <p:nvSpPr>
          <p:cNvPr id="472069" name="Rectangle 5">
            <a:extLst>
              <a:ext uri="{FF2B5EF4-FFF2-40B4-BE49-F238E27FC236}">
                <a16:creationId xmlns:a16="http://schemas.microsoft.com/office/drawing/2014/main" id="{69DA29C6-CE79-A344-9004-C52F9F50980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81000" y="6545263"/>
            <a:ext cx="4984750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900">
                <a:solidFill>
                  <a:schemeClr val="bg1"/>
                </a:solidFill>
                <a:latin typeface="Times" charset="0"/>
              </a:defRPr>
            </a:lvl1pPr>
          </a:lstStyle>
          <a:p>
            <a:pPr>
              <a:defRPr/>
            </a:pPr>
            <a:r>
              <a:rPr lang="en-US"/>
              <a:t>© 2023 Pearson – Krugman, Obstfeld, Melitz - Economia internazionale  1</a:t>
            </a:r>
          </a:p>
        </p:txBody>
      </p:sp>
      <p:sp>
        <p:nvSpPr>
          <p:cNvPr id="472070" name="Rectangle 6">
            <a:extLst>
              <a:ext uri="{FF2B5EF4-FFF2-40B4-BE49-F238E27FC236}">
                <a16:creationId xmlns:a16="http://schemas.microsoft.com/office/drawing/2014/main" id="{4C2FB7FD-90C0-0947-8B57-06F9DF63425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152400" y="6545263"/>
            <a:ext cx="331788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chemeClr val="bg1"/>
                </a:solidFill>
              </a:defRPr>
            </a:lvl1pPr>
          </a:lstStyle>
          <a:p>
            <a:fld id="{A24905F5-3BBF-674A-AEC1-D65ABAA1704D}" type="slidenum">
              <a:rPr lang="en-US" altLang="it-IT"/>
              <a:pPr/>
              <a:t>‹N›</a:t>
            </a:fld>
            <a:endParaRPr lang="en-US" altLang="it-IT"/>
          </a:p>
        </p:txBody>
      </p:sp>
      <p:pic>
        <p:nvPicPr>
          <p:cNvPr id="13319" name="Picture 12" descr="Pearson_Bound_White">
            <a:extLst>
              <a:ext uri="{FF2B5EF4-FFF2-40B4-BE49-F238E27FC236}">
                <a16:creationId xmlns:a16="http://schemas.microsoft.com/office/drawing/2014/main" id="{2EBA5966-3045-7F7D-B4FF-06D1014F4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8238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46" r:id="rId1"/>
    <p:sldLayoutId id="2147484725" r:id="rId2"/>
    <p:sldLayoutId id="2147484726" r:id="rId3"/>
    <p:sldLayoutId id="2147484727" r:id="rId4"/>
    <p:sldLayoutId id="2147484728" r:id="rId5"/>
    <p:sldLayoutId id="2147484729" r:id="rId6"/>
    <p:sldLayoutId id="2147484730" r:id="rId7"/>
    <p:sldLayoutId id="2147484731" r:id="rId8"/>
    <p:sldLayoutId id="2147484732" r:id="rId9"/>
    <p:sldLayoutId id="2147484733" r:id="rId10"/>
    <p:sldLayoutId id="2147484734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9pPr>
    </p:titleStyle>
    <p:bodyStyle>
      <a:lvl1pPr algn="l" rtl="0" eaLnBrk="0" fontAlgn="base" hangingPunct="0">
        <a:spcBef>
          <a:spcPct val="50000"/>
        </a:spcBef>
        <a:spcAft>
          <a:spcPct val="0"/>
        </a:spcAft>
        <a:buSzPct val="80000"/>
        <a:buFont typeface="Verdana" panose="020B0604030504040204" pitchFamily="34" charset="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179388" indent="-177800" algn="l" rtl="0" eaLnBrk="0" fontAlgn="base" hangingPunct="0">
        <a:spcBef>
          <a:spcPct val="50000"/>
        </a:spcBef>
        <a:spcAft>
          <a:spcPct val="0"/>
        </a:spcAft>
        <a:buSzPct val="80000"/>
        <a:buFont typeface="Verdana" panose="020B0604030504040204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350838" indent="-169863" algn="l" rtl="0" eaLnBrk="0" fontAlgn="base" hangingPunct="0">
        <a:spcBef>
          <a:spcPct val="20000"/>
        </a:spcBef>
        <a:spcAft>
          <a:spcPct val="0"/>
        </a:spcAft>
        <a:buSzPct val="80000"/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cs typeface="+mn-cs"/>
        </a:defRPr>
      </a:lvl3pPr>
      <a:lvl4pPr marL="541338" indent="-188913" algn="l" rtl="0" eaLnBrk="0" fontAlgn="base" hangingPunct="0">
        <a:spcBef>
          <a:spcPct val="20000"/>
        </a:spcBef>
        <a:spcAft>
          <a:spcPct val="0"/>
        </a:spcAft>
        <a:buSzPct val="80000"/>
        <a:buFont typeface="Arial" panose="020B0604020202020204" pitchFamily="34" charset="0"/>
        <a:buChar char="○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anose="020B0604030504040204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>
            <a:extLst>
              <a:ext uri="{FF2B5EF4-FFF2-40B4-BE49-F238E27FC236}">
                <a16:creationId xmlns:a16="http://schemas.microsoft.com/office/drawing/2014/main" id="{5BEAEA77-E229-2C40-88F0-3DA6DAA330C5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6397625"/>
            <a:ext cx="9145588" cy="460375"/>
          </a:xfrm>
          <a:prstGeom prst="rect">
            <a:avLst/>
          </a:prstGeom>
          <a:solidFill>
            <a:srgbClr val="13B2A5"/>
          </a:solidFill>
          <a:ln>
            <a:noFill/>
          </a:ln>
          <a:effectLst/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it-IT" altLang="it-IT" dirty="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240AF64E-1786-0DB5-6080-AA15D21A7F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65125" y="395288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  <a:endParaRPr lang="en-US" altLang="it-IT"/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AC0AD887-F574-3C88-08B7-5A39BDCB76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5" y="154622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text styles</a:t>
            </a:r>
          </a:p>
          <a:p>
            <a:pPr lvl="1"/>
            <a:r>
              <a:rPr lang="en-US" altLang="it-IT"/>
              <a:t>Second level</a:t>
            </a:r>
          </a:p>
          <a:p>
            <a:pPr lvl="2"/>
            <a:r>
              <a:rPr lang="en-US" altLang="it-IT"/>
              <a:t>Third level</a:t>
            </a:r>
          </a:p>
          <a:p>
            <a:pPr lvl="3"/>
            <a:r>
              <a:rPr lang="en-US" altLang="it-IT"/>
              <a:t>Fourth level</a:t>
            </a:r>
          </a:p>
        </p:txBody>
      </p:sp>
      <p:sp>
        <p:nvSpPr>
          <p:cNvPr id="490502" name="Rectangle 6">
            <a:extLst>
              <a:ext uri="{FF2B5EF4-FFF2-40B4-BE49-F238E27FC236}">
                <a16:creationId xmlns:a16="http://schemas.microsoft.com/office/drawing/2014/main" id="{C5919358-718E-FB45-9712-D3E4897B4A3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81000" y="6545263"/>
            <a:ext cx="4984750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900">
                <a:solidFill>
                  <a:schemeClr val="bg1"/>
                </a:solidFill>
                <a:latin typeface="Times" charset="0"/>
              </a:defRPr>
            </a:lvl1pPr>
          </a:lstStyle>
          <a:p>
            <a:pPr marL="365125">
              <a:defRPr/>
            </a:pPr>
            <a:r>
              <a:rPr lang="en-US" altLang="it-IT" dirty="0"/>
              <a:t>© 2023 Pearson – Krugman, Obstfeld, Melitz - Economia </a:t>
            </a:r>
            <a:r>
              <a:rPr lang="en-US" altLang="it-IT" dirty="0" err="1"/>
              <a:t>internazionale</a:t>
            </a:r>
            <a:r>
              <a:rPr lang="en-US" altLang="it-IT" dirty="0"/>
              <a:t>  1</a:t>
            </a:r>
          </a:p>
        </p:txBody>
      </p:sp>
      <p:sp>
        <p:nvSpPr>
          <p:cNvPr id="490503" name="Rectangle 7">
            <a:extLst>
              <a:ext uri="{FF2B5EF4-FFF2-40B4-BE49-F238E27FC236}">
                <a16:creationId xmlns:a16="http://schemas.microsoft.com/office/drawing/2014/main" id="{F300FB99-C03B-724E-A88A-5C1ABDF53E3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150813" y="6545263"/>
            <a:ext cx="331787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chemeClr val="bg1"/>
                </a:solidFill>
              </a:defRPr>
            </a:lvl1pPr>
          </a:lstStyle>
          <a:p>
            <a:fld id="{70B64040-A14D-A541-97EB-6BD83B28B45E}" type="slidenum">
              <a:rPr lang="en-US" altLang="it-IT"/>
              <a:pPr/>
              <a:t>‹N›</a:t>
            </a:fld>
            <a:endParaRPr lang="en-US" altLang="it-IT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C9EF4029-D1FC-C292-84EB-4089514BC85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0366" y="6424311"/>
            <a:ext cx="936104" cy="40700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47" r:id="rId1"/>
    <p:sldLayoutId id="2147484735" r:id="rId2"/>
    <p:sldLayoutId id="2147484736" r:id="rId3"/>
    <p:sldLayoutId id="2147484737" r:id="rId4"/>
    <p:sldLayoutId id="2147484738" r:id="rId5"/>
    <p:sldLayoutId id="2147484739" r:id="rId6"/>
    <p:sldLayoutId id="2147484740" r:id="rId7"/>
    <p:sldLayoutId id="2147484741" r:id="rId8"/>
    <p:sldLayoutId id="2147484742" r:id="rId9"/>
    <p:sldLayoutId id="2147484743" r:id="rId10"/>
    <p:sldLayoutId id="2147484744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5A99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9pPr>
    </p:titleStyle>
    <p:bodyStyle>
      <a:lvl1pPr algn="l" rtl="0" eaLnBrk="0" fontAlgn="base" hangingPunct="0">
        <a:spcBef>
          <a:spcPct val="50000"/>
        </a:spcBef>
        <a:spcAft>
          <a:spcPct val="0"/>
        </a:spcAft>
        <a:buSzPct val="80000"/>
        <a:buFont typeface="Verdana" panose="020B0604030504040204" pitchFamily="34" charset="0"/>
        <a:defRPr sz="2000">
          <a:solidFill>
            <a:srgbClr val="002F58"/>
          </a:solidFill>
          <a:latin typeface="+mn-lt"/>
          <a:ea typeface="+mn-ea"/>
          <a:cs typeface="+mn-cs"/>
        </a:defRPr>
      </a:lvl1pPr>
      <a:lvl2pPr marL="179388" indent="-177800" algn="l" rtl="0" eaLnBrk="0" fontAlgn="base" hangingPunct="0">
        <a:spcBef>
          <a:spcPct val="50000"/>
        </a:spcBef>
        <a:spcAft>
          <a:spcPct val="0"/>
        </a:spcAft>
        <a:buSzPct val="80000"/>
        <a:buFont typeface="Verdana" panose="020B0604030504040204" pitchFamily="34" charset="0"/>
        <a:buChar char="•"/>
        <a:defRPr sz="2000">
          <a:solidFill>
            <a:srgbClr val="002F58"/>
          </a:solidFill>
          <a:latin typeface="+mn-lt"/>
          <a:cs typeface="+mn-cs"/>
        </a:defRPr>
      </a:lvl2pPr>
      <a:lvl3pPr marL="350838" indent="-169863" algn="l" rtl="0" eaLnBrk="0" fontAlgn="base" hangingPunct="0">
        <a:spcBef>
          <a:spcPct val="20000"/>
        </a:spcBef>
        <a:spcAft>
          <a:spcPct val="0"/>
        </a:spcAft>
        <a:buSzPct val="80000"/>
        <a:buFont typeface="Arial" panose="020B0604020202020204" pitchFamily="34" charset="0"/>
        <a:buChar char="–"/>
        <a:defRPr sz="2000">
          <a:solidFill>
            <a:srgbClr val="002F58"/>
          </a:solidFill>
          <a:latin typeface="+mn-lt"/>
          <a:cs typeface="+mn-cs"/>
        </a:defRPr>
      </a:lvl3pPr>
      <a:lvl4pPr marL="541338" indent="-188913" algn="l" rtl="0" eaLnBrk="0" fontAlgn="base" hangingPunct="0">
        <a:spcBef>
          <a:spcPct val="20000"/>
        </a:spcBef>
        <a:spcAft>
          <a:spcPct val="0"/>
        </a:spcAft>
        <a:buSzPct val="80000"/>
        <a:buFont typeface="Arial" panose="020B0604020202020204" pitchFamily="34" charset="0"/>
        <a:buChar char="○"/>
        <a:defRPr sz="2000">
          <a:solidFill>
            <a:srgbClr val="002F58"/>
          </a:solidFill>
          <a:latin typeface="+mn-lt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anose="020B0604030504040204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20655D-586E-6845-AE67-B05206A8CA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6816" y="648811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75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8AA4DBC8-4739-8E4E-8BD6-5C75040D97B1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D0911B8-1D4B-672A-ACD2-A99F1642FE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003057"/>
                </a:solidFill>
              </a:defRPr>
            </a:lvl1pPr>
          </a:lstStyle>
          <a:p>
            <a:r>
              <a:rPr lang="en-US" altLang="it-IT"/>
              <a:t>© 2023 Pearson – Krugman, Obstfeld, Melitz - Economia internazionale  1</a:t>
            </a:r>
            <a:endParaRPr lang="en-US" altLang="it-IT" dirty="0"/>
          </a:p>
        </p:txBody>
      </p:sp>
    </p:spTree>
    <p:extLst>
      <p:ext uri="{BB962C8B-B14F-4D97-AF65-F5344CB8AC3E}">
        <p14:creationId xmlns:p14="http://schemas.microsoft.com/office/powerpoint/2010/main" val="1316926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  <p:sldLayoutId id="2147484750" r:id="rId2"/>
    <p:sldLayoutId id="2147484751" r:id="rId3"/>
    <p:sldLayoutId id="2147484752" r:id="rId4"/>
    <p:sldLayoutId id="2147484753" r:id="rId5"/>
    <p:sldLayoutId id="2147484754" r:id="rId6"/>
    <p:sldLayoutId id="2147484755" r:id="rId7"/>
    <p:sldLayoutId id="2147484756" r:id="rId8"/>
    <p:sldLayoutId id="2147484757" r:id="rId9"/>
    <p:sldLayoutId id="2147484758" r:id="rId10"/>
    <p:sldLayoutId id="2147484759" r:id="rId11"/>
    <p:sldLayoutId id="2147484760" r:id="rId12"/>
    <p:sldLayoutId id="2147484761" r:id="rId13"/>
    <p:sldLayoutId id="2147484762" r:id="rId14"/>
    <p:sldLayoutId id="2147484763" r:id="rId15"/>
    <p:sldLayoutId id="2147484764" r:id="rId16"/>
    <p:sldLayoutId id="2147484765" r:id="rId17"/>
    <p:sldLayoutId id="2147484766" r:id="rId18"/>
    <p:sldLayoutId id="2147484767" r:id="rId19"/>
    <p:sldLayoutId id="2147484768" r:id="rId20"/>
    <p:sldLayoutId id="2147484769" r:id="rId21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75" kern="1200">
          <a:solidFill>
            <a:schemeClr val="tx1"/>
          </a:solidFill>
          <a:latin typeface="Open Sans Light" panose="020B030603050402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75">
          <a:solidFill>
            <a:schemeClr val="tx1"/>
          </a:solidFill>
          <a:latin typeface="Open Sans Light" panose="020B0306030504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75">
          <a:solidFill>
            <a:schemeClr val="tx1"/>
          </a:solidFill>
          <a:latin typeface="Open Sans Light" panose="020B0306030504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75">
          <a:solidFill>
            <a:schemeClr val="tx1"/>
          </a:solidFill>
          <a:latin typeface="Open Sans Light" panose="020B0306030504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75">
          <a:solidFill>
            <a:schemeClr val="tx1"/>
          </a:solidFill>
          <a:latin typeface="Open Sans Light" panose="020B0306030504020204" pitchFamily="34" charset="0"/>
        </a:defRPr>
      </a:lvl5pPr>
      <a:lvl6pPr marL="34290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75">
          <a:solidFill>
            <a:schemeClr val="tx1"/>
          </a:solidFill>
          <a:latin typeface="Open Sans Light" panose="020B0306030504020204" pitchFamily="34" charset="0"/>
        </a:defRPr>
      </a:lvl6pPr>
      <a:lvl7pPr marL="68581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75">
          <a:solidFill>
            <a:schemeClr val="tx1"/>
          </a:solidFill>
          <a:latin typeface="Open Sans Light" panose="020B0306030504020204" pitchFamily="34" charset="0"/>
        </a:defRPr>
      </a:lvl7pPr>
      <a:lvl8pPr marL="102872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75">
          <a:solidFill>
            <a:schemeClr val="tx1"/>
          </a:solidFill>
          <a:latin typeface="Open Sans Light" panose="020B0306030504020204" pitchFamily="34" charset="0"/>
        </a:defRPr>
      </a:lvl8pPr>
      <a:lvl9pPr marL="137163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75">
          <a:solidFill>
            <a:schemeClr val="tx1"/>
          </a:solidFill>
          <a:latin typeface="Open Sans Light" panose="020B0306030504020204" pitchFamily="34" charset="0"/>
        </a:defRPr>
      </a:lvl9pPr>
    </p:titleStyle>
    <p:bodyStyle>
      <a:lvl1pPr marL="171455" indent="-171455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1575" b="1" kern="1200">
          <a:solidFill>
            <a:schemeClr val="tx1"/>
          </a:solidFill>
          <a:latin typeface="Open Sans Semibold" panose="020B0606030504020204" pitchFamily="34" charset="0"/>
          <a:ea typeface="Open Sans Semibold" panose="020B0606030504020204" pitchFamily="34" charset="0"/>
          <a:cs typeface="Open Sans Semibold" panose="020B0606030504020204" pitchFamily="34" charset="0"/>
        </a:defRPr>
      </a:lvl1pPr>
      <a:lvl2pPr marL="514363" indent="-171455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Open Sans Light" panose="020B0306030504020204" pitchFamily="34" charset="0"/>
          <a:ea typeface="+mn-ea"/>
          <a:cs typeface="Open Sans Semibold" panose="020B0606030504020204" pitchFamily="34" charset="0"/>
        </a:defRPr>
      </a:lvl2pPr>
      <a:lvl3pPr marL="857272" indent="-171455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Open Sans Light" panose="020B0306030504020204" pitchFamily="34" charset="0"/>
          <a:ea typeface="+mn-ea"/>
          <a:cs typeface="Open Sans Semibold" panose="020B0606030504020204" pitchFamily="34" charset="0"/>
        </a:defRPr>
      </a:lvl3pPr>
      <a:lvl4pPr marL="1200180" indent="-171455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Open Sans Light" panose="020B0306030504020204" pitchFamily="34" charset="0"/>
          <a:ea typeface="+mn-ea"/>
          <a:cs typeface="Open Sans Semibold" panose="020B0606030504020204" pitchFamily="34" charset="0"/>
        </a:defRPr>
      </a:lvl4pPr>
      <a:lvl5pPr marL="1543089" indent="-171455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Open Sans Light" panose="020B0306030504020204" pitchFamily="34" charset="0"/>
          <a:ea typeface="+mn-ea"/>
          <a:cs typeface="Open Sans Semibold" panose="020B0606030504020204" pitchFamily="34" charset="0"/>
        </a:defRPr>
      </a:lvl5pPr>
      <a:lvl6pPr marL="1885998" indent="-171455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06" indent="-171455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15" indent="-171455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23" indent="-171455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9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7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26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34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43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60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69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DDF9F74-64F2-9545-BEFD-148C0F11BEEE}"/>
              </a:ext>
            </a:extLst>
          </p:cNvPr>
          <p:cNvSpPr/>
          <p:nvPr/>
        </p:nvSpPr>
        <p:spPr>
          <a:xfrm>
            <a:off x="741759" y="1290638"/>
            <a:ext cx="4297710" cy="2570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30808BC-5FC0-0347-9B02-658C989BE000}"/>
              </a:ext>
            </a:extLst>
          </p:cNvPr>
          <p:cNvCxnSpPr>
            <a:cxnSpLocks/>
          </p:cNvCxnSpPr>
          <p:nvPr/>
        </p:nvCxnSpPr>
        <p:spPr>
          <a:xfrm flipH="1">
            <a:off x="741759" y="1281113"/>
            <a:ext cx="1" cy="3228007"/>
          </a:xfrm>
          <a:prstGeom prst="line">
            <a:avLst/>
          </a:prstGeom>
          <a:ln w="63500">
            <a:solidFill>
              <a:srgbClr val="11B2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itle 2">
            <a:extLst>
              <a:ext uri="{FF2B5EF4-FFF2-40B4-BE49-F238E27FC236}">
                <a16:creationId xmlns:a16="http://schemas.microsoft.com/office/drawing/2014/main" id="{731EB548-84A3-F94E-A678-E39A04512159}"/>
              </a:ext>
            </a:extLst>
          </p:cNvPr>
          <p:cNvSpPr txBox="1">
            <a:spLocks/>
          </p:cNvSpPr>
          <p:nvPr/>
        </p:nvSpPr>
        <p:spPr>
          <a:xfrm>
            <a:off x="879613" y="2895116"/>
            <a:ext cx="3980602" cy="1565068"/>
          </a:xfrm>
          <a:prstGeom prst="rect">
            <a:avLst/>
          </a:prstGeom>
        </p:spPr>
        <p:txBody>
          <a:bodyPr anchor="t"/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Open Sans Semibold" panose="020B0606030504020204" pitchFamily="34" charset="0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Open Sans Semibold" panose="020B0606030504020204" pitchFamily="34" charset="0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Open Sans Semibold" panose="020B0606030504020204" pitchFamily="34" charset="0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Open Sans Semibold" panose="020B0606030504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17" rtl="0" eaLnBrk="0" fontAlgn="base" latinLnBrk="0" hangingPunct="0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100" b="1" i="0" u="none" strike="noStrike" kern="1200" cap="small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Capitolo 12</a:t>
            </a:r>
          </a:p>
          <a:p>
            <a:pPr marL="0" marR="0" lvl="0" indent="0" algn="l" defTabSz="685817" rtl="0" eaLnBrk="0" fontAlgn="base" latinLnBrk="0" hangingPunct="0">
              <a:lnSpc>
                <a:spcPts val="3080"/>
              </a:lnSpc>
              <a:spcBef>
                <a:spcPts val="180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100" b="1" i="0" u="none" strike="noStrike" kern="1200" cap="small" spc="0" normalizeH="0" baseline="0" noProof="0" dirty="0" err="1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Controversie</a:t>
            </a:r>
            <a:r>
              <a:rPr kumimoji="0" lang="en-US" sz="2100" b="1" i="0" u="none" strike="noStrike" kern="1200" cap="small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100" b="1" i="0" u="none" strike="noStrike" kern="1200" cap="small" spc="0" normalizeH="0" baseline="0" noProof="0" dirty="0" err="1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sulla</a:t>
            </a:r>
            <a:r>
              <a:rPr kumimoji="0" lang="en-US" sz="2100" b="1" i="0" u="none" strike="noStrike" kern="1200" cap="small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100" b="1" i="0" u="none" strike="noStrike" kern="1200" cap="small" spc="0" normalizeH="0" baseline="0" noProof="0" dirty="0" err="1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politica</a:t>
            </a:r>
            <a:r>
              <a:rPr kumimoji="0" lang="en-US" sz="2100" b="1" i="0" u="none" strike="noStrike" kern="1200" cap="small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100" b="1" i="0" u="none" strike="noStrike" kern="1200" cap="small" spc="0" normalizeH="0" baseline="0" noProof="0" dirty="0" err="1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commerciale</a:t>
            </a:r>
            <a:endParaRPr kumimoji="0" lang="en-US" sz="1350" b="1" i="0" u="none" strike="noStrike" kern="1200" cap="small" spc="0" normalizeH="0" baseline="0" noProof="0" dirty="0">
              <a:ln>
                <a:noFill/>
              </a:ln>
              <a:solidFill>
                <a:srgbClr val="003057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B6935FF-4C8F-264D-BCFE-C83CF4FF3DD3}"/>
              </a:ext>
            </a:extLst>
          </p:cNvPr>
          <p:cNvSpPr txBox="1">
            <a:spLocks/>
          </p:cNvSpPr>
          <p:nvPr/>
        </p:nvSpPr>
        <p:spPr>
          <a:xfrm>
            <a:off x="879613" y="1398271"/>
            <a:ext cx="3820290" cy="999546"/>
          </a:xfrm>
          <a:prstGeom prst="rect">
            <a:avLst/>
          </a:prstGeom>
        </p:spPr>
        <p:txBody>
          <a:bodyPr anchor="t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Open Sans Light" panose="020B03060305040202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9pPr>
          </a:lstStyle>
          <a:p>
            <a:pPr marL="0" marR="0" lvl="0" indent="0" algn="l" defTabSz="685817" rtl="0" eaLnBrk="0" fontAlgn="base" latinLnBrk="0" hangingPunct="0">
              <a:lnSpc>
                <a:spcPts val="3151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Economia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internazionale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535C0DE-F615-6B43-8DBA-CFD9262BCD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E0104A-9AB8-0446-89F9-4E3E478B7FB3}" type="slidenum"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6858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7893EA5-780D-DD76-5091-8E6EC986F5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9903" y="1052736"/>
            <a:ext cx="3752592" cy="502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183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olo 1">
            <a:extLst>
              <a:ext uri="{FF2B5EF4-FFF2-40B4-BE49-F238E27FC236}">
                <a16:creationId xmlns:a16="http://schemas.microsoft.com/office/drawing/2014/main" id="{2CE5BD4E-71C5-7309-8A1E-DD8DFEE82D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b="0" dirty="0"/>
              <a:t>Figura 12.1 </a:t>
            </a:r>
            <a:r>
              <a:rPr lang="it-IT" altLang="it-IT" dirty="0"/>
              <a:t>La bilancia commerciale degli Stati Uniti per i beni intensivi in R&amp;S</a:t>
            </a:r>
          </a:p>
        </p:txBody>
      </p:sp>
      <p:sp>
        <p:nvSpPr>
          <p:cNvPr id="55298" name="Segnaposto piè di pagina 3">
            <a:extLst>
              <a:ext uri="{FF2B5EF4-FFF2-40B4-BE49-F238E27FC236}">
                <a16:creationId xmlns:a16="http://schemas.microsoft.com/office/drawing/2014/main" id="{03715C21-6775-6959-147A-6E07D447A7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© 2023 Pearson – Krugman, Obstfeld, Melitz - Economia internazionale  1</a:t>
            </a:r>
          </a:p>
        </p:txBody>
      </p:sp>
      <p:sp>
        <p:nvSpPr>
          <p:cNvPr id="55299" name="Segnaposto numero diapositiva 4">
            <a:extLst>
              <a:ext uri="{FF2B5EF4-FFF2-40B4-BE49-F238E27FC236}">
                <a16:creationId xmlns:a16="http://schemas.microsoft.com/office/drawing/2014/main" id="{E80E2A29-2D65-D09E-AFA1-0A5DC8D966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D1DA6E99-BE20-C441-BDEE-DD215AD7B088}" type="slidenum">
              <a:rPr lang="en-US" altLang="it-IT" sz="90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10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B1449452-072B-4E22-8795-FCF051E26C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125" y="1827504"/>
            <a:ext cx="8229600" cy="396340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olo 1">
            <a:extLst>
              <a:ext uri="{FF2B5EF4-FFF2-40B4-BE49-F238E27FC236}">
                <a16:creationId xmlns:a16="http://schemas.microsoft.com/office/drawing/2014/main" id="{87EE95E1-6663-22FE-C628-D58277CD8E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b="0"/>
              <a:t>Figura 12.2 </a:t>
            </a:r>
            <a:r>
              <a:rPr lang="it-IT" altLang="it-IT"/>
              <a:t>Occupazione manifatturiera statunitense</a:t>
            </a:r>
          </a:p>
        </p:txBody>
      </p:sp>
      <p:sp>
        <p:nvSpPr>
          <p:cNvPr id="56322" name="Segnaposto piè di pagina 3">
            <a:extLst>
              <a:ext uri="{FF2B5EF4-FFF2-40B4-BE49-F238E27FC236}">
                <a16:creationId xmlns:a16="http://schemas.microsoft.com/office/drawing/2014/main" id="{A56281DD-6D38-D01B-37CF-91DC153D24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© 2023 Pearson – Krugman, Obstfeld, Melitz - Economia internazionale  1</a:t>
            </a:r>
          </a:p>
        </p:txBody>
      </p:sp>
      <p:sp>
        <p:nvSpPr>
          <p:cNvPr id="56323" name="Segnaposto numero diapositiva 4">
            <a:extLst>
              <a:ext uri="{FF2B5EF4-FFF2-40B4-BE49-F238E27FC236}">
                <a16:creationId xmlns:a16="http://schemas.microsoft.com/office/drawing/2014/main" id="{0F38DACD-BA19-0ED5-A2B9-10630BF7B8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78EF3F4E-5545-5B4D-968A-5508888EE7F8}" type="slidenum">
              <a:rPr lang="en-US" altLang="it-IT" sz="90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11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00EF3FDB-F155-4787-89BC-1952C686AE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125" y="2026057"/>
            <a:ext cx="8229600" cy="356629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>
            <a:extLst>
              <a:ext uri="{FF2B5EF4-FFF2-40B4-BE49-F238E27FC236}">
                <a16:creationId xmlns:a16="http://schemas.microsoft.com/office/drawing/2014/main" id="{47EEE12C-262A-BEA5-FBF3-32994769B5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2800"/>
              <a:t>Globalizzazione e lavoro a basso salario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3AA8DB0F-BEE8-F145-9FA3-0A16B488D49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1412875"/>
            <a:ext cx="8229600" cy="41767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it-IT" altLang="it-IT" sz="2400" dirty="0"/>
              <a:t>Le esportazioni di manufatti dai paesi a basso e medio reddito sono aumentate nel tempo.</a:t>
            </a:r>
          </a:p>
          <a:p>
            <a:pPr eaLnBrk="1" hangingPunct="1">
              <a:lnSpc>
                <a:spcPct val="90000"/>
              </a:lnSpc>
              <a:defRPr/>
            </a:pPr>
            <a:endParaRPr lang="it-IT" altLang="it-IT" sz="1050" dirty="0"/>
          </a:p>
          <a:p>
            <a:pPr eaLnBrk="1" hangingPunct="1">
              <a:lnSpc>
                <a:spcPct val="90000"/>
              </a:lnSpc>
              <a:defRPr/>
            </a:pPr>
            <a:r>
              <a:rPr lang="it-IT" altLang="it-IT" sz="2400" dirty="0"/>
              <a:t>Rispetto agli standard dei paesi ricchi, i lavoratori che producono questi beni ricevono salari molto bassi e sperimentano condizioni lavorative molto precarie.</a:t>
            </a:r>
          </a:p>
          <a:p>
            <a:pPr eaLnBrk="1" hangingPunct="1">
              <a:lnSpc>
                <a:spcPct val="90000"/>
              </a:lnSpc>
              <a:defRPr/>
            </a:pPr>
            <a:endParaRPr lang="it-IT" altLang="it-IT" sz="1050" dirty="0"/>
          </a:p>
          <a:p>
            <a:pPr eaLnBrk="1" hangingPunct="1">
              <a:lnSpc>
                <a:spcPct val="90000"/>
              </a:lnSpc>
              <a:defRPr/>
            </a:pPr>
            <a:r>
              <a:rPr lang="it-IT" altLang="it-IT" sz="2400" dirty="0"/>
              <a:t>Alcuni si oppongono al libero commercio per questo motivo.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it-IT" altLang="it-IT" sz="2400" b="1" dirty="0">
                <a:latin typeface="Symbol" pitchFamily="2" charset="2"/>
              </a:rPr>
              <a:t>®</a:t>
            </a:r>
            <a:r>
              <a:rPr lang="it-IT" altLang="it-IT" sz="2400" b="1" dirty="0"/>
              <a:t>	Movimento anti-globalizzazione</a:t>
            </a:r>
          </a:p>
        </p:txBody>
      </p:sp>
      <p:sp>
        <p:nvSpPr>
          <p:cNvPr id="69635" name="Segnaposto piè di pagina 3">
            <a:extLst>
              <a:ext uri="{FF2B5EF4-FFF2-40B4-BE49-F238E27FC236}">
                <a16:creationId xmlns:a16="http://schemas.microsoft.com/office/drawing/2014/main" id="{8B852D1C-9148-155A-BE9A-A9D116FAF4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© 2023 Pearson – Krugman, Obstfeld, Melitz - Economia internazionale  1</a:t>
            </a:r>
          </a:p>
        </p:txBody>
      </p:sp>
      <p:sp>
        <p:nvSpPr>
          <p:cNvPr id="69636" name="Segnaposto numero diapositiva 4">
            <a:extLst>
              <a:ext uri="{FF2B5EF4-FFF2-40B4-BE49-F238E27FC236}">
                <a16:creationId xmlns:a16="http://schemas.microsoft.com/office/drawing/2014/main" id="{6498DB25-7E1D-25EC-BB05-30E06C9CC4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2B10EA51-2762-9144-9BDA-6B7957734E95}" type="slidenum">
              <a:rPr lang="en-US" altLang="it-IT" sz="90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12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>
            <a:extLst>
              <a:ext uri="{FF2B5EF4-FFF2-40B4-BE49-F238E27FC236}">
                <a16:creationId xmlns:a16="http://schemas.microsoft.com/office/drawing/2014/main" id="{06130730-6D1B-A379-DEB2-A8CD245A49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Globalizzazione e lavoro a basso salario 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88E67ED3-0C04-0AD2-9129-2C85C566A7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1295400"/>
            <a:ext cx="8229600" cy="3970338"/>
          </a:xfrm>
        </p:spPr>
        <p:txBody>
          <a:bodyPr/>
          <a:lstStyle/>
          <a:p>
            <a:pPr eaLnBrk="1" hangingPunct="1"/>
            <a:r>
              <a:rPr lang="it-IT" altLang="it-IT" sz="2400" dirty="0"/>
              <a:t>Un esempio riguarda il Giappone e i suoi investimenti nel Vietnam.</a:t>
            </a:r>
          </a:p>
          <a:p>
            <a:pPr eaLnBrk="1" hangingPunct="1"/>
            <a:r>
              <a:rPr lang="it-IT" altLang="it-IT" sz="2400" dirty="0"/>
              <a:t>Nel Vietnam la forza lavoro è costituita per il 50% da persone giovani con salari molto bassi.</a:t>
            </a:r>
          </a:p>
          <a:p>
            <a:pPr eaLnBrk="1" hangingPunct="1"/>
            <a:r>
              <a:rPr lang="it-IT" altLang="it-IT" sz="2400" dirty="0"/>
              <a:t>Per il Giappone è vantaggioso investire nel Vietnam dove l’</a:t>
            </a:r>
            <a:r>
              <a:rPr lang="it-IT" altLang="it-IT" sz="2400" dirty="0">
                <a:solidFill>
                  <a:srgbClr val="FF0000"/>
                </a:solidFill>
              </a:rPr>
              <a:t>offerta di lavoro a basso salario è molto alta</a:t>
            </a:r>
            <a:r>
              <a:rPr lang="it-IT" altLang="it-IT" sz="2400" dirty="0"/>
              <a:t>.</a:t>
            </a:r>
          </a:p>
          <a:p>
            <a:pPr eaLnBrk="1" hangingPunct="1"/>
            <a:r>
              <a:rPr lang="it-IT" altLang="it-IT" sz="2400" dirty="0"/>
              <a:t>Questi </a:t>
            </a:r>
            <a:r>
              <a:rPr lang="it-IT" altLang="it-IT" sz="2400" dirty="0">
                <a:solidFill>
                  <a:srgbClr val="FF0000"/>
                </a:solidFill>
              </a:rPr>
              <a:t>investimenti non hanno ancora però significativamente migliorato le condizioni di vita dei lavoratori vietnamiti</a:t>
            </a:r>
            <a:r>
              <a:rPr lang="it-IT" altLang="it-IT" sz="2400" dirty="0"/>
              <a:t>.</a:t>
            </a:r>
          </a:p>
        </p:txBody>
      </p:sp>
      <p:sp>
        <p:nvSpPr>
          <p:cNvPr id="71683" name="Segnaposto piè di pagina 3">
            <a:extLst>
              <a:ext uri="{FF2B5EF4-FFF2-40B4-BE49-F238E27FC236}">
                <a16:creationId xmlns:a16="http://schemas.microsoft.com/office/drawing/2014/main" id="{A83CC121-EEC1-3856-1C6E-399BC8C0EF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© 2023 Pearson – Krugman, Obstfeld, Melitz - Economia internazionale  1</a:t>
            </a:r>
          </a:p>
        </p:txBody>
      </p:sp>
      <p:sp>
        <p:nvSpPr>
          <p:cNvPr id="71684" name="Segnaposto numero diapositiva 4">
            <a:extLst>
              <a:ext uri="{FF2B5EF4-FFF2-40B4-BE49-F238E27FC236}">
                <a16:creationId xmlns:a16="http://schemas.microsoft.com/office/drawing/2014/main" id="{ED0BF74F-8A12-4AB3-F2DB-862BC4ED1F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9D4BB8EA-F0E8-EC40-A802-FDE0CFB3899C}" type="slidenum">
              <a:rPr lang="en-US" altLang="it-IT" sz="90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13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>
            <a:extLst>
              <a:ext uri="{FF2B5EF4-FFF2-40B4-BE49-F238E27FC236}">
                <a16:creationId xmlns:a16="http://schemas.microsoft.com/office/drawing/2014/main" id="{58B0FE3D-859D-7E54-BD5F-C3B9CF6900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Globalizzazione e lavoro a basso salario 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57AF2065-9607-3832-5BF3-CEAF058CBD9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1296988"/>
            <a:ext cx="8229600" cy="43926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sz="2400" dirty="0"/>
              <a:t>Questa affermazione potrebbe essere vera, ma non è sufficiente a concludere che il commercio danneggia i lavoratori.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400" dirty="0"/>
              <a:t>Il modello di Ricardo prevede che, benché i salari vietnamiti rimangano inferiori a quelli del Giappone a causa della minore produttività del lavoro, essi aumentino rispetto al livello precedente all’apertura degli scambi.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400" dirty="0">
                <a:solidFill>
                  <a:srgbClr val="FF0000"/>
                </a:solidFill>
              </a:rPr>
              <a:t>Il modello di </a:t>
            </a:r>
            <a:r>
              <a:rPr lang="it-IT" altLang="it-IT" sz="2400" dirty="0" err="1">
                <a:solidFill>
                  <a:srgbClr val="FF0000"/>
                </a:solidFill>
              </a:rPr>
              <a:t>Heckscher-Ohlin</a:t>
            </a:r>
            <a:r>
              <a:rPr lang="it-IT" altLang="it-IT" sz="2400" dirty="0">
                <a:solidFill>
                  <a:srgbClr val="FF0000"/>
                </a:solidFill>
              </a:rPr>
              <a:t> prevede che i lavoratori non qualificati del Giappone perdano, ma prevede anche che i lavoratori non qualificati del Vietnam guadagnino</a:t>
            </a:r>
            <a:r>
              <a:rPr lang="it-IT" altLang="it-IT" sz="2400" dirty="0"/>
              <a:t>.</a:t>
            </a:r>
          </a:p>
        </p:txBody>
      </p:sp>
      <p:sp>
        <p:nvSpPr>
          <p:cNvPr id="73731" name="Segnaposto piè di pagina 3">
            <a:extLst>
              <a:ext uri="{FF2B5EF4-FFF2-40B4-BE49-F238E27FC236}">
                <a16:creationId xmlns:a16="http://schemas.microsoft.com/office/drawing/2014/main" id="{A578E063-6C9E-E36A-FAD4-212FD9BF77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© 2023 Pearson – Krugman, Obstfeld, Melitz - Economia internazionale  1</a:t>
            </a:r>
          </a:p>
        </p:txBody>
      </p:sp>
      <p:sp>
        <p:nvSpPr>
          <p:cNvPr id="73732" name="Segnaposto numero diapositiva 4">
            <a:extLst>
              <a:ext uri="{FF2B5EF4-FFF2-40B4-BE49-F238E27FC236}">
                <a16:creationId xmlns:a16="http://schemas.microsoft.com/office/drawing/2014/main" id="{86960282-51EE-C928-EF0F-3E7691FAD5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7DF88DEF-324D-AE4F-87AD-55BE2B5CBF9E}" type="slidenum">
              <a:rPr lang="en-US" altLang="it-IT" sz="90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14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>
            <a:extLst>
              <a:ext uri="{FF2B5EF4-FFF2-40B4-BE49-F238E27FC236}">
                <a16:creationId xmlns:a16="http://schemas.microsoft.com/office/drawing/2014/main" id="{67567ED6-0FBD-6030-4BF9-617C1A168E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Globalizzazione e lavoro a basso salario 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E4E36B77-C8FD-ED1F-6377-67818DD8980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1270000"/>
            <a:ext cx="8229600" cy="4535488"/>
          </a:xfrm>
        </p:spPr>
        <p:txBody>
          <a:bodyPr/>
          <a:lstStyle/>
          <a:p>
            <a:pPr eaLnBrk="1" hangingPunct="1"/>
            <a:r>
              <a:rPr lang="it-IT" altLang="it-IT" sz="2400"/>
              <a:t>Nonostante i bassi salari guadagnati dai lavoratori vietnamiti, entrambi i modelli prevedono che quei lavoratori stiano meglio grazie all’apertura degli scambi.</a:t>
            </a:r>
          </a:p>
          <a:p>
            <a:pPr eaLnBrk="1" hangingPunct="1"/>
            <a:r>
              <a:rPr lang="it-IT" altLang="it-IT" sz="2400"/>
              <a:t>I salari e le condizioni lavorative in Vietnam appaiono comunque terribili, principalmente per mancanza di alternative reali.</a:t>
            </a:r>
          </a:p>
          <a:p>
            <a:pPr eaLnBrk="1" hangingPunct="1"/>
            <a:r>
              <a:rPr lang="it-IT" altLang="it-IT" sz="2400"/>
              <a:t>Un’argomentazione popolare tra gli attivisti è che il capitale è perfettamente mobile tra i paesi mentre il lavoro non lo è: questa mobilità dà maggiore potere contrattuale ai capitalisti.</a:t>
            </a:r>
          </a:p>
        </p:txBody>
      </p:sp>
      <p:sp>
        <p:nvSpPr>
          <p:cNvPr id="75779" name="Segnaposto piè di pagina 3">
            <a:extLst>
              <a:ext uri="{FF2B5EF4-FFF2-40B4-BE49-F238E27FC236}">
                <a16:creationId xmlns:a16="http://schemas.microsoft.com/office/drawing/2014/main" id="{ABF3BA02-27AE-653C-61B6-9C6F2195F8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© 2023 Pearson – Krugman, Obstfeld, Melitz - Economia internazionale  1</a:t>
            </a:r>
          </a:p>
        </p:txBody>
      </p:sp>
      <p:sp>
        <p:nvSpPr>
          <p:cNvPr id="75780" name="Segnaposto numero diapositiva 4">
            <a:extLst>
              <a:ext uri="{FF2B5EF4-FFF2-40B4-BE49-F238E27FC236}">
                <a16:creationId xmlns:a16="http://schemas.microsoft.com/office/drawing/2014/main" id="{4B72E7A0-8F63-9038-A96F-2453D69D3C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DFDAE1C6-7985-3649-A5D1-EDAD4B1F4F71}" type="slidenum">
              <a:rPr lang="en-US" altLang="it-IT" sz="90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15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>
            <a:extLst>
              <a:ext uri="{FF2B5EF4-FFF2-40B4-BE49-F238E27FC236}">
                <a16:creationId xmlns:a16="http://schemas.microsoft.com/office/drawing/2014/main" id="{3B0740AF-3880-D528-15AC-5885AA3BF8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Globalizzazione e lavoro a basso salario 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11799555-EB0D-7F42-A2F7-AC73863019F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412875"/>
            <a:ext cx="8229600" cy="37258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it-IT" altLang="it-IT" sz="2400" dirty="0" smtClean="0"/>
              <a:t>Alcuni attivisti vorrebbero includere gli </a:t>
            </a:r>
            <a:r>
              <a:rPr lang="it-IT" altLang="it-IT" sz="2400" dirty="0" smtClean="0">
                <a:solidFill>
                  <a:srgbClr val="FF0000"/>
                </a:solidFill>
              </a:rPr>
              <a:t>standard di lavoro</a:t>
            </a:r>
            <a:r>
              <a:rPr lang="it-IT" altLang="it-IT" sz="2400" dirty="0" smtClean="0"/>
              <a:t> nei negoziati internazionali.</a:t>
            </a:r>
          </a:p>
          <a:p>
            <a:pPr eaLnBrk="1" hangingPunct="1">
              <a:lnSpc>
                <a:spcPct val="80000"/>
              </a:lnSpc>
              <a:defRPr/>
            </a:pPr>
            <a:endParaRPr lang="it-IT" altLang="it-IT" sz="2400" dirty="0" smtClean="0"/>
          </a:p>
          <a:p>
            <a:pPr marL="342900" indent="-342900" eaLnBrk="1" hangingPunct="1">
              <a:lnSpc>
                <a:spcPct val="80000"/>
              </a:lnSpc>
              <a:buFont typeface="Courier New" panose="02070309020205020404" pitchFamily="49" charset="0"/>
              <a:buChar char="o"/>
              <a:defRPr/>
            </a:pPr>
            <a:r>
              <a:rPr lang="it-IT" altLang="it-IT" dirty="0" smtClean="0"/>
              <a:t>Tuttavia, </a:t>
            </a:r>
            <a:r>
              <a:rPr lang="it-IT" altLang="it-IT" dirty="0" smtClean="0">
                <a:solidFill>
                  <a:srgbClr val="FF0000"/>
                </a:solidFill>
              </a:rPr>
              <a:t>i governi dei paesi a basso e medio reddito si oppongono a standard di lavoro imposti dai paesi esteri</a:t>
            </a:r>
            <a:r>
              <a:rPr lang="it-IT" altLang="it-IT" dirty="0" smtClean="0"/>
              <a:t>.</a:t>
            </a:r>
          </a:p>
          <a:p>
            <a:pPr marL="342900" indent="-342900" eaLnBrk="1" hangingPunct="1">
              <a:lnSpc>
                <a:spcPct val="80000"/>
              </a:lnSpc>
              <a:buFont typeface="Courier New" panose="02070309020205020404" pitchFamily="49" charset="0"/>
              <a:buChar char="o"/>
              <a:defRPr/>
            </a:pPr>
            <a:r>
              <a:rPr lang="it-IT" altLang="it-IT" dirty="0" smtClean="0"/>
              <a:t>Gli standard internazionali potrebbero essere utilizzati come politica protezionistica o come pretesto per azioni legali qualora i produttori esteri non dovessero rispettarli.</a:t>
            </a:r>
          </a:p>
          <a:p>
            <a:pPr marL="342900" indent="-342900" eaLnBrk="1" hangingPunct="1">
              <a:lnSpc>
                <a:spcPct val="80000"/>
              </a:lnSpc>
              <a:buFont typeface="Courier New" panose="02070309020205020404" pitchFamily="49" charset="0"/>
              <a:buChar char="o"/>
              <a:defRPr/>
            </a:pPr>
            <a:r>
              <a:rPr lang="it-IT" altLang="it-IT" dirty="0" smtClean="0"/>
              <a:t>Gli standard stabiliti dai paesi ad alto reddito sarebbero troppo costosi da soddisfare per i paesi a basso e medio reddito.</a:t>
            </a:r>
            <a:endParaRPr lang="it-IT" altLang="it-IT" dirty="0"/>
          </a:p>
        </p:txBody>
      </p:sp>
      <p:sp>
        <p:nvSpPr>
          <p:cNvPr id="78851" name="Segnaposto piè di pagina 3">
            <a:extLst>
              <a:ext uri="{FF2B5EF4-FFF2-40B4-BE49-F238E27FC236}">
                <a16:creationId xmlns:a16="http://schemas.microsoft.com/office/drawing/2014/main" id="{6B4A8CEF-BE89-F9BF-7636-1466247605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© 2023 Pearson – Krugman, Obstfeld, Melitz - Economia internazionale  1</a:t>
            </a:r>
          </a:p>
        </p:txBody>
      </p:sp>
      <p:sp>
        <p:nvSpPr>
          <p:cNvPr id="78852" name="Segnaposto numero diapositiva 4">
            <a:extLst>
              <a:ext uri="{FF2B5EF4-FFF2-40B4-BE49-F238E27FC236}">
                <a16:creationId xmlns:a16="http://schemas.microsoft.com/office/drawing/2014/main" id="{479F7698-658E-1863-F549-1071AC2321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82B7BECE-77B5-404F-A2B6-107785CD0261}" type="slidenum">
              <a:rPr lang="en-US" altLang="it-IT" sz="90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16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>
            <a:extLst>
              <a:ext uri="{FF2B5EF4-FFF2-40B4-BE49-F238E27FC236}">
                <a16:creationId xmlns:a16="http://schemas.microsoft.com/office/drawing/2014/main" id="{2B6539F8-7931-B0BE-87D2-E1DD742ADE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Globalizzazione e lavoro a basso salario 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FB1D793F-49D4-1E4B-95E9-5B23FD95C0B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1412875"/>
            <a:ext cx="8229600" cy="368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altLang="it-IT" sz="2400" dirty="0"/>
              <a:t>Una politica che i governi dei paesi a basso e medio reddito potrebbero accettare è la costituzione di un sistema di monitoraggio delle condizioni salariali e lavorative, che renda disponibili queste informazioni ai consumatori.</a:t>
            </a:r>
          </a:p>
          <a:p>
            <a:pPr eaLnBrk="1" hangingPunct="1">
              <a:lnSpc>
                <a:spcPct val="80000"/>
              </a:lnSpc>
            </a:pPr>
            <a:endParaRPr lang="it-IT" altLang="it-IT" sz="2400" dirty="0"/>
          </a:p>
          <a:p>
            <a:pPr marL="333375" lvl="1" indent="-342900" eaLnBrk="1" hangingPunct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it-IT" altLang="it-IT" dirty="0"/>
              <a:t>Si </a:t>
            </a:r>
            <a:r>
              <a:rPr lang="it-IT" altLang="it-IT" dirty="0">
                <a:solidFill>
                  <a:srgbClr val="FF0000"/>
                </a:solidFill>
              </a:rPr>
              <a:t>potrebbero certificare i prodotti realizzati con condizioni salariali e lavorative accettabili</a:t>
            </a:r>
            <a:r>
              <a:rPr lang="it-IT" altLang="it-IT" dirty="0"/>
              <a:t>.</a:t>
            </a:r>
          </a:p>
          <a:p>
            <a:pPr marL="333375" lvl="1" indent="-342900" eaLnBrk="1" hangingPunct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it-IT" altLang="it-IT" dirty="0"/>
              <a:t>Tale politica avrebbe un </a:t>
            </a:r>
            <a:r>
              <a:rPr lang="it-IT" altLang="it-IT" dirty="0">
                <a:solidFill>
                  <a:srgbClr val="FF0000"/>
                </a:solidFill>
              </a:rPr>
              <a:t>effetto modesto, poiché la maggioranza dei lavoratori nei paesi a basso e medio salario non è occupata nelle industrie esportatrici</a:t>
            </a:r>
            <a:r>
              <a:rPr lang="it-IT" altLang="it-IT" dirty="0"/>
              <a:t>.</a:t>
            </a:r>
          </a:p>
        </p:txBody>
      </p:sp>
      <p:sp>
        <p:nvSpPr>
          <p:cNvPr id="80899" name="Segnaposto piè di pagina 3">
            <a:extLst>
              <a:ext uri="{FF2B5EF4-FFF2-40B4-BE49-F238E27FC236}">
                <a16:creationId xmlns:a16="http://schemas.microsoft.com/office/drawing/2014/main" id="{B28DD6E3-9868-60B6-CD4C-68E3788916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© 2023 Pearson – Krugman, Obstfeld, Melitz - Economia internazionale  1</a:t>
            </a:r>
          </a:p>
        </p:txBody>
      </p:sp>
      <p:sp>
        <p:nvSpPr>
          <p:cNvPr id="80900" name="Segnaposto numero diapositiva 4">
            <a:extLst>
              <a:ext uri="{FF2B5EF4-FFF2-40B4-BE49-F238E27FC236}">
                <a16:creationId xmlns:a16="http://schemas.microsoft.com/office/drawing/2014/main" id="{8B39D419-940F-5EBD-AEE2-3A1C714F1A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C764D338-062F-0640-BF56-FEE2EE54CCD8}" type="slidenum">
              <a:rPr lang="en-US" altLang="it-IT" sz="90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17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>
            <a:extLst>
              <a:ext uri="{FF2B5EF4-FFF2-40B4-BE49-F238E27FC236}">
                <a16:creationId xmlns:a16="http://schemas.microsoft.com/office/drawing/2014/main" id="{1E3EB321-5385-07ED-939F-A1DE16294F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395288"/>
            <a:ext cx="8229600" cy="585787"/>
          </a:xfrm>
        </p:spPr>
        <p:txBody>
          <a:bodyPr/>
          <a:lstStyle/>
          <a:p>
            <a:pPr eaLnBrk="1" hangingPunct="1"/>
            <a:r>
              <a:rPr lang="it-IT" altLang="it-IT" sz="2800"/>
              <a:t>Globalizzazione e ambiente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8FD60DF1-555A-916D-F1DE-896123DD3FE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7188" y="1357313"/>
            <a:ext cx="8229600" cy="3871912"/>
          </a:xfrm>
        </p:spPr>
        <p:txBody>
          <a:bodyPr/>
          <a:lstStyle/>
          <a:p>
            <a:pPr eaLnBrk="1" hangingPunct="1"/>
            <a:r>
              <a:rPr lang="it-IT" altLang="it-IT" sz="2400" dirty="0"/>
              <a:t>Rispetto agli standard dei paesi ricchi, </a:t>
            </a:r>
            <a:r>
              <a:rPr lang="it-IT" altLang="it-IT" sz="2400" dirty="0">
                <a:solidFill>
                  <a:srgbClr val="FF0000"/>
                </a:solidFill>
              </a:rPr>
              <a:t>gli standard ambientali dei paesi a basso e medio reddito sono molto bassi</a:t>
            </a:r>
            <a:r>
              <a:rPr lang="it-IT" altLang="it-IT" sz="2400" dirty="0"/>
              <a:t>.</a:t>
            </a:r>
          </a:p>
          <a:p>
            <a:pPr eaLnBrk="1" hangingPunct="1"/>
            <a:r>
              <a:rPr lang="it-IT" altLang="it-IT" sz="2400" dirty="0"/>
              <a:t>Alcuni si sono opposti al libero scambio per questo motivo.</a:t>
            </a:r>
          </a:p>
          <a:p>
            <a:pPr eaLnBrk="1" hangingPunct="1"/>
            <a:r>
              <a:rPr lang="it-IT" altLang="it-IT" sz="2400" dirty="0"/>
              <a:t>Ma non è possibile concludere che il commercio danneggia l’ambiente, perché, </a:t>
            </a:r>
            <a:r>
              <a:rPr lang="it-IT" altLang="it-IT" sz="2400" dirty="0">
                <a:solidFill>
                  <a:srgbClr val="FF0000"/>
                </a:solidFill>
              </a:rPr>
              <a:t>anche in assenza di scambi, le politiche pubbliche hanno indotto degrado ambientale</a:t>
            </a:r>
            <a:r>
              <a:rPr lang="it-IT" altLang="it-IT" sz="2400" dirty="0"/>
              <a:t> (es. disboscamento foresta amazzonica).</a:t>
            </a:r>
          </a:p>
        </p:txBody>
      </p:sp>
      <p:sp>
        <p:nvSpPr>
          <p:cNvPr id="82947" name="Segnaposto piè di pagina 3">
            <a:extLst>
              <a:ext uri="{FF2B5EF4-FFF2-40B4-BE49-F238E27FC236}">
                <a16:creationId xmlns:a16="http://schemas.microsoft.com/office/drawing/2014/main" id="{C0448145-F766-6C19-8820-2962C6F609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© 2023 Pearson – Krugman, Obstfeld, Melitz - Economia internazionale  1</a:t>
            </a:r>
          </a:p>
        </p:txBody>
      </p:sp>
      <p:sp>
        <p:nvSpPr>
          <p:cNvPr id="82948" name="Segnaposto numero diapositiva 4">
            <a:extLst>
              <a:ext uri="{FF2B5EF4-FFF2-40B4-BE49-F238E27FC236}">
                <a16:creationId xmlns:a16="http://schemas.microsoft.com/office/drawing/2014/main" id="{499643B5-9777-2C3F-9C51-11767FFB80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64290F32-02E8-4E47-9087-D1045BB0355C}" type="slidenum">
              <a:rPr lang="en-US" altLang="it-IT" sz="90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18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>
            <a:extLst>
              <a:ext uri="{FF2B5EF4-FFF2-40B4-BE49-F238E27FC236}">
                <a16:creationId xmlns:a16="http://schemas.microsoft.com/office/drawing/2014/main" id="{A89FCA45-2075-21BD-0A3F-A02909C8CD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395288"/>
            <a:ext cx="8229600" cy="585787"/>
          </a:xfrm>
        </p:spPr>
        <p:txBody>
          <a:bodyPr/>
          <a:lstStyle/>
          <a:p>
            <a:pPr eaLnBrk="1" hangingPunct="1"/>
            <a:r>
              <a:rPr lang="it-IT" altLang="it-IT"/>
              <a:t>Globalizzazione e ambiente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D1293166-2133-41EA-D321-907ED8DCCAF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1484313"/>
            <a:ext cx="8229600" cy="37274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altLang="it-IT" sz="2400" dirty="0"/>
              <a:t>Alcuni ambientalisti vorrebbero includere gli standard ambientali nei negoziati commerciali.</a:t>
            </a:r>
          </a:p>
          <a:p>
            <a:pPr eaLnBrk="1" hangingPunct="1">
              <a:lnSpc>
                <a:spcPct val="80000"/>
              </a:lnSpc>
            </a:pPr>
            <a:endParaRPr lang="it-IT" altLang="it-IT" sz="2400" dirty="0"/>
          </a:p>
          <a:p>
            <a:pPr marL="333375" lvl="1" indent="-342900" eaLnBrk="1" hangingPunct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it-IT" altLang="it-IT" dirty="0"/>
              <a:t>Tuttavia, </a:t>
            </a:r>
            <a:r>
              <a:rPr lang="it-IT" altLang="it-IT" dirty="0">
                <a:solidFill>
                  <a:srgbClr val="FF0000"/>
                </a:solidFill>
              </a:rPr>
              <a:t>i governi dei paesi a basso e medio reddito si oppongono a standard ambientali imposti dai paesi esteri</a:t>
            </a:r>
            <a:r>
              <a:rPr lang="it-IT" altLang="it-IT" dirty="0"/>
              <a:t>.</a:t>
            </a:r>
          </a:p>
          <a:p>
            <a:pPr marL="333375" lvl="1" indent="-342900" eaLnBrk="1" hangingPunct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it-IT" altLang="it-IT" dirty="0"/>
              <a:t>Gli standard internazionali, anche in questo caso, potrebbero essere utilizzati come politica protezionistica o come pretesto per azioni legali qualora i produttori esteri non dovessero rispettarli.</a:t>
            </a:r>
          </a:p>
          <a:p>
            <a:pPr marL="333375" lvl="1" indent="-342900" eaLnBrk="1" hangingPunct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it-IT" altLang="it-IT" dirty="0"/>
              <a:t>Gli standard stabiliti dai paesi ad alto reddito sarebbero troppo costosi da soddisfare per i paesi a basso e medio reddito.</a:t>
            </a:r>
          </a:p>
        </p:txBody>
      </p:sp>
      <p:sp>
        <p:nvSpPr>
          <p:cNvPr id="84995" name="Segnaposto piè di pagina 3">
            <a:extLst>
              <a:ext uri="{FF2B5EF4-FFF2-40B4-BE49-F238E27FC236}">
                <a16:creationId xmlns:a16="http://schemas.microsoft.com/office/drawing/2014/main" id="{4C995F6B-04D4-F02C-C7EA-45246FB39D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© 2023 Pearson – Krugman, Obstfeld, Melitz - Economia internazionale  1</a:t>
            </a:r>
          </a:p>
        </p:txBody>
      </p:sp>
      <p:sp>
        <p:nvSpPr>
          <p:cNvPr id="84996" name="Segnaposto numero diapositiva 4">
            <a:extLst>
              <a:ext uri="{FF2B5EF4-FFF2-40B4-BE49-F238E27FC236}">
                <a16:creationId xmlns:a16="http://schemas.microsoft.com/office/drawing/2014/main" id="{18035CC6-36CB-C8B8-C126-B97F920CC3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4DFF3336-294B-6649-8B6A-BE3ABA80923F}" type="slidenum">
              <a:rPr lang="en-US" altLang="it-IT" sz="90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19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>
            <a:extLst>
              <a:ext uri="{FF2B5EF4-FFF2-40B4-BE49-F238E27FC236}">
                <a16:creationId xmlns:a16="http://schemas.microsoft.com/office/drawing/2014/main" id="{0F95ACFB-559F-F40E-2282-6F38A4E575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395288"/>
            <a:ext cx="8229600" cy="730250"/>
          </a:xfrm>
        </p:spPr>
        <p:txBody>
          <a:bodyPr/>
          <a:lstStyle/>
          <a:p>
            <a:pPr eaLnBrk="1" hangingPunct="1"/>
            <a:r>
              <a:rPr lang="it-IT" altLang="it-IT"/>
              <a:t>Struttura della presentazione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C58836D3-D054-914B-8896-2DC95FCB6F1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628774"/>
            <a:ext cx="8388350" cy="3744441"/>
          </a:xfrm>
        </p:spPr>
        <p:txBody>
          <a:bodyPr/>
          <a:lstStyle/>
          <a:p>
            <a:pPr>
              <a:defRPr/>
            </a:pPr>
            <a:r>
              <a:rPr lang="it-IT" sz="2400" dirty="0"/>
              <a:t>Le argomentazioni più sofisticate a sostegno della politica economica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it-IT" dirty="0"/>
              <a:t>Tecnologia ed esternalità</a:t>
            </a:r>
          </a:p>
          <a:p>
            <a:pPr>
              <a:defRPr/>
            </a:pPr>
            <a:r>
              <a:rPr lang="it-IT" sz="2400" dirty="0" smtClean="0"/>
              <a:t>Globalizzazione </a:t>
            </a:r>
            <a:r>
              <a:rPr lang="it-IT" sz="2400" dirty="0"/>
              <a:t>e lavoro a basso salario</a:t>
            </a:r>
          </a:p>
          <a:p>
            <a:pPr>
              <a:defRPr/>
            </a:pPr>
            <a:r>
              <a:rPr lang="it-IT" sz="2400" dirty="0"/>
              <a:t>Globalizzazione e ambiente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it-IT" dirty="0"/>
              <a:t>La disputa sul dazio verde</a:t>
            </a:r>
          </a:p>
          <a:p>
            <a:pPr>
              <a:defRPr/>
            </a:pPr>
            <a:r>
              <a:rPr lang="en-US" sz="2400" dirty="0" err="1"/>
              <a:t>Gli</a:t>
            </a:r>
            <a:r>
              <a:rPr lang="en-US" sz="2400" dirty="0"/>
              <a:t> shock del </a:t>
            </a:r>
            <a:r>
              <a:rPr lang="en-US" sz="2400" dirty="0" err="1"/>
              <a:t>commercio</a:t>
            </a:r>
            <a:r>
              <a:rPr lang="en-US" sz="2400" dirty="0"/>
              <a:t> </a:t>
            </a:r>
            <a:r>
              <a:rPr lang="it-IT" sz="2400" dirty="0"/>
              <a:t>e il loro impatto sulle </a:t>
            </a:r>
            <a:r>
              <a:rPr lang="en-US" sz="2400" dirty="0" err="1"/>
              <a:t>comunità</a:t>
            </a:r>
            <a:endParaRPr lang="it-IT" sz="2400" dirty="0"/>
          </a:p>
        </p:txBody>
      </p:sp>
      <p:sp>
        <p:nvSpPr>
          <p:cNvPr id="40963" name="Segnaposto piè di pagina 3">
            <a:extLst>
              <a:ext uri="{FF2B5EF4-FFF2-40B4-BE49-F238E27FC236}">
                <a16:creationId xmlns:a16="http://schemas.microsoft.com/office/drawing/2014/main" id="{61948E7F-C243-3FF7-E5DD-EB4E0CD949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© 2023 Pearson – Krugman, Obstfeld, Melitz - Economia internazionale  1</a:t>
            </a:r>
          </a:p>
        </p:txBody>
      </p:sp>
      <p:sp>
        <p:nvSpPr>
          <p:cNvPr id="40964" name="Segnaposto numero diapositiva 4">
            <a:extLst>
              <a:ext uri="{FF2B5EF4-FFF2-40B4-BE49-F238E27FC236}">
                <a16:creationId xmlns:a16="http://schemas.microsoft.com/office/drawing/2014/main" id="{EC2B61A6-9EFA-BD65-F547-B9EFC5FA69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F0097BF8-E6AB-D148-8072-F60729C3D4A8}" type="slidenum">
              <a:rPr lang="en-US" altLang="it-IT" sz="90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2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olo 1">
            <a:extLst>
              <a:ext uri="{FF2B5EF4-FFF2-40B4-BE49-F238E27FC236}">
                <a16:creationId xmlns:a16="http://schemas.microsoft.com/office/drawing/2014/main" id="{1028E7C8-C5A6-37E2-6862-C7AB47B483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Globalizzazione e ambiente</a:t>
            </a:r>
          </a:p>
        </p:txBody>
      </p:sp>
      <p:sp>
        <p:nvSpPr>
          <p:cNvPr id="87042" name="Segnaposto contenuto 2">
            <a:extLst>
              <a:ext uri="{FF2B5EF4-FFF2-40B4-BE49-F238E27FC236}">
                <a16:creationId xmlns:a16="http://schemas.microsoft.com/office/drawing/2014/main" id="{1B4EC532-20FC-2F82-325E-CF5870D83C8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0838" y="1295400"/>
            <a:ext cx="8229600" cy="4403725"/>
          </a:xfrm>
        </p:spPr>
        <p:txBody>
          <a:bodyPr/>
          <a:lstStyle/>
          <a:p>
            <a:pPr eaLnBrk="1" hangingPunct="1"/>
            <a:r>
              <a:rPr lang="it-IT" altLang="it-IT" sz="2400" dirty="0">
                <a:solidFill>
                  <a:srgbClr val="FF0000"/>
                </a:solidFill>
              </a:rPr>
              <a:t>La crescita economica</a:t>
            </a:r>
            <a:r>
              <a:rPr lang="it-IT" altLang="it-IT" sz="2400" dirty="0"/>
              <a:t>, in parte legata anche al commercio, </a:t>
            </a:r>
            <a:r>
              <a:rPr lang="it-IT" altLang="it-IT" sz="2400" dirty="0">
                <a:solidFill>
                  <a:srgbClr val="FF0000"/>
                </a:solidFill>
              </a:rPr>
              <a:t>fa aumentare la produzione e il consumo e porta a un maggior danno ambientale</a:t>
            </a:r>
            <a:r>
              <a:rPr lang="it-IT" altLang="it-IT" sz="2400" dirty="0"/>
              <a:t>.</a:t>
            </a:r>
          </a:p>
          <a:p>
            <a:pPr eaLnBrk="1" hangingPunct="1"/>
            <a:r>
              <a:rPr lang="it-IT" altLang="it-IT" sz="2400" dirty="0">
                <a:solidFill>
                  <a:srgbClr val="FF0000"/>
                </a:solidFill>
              </a:rPr>
              <a:t>L’aumento di ricchezza tende a far crescere anche la domanda di qualità ambientale</a:t>
            </a:r>
            <a:r>
              <a:rPr lang="it-IT" altLang="it-IT" sz="2400" dirty="0"/>
              <a:t>.</a:t>
            </a:r>
          </a:p>
          <a:p>
            <a:pPr eaLnBrk="1" hangingPunct="1"/>
            <a:endParaRPr lang="it-IT" altLang="it-IT" sz="2400" dirty="0"/>
          </a:p>
          <a:p>
            <a:pPr eaLnBrk="1" hangingPunct="1"/>
            <a:r>
              <a:rPr lang="it-IT" altLang="it-IT" sz="2400" dirty="0"/>
              <a:t>Entrambe queste idee sono rappresentate nella </a:t>
            </a:r>
            <a:r>
              <a:rPr lang="it-IT" altLang="it-IT" sz="2400" b="1" dirty="0"/>
              <a:t>curva ambientale di </a:t>
            </a:r>
            <a:r>
              <a:rPr lang="it-IT" altLang="it-IT" sz="2400" b="1" dirty="0" err="1"/>
              <a:t>Kuznets</a:t>
            </a:r>
            <a:r>
              <a:rPr lang="it-IT" altLang="it-IT" sz="2400" dirty="0"/>
              <a:t>:</a:t>
            </a:r>
          </a:p>
          <a:p>
            <a:pPr marL="333375" lvl="1" indent="-342900" eaLnBrk="1" hangingPunct="1">
              <a:buFont typeface="Courier New" panose="02070309020205020404" pitchFamily="49" charset="0"/>
              <a:buChar char="o"/>
            </a:pPr>
            <a:r>
              <a:rPr lang="it-IT" altLang="it-IT" dirty="0">
                <a:solidFill>
                  <a:srgbClr val="FF0000"/>
                </a:solidFill>
              </a:rPr>
              <a:t>una relazione a “U rovesciata” tra il reddito pro capite e il danno ambientale</a:t>
            </a:r>
            <a:r>
              <a:rPr lang="it-IT" altLang="it-IT" dirty="0"/>
              <a:t>.</a:t>
            </a:r>
          </a:p>
        </p:txBody>
      </p:sp>
      <p:sp>
        <p:nvSpPr>
          <p:cNvPr id="87043" name="Segnaposto piè di pagina 3">
            <a:extLst>
              <a:ext uri="{FF2B5EF4-FFF2-40B4-BE49-F238E27FC236}">
                <a16:creationId xmlns:a16="http://schemas.microsoft.com/office/drawing/2014/main" id="{A8DCE116-E01A-1D2A-B628-37E65AA9C5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© 2023 Pearson – Krugman, Obstfeld, Melitz - Economia internazionale  1</a:t>
            </a:r>
          </a:p>
        </p:txBody>
      </p:sp>
      <p:sp>
        <p:nvSpPr>
          <p:cNvPr id="87044" name="Segnaposto numero diapositiva 4">
            <a:extLst>
              <a:ext uri="{FF2B5EF4-FFF2-40B4-BE49-F238E27FC236}">
                <a16:creationId xmlns:a16="http://schemas.microsoft.com/office/drawing/2014/main" id="{BF6BEA24-F1A5-1555-078B-42177C505A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0E40D6BD-221F-8A48-9ED6-BD15CFB6C55F}" type="slidenum">
              <a:rPr lang="en-US" altLang="it-IT" sz="90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20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olo 1">
            <a:extLst>
              <a:ext uri="{FF2B5EF4-FFF2-40B4-BE49-F238E27FC236}">
                <a16:creationId xmlns:a16="http://schemas.microsoft.com/office/drawing/2014/main" id="{D617A9BB-D4ED-ED2C-21D7-8A6E9702BD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b="0"/>
              <a:t>Figura 12.3 </a:t>
            </a:r>
            <a:r>
              <a:rPr lang="it-IT" altLang="it-IT"/>
              <a:t>La curva ambientale di Kuznets</a:t>
            </a:r>
          </a:p>
        </p:txBody>
      </p:sp>
      <p:sp>
        <p:nvSpPr>
          <p:cNvPr id="88066" name="Segnaposto piè di pagina 3">
            <a:extLst>
              <a:ext uri="{FF2B5EF4-FFF2-40B4-BE49-F238E27FC236}">
                <a16:creationId xmlns:a16="http://schemas.microsoft.com/office/drawing/2014/main" id="{37B1E0AE-E2E0-A203-48FE-8178D59D65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© 2023 Pearson – Krugman, Obstfeld, Melitz - Economia internazionale  1</a:t>
            </a:r>
          </a:p>
        </p:txBody>
      </p:sp>
      <p:sp>
        <p:nvSpPr>
          <p:cNvPr id="88067" name="Segnaposto numero diapositiva 4">
            <a:extLst>
              <a:ext uri="{FF2B5EF4-FFF2-40B4-BE49-F238E27FC236}">
                <a16:creationId xmlns:a16="http://schemas.microsoft.com/office/drawing/2014/main" id="{010F4CDB-5437-0AE8-B4E0-81F2C6D741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92495453-6D37-C645-8935-60E50442C883}" type="slidenum">
              <a:rPr lang="en-US" altLang="it-IT" sz="90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21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  <p:pic>
        <p:nvPicPr>
          <p:cNvPr id="88068" name="Segnaposto contenuto 4">
            <a:extLst>
              <a:ext uri="{FF2B5EF4-FFF2-40B4-BE49-F238E27FC236}">
                <a16:creationId xmlns:a16="http://schemas.microsoft.com/office/drawing/2014/main" id="{973DF33F-A5DC-611D-261C-1A13D2DF2A2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0813" y="1844675"/>
            <a:ext cx="8723312" cy="314007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>
            <a:extLst>
              <a:ext uri="{FF2B5EF4-FFF2-40B4-BE49-F238E27FC236}">
                <a16:creationId xmlns:a16="http://schemas.microsoft.com/office/drawing/2014/main" id="{2D77BE9B-A3AE-412A-5966-DF7078A081E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1989138"/>
            <a:ext cx="8459788" cy="32400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it-IT" altLang="it-IT" sz="2400" dirty="0"/>
              <a:t>In questo capitolo si descriveranno tre controversie emerse di recente nell’ambito dell’economia internazionale.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endParaRPr lang="it-IT" altLang="it-IT" sz="2400" dirty="0"/>
          </a:p>
          <a:p>
            <a:pPr lvl="1" eaLnBrk="1" hangingPunct="1">
              <a:lnSpc>
                <a:spcPct val="80000"/>
              </a:lnSpc>
              <a:spcBef>
                <a:spcPct val="40000"/>
              </a:spcBef>
              <a:buFont typeface="Courier New" panose="02070309020205020404" pitchFamily="49" charset="0"/>
              <a:buChar char="o"/>
            </a:pPr>
            <a:r>
              <a:rPr lang="it-IT" altLang="it-IT" dirty="0"/>
              <a:t>L’intervento pubblico nel commercio estero dei paesi avanzati, in particolare nelle industrie dell’</a:t>
            </a:r>
            <a:r>
              <a:rPr lang="it-IT" altLang="it-IT" i="1" dirty="0"/>
              <a:t>high </a:t>
            </a:r>
            <a:r>
              <a:rPr lang="it-IT" altLang="it-IT" i="1" dirty="0" err="1"/>
              <a:t>tech</a:t>
            </a:r>
            <a:r>
              <a:rPr lang="it-IT" altLang="it-IT" dirty="0"/>
              <a:t>.</a:t>
            </a:r>
          </a:p>
          <a:p>
            <a:pPr lvl="1" eaLnBrk="1" hangingPunct="1">
              <a:lnSpc>
                <a:spcPct val="80000"/>
              </a:lnSpc>
              <a:spcBef>
                <a:spcPct val="40000"/>
              </a:spcBef>
              <a:buFont typeface="Courier New" panose="02070309020205020404" pitchFamily="49" charset="0"/>
              <a:buChar char="o"/>
            </a:pPr>
            <a:r>
              <a:rPr lang="it-IT" altLang="it-IT" dirty="0" smtClean="0"/>
              <a:t>La </a:t>
            </a:r>
            <a:r>
              <a:rPr lang="it-IT" altLang="it-IT" dirty="0"/>
              <a:t>disputa sugli effetti della globalizzazione.</a:t>
            </a:r>
          </a:p>
          <a:p>
            <a:pPr lvl="1" eaLnBrk="1" hangingPunct="1">
              <a:lnSpc>
                <a:spcPct val="80000"/>
              </a:lnSpc>
              <a:spcBef>
                <a:spcPct val="40000"/>
              </a:spcBef>
              <a:buFont typeface="Courier New" panose="02070309020205020404" pitchFamily="49" charset="0"/>
              <a:buChar char="o"/>
            </a:pPr>
            <a:r>
              <a:rPr lang="it-IT" altLang="it-IT" dirty="0"/>
              <a:t>L’interazione tra questioni ambientali e politica commerciale.</a:t>
            </a:r>
          </a:p>
        </p:txBody>
      </p:sp>
      <p:sp>
        <p:nvSpPr>
          <p:cNvPr id="43010" name="Segnaposto piè di pagina 3">
            <a:extLst>
              <a:ext uri="{FF2B5EF4-FFF2-40B4-BE49-F238E27FC236}">
                <a16:creationId xmlns:a16="http://schemas.microsoft.com/office/drawing/2014/main" id="{43B32586-345A-525C-3086-EA7C54FCB1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© 2023 Pearson – Krugman, Obstfeld, Melitz - Economia internazionale  1</a:t>
            </a:r>
          </a:p>
        </p:txBody>
      </p:sp>
      <p:sp>
        <p:nvSpPr>
          <p:cNvPr id="43011" name="Segnaposto numero diapositiva 4">
            <a:extLst>
              <a:ext uri="{FF2B5EF4-FFF2-40B4-BE49-F238E27FC236}">
                <a16:creationId xmlns:a16="http://schemas.microsoft.com/office/drawing/2014/main" id="{ED178089-9A41-4A88-3335-5CFD911E7D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65349712-A71B-D141-A1E7-066B6A5168D5}" type="slidenum">
              <a:rPr lang="en-US" altLang="it-IT" sz="90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3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  <p:sp>
        <p:nvSpPr>
          <p:cNvPr id="43012" name="Titolo 2">
            <a:extLst>
              <a:ext uri="{FF2B5EF4-FFF2-40B4-BE49-F238E27FC236}">
                <a16:creationId xmlns:a16="http://schemas.microsoft.com/office/drawing/2014/main" id="{1AE0AC0F-64A6-FDBB-8B4B-745169CA2A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2800"/>
              <a:t>Le argomentazioni più sofisticate a sostegno della politica commerciale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>
            <a:extLst>
              <a:ext uri="{FF2B5EF4-FFF2-40B4-BE49-F238E27FC236}">
                <a16:creationId xmlns:a16="http://schemas.microsoft.com/office/drawing/2014/main" id="{C53E44BF-6885-F26C-7A03-F86BDC6D4D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395288"/>
            <a:ext cx="8229600" cy="441325"/>
          </a:xfrm>
        </p:spPr>
        <p:txBody>
          <a:bodyPr/>
          <a:lstStyle/>
          <a:p>
            <a:pPr eaLnBrk="1" hangingPunct="1"/>
            <a:r>
              <a:rPr lang="it-IT" altLang="it-IT"/>
              <a:t>Tecnologia ed esternalità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6060C6B0-6DFF-B6A9-8F74-EBCEA540845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77825" y="1268413"/>
            <a:ext cx="8229600" cy="43926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sz="2400" dirty="0"/>
              <a:t>Le imprese che investono in nuove tecnologie generalmente sviluppano conoscenza che altre imprese possono utilizzare senza pagare.</a:t>
            </a:r>
          </a:p>
          <a:p>
            <a:pPr eaLnBrk="1" hangingPunct="1">
              <a:lnSpc>
                <a:spcPct val="90000"/>
              </a:lnSpc>
            </a:pPr>
            <a:endParaRPr lang="it-IT" altLang="it-IT" sz="2400" dirty="0"/>
          </a:p>
          <a:p>
            <a:pPr marL="333375" lvl="1" indent="-342900" eaLnBrk="1" hangingPunct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it-IT" altLang="it-IT" dirty="0"/>
              <a:t>Investendo in nuove tecnologie, le imprese creano un beneficio aggiuntivo per la società, che altre imprese possono facilmente catturare.</a:t>
            </a:r>
          </a:p>
          <a:p>
            <a:pPr marL="333375" lvl="1" indent="-342900" eaLnBrk="1" hangingPunct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it-IT" altLang="it-IT" dirty="0"/>
              <a:t>Il problema dell’</a:t>
            </a:r>
            <a:r>
              <a:rPr lang="it-IT" altLang="it-IT" dirty="0" err="1"/>
              <a:t>appropriabilità</a:t>
            </a:r>
            <a:r>
              <a:rPr lang="it-IT" altLang="it-IT" dirty="0"/>
              <a:t> </a:t>
            </a:r>
            <a:r>
              <a:rPr lang="it-IT" altLang="it-IT" dirty="0">
                <a:solidFill>
                  <a:srgbClr val="FF0000"/>
                </a:solidFill>
              </a:rPr>
              <a:t>è un esempio di </a:t>
            </a:r>
            <a:r>
              <a:rPr lang="it-IT" altLang="it-IT" b="1" dirty="0">
                <a:solidFill>
                  <a:srgbClr val="FF0000"/>
                </a:solidFill>
              </a:rPr>
              <a:t>esternalità</a:t>
            </a:r>
            <a:r>
              <a:rPr lang="it-IT" altLang="it-IT" dirty="0">
                <a:solidFill>
                  <a:srgbClr val="FF0000"/>
                </a:solidFill>
              </a:rPr>
              <a:t>: benefici o costi che vanno a soggetti diversi da quelli che li hanno generati</a:t>
            </a:r>
            <a:r>
              <a:rPr lang="it-IT" altLang="it-IT" dirty="0"/>
              <a:t>.</a:t>
            </a:r>
          </a:p>
          <a:p>
            <a:pPr marL="333375" lvl="1" indent="-342900" eaLnBrk="1" hangingPunct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it-IT" altLang="it-IT" dirty="0">
                <a:solidFill>
                  <a:srgbClr val="00B050"/>
                </a:solidFill>
              </a:rPr>
              <a:t>L’esternalità implica che il beneficio marginale sociale dell’investimento non si rifletta nel surplus del produttore.</a:t>
            </a:r>
            <a:endParaRPr lang="it-IT" altLang="it-IT" sz="2400" dirty="0">
              <a:solidFill>
                <a:srgbClr val="00B050"/>
              </a:solidFill>
            </a:endParaRPr>
          </a:p>
        </p:txBody>
      </p:sp>
      <p:sp>
        <p:nvSpPr>
          <p:cNvPr id="45059" name="Segnaposto piè di pagina 3">
            <a:extLst>
              <a:ext uri="{FF2B5EF4-FFF2-40B4-BE49-F238E27FC236}">
                <a16:creationId xmlns:a16="http://schemas.microsoft.com/office/drawing/2014/main" id="{E2701A65-7A78-8589-CF6F-C794B96F2D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© 2023 Pearson – Krugman, Obstfeld, Melitz - Economia internazionale  1</a:t>
            </a:r>
          </a:p>
        </p:txBody>
      </p:sp>
      <p:sp>
        <p:nvSpPr>
          <p:cNvPr id="45060" name="Segnaposto numero diapositiva 4">
            <a:extLst>
              <a:ext uri="{FF2B5EF4-FFF2-40B4-BE49-F238E27FC236}">
                <a16:creationId xmlns:a16="http://schemas.microsoft.com/office/drawing/2014/main" id="{D92A19E9-7116-9E62-9D4B-6364C34DA5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0B17A9D7-BCCC-A84A-BF99-C36A00DFE650}" type="slidenum">
              <a:rPr lang="en-US" altLang="it-IT" sz="90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4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>
            <a:extLst>
              <a:ext uri="{FF2B5EF4-FFF2-40B4-BE49-F238E27FC236}">
                <a16:creationId xmlns:a16="http://schemas.microsoft.com/office/drawing/2014/main" id="{0BB6BAC8-D855-41D3-412C-ACC26669A7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Tecnologia ed esternalità 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94DD7AC6-0F65-E435-7866-A8672F5ED28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1412875"/>
            <a:ext cx="8229600" cy="3683000"/>
          </a:xfrm>
        </p:spPr>
        <p:txBody>
          <a:bodyPr/>
          <a:lstStyle/>
          <a:p>
            <a:pPr eaLnBrk="1" hangingPunct="1"/>
            <a:r>
              <a:rPr lang="it-IT" altLang="it-IT" sz="2400" dirty="0"/>
              <a:t>I governi potrebbero voler </a:t>
            </a:r>
            <a:r>
              <a:rPr lang="it-IT" altLang="it-IT" sz="2400" b="1" dirty="0"/>
              <a:t>incoraggiare attivamente gli investimenti in nuove tecnologie</a:t>
            </a:r>
            <a:r>
              <a:rPr lang="it-IT" altLang="it-IT" sz="2400" dirty="0"/>
              <a:t>, </a:t>
            </a:r>
            <a:r>
              <a:rPr lang="it-IT" altLang="it-IT" sz="2400" dirty="0">
                <a:solidFill>
                  <a:srgbClr val="00B050"/>
                </a:solidFill>
              </a:rPr>
              <a:t>quando le esternalità prodotte da tali tecnologie creano un elevato beneficio marginale sociale</a:t>
            </a:r>
            <a:r>
              <a:rPr lang="it-IT" altLang="it-IT" sz="2400" dirty="0"/>
              <a:t>.</a:t>
            </a:r>
          </a:p>
          <a:p>
            <a:pPr eaLnBrk="1" hangingPunct="1">
              <a:spcBef>
                <a:spcPct val="70000"/>
              </a:spcBef>
            </a:pPr>
            <a:r>
              <a:rPr lang="it-IT" altLang="it-IT" sz="2400" dirty="0"/>
              <a:t>Dovrebbero le economie in via di sviluppo che cercano di sostenere la crescita economica attraverso l’innovazione tecnologica, </a:t>
            </a:r>
            <a:r>
              <a:rPr lang="it-IT" altLang="it-IT" sz="2400" dirty="0" smtClean="0"/>
              <a:t>sussidiare </a:t>
            </a:r>
            <a:r>
              <a:rPr lang="it-IT" altLang="it-IT" sz="2400" dirty="0"/>
              <a:t>i settori ad alta tecnologia?</a:t>
            </a:r>
          </a:p>
        </p:txBody>
      </p:sp>
      <p:sp>
        <p:nvSpPr>
          <p:cNvPr id="47107" name="Segnaposto piè di pagina 3">
            <a:extLst>
              <a:ext uri="{FF2B5EF4-FFF2-40B4-BE49-F238E27FC236}">
                <a16:creationId xmlns:a16="http://schemas.microsoft.com/office/drawing/2014/main" id="{D901CE1B-EE08-B966-3C3D-4B6A5539EB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© 2023 Pearson – Krugman, Obstfeld, Melitz - Economia internazionale  1</a:t>
            </a:r>
          </a:p>
        </p:txBody>
      </p:sp>
      <p:sp>
        <p:nvSpPr>
          <p:cNvPr id="47108" name="Segnaposto numero diapositiva 4">
            <a:extLst>
              <a:ext uri="{FF2B5EF4-FFF2-40B4-BE49-F238E27FC236}">
                <a16:creationId xmlns:a16="http://schemas.microsoft.com/office/drawing/2014/main" id="{ABA7EBF8-52C4-9D1F-D096-3D1140888F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08E98DF3-B2DC-034C-B654-6CCD3778B4DF}" type="slidenum">
              <a:rPr lang="en-US" altLang="it-IT" sz="90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5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>
            <a:extLst>
              <a:ext uri="{FF2B5EF4-FFF2-40B4-BE49-F238E27FC236}">
                <a16:creationId xmlns:a16="http://schemas.microsoft.com/office/drawing/2014/main" id="{2DAAF6B5-D451-C942-A7D5-94E3FCD9FD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6261" y="191123"/>
            <a:ext cx="8229600" cy="900112"/>
          </a:xfrm>
        </p:spPr>
        <p:txBody>
          <a:bodyPr/>
          <a:lstStyle/>
          <a:p>
            <a:pPr eaLnBrk="1" hangingPunct="1"/>
            <a:r>
              <a:rPr lang="it-IT" altLang="it-IT" dirty="0"/>
              <a:t>Tecnologia ed esternalità 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058742AD-3CB0-B547-A9E4-B5E804962AF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9120" y="692696"/>
            <a:ext cx="7835900" cy="5350994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40000"/>
              </a:spcBef>
              <a:defRPr/>
            </a:pPr>
            <a:r>
              <a:rPr lang="it-IT" altLang="it-IT" sz="2400" dirty="0"/>
              <a:t>Nel decidere se un governo deve sussidiare settori ad alta tecnologia, è necessario considerare quanto segue.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defRPr/>
            </a:pPr>
            <a:endParaRPr lang="it-IT" altLang="it-IT" sz="1050" dirty="0"/>
          </a:p>
          <a:p>
            <a:pPr marL="533400" indent="-533400" eaLnBrk="1" hangingPunct="1">
              <a:lnSpc>
                <a:spcPct val="90000"/>
              </a:lnSpc>
              <a:spcBef>
                <a:spcPct val="40000"/>
              </a:spcBef>
              <a:buFont typeface="Times" pitchFamily="2" charset="0"/>
              <a:buAutoNum type="arabicPeriod"/>
              <a:defRPr/>
            </a:pPr>
            <a:r>
              <a:rPr lang="it-IT" altLang="it-IT" sz="2400" dirty="0"/>
              <a:t>La capacità del governo di sussidiare l’attività corretta.</a:t>
            </a:r>
          </a:p>
          <a:p>
            <a:pPr marL="914400" lvl="1" indent="-457200" eaLnBrk="1" hangingPunct="1">
              <a:lnSpc>
                <a:spcPct val="90000"/>
              </a:lnSpc>
              <a:spcBef>
                <a:spcPct val="40000"/>
              </a:spcBef>
              <a:buFont typeface="Courier New" panose="02070309020205020404" pitchFamily="49" charset="0"/>
              <a:buChar char="o"/>
              <a:defRPr/>
            </a:pPr>
            <a:r>
              <a:rPr lang="it-IT" altLang="it-IT" dirty="0"/>
              <a:t>Molte attività di imprese ad alta tecnologia non hanno nulla a che fare con la creazione di conoscenza: </a:t>
            </a:r>
            <a:r>
              <a:rPr lang="it-IT" altLang="it-IT" dirty="0">
                <a:solidFill>
                  <a:srgbClr val="FF0000"/>
                </a:solidFill>
              </a:rPr>
              <a:t>sussidiare gli acquisti di attrezzature o l’assunzione di lavoratori non specializzati (in industrie ad alta tecnologia) generalmente non contribuisce a creare nuova tecnologia</a:t>
            </a:r>
            <a:r>
              <a:rPr lang="it-IT" altLang="it-IT" dirty="0"/>
              <a:t>.</a:t>
            </a:r>
          </a:p>
          <a:p>
            <a:pPr marL="914400" lvl="1" indent="-457200" eaLnBrk="1" hangingPunct="1">
              <a:lnSpc>
                <a:spcPct val="90000"/>
              </a:lnSpc>
              <a:spcBef>
                <a:spcPct val="40000"/>
              </a:spcBef>
              <a:buFont typeface="Courier New" panose="02070309020205020404" pitchFamily="49" charset="0"/>
              <a:buChar char="o"/>
              <a:defRPr/>
            </a:pPr>
            <a:r>
              <a:rPr lang="it-IT" altLang="it-IT" dirty="0"/>
              <a:t>Conoscenza e innovazione possono essere create in settori </a:t>
            </a:r>
            <a:r>
              <a:rPr lang="it-IT" altLang="it-IT" dirty="0">
                <a:solidFill>
                  <a:srgbClr val="FF0000"/>
                </a:solidFill>
              </a:rPr>
              <a:t>che </a:t>
            </a:r>
            <a:r>
              <a:rPr lang="it-IT" altLang="it-IT" b="1" dirty="0">
                <a:solidFill>
                  <a:srgbClr val="FF0000"/>
                </a:solidFill>
              </a:rPr>
              <a:t>non</a:t>
            </a:r>
            <a:r>
              <a:rPr lang="it-IT" altLang="it-IT" dirty="0">
                <a:solidFill>
                  <a:srgbClr val="FF0000"/>
                </a:solidFill>
              </a:rPr>
              <a:t> sono classificati come “ad alta tecnologia</a:t>
            </a:r>
            <a:r>
              <a:rPr lang="it-IT" altLang="it-IT" dirty="0"/>
              <a:t>”.</a:t>
            </a:r>
          </a:p>
          <a:p>
            <a:pPr marL="914400" lvl="1" indent="-457200" eaLnBrk="1" hangingPunct="1">
              <a:lnSpc>
                <a:spcPct val="90000"/>
              </a:lnSpc>
              <a:spcBef>
                <a:spcPct val="40000"/>
              </a:spcBef>
              <a:buFont typeface="Courier New" panose="02070309020205020404" pitchFamily="49" charset="0"/>
              <a:buChar char="o"/>
              <a:defRPr/>
            </a:pPr>
            <a:r>
              <a:rPr lang="it-IT" altLang="it-IT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politica commerciale ed industriale dovrebbe essere rivolta a quei settori in cui si ritiene esista un fallimento del mercato.</a:t>
            </a:r>
          </a:p>
        </p:txBody>
      </p:sp>
      <p:sp>
        <p:nvSpPr>
          <p:cNvPr id="49155" name="Segnaposto piè di pagina 3">
            <a:extLst>
              <a:ext uri="{FF2B5EF4-FFF2-40B4-BE49-F238E27FC236}">
                <a16:creationId xmlns:a16="http://schemas.microsoft.com/office/drawing/2014/main" id="{5C47FA6E-CEB0-C048-F20D-F103B66FF1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© 2023 Pearson – Krugman, Obstfeld, Melitz - Economia internazionale  1</a:t>
            </a:r>
          </a:p>
        </p:txBody>
      </p:sp>
      <p:sp>
        <p:nvSpPr>
          <p:cNvPr id="49156" name="Segnaposto numero diapositiva 4">
            <a:extLst>
              <a:ext uri="{FF2B5EF4-FFF2-40B4-BE49-F238E27FC236}">
                <a16:creationId xmlns:a16="http://schemas.microsoft.com/office/drawing/2014/main" id="{27875A58-6362-037C-2539-58FFE24427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E987F21F-87BE-4E4F-B3FE-040F60F58C0F}" type="slidenum">
              <a:rPr lang="en-US" altLang="it-IT" sz="90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6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>
            <a:extLst>
              <a:ext uri="{FF2B5EF4-FFF2-40B4-BE49-F238E27FC236}">
                <a16:creationId xmlns:a16="http://schemas.microsoft.com/office/drawing/2014/main" id="{4562BE3B-EB2F-8B49-5C5E-6AE6D78D58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9193" y="283415"/>
            <a:ext cx="8229600" cy="900112"/>
          </a:xfrm>
        </p:spPr>
        <p:txBody>
          <a:bodyPr/>
          <a:lstStyle/>
          <a:p>
            <a:pPr eaLnBrk="1" hangingPunct="1"/>
            <a:r>
              <a:rPr lang="it-IT" altLang="it-IT" dirty="0"/>
              <a:t>Tecnologia e esternalità 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EF619BE3-19C2-5047-A7EB-8C1B1933015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764704"/>
            <a:ext cx="8229600" cy="5328121"/>
          </a:xfrm>
        </p:spPr>
        <p:txBody>
          <a:bodyPr/>
          <a:lstStyle/>
          <a:p>
            <a:pPr marL="457200" indent="-457200" eaLnBrk="1" hangingPunct="1">
              <a:buFont typeface="+mj-lt"/>
              <a:buAutoNum type="arabicPeriod" startAt="2"/>
              <a:defRPr/>
            </a:pPr>
            <a:r>
              <a:rPr lang="it-IT" sz="2400" dirty="0"/>
              <a:t>Invece di sussidiare specifici settori, è opportuno sussidiare la ricerca e sviluppo, a prescindere dal settore. </a:t>
            </a:r>
          </a:p>
          <a:p>
            <a:pPr marL="914400" lvl="1" indent="-457200" eaLnBrk="1" hangingPunct="1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it-IT" sz="1800" dirty="0"/>
              <a:t>Appare utile il ricorso ad </a:t>
            </a:r>
            <a:r>
              <a:rPr lang="it-IT" sz="1800" dirty="0">
                <a:solidFill>
                  <a:srgbClr val="FF0000"/>
                </a:solidFill>
              </a:rPr>
              <a:t>incentivi fiscali</a:t>
            </a:r>
            <a:r>
              <a:rPr lang="it-IT" sz="1800" dirty="0"/>
              <a:t>. Infatti, le spese in ricerca e sviluppo possono essere dedotte dal reddito di impresa a fini fiscali.</a:t>
            </a:r>
          </a:p>
          <a:p>
            <a:pPr marL="533400" indent="-533400" eaLnBrk="1" hangingPunct="1">
              <a:lnSpc>
                <a:spcPct val="90000"/>
              </a:lnSpc>
              <a:buFont typeface="+mj-lt"/>
              <a:buAutoNum type="arabicPeriod" startAt="3"/>
              <a:defRPr/>
            </a:pPr>
            <a:r>
              <a:rPr lang="it-IT" sz="2400" dirty="0"/>
              <a:t>Importanza economica delle esternalità.</a:t>
            </a:r>
          </a:p>
          <a:p>
            <a:pPr marL="914400" lvl="1" indent="-457200" eaLnBrk="1" hangingPunct="1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it-IT" sz="1800" dirty="0"/>
              <a:t>È </a:t>
            </a:r>
            <a:r>
              <a:rPr lang="it-IT" sz="1800" dirty="0">
                <a:solidFill>
                  <a:srgbClr val="FF0000"/>
                </a:solidFill>
              </a:rPr>
              <a:t>difficile quantificare </a:t>
            </a:r>
            <a:r>
              <a:rPr lang="it-IT" sz="1800" dirty="0"/>
              <a:t>l’importanza delle esternalità per l’economia.</a:t>
            </a:r>
          </a:p>
          <a:p>
            <a:pPr marL="914400" lvl="1" indent="-457200" eaLnBrk="1" hangingPunct="1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it-IT" sz="1800" dirty="0"/>
              <a:t>Pertanto, è difficile stabilire quanto sussidiare le attività che creano esternalità.</a:t>
            </a:r>
          </a:p>
          <a:p>
            <a:pPr marL="533400" indent="-533400" eaLnBrk="1" hangingPunct="1">
              <a:lnSpc>
                <a:spcPct val="90000"/>
              </a:lnSpc>
              <a:spcBef>
                <a:spcPct val="40000"/>
              </a:spcBef>
              <a:buFont typeface="Times"/>
              <a:buAutoNum type="arabicPeriod" startAt="3"/>
              <a:defRPr/>
            </a:pPr>
            <a:r>
              <a:rPr lang="it-IT" sz="2400" dirty="0"/>
              <a:t>Le esternalità possono anche esistere tra paesi diversi</a:t>
            </a:r>
          </a:p>
          <a:p>
            <a:pPr marL="742950" lvl="1" indent="-285750" eaLnBrk="1" hangingPunct="1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it-IT" sz="1800" dirty="0"/>
              <a:t>Nessun paese ha incentivo a sussidiare un settore se gli altri paesi possono beneficiare delle esternalità che esso genera.</a:t>
            </a:r>
          </a:p>
          <a:p>
            <a:pPr lvl="3" eaLnBrk="1" hangingPunct="1">
              <a:spcBef>
                <a:spcPct val="50000"/>
              </a:spcBef>
              <a:defRPr/>
            </a:pPr>
            <a:endParaRPr lang="it-IT" dirty="0"/>
          </a:p>
          <a:p>
            <a:pPr eaLnBrk="1" hangingPunct="1">
              <a:defRPr/>
            </a:pPr>
            <a:endParaRPr lang="it-IT" sz="2400" dirty="0"/>
          </a:p>
        </p:txBody>
      </p:sp>
      <p:sp>
        <p:nvSpPr>
          <p:cNvPr id="51203" name="Segnaposto piè di pagina 3">
            <a:extLst>
              <a:ext uri="{FF2B5EF4-FFF2-40B4-BE49-F238E27FC236}">
                <a16:creationId xmlns:a16="http://schemas.microsoft.com/office/drawing/2014/main" id="{D5AD2B7E-B2FF-520D-0B74-192634E006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© 2023 Pearson – Krugman, Obstfeld, Melitz - Economia internazionale  1</a:t>
            </a:r>
          </a:p>
        </p:txBody>
      </p:sp>
      <p:sp>
        <p:nvSpPr>
          <p:cNvPr id="51204" name="Segnaposto numero diapositiva 4">
            <a:extLst>
              <a:ext uri="{FF2B5EF4-FFF2-40B4-BE49-F238E27FC236}">
                <a16:creationId xmlns:a16="http://schemas.microsoft.com/office/drawing/2014/main" id="{48360A89-F909-B9E5-52A5-820ECDEDDE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6EFDA222-B477-4244-AACA-FDAA3A8B5543}" type="slidenum">
              <a:rPr lang="en-US" altLang="it-IT" sz="90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7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  <p:bldLst>
      <p:bldP spid="11267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olo 1">
            <a:extLst>
              <a:ext uri="{FF2B5EF4-FFF2-40B4-BE49-F238E27FC236}">
                <a16:creationId xmlns:a16="http://schemas.microsoft.com/office/drawing/2014/main" id="{DED26293-B84D-20E6-7795-F93F37016E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Tecnologia ed esternalità </a:t>
            </a:r>
          </a:p>
        </p:txBody>
      </p:sp>
      <p:sp>
        <p:nvSpPr>
          <p:cNvPr id="53250" name="Segnaposto contenuto 2">
            <a:extLst>
              <a:ext uri="{FF2B5EF4-FFF2-40B4-BE49-F238E27FC236}">
                <a16:creationId xmlns:a16="http://schemas.microsoft.com/office/drawing/2014/main" id="{6B66B997-B5F6-FD40-AE9B-F902E718C00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1546225"/>
            <a:ext cx="8229600" cy="3611563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it-IT" sz="2400" dirty="0"/>
              <a:t>Alcuni osservatori sostengono che gli Stati Uniti abbiano esplicitamente adottato una politica volta alla promozione dei settori dell’alta tecnologia e al loro sostegno contro i concorrenti esteri.</a:t>
            </a:r>
          </a:p>
          <a:p>
            <a:pPr eaLnBrk="1" hangingPunct="1">
              <a:defRPr/>
            </a:pPr>
            <a:endParaRPr lang="it-IT" altLang="it-IT" sz="1050" dirty="0"/>
          </a:p>
          <a:p>
            <a:pPr eaLnBrk="1" hangingPunct="1">
              <a:defRPr/>
            </a:pPr>
            <a:r>
              <a:rPr lang="it-IT" altLang="it-IT" sz="2400" dirty="0">
                <a:solidFill>
                  <a:srgbClr val="FF0000"/>
                </a:solidFill>
              </a:rPr>
              <a:t>Il timore che il dominio giapponese del mercato delle memorie dei semiconduttori diventasse più ampio dei computer e delle tecnologie a essi collegate si dimostrò infondato.</a:t>
            </a:r>
          </a:p>
        </p:txBody>
      </p:sp>
      <p:sp>
        <p:nvSpPr>
          <p:cNvPr id="53251" name="Segnaposto piè di pagina 3">
            <a:extLst>
              <a:ext uri="{FF2B5EF4-FFF2-40B4-BE49-F238E27FC236}">
                <a16:creationId xmlns:a16="http://schemas.microsoft.com/office/drawing/2014/main" id="{1C999500-247E-53E2-2399-101A33FBF0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© 2023 Pearson – Krugman, Obstfeld, Melitz - Economia internazionale  1</a:t>
            </a:r>
          </a:p>
        </p:txBody>
      </p:sp>
      <p:sp>
        <p:nvSpPr>
          <p:cNvPr id="53252" name="Segnaposto numero diapositiva 4">
            <a:extLst>
              <a:ext uri="{FF2B5EF4-FFF2-40B4-BE49-F238E27FC236}">
                <a16:creationId xmlns:a16="http://schemas.microsoft.com/office/drawing/2014/main" id="{27859FC4-739C-1F54-3CFE-98705F7029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15B12602-D423-C64D-9970-DAA068FEE463}" type="slidenum">
              <a:rPr lang="en-US" altLang="it-IT" sz="90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8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olo 1">
            <a:extLst>
              <a:ext uri="{FF2B5EF4-FFF2-40B4-BE49-F238E27FC236}">
                <a16:creationId xmlns:a16="http://schemas.microsoft.com/office/drawing/2014/main" id="{84DEA3BF-D9D6-F0E3-4188-7D00C30782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Tecnologia ed esternalità </a:t>
            </a:r>
          </a:p>
        </p:txBody>
      </p:sp>
      <p:sp>
        <p:nvSpPr>
          <p:cNvPr id="54274" name="Segnaposto contenuto 2">
            <a:extLst>
              <a:ext uri="{FF2B5EF4-FFF2-40B4-BE49-F238E27FC236}">
                <a16:creationId xmlns:a16="http://schemas.microsoft.com/office/drawing/2014/main" id="{CDA65E85-F5A3-6E45-8B4F-B321CECF7F5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1916113"/>
            <a:ext cx="8229600" cy="2819400"/>
          </a:xfrm>
        </p:spPr>
        <p:txBody>
          <a:bodyPr/>
          <a:lstStyle/>
          <a:p>
            <a:pPr eaLnBrk="1" hangingPunct="1"/>
            <a:r>
              <a:rPr lang="it-IT" altLang="it-IT" sz="2400" dirty="0"/>
              <a:t>Di recente sono </a:t>
            </a:r>
            <a:r>
              <a:rPr lang="it-IT" altLang="it-IT" sz="2400" dirty="0">
                <a:solidFill>
                  <a:srgbClr val="FF0000"/>
                </a:solidFill>
              </a:rPr>
              <a:t>riemerse preoccupazioni sullo stato dei settori ad alta tecnologia statunitensi</a:t>
            </a:r>
            <a:r>
              <a:rPr lang="it-IT" altLang="it-IT" sz="2400" dirty="0"/>
              <a:t>. Un fattore centrale alla base di esse è stato il </a:t>
            </a:r>
            <a:r>
              <a:rPr lang="it-IT" altLang="it-IT" sz="2400" dirty="0">
                <a:solidFill>
                  <a:srgbClr val="FF0000"/>
                </a:solidFill>
              </a:rPr>
              <a:t>declino dell’occupazione statunitense nei settori chiamati ATP </a:t>
            </a:r>
            <a:r>
              <a:rPr lang="it-IT" altLang="it-IT" sz="2400" dirty="0"/>
              <a:t>(</a:t>
            </a:r>
            <a:r>
              <a:rPr lang="it-IT" altLang="it-IT" sz="2400" i="1" dirty="0" err="1">
                <a:solidFill>
                  <a:srgbClr val="FF0000"/>
                </a:solidFill>
              </a:rPr>
              <a:t>advanced</a:t>
            </a:r>
            <a:r>
              <a:rPr lang="it-IT" altLang="it-IT" sz="2400" i="1" dirty="0">
                <a:solidFill>
                  <a:srgbClr val="FF0000"/>
                </a:solidFill>
              </a:rPr>
              <a:t> </a:t>
            </a:r>
            <a:r>
              <a:rPr lang="it-IT" altLang="it-IT" sz="2400" i="1" dirty="0" err="1">
                <a:solidFill>
                  <a:srgbClr val="FF0000"/>
                </a:solidFill>
              </a:rPr>
              <a:t>technology</a:t>
            </a:r>
            <a:r>
              <a:rPr lang="it-IT" altLang="it-IT" sz="2400" i="1" dirty="0">
                <a:solidFill>
                  <a:srgbClr val="FF0000"/>
                </a:solidFill>
              </a:rPr>
              <a:t> </a:t>
            </a:r>
            <a:r>
              <a:rPr lang="it-IT" altLang="it-IT" sz="2400" i="1" dirty="0" err="1">
                <a:solidFill>
                  <a:srgbClr val="FF0000"/>
                </a:solidFill>
              </a:rPr>
              <a:t>products</a:t>
            </a:r>
            <a:r>
              <a:rPr lang="it-IT" altLang="it-IT" sz="2400" dirty="0"/>
              <a:t>) che rappresentano il cuore della rivoluzione dell’</a:t>
            </a:r>
            <a:r>
              <a:rPr lang="it-IT" altLang="it-IT" sz="2400" i="1" dirty="0"/>
              <a:t>information </a:t>
            </a:r>
            <a:r>
              <a:rPr lang="it-IT" altLang="it-IT" sz="2400" i="1" dirty="0" err="1"/>
              <a:t>tecnhology</a:t>
            </a:r>
            <a:r>
              <a:rPr lang="it-IT" altLang="it-IT" sz="2400" i="1" dirty="0"/>
              <a:t> </a:t>
            </a:r>
            <a:r>
              <a:rPr lang="it-IT" altLang="it-IT" sz="2400" dirty="0"/>
              <a:t>(Figura 12.1).</a:t>
            </a:r>
          </a:p>
        </p:txBody>
      </p:sp>
      <p:sp>
        <p:nvSpPr>
          <p:cNvPr id="54275" name="Segnaposto piè di pagina 3">
            <a:extLst>
              <a:ext uri="{FF2B5EF4-FFF2-40B4-BE49-F238E27FC236}">
                <a16:creationId xmlns:a16="http://schemas.microsoft.com/office/drawing/2014/main" id="{61A57197-8EBE-5378-CD07-8AEE133692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© 2023 Pearson – Krugman, Obstfeld, Melitz - Economia internazionale  1</a:t>
            </a:r>
          </a:p>
        </p:txBody>
      </p:sp>
      <p:sp>
        <p:nvSpPr>
          <p:cNvPr id="54276" name="Segnaposto numero diapositiva 4">
            <a:extLst>
              <a:ext uri="{FF2B5EF4-FFF2-40B4-BE49-F238E27FC236}">
                <a16:creationId xmlns:a16="http://schemas.microsoft.com/office/drawing/2014/main" id="{6BD65413-811B-6F5B-1B08-863BE5BA2A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EC57AB78-9CCA-824D-9F96-3C5CE783AF55}" type="slidenum">
              <a:rPr lang="en-US" altLang="it-IT" sz="90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9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">
      <a:dk1>
        <a:srgbClr val="000000"/>
      </a:dk1>
      <a:lt1>
        <a:srgbClr val="FFFFFF"/>
      </a:lt1>
      <a:dk2>
        <a:srgbClr val="9D1348"/>
      </a:dk2>
      <a:lt2>
        <a:srgbClr val="FBF5EA"/>
      </a:lt2>
      <a:accent1>
        <a:srgbClr val="364395"/>
      </a:accent1>
      <a:accent2>
        <a:srgbClr val="008B5D"/>
      </a:accent2>
      <a:accent3>
        <a:srgbClr val="FFFFFF"/>
      </a:accent3>
      <a:accent4>
        <a:srgbClr val="000000"/>
      </a:accent4>
      <a:accent5>
        <a:srgbClr val="AEB0C8"/>
      </a:accent5>
      <a:accent6>
        <a:srgbClr val="007D53"/>
      </a:accent6>
      <a:hlink>
        <a:srgbClr val="ED6B06"/>
      </a:hlink>
      <a:folHlink>
        <a:srgbClr val="777777"/>
      </a:folHlink>
    </a:clrScheme>
    <a:fontScheme name="Custom Design">
      <a:majorFont>
        <a:latin typeface="Verdana"/>
        <a:ea typeface="ＭＳ Ｐゴシック"/>
        <a:cs typeface="Arial"/>
      </a:majorFont>
      <a:minorFont>
        <a:latin typeface="Verdana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9D1348"/>
        </a:dk2>
        <a:lt2>
          <a:srgbClr val="8DA7B5"/>
        </a:lt2>
        <a:accent1>
          <a:srgbClr val="364395"/>
        </a:accent1>
        <a:accent2>
          <a:srgbClr val="008B5D"/>
        </a:accent2>
        <a:accent3>
          <a:srgbClr val="FFFFFF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BF5EA"/>
        </a:lt1>
        <a:dk2>
          <a:srgbClr val="9D1348"/>
        </a:dk2>
        <a:lt2>
          <a:srgbClr val="8DA7B5"/>
        </a:lt2>
        <a:accent1>
          <a:srgbClr val="364395"/>
        </a:accent1>
        <a:accent2>
          <a:srgbClr val="008B5D"/>
        </a:accent2>
        <a:accent3>
          <a:srgbClr val="FDF9F3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9D1348"/>
        </a:dk2>
        <a:lt2>
          <a:srgbClr val="A4B9C4"/>
        </a:lt2>
        <a:accent1>
          <a:srgbClr val="364395"/>
        </a:accent1>
        <a:accent2>
          <a:srgbClr val="008B5D"/>
        </a:accent2>
        <a:accent3>
          <a:srgbClr val="FFFFFF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6">
        <a:dk1>
          <a:srgbClr val="000000"/>
        </a:dk1>
        <a:lt1>
          <a:srgbClr val="FBF5EA"/>
        </a:lt1>
        <a:dk2>
          <a:srgbClr val="9D1348"/>
        </a:dk2>
        <a:lt2>
          <a:srgbClr val="A4B9C4"/>
        </a:lt2>
        <a:accent1>
          <a:srgbClr val="364395"/>
        </a:accent1>
        <a:accent2>
          <a:srgbClr val="008B5D"/>
        </a:accent2>
        <a:accent3>
          <a:srgbClr val="FDF9F3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">
      <a:dk1>
        <a:srgbClr val="000000"/>
      </a:dk1>
      <a:lt1>
        <a:srgbClr val="FFFFFF"/>
      </a:lt1>
      <a:dk2>
        <a:srgbClr val="9D1348"/>
      </a:dk2>
      <a:lt2>
        <a:srgbClr val="FBF5EA"/>
      </a:lt2>
      <a:accent1>
        <a:srgbClr val="364395"/>
      </a:accent1>
      <a:accent2>
        <a:srgbClr val="008B5D"/>
      </a:accent2>
      <a:accent3>
        <a:srgbClr val="FFFFFF"/>
      </a:accent3>
      <a:accent4>
        <a:srgbClr val="000000"/>
      </a:accent4>
      <a:accent5>
        <a:srgbClr val="AEB0C8"/>
      </a:accent5>
      <a:accent6>
        <a:srgbClr val="007D53"/>
      </a:accent6>
      <a:hlink>
        <a:srgbClr val="ED6B06"/>
      </a:hlink>
      <a:folHlink>
        <a:srgbClr val="777777"/>
      </a:folHlink>
    </a:clrScheme>
    <a:fontScheme name="Custom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it-IT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it-IT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9D1348"/>
        </a:dk2>
        <a:lt2>
          <a:srgbClr val="8DA7B5"/>
        </a:lt2>
        <a:accent1>
          <a:srgbClr val="364395"/>
        </a:accent1>
        <a:accent2>
          <a:srgbClr val="008B5D"/>
        </a:accent2>
        <a:accent3>
          <a:srgbClr val="FFFFFF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BF5EA"/>
        </a:lt1>
        <a:dk2>
          <a:srgbClr val="9D1348"/>
        </a:dk2>
        <a:lt2>
          <a:srgbClr val="8DA7B5"/>
        </a:lt2>
        <a:accent1>
          <a:srgbClr val="364395"/>
        </a:accent1>
        <a:accent2>
          <a:srgbClr val="008B5D"/>
        </a:accent2>
        <a:accent3>
          <a:srgbClr val="FDF9F3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9D1348"/>
        </a:dk2>
        <a:lt2>
          <a:srgbClr val="A4B9C4"/>
        </a:lt2>
        <a:accent1>
          <a:srgbClr val="364395"/>
        </a:accent1>
        <a:accent2>
          <a:srgbClr val="008B5D"/>
        </a:accent2>
        <a:accent3>
          <a:srgbClr val="FFFFFF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6">
        <a:dk1>
          <a:srgbClr val="000000"/>
        </a:dk1>
        <a:lt1>
          <a:srgbClr val="FBF5EA"/>
        </a:lt1>
        <a:dk2>
          <a:srgbClr val="9D1348"/>
        </a:dk2>
        <a:lt2>
          <a:srgbClr val="A4B9C4"/>
        </a:lt2>
        <a:accent1>
          <a:srgbClr val="364395"/>
        </a:accent1>
        <a:accent2>
          <a:srgbClr val="008B5D"/>
        </a:accent2>
        <a:accent3>
          <a:srgbClr val="FDF9F3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ustom Design">
  <a:themeElements>
    <a:clrScheme name="">
      <a:dk1>
        <a:srgbClr val="000000"/>
      </a:dk1>
      <a:lt1>
        <a:srgbClr val="FFFFFF"/>
      </a:lt1>
      <a:dk2>
        <a:srgbClr val="9D1348"/>
      </a:dk2>
      <a:lt2>
        <a:srgbClr val="FBF5EA"/>
      </a:lt2>
      <a:accent1>
        <a:srgbClr val="364395"/>
      </a:accent1>
      <a:accent2>
        <a:srgbClr val="008B5D"/>
      </a:accent2>
      <a:accent3>
        <a:srgbClr val="FFFFFF"/>
      </a:accent3>
      <a:accent4>
        <a:srgbClr val="000000"/>
      </a:accent4>
      <a:accent5>
        <a:srgbClr val="AEB0C8"/>
      </a:accent5>
      <a:accent6>
        <a:srgbClr val="007D53"/>
      </a:accent6>
      <a:hlink>
        <a:srgbClr val="ED6B06"/>
      </a:hlink>
      <a:folHlink>
        <a:srgbClr val="777777"/>
      </a:folHlink>
    </a:clrScheme>
    <a:fontScheme name="1_Custom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it-IT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it-IT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pitchFamily="34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3">
        <a:dk1>
          <a:srgbClr val="000000"/>
        </a:dk1>
        <a:lt1>
          <a:srgbClr val="FFFFFF"/>
        </a:lt1>
        <a:dk2>
          <a:srgbClr val="9D1348"/>
        </a:dk2>
        <a:lt2>
          <a:srgbClr val="8DA7B5"/>
        </a:lt2>
        <a:accent1>
          <a:srgbClr val="364395"/>
        </a:accent1>
        <a:accent2>
          <a:srgbClr val="008B5D"/>
        </a:accent2>
        <a:accent3>
          <a:srgbClr val="FFFFFF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4">
        <a:dk1>
          <a:srgbClr val="000000"/>
        </a:dk1>
        <a:lt1>
          <a:srgbClr val="FBF5EA"/>
        </a:lt1>
        <a:dk2>
          <a:srgbClr val="9D1348"/>
        </a:dk2>
        <a:lt2>
          <a:srgbClr val="8DA7B5"/>
        </a:lt2>
        <a:accent1>
          <a:srgbClr val="364395"/>
        </a:accent1>
        <a:accent2>
          <a:srgbClr val="008B5D"/>
        </a:accent2>
        <a:accent3>
          <a:srgbClr val="FDF9F3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5">
        <a:dk1>
          <a:srgbClr val="000000"/>
        </a:dk1>
        <a:lt1>
          <a:srgbClr val="FFFFFF"/>
        </a:lt1>
        <a:dk2>
          <a:srgbClr val="9D1348"/>
        </a:dk2>
        <a:lt2>
          <a:srgbClr val="A4B9C4"/>
        </a:lt2>
        <a:accent1>
          <a:srgbClr val="364395"/>
        </a:accent1>
        <a:accent2>
          <a:srgbClr val="008B5D"/>
        </a:accent2>
        <a:accent3>
          <a:srgbClr val="FFFFFF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6">
        <a:dk1>
          <a:srgbClr val="000000"/>
        </a:dk1>
        <a:lt1>
          <a:srgbClr val="FBF5EA"/>
        </a:lt1>
        <a:dk2>
          <a:srgbClr val="9D1348"/>
        </a:dk2>
        <a:lt2>
          <a:srgbClr val="A4B9C4"/>
        </a:lt2>
        <a:accent1>
          <a:srgbClr val="364395"/>
        </a:accent1>
        <a:accent2>
          <a:srgbClr val="008B5D"/>
        </a:accent2>
        <a:accent3>
          <a:srgbClr val="FDF9F3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Pearson New VI colors">
      <a:dk1>
        <a:srgbClr val="000000"/>
      </a:dk1>
      <a:lt1>
        <a:srgbClr val="FFFFFF"/>
      </a:lt1>
      <a:dk2>
        <a:srgbClr val="002F56"/>
      </a:dk2>
      <a:lt2>
        <a:srgbClr val="DEE1E1"/>
      </a:lt2>
      <a:accent1>
        <a:srgbClr val="D2DA0D"/>
      </a:accent1>
      <a:accent2>
        <a:srgbClr val="94E6E9"/>
      </a:accent2>
      <a:accent3>
        <a:srgbClr val="FFBA1C"/>
      </a:accent3>
      <a:accent4>
        <a:srgbClr val="FF7479"/>
      </a:accent4>
      <a:accent5>
        <a:srgbClr val="83BD00"/>
      </a:accent5>
      <a:accent6>
        <a:srgbClr val="11B2A5"/>
      </a:accent6>
      <a:hlink>
        <a:srgbClr val="007FA3"/>
      </a:hlink>
      <a:folHlink>
        <a:srgbClr val="9D007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4" id="{5C88237D-8817-144F-BF7C-A60170470934}" vid="{7B8DA1B8-EF55-E844-B6B8-5DBFC66AD915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</TotalTime>
  <Words>1572</Words>
  <Application>Microsoft Office PowerPoint</Application>
  <PresentationFormat>Presentazione su schermo (4:3)</PresentationFormat>
  <Paragraphs>151</Paragraphs>
  <Slides>21</Slides>
  <Notes>14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21</vt:i4>
      </vt:variant>
    </vt:vector>
  </HeadingPairs>
  <TitlesOfParts>
    <vt:vector size="36" baseType="lpstr">
      <vt:lpstr>ＭＳ Ｐゴシック</vt:lpstr>
      <vt:lpstr>ＭＳ Ｐゴシック</vt:lpstr>
      <vt:lpstr>Arial</vt:lpstr>
      <vt:lpstr>Calibri</vt:lpstr>
      <vt:lpstr>Courier New</vt:lpstr>
      <vt:lpstr>Open Sans</vt:lpstr>
      <vt:lpstr>Open Sans Light</vt:lpstr>
      <vt:lpstr>Open Sans Semibold</vt:lpstr>
      <vt:lpstr>Symbol</vt:lpstr>
      <vt:lpstr>Times</vt:lpstr>
      <vt:lpstr>Verdana</vt:lpstr>
      <vt:lpstr>Custom Design</vt:lpstr>
      <vt:lpstr>1_Custom Design</vt:lpstr>
      <vt:lpstr>2_Custom Design</vt:lpstr>
      <vt:lpstr>Office Theme</vt:lpstr>
      <vt:lpstr>Presentazione standard di PowerPoint</vt:lpstr>
      <vt:lpstr>Struttura della presentazione</vt:lpstr>
      <vt:lpstr>Le argomentazioni più sofisticate a sostegno della politica commerciale</vt:lpstr>
      <vt:lpstr>Tecnologia ed esternalità</vt:lpstr>
      <vt:lpstr>Tecnologia ed esternalità </vt:lpstr>
      <vt:lpstr>Tecnologia ed esternalità </vt:lpstr>
      <vt:lpstr>Tecnologia e esternalità </vt:lpstr>
      <vt:lpstr>Tecnologia ed esternalità </vt:lpstr>
      <vt:lpstr>Tecnologia ed esternalità </vt:lpstr>
      <vt:lpstr>Figura 12.1 La bilancia commerciale degli Stati Uniti per i beni intensivi in R&amp;S</vt:lpstr>
      <vt:lpstr>Figura 12.2 Occupazione manifatturiera statunitense</vt:lpstr>
      <vt:lpstr>Globalizzazione e lavoro a basso salario</vt:lpstr>
      <vt:lpstr>Globalizzazione e lavoro a basso salario </vt:lpstr>
      <vt:lpstr>Globalizzazione e lavoro a basso salario </vt:lpstr>
      <vt:lpstr>Globalizzazione e lavoro a basso salario </vt:lpstr>
      <vt:lpstr>Globalizzazione e lavoro a basso salario </vt:lpstr>
      <vt:lpstr>Globalizzazione e lavoro a basso salario </vt:lpstr>
      <vt:lpstr>Globalizzazione e ambiente</vt:lpstr>
      <vt:lpstr>Globalizzazione e ambiente</vt:lpstr>
      <vt:lpstr>Globalizzazione e ambiente</vt:lpstr>
      <vt:lpstr>Figura 12.3 La curva ambientale di Kuznets</vt:lpstr>
    </vt:vector>
  </TitlesOfParts>
  <Company>© 2012 Pearson Addison-Wesley. All rights reserved.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subject>Introduction</dc:subject>
  <dc:creator>Paul R. Krugman</dc:creator>
  <cp:lastModifiedBy>Marco Giansoldati</cp:lastModifiedBy>
  <cp:revision>371</cp:revision>
  <dcterms:created xsi:type="dcterms:W3CDTF">2005-08-05T21:46:31Z</dcterms:created>
  <dcterms:modified xsi:type="dcterms:W3CDTF">2025-11-09T10:37:31Z</dcterms:modified>
</cp:coreProperties>
</file>