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61" r:id="rId3"/>
    <p:sldId id="283" r:id="rId4"/>
    <p:sldId id="263" r:id="rId5"/>
    <p:sldId id="264" r:id="rId6"/>
    <p:sldId id="265" r:id="rId7"/>
    <p:sldId id="267" r:id="rId8"/>
    <p:sldId id="268" r:id="rId9"/>
    <p:sldId id="269" r:id="rId10"/>
    <p:sldId id="270" r:id="rId1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984" autoAdjust="0"/>
  </p:normalViewPr>
  <p:slideViewPr>
    <p:cSldViewPr>
      <p:cViewPr varScale="1">
        <p:scale>
          <a:sx n="54" d="100"/>
          <a:sy n="54" d="100"/>
        </p:scale>
        <p:origin x="1568"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F8AD7D-F295-43C6-BA87-67A0200D3C36}" type="datetimeFigureOut">
              <a:rPr lang="it-IT" smtClean="0"/>
              <a:pPr/>
              <a:t>11/11/2025</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B7E38F-3BA1-4C01-877B-84BC49B91593}" type="slidenum">
              <a:rPr lang="it-IT" smtClean="0"/>
              <a:pPr/>
              <a:t>‹N›</a:t>
            </a:fld>
            <a:endParaRPr lang="it-IT"/>
          </a:p>
        </p:txBody>
      </p:sp>
    </p:spTree>
    <p:extLst>
      <p:ext uri="{BB962C8B-B14F-4D97-AF65-F5344CB8AC3E}">
        <p14:creationId xmlns:p14="http://schemas.microsoft.com/office/powerpoint/2010/main" val="30102297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FC748-6110-495D-82E4-A352E0A24456}" type="datetimeFigureOut">
              <a:rPr lang="it-IT" smtClean="0"/>
              <a:pPr/>
              <a:t>11/11/2025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29A9F0-15F3-43FD-A34E-DB71226D0F5D}" type="slidenum">
              <a:rPr lang="it-IT" smtClean="0"/>
              <a:pPr/>
              <a:t>‹N›</a:t>
            </a:fld>
            <a:endParaRPr lang="it-IT"/>
          </a:p>
        </p:txBody>
      </p:sp>
    </p:spTree>
    <p:extLst>
      <p:ext uri="{BB962C8B-B14F-4D97-AF65-F5344CB8AC3E}">
        <p14:creationId xmlns:p14="http://schemas.microsoft.com/office/powerpoint/2010/main" val="28120060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p>
            <a:endParaRPr lang="it-IT"/>
          </a:p>
        </p:txBody>
      </p:sp>
      <p:sp>
        <p:nvSpPr>
          <p:cNvPr id="6" name="Segnaposto numero diapositiva 5"/>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a:xfrm>
            <a:off x="457200" y="6356350"/>
            <a:ext cx="2133600" cy="365125"/>
          </a:xfrm>
          <a:prstGeom prst="rect">
            <a:avLst/>
          </a:prstGeom>
        </p:spPr>
        <p:txBody>
          <a:bodyPr/>
          <a:lstStyle/>
          <a:p>
            <a:endParaRPr lang="it-IT"/>
          </a:p>
        </p:txBody>
      </p:sp>
      <p:sp>
        <p:nvSpPr>
          <p:cNvPr id="8" name="Segnaposto piè di pagina 7"/>
          <p:cNvSpPr>
            <a:spLocks noGrp="1"/>
          </p:cNvSpPr>
          <p:nvPr>
            <p:ph type="ftr" sz="quarter" idx="11"/>
          </p:nvPr>
        </p:nvSpPr>
        <p:spPr>
          <a:xfrm>
            <a:off x="3124200" y="6356350"/>
            <a:ext cx="2895600" cy="365125"/>
          </a:xfrm>
          <a:prstGeom prst="rect">
            <a:avLst/>
          </a:prstGeom>
        </p:spPr>
        <p:txBody>
          <a:bodyPr/>
          <a:lstStyle/>
          <a:p>
            <a:endParaRPr lang="it-IT"/>
          </a:p>
        </p:txBody>
      </p:sp>
      <p:sp>
        <p:nvSpPr>
          <p:cNvPr id="9" name="Segnaposto numero diapositiva 8"/>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data 2"/>
          <p:cNvSpPr>
            <a:spLocks noGrp="1"/>
          </p:cNvSpPr>
          <p:nvPr>
            <p:ph type="dt" sz="half" idx="10"/>
          </p:nvPr>
        </p:nvSpPr>
        <p:spPr>
          <a:xfrm>
            <a:off x="457200" y="6356350"/>
            <a:ext cx="2133600" cy="365125"/>
          </a:xfrm>
          <a:prstGeom prst="rect">
            <a:avLst/>
          </a:prstGeom>
        </p:spPr>
        <p:txBody>
          <a:bodyPr/>
          <a:lstStyle/>
          <a:p>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a:lstStyle/>
          <a:p>
            <a:endParaRPr lang="it-IT"/>
          </a:p>
        </p:txBody>
      </p:sp>
      <p:sp>
        <p:nvSpPr>
          <p:cNvPr id="5" name="Segnaposto numero diapositiva 4"/>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457200" y="6356350"/>
            <a:ext cx="2133600" cy="365125"/>
          </a:xfrm>
          <a:prstGeom prst="rect">
            <a:avLst/>
          </a:prstGeom>
        </p:spPr>
        <p:txBody>
          <a:bodyPr/>
          <a:lstStyle/>
          <a:p>
            <a:endParaRPr lang="it-IT"/>
          </a:p>
        </p:txBody>
      </p:sp>
      <p:sp>
        <p:nvSpPr>
          <p:cNvPr id="3" name="Segnaposto piè di pagina 2"/>
          <p:cNvSpPr>
            <a:spLocks noGrp="1"/>
          </p:cNvSpPr>
          <p:nvPr>
            <p:ph type="ftr" sz="quarter" idx="11"/>
          </p:nvPr>
        </p:nvSpPr>
        <p:spPr>
          <a:xfrm>
            <a:off x="3124200" y="6356350"/>
            <a:ext cx="2895600" cy="365125"/>
          </a:xfrm>
          <a:prstGeom prst="rect">
            <a:avLst/>
          </a:prstGeom>
        </p:spPr>
        <p:txBody>
          <a:bodyPr/>
          <a:lstStyle/>
          <a:p>
            <a:endParaRPr lang="it-IT"/>
          </a:p>
        </p:txBody>
      </p:sp>
      <p:sp>
        <p:nvSpPr>
          <p:cNvPr id="4" name="Segnaposto numero diapositiva 3"/>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p>
            <a:endParaRPr lang="it-IT"/>
          </a:p>
        </p:txBody>
      </p:sp>
      <p:sp>
        <p:nvSpPr>
          <p:cNvPr id="7" name="Segnaposto numero diapositiva 6"/>
          <p:cNvSpPr>
            <a:spLocks noGrp="1"/>
          </p:cNvSpPr>
          <p:nvPr>
            <p:ph type="sldNum" sz="quarter" idx="12"/>
          </p:nvPr>
        </p:nvSpPr>
        <p:spPr/>
        <p:txBody>
          <a:bodyPr/>
          <a:lstStyle/>
          <a:p>
            <a:fld id="{E3AAEEB7-370C-4CD1-84ED-44A96922B98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57200" y="980728"/>
            <a:ext cx="8229600" cy="4525963"/>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AEEB7-370C-4CD1-84ED-44A96922B98A}" type="slidenum">
              <a:rPr lang="it-IT" smtClean="0"/>
              <a:pPr/>
              <a:t>‹N›</a:t>
            </a:fld>
            <a:endParaRPr lang="it-IT"/>
          </a:p>
        </p:txBody>
      </p:sp>
      <p:sp>
        <p:nvSpPr>
          <p:cNvPr id="8" name="Rectangle 8"/>
          <p:cNvSpPr>
            <a:spLocks noChangeArrowheads="1"/>
          </p:cNvSpPr>
          <p:nvPr userDrawn="1"/>
        </p:nvSpPr>
        <p:spPr bwMode="auto">
          <a:xfrm>
            <a:off x="0" y="-99392"/>
            <a:ext cx="9144000" cy="792163"/>
          </a:xfrm>
          <a:prstGeom prst="rect">
            <a:avLst/>
          </a:prstGeom>
          <a:noFill/>
          <a:ln w="9525">
            <a:noFill/>
            <a:miter lim="800000"/>
            <a:headEnd/>
            <a:tailEnd/>
          </a:ln>
          <a:effectLst/>
        </p:spPr>
        <p:txBody>
          <a:bodyPr anchor="ctr"/>
          <a:lstStyle/>
          <a:p>
            <a:pPr algn="ctr"/>
            <a:r>
              <a:rPr lang="it-IT" sz="1200" b="0" i="0" kern="1200" dirty="0">
                <a:solidFill>
                  <a:schemeClr val="tx1"/>
                </a:solidFill>
                <a:effectLst/>
                <a:latin typeface="+mn-lt"/>
                <a:ea typeface="+mn-ea"/>
                <a:cs typeface="+mn-cs"/>
              </a:rPr>
              <a:t>Blanchard O., </a:t>
            </a:r>
            <a:r>
              <a:rPr lang="it-IT" sz="1200" b="0" i="0" kern="1200" dirty="0" err="1">
                <a:solidFill>
                  <a:schemeClr val="tx1"/>
                </a:solidFill>
                <a:effectLst/>
                <a:latin typeface="+mn-lt"/>
                <a:ea typeface="+mn-ea"/>
                <a:cs typeface="+mn-cs"/>
              </a:rPr>
              <a:t>Amighini</a:t>
            </a:r>
            <a:r>
              <a:rPr lang="it-IT" sz="1200" b="0" i="0" kern="1200" dirty="0">
                <a:solidFill>
                  <a:schemeClr val="tx1"/>
                </a:solidFill>
                <a:effectLst/>
                <a:latin typeface="+mn-lt"/>
                <a:ea typeface="+mn-ea"/>
                <a:cs typeface="+mn-cs"/>
              </a:rPr>
              <a:t> A., Giavazzi F.</a:t>
            </a:r>
            <a:r>
              <a:rPr kumimoji="0" lang="it-IT" sz="1200" b="0" i="0" u="none" strike="noStrike" kern="0" cap="none" spc="0" normalizeH="0" baseline="0" noProof="0" dirty="0">
                <a:ln>
                  <a:noFill/>
                </a:ln>
                <a:solidFill>
                  <a:sysClr val="windowText" lastClr="000000"/>
                </a:solidFill>
                <a:effectLst/>
                <a:uLnTx/>
                <a:uFillTx/>
                <a:latin typeface="+mn-lt"/>
              </a:rPr>
              <a:t>, «</a:t>
            </a:r>
            <a:r>
              <a:rPr lang="it-IT" sz="1200" dirty="0">
                <a:latin typeface="+mn-lt"/>
              </a:rPr>
              <a:t>Macroeconomia</a:t>
            </a:r>
            <a:r>
              <a:rPr kumimoji="0" lang="it-IT" sz="1200" b="0" i="0" u="none" strike="noStrike" kern="0" cap="none" spc="0" normalizeH="0" baseline="0" noProof="0" dirty="0">
                <a:ln>
                  <a:noFill/>
                </a:ln>
                <a:solidFill>
                  <a:sysClr val="windowText" lastClr="000000"/>
                </a:solidFill>
                <a:effectLst/>
                <a:uLnTx/>
                <a:uFillTx/>
                <a:latin typeface="+mn-lt"/>
              </a:rPr>
              <a:t>» Il Mulino, 2024</a:t>
            </a:r>
            <a:br>
              <a:rPr kumimoji="0" lang="it-IT" sz="1200" b="0" i="0" u="none" strike="noStrike" kern="0" cap="none" spc="0" normalizeH="0" baseline="0" noProof="0" dirty="0">
                <a:ln>
                  <a:noFill/>
                </a:ln>
                <a:solidFill>
                  <a:sysClr val="windowText" lastClr="000000"/>
                </a:solidFill>
                <a:effectLst/>
                <a:uLnTx/>
                <a:uFillTx/>
                <a:latin typeface="+mn-lt"/>
              </a:rPr>
            </a:br>
            <a:r>
              <a:rPr kumimoji="0" lang="it-IT" sz="1200" b="0" i="0" u="none" strike="noStrike" kern="0" cap="none" spc="0" normalizeH="0" baseline="0" noProof="0" dirty="0">
                <a:ln>
                  <a:noFill/>
                </a:ln>
                <a:solidFill>
                  <a:sysClr val="windowText" lastClr="000000"/>
                </a:solidFill>
                <a:effectLst/>
                <a:uLnTx/>
                <a:uFillTx/>
                <a:latin typeface="+mn-lt"/>
              </a:rPr>
              <a:t>Capitolo VII. Il mercato del lavoro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12FF65-14C8-4D43-AE4E-708C7C2465DC}"/>
              </a:ext>
            </a:extLst>
          </p:cNvPr>
          <p:cNvSpPr>
            <a:spLocks noGrp="1"/>
          </p:cNvSpPr>
          <p:nvPr>
            <p:ph type="ctrTitle"/>
          </p:nvPr>
        </p:nvSpPr>
        <p:spPr/>
        <p:txBody>
          <a:bodyPr/>
          <a:lstStyle/>
          <a:p>
            <a:r>
              <a:rPr lang="it-IT" dirty="0"/>
              <a:t>Capitolo VII</a:t>
            </a:r>
          </a:p>
        </p:txBody>
      </p:sp>
      <p:sp>
        <p:nvSpPr>
          <p:cNvPr id="3" name="Sottotitolo 2">
            <a:extLst>
              <a:ext uri="{FF2B5EF4-FFF2-40B4-BE49-F238E27FC236}">
                <a16:creationId xmlns:a16="http://schemas.microsoft.com/office/drawing/2014/main" id="{6EEF704B-94B7-4316-B081-14FFCB502197}"/>
              </a:ext>
            </a:extLst>
          </p:cNvPr>
          <p:cNvSpPr>
            <a:spLocks noGrp="1"/>
          </p:cNvSpPr>
          <p:nvPr>
            <p:ph type="subTitle" idx="1"/>
          </p:nvPr>
        </p:nvSpPr>
        <p:spPr/>
        <p:txBody>
          <a:bodyPr/>
          <a:lstStyle/>
          <a:p>
            <a:r>
              <a:rPr lang="it-IT" dirty="0"/>
              <a:t>Il mercato del lavoro</a:t>
            </a:r>
          </a:p>
        </p:txBody>
      </p:sp>
      <p:sp>
        <p:nvSpPr>
          <p:cNvPr id="4" name="Segnaposto numero diapositiva 3">
            <a:extLst>
              <a:ext uri="{FF2B5EF4-FFF2-40B4-BE49-F238E27FC236}">
                <a16:creationId xmlns:a16="http://schemas.microsoft.com/office/drawing/2014/main" id="{7705641B-7A23-4B2C-9AC8-65AF2C16A53D}"/>
              </a:ext>
            </a:extLst>
          </p:cNvPr>
          <p:cNvSpPr>
            <a:spLocks noGrp="1"/>
          </p:cNvSpPr>
          <p:nvPr>
            <p:ph type="sldNum" sz="quarter" idx="12"/>
          </p:nvPr>
        </p:nvSpPr>
        <p:spPr/>
        <p:txBody>
          <a:bodyPr/>
          <a:lstStyle/>
          <a:p>
            <a:fld id="{E3AAEEB7-370C-4CD1-84ED-44A96922B98A}" type="slidenum">
              <a:rPr lang="it-IT" smtClean="0"/>
              <a:pPr/>
              <a:t>1</a:t>
            </a:fld>
            <a:endParaRPr lang="it-IT"/>
          </a:p>
        </p:txBody>
      </p:sp>
    </p:spTree>
    <p:extLst>
      <p:ext uri="{BB962C8B-B14F-4D97-AF65-F5344CB8AC3E}">
        <p14:creationId xmlns:p14="http://schemas.microsoft.com/office/powerpoint/2010/main" val="185472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3.6 Gli altri fattori</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457200" y="1003094"/>
            <a:ext cx="8229600" cy="4525963"/>
          </a:xfrm>
        </p:spPr>
        <p:txBody>
          <a:bodyPr>
            <a:normAutofit/>
          </a:bodyPr>
          <a:lstStyle/>
          <a:p>
            <a:pPr>
              <a:buFontTx/>
              <a:buNone/>
            </a:pPr>
            <a:r>
              <a:rPr lang="it-IT" altLang="it-IT" sz="2400" dirty="0"/>
              <a:t>Quali variabili sono incluse in </a:t>
            </a:r>
            <a:r>
              <a:rPr lang="it-IT" altLang="it-IT" sz="2400" i="1" dirty="0"/>
              <a:t>z</a:t>
            </a:r>
            <a:r>
              <a:rPr lang="it-IT" altLang="it-IT" sz="2400" dirty="0"/>
              <a:t>?</a:t>
            </a:r>
          </a:p>
          <a:p>
            <a:pPr lvl="1">
              <a:buFont typeface="Arial" panose="020B0604020202020204" pitchFamily="34" charset="0"/>
              <a:buChar char="•"/>
            </a:pPr>
            <a:r>
              <a:rPr lang="it-IT" altLang="it-IT" sz="2400" dirty="0">
                <a:solidFill>
                  <a:srgbClr val="FF0000"/>
                </a:solidFill>
              </a:rPr>
              <a:t>Sussidio di disoccupazione</a:t>
            </a:r>
          </a:p>
          <a:p>
            <a:pPr lvl="1">
              <a:buFont typeface="Arial" panose="020B0604020202020204" pitchFamily="34" charset="0"/>
              <a:buChar char="•"/>
            </a:pPr>
            <a:r>
              <a:rPr lang="it-IT" altLang="it-IT" sz="2400" dirty="0">
                <a:solidFill>
                  <a:srgbClr val="FF0000"/>
                </a:solidFill>
              </a:rPr>
              <a:t>Salario minimo</a:t>
            </a:r>
          </a:p>
          <a:p>
            <a:pPr lvl="1">
              <a:buFont typeface="Arial" panose="020B0604020202020204" pitchFamily="34" charset="0"/>
              <a:buChar char="•"/>
            </a:pPr>
            <a:r>
              <a:rPr lang="it-IT" altLang="it-IT" sz="2400" dirty="0">
                <a:solidFill>
                  <a:srgbClr val="FF0000"/>
                </a:solidFill>
              </a:rPr>
              <a:t>Livello di protezione dei lavoratori</a:t>
            </a:r>
          </a:p>
          <a:p>
            <a:pPr>
              <a:buFontTx/>
              <a:buNone/>
            </a:pPr>
            <a:endParaRPr lang="it-IT" altLang="it-IT" sz="2400" dirty="0"/>
          </a:p>
          <a:p>
            <a:pPr>
              <a:buFontTx/>
              <a:buNone/>
            </a:pPr>
            <a:r>
              <a:rPr lang="it-IT" altLang="it-IT" sz="2400" dirty="0"/>
              <a:t>Definiamo </a:t>
            </a:r>
            <a:r>
              <a:rPr lang="it-IT" altLang="it-IT" sz="2400" dirty="0">
                <a:solidFill>
                  <a:srgbClr val="FF0000"/>
                </a:solidFill>
              </a:rPr>
              <a:t>positivamente</a:t>
            </a:r>
            <a:r>
              <a:rPr lang="it-IT" altLang="it-IT" sz="2400" dirty="0"/>
              <a:t> la relazione tra </a:t>
            </a:r>
            <a:r>
              <a:rPr lang="it-IT" altLang="it-IT" sz="2400" i="1" dirty="0"/>
              <a:t>z</a:t>
            </a:r>
            <a:r>
              <a:rPr lang="it-IT" altLang="it-IT" sz="2400" dirty="0"/>
              <a:t> e il livello dei salari:</a:t>
            </a:r>
            <a:br>
              <a:rPr lang="it-IT" altLang="it-IT" sz="2400" dirty="0"/>
            </a:br>
            <a:endParaRPr lang="it-IT" altLang="it-IT" sz="2400" dirty="0"/>
          </a:p>
          <a:p>
            <a:pPr algn="ctr">
              <a:buFontTx/>
              <a:buNone/>
            </a:pPr>
            <a:r>
              <a:rPr lang="it-IT" altLang="it-IT" sz="2400" dirty="0">
                <a:sym typeface="Symbol" panose="05050102010706020507" pitchFamily="18" charset="2"/>
              </a:rPr>
              <a:t>z  W</a:t>
            </a:r>
          </a:p>
          <a:p>
            <a:pPr marL="0" indent="0">
              <a:buNone/>
              <a:defRPr/>
            </a:pPr>
            <a:endParaRPr lang="it-IT" sz="2400" dirty="0"/>
          </a:p>
          <a:p>
            <a:pPr marL="0">
              <a:buFontTx/>
              <a:buNone/>
            </a:pPr>
            <a:endParaRPr lang="it-IT" altLang="it-IT" sz="24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10</a:t>
            </a:fld>
            <a:endParaRPr lang="it-IT"/>
          </a:p>
        </p:txBody>
      </p:sp>
    </p:spTree>
    <p:extLst>
      <p:ext uri="{BB962C8B-B14F-4D97-AF65-F5344CB8AC3E}">
        <p14:creationId xmlns:p14="http://schemas.microsoft.com/office/powerpoint/2010/main" val="1513457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1.1 I flussi di lavoratori</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251520" y="1166018"/>
            <a:ext cx="8640960" cy="4525963"/>
          </a:xfrm>
        </p:spPr>
        <p:txBody>
          <a:bodyPr>
            <a:normAutofit/>
          </a:bodyPr>
          <a:lstStyle/>
          <a:p>
            <a:pPr marL="0" indent="0">
              <a:buNone/>
            </a:pPr>
            <a:r>
              <a:rPr lang="it-IT" altLang="it-IT" sz="2400" dirty="0"/>
              <a:t>Per analizzare il mercato del lavoro e la sua «salute», è importante capire la dinamica dei suoi flussi.</a:t>
            </a:r>
          </a:p>
          <a:p>
            <a:pPr marL="0" indent="0">
              <a:buNone/>
            </a:pPr>
            <a:endParaRPr lang="it-IT" altLang="it-IT" sz="2400" dirty="0"/>
          </a:p>
          <a:p>
            <a:pPr marL="0" indent="0">
              <a:buNone/>
            </a:pPr>
            <a:r>
              <a:rPr lang="it-IT" altLang="it-IT" sz="2400" dirty="0"/>
              <a:t>Un certo tasso di disoccupazione può indicare situazioni diverse:</a:t>
            </a:r>
          </a:p>
          <a:p>
            <a:r>
              <a:rPr lang="it-IT" altLang="it-IT" sz="2400" dirty="0"/>
              <a:t>un mercato del lavoro </a:t>
            </a:r>
            <a:r>
              <a:rPr lang="it-IT" altLang="it-IT" sz="2400" dirty="0">
                <a:solidFill>
                  <a:srgbClr val="FF0000"/>
                </a:solidFill>
              </a:rPr>
              <a:t>vivace</a:t>
            </a:r>
            <a:r>
              <a:rPr lang="it-IT" altLang="it-IT" sz="2400" dirty="0"/>
              <a:t>, con molte interruzioni dei rapporti di lavoro, ma molte assunzioni.</a:t>
            </a:r>
          </a:p>
          <a:p>
            <a:r>
              <a:rPr lang="it-IT" altLang="it-IT" sz="2400" dirty="0"/>
              <a:t>un mercato del lavoro </a:t>
            </a:r>
            <a:r>
              <a:rPr lang="it-IT" altLang="it-IT" sz="2400" dirty="0">
                <a:solidFill>
                  <a:srgbClr val="FF0000"/>
                </a:solidFill>
              </a:rPr>
              <a:t>asfittico</a:t>
            </a:r>
            <a:r>
              <a:rPr lang="it-IT" altLang="it-IT" sz="2400" dirty="0"/>
              <a:t>, con una disoccupazione di lungo periodo.</a:t>
            </a:r>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2</a:t>
            </a:fld>
            <a:endParaRPr lang="it-IT"/>
          </a:p>
        </p:txBody>
      </p:sp>
    </p:spTree>
    <p:extLst>
      <p:ext uri="{BB962C8B-B14F-4D97-AF65-F5344CB8AC3E}">
        <p14:creationId xmlns:p14="http://schemas.microsoft.com/office/powerpoint/2010/main" val="3422326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2. Movimenti all’interno della disoccupazione</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457200" y="1166019"/>
            <a:ext cx="8229600" cy="534790"/>
          </a:xfrm>
        </p:spPr>
        <p:txBody>
          <a:bodyPr>
            <a:normAutofit/>
          </a:bodyPr>
          <a:lstStyle/>
          <a:p>
            <a:pPr marL="0">
              <a:buFontTx/>
              <a:buNone/>
            </a:pPr>
            <a:r>
              <a:rPr lang="it-IT" altLang="it-IT" sz="2200" dirty="0"/>
              <a:t>Fluttuazioni del tasso di disoccupazione negli USA:</a:t>
            </a:r>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3</a:t>
            </a:fld>
            <a:endParaRPr lang="it-IT"/>
          </a:p>
        </p:txBody>
      </p:sp>
      <p:pic>
        <p:nvPicPr>
          <p:cNvPr id="6" name="Immagine 5">
            <a:extLst>
              <a:ext uri="{FF2B5EF4-FFF2-40B4-BE49-F238E27FC236}">
                <a16:creationId xmlns:a16="http://schemas.microsoft.com/office/drawing/2014/main" id="{780E3B98-60AF-4D65-934D-F84BB0A4D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965480"/>
            <a:ext cx="8229600" cy="4126199"/>
          </a:xfrm>
          <a:prstGeom prst="rect">
            <a:avLst/>
          </a:prstGeom>
        </p:spPr>
      </p:pic>
      <p:sp>
        <p:nvSpPr>
          <p:cNvPr id="5" name="Rettangolo 4">
            <a:extLst>
              <a:ext uri="{FF2B5EF4-FFF2-40B4-BE49-F238E27FC236}">
                <a16:creationId xmlns:a16="http://schemas.microsoft.com/office/drawing/2014/main" id="{066C1019-C57D-4E83-B82D-FBD06EA56EF5}"/>
              </a:ext>
            </a:extLst>
          </p:cNvPr>
          <p:cNvSpPr/>
          <p:nvPr/>
        </p:nvSpPr>
        <p:spPr>
          <a:xfrm>
            <a:off x="457200" y="1663868"/>
            <a:ext cx="1195648" cy="338554"/>
          </a:xfrm>
          <a:prstGeom prst="rect">
            <a:avLst/>
          </a:prstGeom>
        </p:spPr>
        <p:txBody>
          <a:bodyPr wrap="none">
            <a:spAutoFit/>
          </a:bodyPr>
          <a:lstStyle/>
          <a:p>
            <a:r>
              <a:rPr lang="it-IT" altLang="it-IT" sz="1600" dirty="0"/>
              <a:t>Fonte: FRED</a:t>
            </a:r>
          </a:p>
        </p:txBody>
      </p:sp>
    </p:spTree>
    <p:extLst>
      <p:ext uri="{BB962C8B-B14F-4D97-AF65-F5344CB8AC3E}">
        <p14:creationId xmlns:p14="http://schemas.microsoft.com/office/powerpoint/2010/main" val="889092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2. Movimenti all’interno della disoccupazione</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457200" y="1166018"/>
            <a:ext cx="8435280" cy="4525963"/>
          </a:xfrm>
        </p:spPr>
        <p:txBody>
          <a:bodyPr>
            <a:normAutofit/>
          </a:bodyPr>
          <a:lstStyle/>
          <a:p>
            <a:pPr marL="0">
              <a:buFontTx/>
              <a:buNone/>
            </a:pPr>
            <a:r>
              <a:rPr lang="it-IT" altLang="it-IT" sz="2400" dirty="0"/>
              <a:t>Quando l’economia è in recessione, le imprese reagiscono alla riduzione della domanda in due modi:</a:t>
            </a:r>
          </a:p>
          <a:p>
            <a:pPr marL="114300" indent="-457200">
              <a:buFont typeface="+mj-lt"/>
              <a:buAutoNum type="arabicPeriod"/>
            </a:pPr>
            <a:r>
              <a:rPr lang="it-IT" altLang="it-IT" sz="2400" dirty="0"/>
              <a:t>riducendo le assunzioni di nuovi lavoratori</a:t>
            </a:r>
          </a:p>
          <a:p>
            <a:pPr marL="114300" indent="-457200">
              <a:buFont typeface="+mj-lt"/>
              <a:buAutoNum type="arabicPeriod"/>
            </a:pPr>
            <a:r>
              <a:rPr lang="it-IT" altLang="it-IT" sz="2400" dirty="0"/>
              <a:t>licenziando i lavoratori attualmente occupati</a:t>
            </a:r>
          </a:p>
          <a:p>
            <a:pPr marL="0">
              <a:buFont typeface="Wingdings" panose="05000000000000000000" pitchFamily="2" charset="2"/>
              <a:buChar char="ü"/>
            </a:pPr>
            <a:endParaRPr lang="it-IT" altLang="it-IT" sz="2400" dirty="0"/>
          </a:p>
          <a:p>
            <a:pPr marL="0">
              <a:buFontTx/>
              <a:buNone/>
            </a:pPr>
            <a:r>
              <a:rPr lang="it-IT" altLang="it-IT" sz="2400" dirty="0"/>
              <a:t>Dato che le imprese agiscono in entrambi i modi, quando la disoccupazione è elevata:</a:t>
            </a:r>
          </a:p>
          <a:p>
            <a:r>
              <a:rPr lang="it-IT" altLang="it-IT" sz="2400" i="1" dirty="0">
                <a:solidFill>
                  <a:srgbClr val="FF0000"/>
                </a:solidFill>
              </a:rPr>
              <a:t>è più probabile che i lavoratori occupati perdano il loro lavoro</a:t>
            </a:r>
          </a:p>
          <a:p>
            <a:r>
              <a:rPr lang="it-IT" altLang="it-IT" sz="2400" i="1" dirty="0">
                <a:solidFill>
                  <a:srgbClr val="FF0000"/>
                </a:solidFill>
              </a:rPr>
              <a:t>è meno probabile che i lavoratori disoccupati trovino un lavoro</a:t>
            </a:r>
            <a:r>
              <a:rPr lang="it-IT" altLang="it-IT" sz="2400" i="1" dirty="0"/>
              <a:t> </a:t>
            </a:r>
            <a:r>
              <a:rPr lang="it-IT" altLang="it-IT" sz="2400" dirty="0"/>
              <a:t>(la durata della disoccupazione aumenta)</a:t>
            </a:r>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4</a:t>
            </a:fld>
            <a:endParaRPr lang="it-IT"/>
          </a:p>
        </p:txBody>
      </p:sp>
    </p:spTree>
    <p:extLst>
      <p:ext uri="{BB962C8B-B14F-4D97-AF65-F5344CB8AC3E}">
        <p14:creationId xmlns:p14="http://schemas.microsoft.com/office/powerpoint/2010/main" val="169603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2. Movimenti all’interno della disoccupazione</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457200" y="1166019"/>
            <a:ext cx="8229600" cy="534790"/>
          </a:xfrm>
        </p:spPr>
        <p:txBody>
          <a:bodyPr>
            <a:normAutofit/>
          </a:bodyPr>
          <a:lstStyle/>
          <a:p>
            <a:pPr marL="0">
              <a:buFontTx/>
              <a:buNone/>
            </a:pPr>
            <a:endParaRPr lang="it-IT" altLang="it-IT" sz="22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5</a:t>
            </a:fld>
            <a:endParaRPr lang="it-IT"/>
          </a:p>
        </p:txBody>
      </p:sp>
      <p:sp>
        <p:nvSpPr>
          <p:cNvPr id="5" name="Rettangolo 4">
            <a:extLst>
              <a:ext uri="{FF2B5EF4-FFF2-40B4-BE49-F238E27FC236}">
                <a16:creationId xmlns:a16="http://schemas.microsoft.com/office/drawing/2014/main" id="{066C1019-C57D-4E83-B82D-FBD06EA56EF5}"/>
              </a:ext>
            </a:extLst>
          </p:cNvPr>
          <p:cNvSpPr/>
          <p:nvPr/>
        </p:nvSpPr>
        <p:spPr>
          <a:xfrm>
            <a:off x="107504" y="1164705"/>
            <a:ext cx="1195648" cy="338554"/>
          </a:xfrm>
          <a:prstGeom prst="rect">
            <a:avLst/>
          </a:prstGeom>
        </p:spPr>
        <p:txBody>
          <a:bodyPr wrap="none">
            <a:spAutoFit/>
          </a:bodyPr>
          <a:lstStyle/>
          <a:p>
            <a:r>
              <a:rPr lang="it-IT" altLang="it-IT" sz="1600" dirty="0"/>
              <a:t>Fonte: FRED</a:t>
            </a:r>
          </a:p>
        </p:txBody>
      </p:sp>
      <p:sp>
        <p:nvSpPr>
          <p:cNvPr id="9" name="CasellaDiTesto 8">
            <a:extLst>
              <a:ext uri="{FF2B5EF4-FFF2-40B4-BE49-F238E27FC236}">
                <a16:creationId xmlns:a16="http://schemas.microsoft.com/office/drawing/2014/main" id="{8E528E9B-2793-FB08-C288-BE6C32A7D9AC}"/>
              </a:ext>
            </a:extLst>
          </p:cNvPr>
          <p:cNvSpPr txBox="1"/>
          <p:nvPr/>
        </p:nvSpPr>
        <p:spPr>
          <a:xfrm>
            <a:off x="323527" y="4653136"/>
            <a:ext cx="8574165" cy="1323439"/>
          </a:xfrm>
          <a:prstGeom prst="rect">
            <a:avLst/>
          </a:prstGeom>
          <a:noFill/>
        </p:spPr>
        <p:txBody>
          <a:bodyPr wrap="square" rtlCol="0">
            <a:spAutoFit/>
          </a:bodyPr>
          <a:lstStyle/>
          <a:p>
            <a:r>
              <a:rPr lang="it-IT" sz="2000" dirty="0"/>
              <a:t>La relazione tra i movimenti di queste due variabili risulta evidente. Difatti, come l’intuizione ci ha precedentemente suggerito,  periodi con una disoccupazione più elevata sono caratterizzati da un maggior flusso di occupati verso il gruppo dei soggetti disoccupati.</a:t>
            </a:r>
          </a:p>
        </p:txBody>
      </p:sp>
      <p:pic>
        <p:nvPicPr>
          <p:cNvPr id="11" name="Immagine 10" descr="Immagine che contiene testo, Diagramma, linea, diagramma&#10;&#10;Descrizione generata automaticamente">
            <a:extLst>
              <a:ext uri="{FF2B5EF4-FFF2-40B4-BE49-F238E27FC236}">
                <a16:creationId xmlns:a16="http://schemas.microsoft.com/office/drawing/2014/main" id="{D963B0C2-DCA0-33D5-E754-A246CF1434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1397" y="1164705"/>
            <a:ext cx="7236296" cy="3174633"/>
          </a:xfrm>
          <a:prstGeom prst="rect">
            <a:avLst/>
          </a:prstGeom>
        </p:spPr>
      </p:pic>
    </p:spTree>
    <p:extLst>
      <p:ext uri="{BB962C8B-B14F-4D97-AF65-F5344CB8AC3E}">
        <p14:creationId xmlns:p14="http://schemas.microsoft.com/office/powerpoint/2010/main" val="4166538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3. La determinazione dei salari</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179512" y="1166018"/>
            <a:ext cx="8784976" cy="4525963"/>
          </a:xfrm>
        </p:spPr>
        <p:txBody>
          <a:bodyPr>
            <a:normAutofit fontScale="92500" lnSpcReduction="20000"/>
          </a:bodyPr>
          <a:lstStyle/>
          <a:p>
            <a:pPr marL="0">
              <a:buFontTx/>
              <a:buNone/>
            </a:pPr>
            <a:r>
              <a:rPr lang="it-IT" altLang="it-IT" sz="2600" dirty="0"/>
              <a:t>In Europa, per la determinazione salariale, si ricorre spesso (per circa il 98% dei casi in Austria e tra il 60 e l’80% nel resto dei paesi europei) alla </a:t>
            </a:r>
            <a:r>
              <a:rPr lang="it-IT" altLang="it-IT" sz="2600" i="1" dirty="0">
                <a:solidFill>
                  <a:srgbClr val="FF0000"/>
                </a:solidFill>
              </a:rPr>
              <a:t>contrattazione collettiva</a:t>
            </a:r>
            <a:r>
              <a:rPr lang="it-IT" altLang="it-IT" sz="2600" dirty="0"/>
              <a:t>, ossia contrattazioni che avvengono tra imprese e sindacati.</a:t>
            </a:r>
          </a:p>
          <a:p>
            <a:pPr marL="0">
              <a:buFontTx/>
              <a:buNone/>
            </a:pPr>
            <a:r>
              <a:rPr lang="it-IT" altLang="it-IT" sz="2600" dirty="0"/>
              <a:t>Se sono richieste competenze elevate, è più frequente l’accordo </a:t>
            </a:r>
            <a:r>
              <a:rPr lang="it-IT" altLang="it-IT" sz="2600" dirty="0">
                <a:solidFill>
                  <a:srgbClr val="FF0000"/>
                </a:solidFill>
              </a:rPr>
              <a:t>bilaterale</a:t>
            </a:r>
            <a:r>
              <a:rPr lang="it-IT" altLang="it-IT" sz="2600" dirty="0"/>
              <a:t>.</a:t>
            </a:r>
          </a:p>
          <a:p>
            <a:pPr marL="0">
              <a:buFontTx/>
              <a:buNone/>
            </a:pPr>
            <a:r>
              <a:rPr lang="it-IT" altLang="it-IT" sz="2600" dirty="0"/>
              <a:t>Due fattori rilevanti:</a:t>
            </a:r>
          </a:p>
          <a:p>
            <a:pPr>
              <a:defRPr/>
            </a:pPr>
            <a:r>
              <a:rPr lang="it-IT" sz="2600" dirty="0"/>
              <a:t>i lavoratori percepiscono solitamente un </a:t>
            </a:r>
            <a:r>
              <a:rPr lang="it-IT" sz="2600" dirty="0">
                <a:solidFill>
                  <a:srgbClr val="FF0000"/>
                </a:solidFill>
              </a:rPr>
              <a:t>salario superiore al loro salario di riserva</a:t>
            </a:r>
            <a:r>
              <a:rPr lang="it-IT" sz="2600" dirty="0"/>
              <a:t>, cioè il salario che li rende indifferenti tra lavorare ed essere disoccupati.</a:t>
            </a:r>
          </a:p>
          <a:p>
            <a:pPr>
              <a:defRPr/>
            </a:pPr>
            <a:r>
              <a:rPr lang="it-IT" sz="2600" dirty="0"/>
              <a:t> i salari di solito dipendono dalle condizioni prevalenti sul mercato del lavoro: </a:t>
            </a:r>
            <a:r>
              <a:rPr lang="it-IT" sz="2600" dirty="0">
                <a:solidFill>
                  <a:srgbClr val="FF0000"/>
                </a:solidFill>
              </a:rPr>
              <a:t>quanto più basso è il tasso di disoccupazione, tanto maggiori sono i salari</a:t>
            </a:r>
            <a:r>
              <a:rPr lang="it-IT" sz="2600" dirty="0"/>
              <a:t>.</a:t>
            </a:r>
          </a:p>
          <a:p>
            <a:pPr marL="0">
              <a:buFontTx/>
              <a:buNone/>
            </a:pPr>
            <a:endParaRPr lang="it-IT" altLang="it-IT" sz="24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6</a:t>
            </a:fld>
            <a:endParaRPr lang="it-IT"/>
          </a:p>
        </p:txBody>
      </p:sp>
    </p:spTree>
    <p:extLst>
      <p:ext uri="{BB962C8B-B14F-4D97-AF65-F5344CB8AC3E}">
        <p14:creationId xmlns:p14="http://schemas.microsoft.com/office/powerpoint/2010/main" val="2753648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3.1 Contrattazione del salario</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430204" y="1531113"/>
            <a:ext cx="8713796" cy="4525963"/>
          </a:xfrm>
        </p:spPr>
        <p:txBody>
          <a:bodyPr>
            <a:normAutofit/>
          </a:bodyPr>
          <a:lstStyle/>
          <a:p>
            <a:pPr marL="0" indent="0">
              <a:buNone/>
              <a:defRPr/>
            </a:pPr>
            <a:r>
              <a:rPr lang="it-IT" sz="2400" dirty="0"/>
              <a:t>La forza contrattuale di un lavoratore dipende:</a:t>
            </a:r>
          </a:p>
          <a:p>
            <a:pPr>
              <a:defRPr/>
            </a:pPr>
            <a:r>
              <a:rPr lang="it-IT" sz="2400" dirty="0"/>
              <a:t>dal </a:t>
            </a:r>
            <a:r>
              <a:rPr lang="it-IT" sz="2400" dirty="0">
                <a:solidFill>
                  <a:srgbClr val="FF0000"/>
                </a:solidFill>
              </a:rPr>
              <a:t>costo</a:t>
            </a:r>
            <a:r>
              <a:rPr lang="it-IT" sz="2400" dirty="0"/>
              <a:t>, in caso di dimissioni, che l’impresa paga per sostituirlo;</a:t>
            </a:r>
          </a:p>
          <a:p>
            <a:pPr>
              <a:defRPr/>
            </a:pPr>
            <a:r>
              <a:rPr lang="it-IT" sz="2400" dirty="0"/>
              <a:t>dalla </a:t>
            </a:r>
            <a:r>
              <a:rPr lang="it-IT" sz="2400" dirty="0">
                <a:solidFill>
                  <a:srgbClr val="FF0000"/>
                </a:solidFill>
              </a:rPr>
              <a:t>difficoltà che il soggetto avrebbe a trovare un nuovo lavoro</a:t>
            </a:r>
            <a:r>
              <a:rPr lang="it-IT" sz="2400" dirty="0"/>
              <a:t>.</a:t>
            </a:r>
          </a:p>
          <a:p>
            <a:pPr>
              <a:defRPr/>
            </a:pPr>
            <a:endParaRPr lang="it-IT" sz="2400" dirty="0"/>
          </a:p>
          <a:p>
            <a:pPr marL="0" indent="0">
              <a:buNone/>
              <a:defRPr/>
            </a:pPr>
            <a:r>
              <a:rPr lang="it-IT" sz="2400" dirty="0"/>
              <a:t>Di conseguenza la forza contrattuale è influenzata:</a:t>
            </a:r>
          </a:p>
          <a:p>
            <a:pPr>
              <a:defRPr/>
            </a:pPr>
            <a:r>
              <a:rPr lang="it-IT" sz="2400" dirty="0"/>
              <a:t>dalla </a:t>
            </a:r>
            <a:r>
              <a:rPr lang="it-IT" sz="2400" dirty="0">
                <a:solidFill>
                  <a:srgbClr val="FF0000"/>
                </a:solidFill>
              </a:rPr>
              <a:t>natura del lavoro</a:t>
            </a:r>
            <a:r>
              <a:rPr lang="it-IT" sz="2400" dirty="0"/>
              <a:t>;</a:t>
            </a:r>
          </a:p>
          <a:p>
            <a:pPr>
              <a:defRPr/>
            </a:pPr>
            <a:r>
              <a:rPr lang="it-IT" sz="2400" dirty="0"/>
              <a:t>dalle </a:t>
            </a:r>
            <a:r>
              <a:rPr lang="it-IT" sz="2400" dirty="0">
                <a:solidFill>
                  <a:srgbClr val="FF0000"/>
                </a:solidFill>
              </a:rPr>
              <a:t>condizioni prevalenti sul mercato</a:t>
            </a:r>
            <a:r>
              <a:rPr lang="it-IT" sz="2400" dirty="0"/>
              <a:t>.</a:t>
            </a:r>
          </a:p>
          <a:p>
            <a:pPr marL="0">
              <a:buFontTx/>
              <a:buNone/>
            </a:pPr>
            <a:endParaRPr lang="it-IT" altLang="it-IT" sz="24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7</a:t>
            </a:fld>
            <a:endParaRPr lang="it-IT"/>
          </a:p>
        </p:txBody>
      </p:sp>
    </p:spTree>
    <p:extLst>
      <p:ext uri="{BB962C8B-B14F-4D97-AF65-F5344CB8AC3E}">
        <p14:creationId xmlns:p14="http://schemas.microsoft.com/office/powerpoint/2010/main" val="333246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3.2 Salari di efficienza</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251520" y="1003094"/>
            <a:ext cx="8892480" cy="4525963"/>
          </a:xfrm>
        </p:spPr>
        <p:txBody>
          <a:bodyPr>
            <a:normAutofit/>
          </a:bodyPr>
          <a:lstStyle/>
          <a:p>
            <a:pPr marL="0" indent="0">
              <a:buNone/>
              <a:defRPr/>
            </a:pPr>
            <a:r>
              <a:rPr lang="it-IT" sz="2400" dirty="0"/>
              <a:t>Ci possono essere casi in cui </a:t>
            </a:r>
            <a:r>
              <a:rPr lang="it-IT" sz="2400" i="1" dirty="0"/>
              <a:t>le imprese </a:t>
            </a:r>
            <a:r>
              <a:rPr lang="it-IT" sz="2400" dirty="0"/>
              <a:t>potrebbero </a:t>
            </a:r>
            <a:r>
              <a:rPr lang="it-IT" sz="2400" i="1" dirty="0"/>
              <a:t>voler pagare </a:t>
            </a:r>
            <a:r>
              <a:rPr lang="it-IT" sz="2400" dirty="0">
                <a:solidFill>
                  <a:srgbClr val="FF0000"/>
                </a:solidFill>
              </a:rPr>
              <a:t>un salario superiore a quello di riserva, per far sì che i lavoratori siano più produttivi e che vi sia un minor turnover</a:t>
            </a:r>
            <a:r>
              <a:rPr lang="it-IT" sz="2400" dirty="0"/>
              <a:t>.</a:t>
            </a:r>
          </a:p>
          <a:p>
            <a:pPr marL="0" indent="0">
              <a:buNone/>
              <a:defRPr/>
            </a:pPr>
            <a:r>
              <a:rPr lang="it-IT" sz="2400" dirty="0"/>
              <a:t>Le teorie che legano produttività e salario </a:t>
            </a:r>
            <a:r>
              <a:rPr lang="it-IT" sz="2400" dirty="0" smtClean="0"/>
              <a:t>sono </a:t>
            </a:r>
            <a:r>
              <a:rPr lang="it-IT" sz="2400" dirty="0"/>
              <a:t>dette </a:t>
            </a:r>
            <a:r>
              <a:rPr lang="it-IT" sz="2400" b="1" dirty="0">
                <a:solidFill>
                  <a:srgbClr val="FF0000"/>
                </a:solidFill>
              </a:rPr>
              <a:t>dei salari di efficienza</a:t>
            </a:r>
            <a:r>
              <a:rPr lang="it-IT" sz="2400" dirty="0"/>
              <a:t>.</a:t>
            </a:r>
          </a:p>
          <a:p>
            <a:pPr marL="0" indent="0">
              <a:buNone/>
              <a:defRPr/>
            </a:pPr>
            <a:endParaRPr lang="it-IT" sz="2400" dirty="0"/>
          </a:p>
          <a:p>
            <a:pPr marL="0" indent="0">
              <a:buNone/>
              <a:defRPr/>
            </a:pPr>
            <a:r>
              <a:rPr lang="it-IT" sz="2400" dirty="0"/>
              <a:t>Come le teorie basate sulla contrattazione, le teorie dei salari di efficienza suggeriscono che i salari dipendono:</a:t>
            </a:r>
          </a:p>
          <a:p>
            <a:pPr marL="0" indent="0">
              <a:buNone/>
              <a:defRPr/>
            </a:pPr>
            <a:r>
              <a:rPr lang="it-IT" sz="2400" dirty="0"/>
              <a:t>- dalla natura del lavoro;</a:t>
            </a:r>
          </a:p>
          <a:p>
            <a:pPr marL="0" indent="0">
              <a:buNone/>
              <a:defRPr/>
            </a:pPr>
            <a:r>
              <a:rPr lang="it-IT" sz="2400" dirty="0"/>
              <a:t>- dalle condizioni del mercato del lavoro.</a:t>
            </a:r>
          </a:p>
          <a:p>
            <a:pPr marL="0" indent="0">
              <a:buNone/>
              <a:defRPr/>
            </a:pPr>
            <a:endParaRPr lang="it-IT" sz="2400" dirty="0"/>
          </a:p>
          <a:p>
            <a:pPr marL="0">
              <a:buFontTx/>
              <a:buNone/>
            </a:pPr>
            <a:endParaRPr lang="it-IT" altLang="it-IT" sz="24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8</a:t>
            </a:fld>
            <a:endParaRPr lang="it-IT"/>
          </a:p>
        </p:txBody>
      </p:sp>
    </p:spTree>
    <p:extLst>
      <p:ext uri="{BB962C8B-B14F-4D97-AF65-F5344CB8AC3E}">
        <p14:creationId xmlns:p14="http://schemas.microsoft.com/office/powerpoint/2010/main" val="2217107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700D4-3156-4938-901A-36FD5FC20484}"/>
              </a:ext>
            </a:extLst>
          </p:cNvPr>
          <p:cNvSpPr>
            <a:spLocks noGrp="1"/>
          </p:cNvSpPr>
          <p:nvPr>
            <p:ph type="title"/>
          </p:nvPr>
        </p:nvSpPr>
        <p:spPr>
          <a:xfrm>
            <a:off x="457200" y="409228"/>
            <a:ext cx="8229600" cy="1143000"/>
          </a:xfrm>
        </p:spPr>
        <p:txBody>
          <a:bodyPr/>
          <a:lstStyle/>
          <a:p>
            <a:r>
              <a:rPr lang="it-IT" sz="3200" dirty="0"/>
              <a:t>3.3-3.4-3.5 Salari, prezzi e disoccupazione</a:t>
            </a:r>
          </a:p>
        </p:txBody>
      </p:sp>
      <p:sp>
        <p:nvSpPr>
          <p:cNvPr id="3" name="Segnaposto contenuto 2">
            <a:extLst>
              <a:ext uri="{FF2B5EF4-FFF2-40B4-BE49-F238E27FC236}">
                <a16:creationId xmlns:a16="http://schemas.microsoft.com/office/drawing/2014/main" id="{439AC5F1-23F4-4544-B485-FBBAB5269CAE}"/>
              </a:ext>
            </a:extLst>
          </p:cNvPr>
          <p:cNvSpPr>
            <a:spLocks noGrp="1"/>
          </p:cNvSpPr>
          <p:nvPr>
            <p:ph idx="1"/>
          </p:nvPr>
        </p:nvSpPr>
        <p:spPr>
          <a:xfrm>
            <a:off x="179512" y="1003094"/>
            <a:ext cx="8712968" cy="4525963"/>
          </a:xfrm>
        </p:spPr>
        <p:txBody>
          <a:bodyPr>
            <a:normAutofit/>
          </a:bodyPr>
          <a:lstStyle/>
          <a:p>
            <a:pPr marL="0" indent="0">
              <a:buNone/>
              <a:defRPr/>
            </a:pPr>
            <a:r>
              <a:rPr lang="it-IT" sz="2400" dirty="0"/>
              <a:t>La precedente discussione sulla determinazione dei salari suggerisce un’equazione dei salari come segue:</a:t>
            </a:r>
          </a:p>
          <a:p>
            <a:pPr>
              <a:defRPr/>
            </a:pPr>
            <a:endParaRPr lang="it-IT" sz="2400" dirty="0"/>
          </a:p>
          <a:p>
            <a:pPr>
              <a:defRPr/>
            </a:pPr>
            <a:endParaRPr lang="it-IT" sz="2400" dirty="0"/>
          </a:p>
          <a:p>
            <a:pPr>
              <a:defRPr/>
            </a:pPr>
            <a:endParaRPr lang="it-IT" sz="2400" dirty="0"/>
          </a:p>
          <a:p>
            <a:pPr marL="0" indent="0">
              <a:buNone/>
              <a:defRPr/>
            </a:pPr>
            <a:r>
              <a:rPr lang="it-IT" sz="2400" dirty="0"/>
              <a:t>Dove </a:t>
            </a:r>
            <a:r>
              <a:rPr lang="it-IT" sz="2400" dirty="0">
                <a:solidFill>
                  <a:srgbClr val="FF0000"/>
                </a:solidFill>
              </a:rPr>
              <a:t>il salario nominale aggregato, W, dipende da tre fattori</a:t>
            </a:r>
            <a:r>
              <a:rPr lang="it-IT" sz="2400" dirty="0"/>
              <a:t>:</a:t>
            </a:r>
          </a:p>
          <a:p>
            <a:pPr marL="457200" indent="-457200">
              <a:buFontTx/>
              <a:buAutoNum type="arabicPeriod"/>
              <a:defRPr/>
            </a:pPr>
            <a:r>
              <a:rPr lang="it-IT" sz="2400" dirty="0"/>
              <a:t>il </a:t>
            </a:r>
            <a:r>
              <a:rPr lang="it-IT" sz="2400" dirty="0">
                <a:solidFill>
                  <a:srgbClr val="FF0000"/>
                </a:solidFill>
              </a:rPr>
              <a:t>livello atteso dei prezzi, </a:t>
            </a:r>
            <a:r>
              <a:rPr lang="it-IT" sz="2400" i="1" dirty="0">
                <a:solidFill>
                  <a:srgbClr val="FF0000"/>
                </a:solidFill>
              </a:rPr>
              <a:t>P</a:t>
            </a:r>
            <a:r>
              <a:rPr lang="it-IT" sz="2400" i="1" baseline="30000" dirty="0">
                <a:solidFill>
                  <a:srgbClr val="FF0000"/>
                </a:solidFill>
              </a:rPr>
              <a:t>e</a:t>
            </a:r>
            <a:r>
              <a:rPr lang="it-IT" sz="2400" i="1" dirty="0"/>
              <a:t>:	</a:t>
            </a:r>
            <a:r>
              <a:rPr lang="it-IT" sz="2400" dirty="0"/>
              <a:t>P</a:t>
            </a:r>
            <a:r>
              <a:rPr lang="it-IT" sz="2400" baseline="30000" dirty="0"/>
              <a:t>e</a:t>
            </a:r>
            <a:r>
              <a:rPr lang="it-IT" sz="2400" dirty="0">
                <a:sym typeface="Symbol" pitchFamily="18" charset="2"/>
              </a:rPr>
              <a:t>  W</a:t>
            </a:r>
            <a:endParaRPr lang="it-IT" sz="2400" dirty="0"/>
          </a:p>
          <a:p>
            <a:pPr marL="457200" indent="-457200">
              <a:buFontTx/>
              <a:buAutoNum type="arabicPeriod"/>
              <a:defRPr/>
            </a:pPr>
            <a:r>
              <a:rPr lang="it-IT" sz="2400" dirty="0"/>
              <a:t>il </a:t>
            </a:r>
            <a:r>
              <a:rPr lang="it-IT" sz="2400" dirty="0">
                <a:solidFill>
                  <a:srgbClr val="FF0000"/>
                </a:solidFill>
              </a:rPr>
              <a:t>tasso di disoccupazione, </a:t>
            </a:r>
            <a:r>
              <a:rPr lang="it-IT" sz="2400" i="1" dirty="0">
                <a:solidFill>
                  <a:srgbClr val="FF0000"/>
                </a:solidFill>
              </a:rPr>
              <a:t>u</a:t>
            </a:r>
            <a:r>
              <a:rPr lang="it-IT" sz="2400" i="1" dirty="0"/>
              <a:t>:	</a:t>
            </a:r>
            <a:r>
              <a:rPr lang="it-IT" sz="2400" dirty="0"/>
              <a:t>u</a:t>
            </a:r>
            <a:r>
              <a:rPr lang="it-IT" sz="2400" dirty="0">
                <a:sym typeface="Symbol" pitchFamily="18" charset="2"/>
              </a:rPr>
              <a:t>  W</a:t>
            </a:r>
            <a:endParaRPr lang="it-IT" sz="2400" dirty="0"/>
          </a:p>
          <a:p>
            <a:pPr marL="457200" indent="-457200">
              <a:buFontTx/>
              <a:buAutoNum type="arabicPeriod"/>
              <a:defRPr/>
            </a:pPr>
            <a:r>
              <a:rPr lang="it-IT" sz="2400" dirty="0"/>
              <a:t>una </a:t>
            </a:r>
            <a:r>
              <a:rPr lang="it-IT" sz="2400" dirty="0">
                <a:solidFill>
                  <a:srgbClr val="FF0000"/>
                </a:solidFill>
              </a:rPr>
              <a:t>generica variabile, </a:t>
            </a:r>
            <a:r>
              <a:rPr lang="it-IT" sz="2400" i="1" dirty="0">
                <a:solidFill>
                  <a:srgbClr val="FF0000"/>
                </a:solidFill>
              </a:rPr>
              <a:t>z</a:t>
            </a:r>
            <a:r>
              <a:rPr lang="it-IT" sz="2400" dirty="0">
                <a:solidFill>
                  <a:srgbClr val="FF0000"/>
                </a:solidFill>
              </a:rPr>
              <a:t>, che rappresenta tutte le altre variabili che influenzano la determinazione dei salari</a:t>
            </a:r>
            <a:r>
              <a:rPr lang="it-IT" sz="2400" dirty="0"/>
              <a:t>.</a:t>
            </a:r>
          </a:p>
          <a:p>
            <a:pPr marL="0" indent="0">
              <a:buNone/>
              <a:defRPr/>
            </a:pPr>
            <a:endParaRPr lang="it-IT" sz="2400" dirty="0"/>
          </a:p>
          <a:p>
            <a:pPr marL="0">
              <a:buFontTx/>
              <a:buNone/>
            </a:pPr>
            <a:endParaRPr lang="it-IT" altLang="it-IT" sz="2400" dirty="0"/>
          </a:p>
          <a:p>
            <a:endParaRPr lang="it-IT" dirty="0"/>
          </a:p>
        </p:txBody>
      </p:sp>
      <p:sp>
        <p:nvSpPr>
          <p:cNvPr id="4" name="Segnaposto numero diapositiva 3">
            <a:extLst>
              <a:ext uri="{FF2B5EF4-FFF2-40B4-BE49-F238E27FC236}">
                <a16:creationId xmlns:a16="http://schemas.microsoft.com/office/drawing/2014/main" id="{CB9DB289-1D29-4425-BB40-B67F232735D6}"/>
              </a:ext>
            </a:extLst>
          </p:cNvPr>
          <p:cNvSpPr>
            <a:spLocks noGrp="1"/>
          </p:cNvSpPr>
          <p:nvPr>
            <p:ph type="sldNum" sz="quarter" idx="12"/>
          </p:nvPr>
        </p:nvSpPr>
        <p:spPr/>
        <p:txBody>
          <a:bodyPr/>
          <a:lstStyle/>
          <a:p>
            <a:fld id="{E3AAEEB7-370C-4CD1-84ED-44A96922B98A}" type="slidenum">
              <a:rPr lang="it-IT" smtClean="0"/>
              <a:pPr/>
              <a:t>9</a:t>
            </a:fld>
            <a:endParaRPr lang="it-IT"/>
          </a:p>
        </p:txBody>
      </p:sp>
      <p:graphicFrame>
        <p:nvGraphicFramePr>
          <p:cNvPr id="5" name="Object 2">
            <a:extLst>
              <a:ext uri="{FF2B5EF4-FFF2-40B4-BE49-F238E27FC236}">
                <a16:creationId xmlns:a16="http://schemas.microsoft.com/office/drawing/2014/main" id="{A2DA8658-9A15-4F60-96AE-10A0F7470271}"/>
              </a:ext>
            </a:extLst>
          </p:cNvPr>
          <p:cNvGraphicFramePr>
            <a:graphicFrameLocks noChangeAspect="1"/>
          </p:cNvGraphicFramePr>
          <p:nvPr>
            <p:extLst>
              <p:ext uri="{D42A27DB-BD31-4B8C-83A1-F6EECF244321}">
                <p14:modId xmlns:p14="http://schemas.microsoft.com/office/powerpoint/2010/main" val="3185954213"/>
              </p:ext>
            </p:extLst>
          </p:nvPr>
        </p:nvGraphicFramePr>
        <p:xfrm>
          <a:off x="3635896" y="2100516"/>
          <a:ext cx="1872208" cy="455477"/>
        </p:xfrm>
        <a:graphic>
          <a:graphicData uri="http://schemas.openxmlformats.org/presentationml/2006/ole">
            <mc:AlternateContent xmlns:mc="http://schemas.openxmlformats.org/markup-compatibility/2006">
              <mc:Choice xmlns:v="urn:schemas-microsoft-com:vml" Requires="v">
                <p:oleObj spid="_x0000_s1080" name="Equation" r:id="rId3" imgW="939800" imgH="228600" progId="Equation.COEE2">
                  <p:embed/>
                </p:oleObj>
              </mc:Choice>
              <mc:Fallback>
                <p:oleObj name="Equation" r:id="rId3" imgW="939800" imgH="228600" progId="Equation.COEE2">
                  <p:embed/>
                  <p:pic>
                    <p:nvPicPr>
                      <p:cNvPr id="1026" name="Object 2">
                        <a:extLst>
                          <a:ext uri="{FF2B5EF4-FFF2-40B4-BE49-F238E27FC236}">
                            <a16:creationId xmlns:a16="http://schemas.microsoft.com/office/drawing/2014/main" id="{F9204452-5BFE-410F-91DF-125417CC3A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2100516"/>
                        <a:ext cx="1872208" cy="455477"/>
                      </a:xfrm>
                      <a:prstGeom prst="rect">
                        <a:avLst/>
                      </a:prstGeom>
                      <a:noFill/>
                      <a:ln>
                        <a:noFill/>
                      </a:ln>
                      <a:effectLst/>
                    </p:spPr>
                  </p:pic>
                </p:oleObj>
              </mc:Fallback>
            </mc:AlternateContent>
          </a:graphicData>
        </a:graphic>
      </p:graphicFrame>
      <p:graphicFrame>
        <p:nvGraphicFramePr>
          <p:cNvPr id="6" name="Object 3">
            <a:extLst>
              <a:ext uri="{FF2B5EF4-FFF2-40B4-BE49-F238E27FC236}">
                <a16:creationId xmlns:a16="http://schemas.microsoft.com/office/drawing/2014/main" id="{73D0CA3B-0A2B-4F72-AEC1-A8787A2B27B5}"/>
              </a:ext>
            </a:extLst>
          </p:cNvPr>
          <p:cNvGraphicFramePr>
            <a:graphicFrameLocks noChangeAspect="1"/>
          </p:cNvGraphicFramePr>
          <p:nvPr>
            <p:extLst>
              <p:ext uri="{D42A27DB-BD31-4B8C-83A1-F6EECF244321}">
                <p14:modId xmlns:p14="http://schemas.microsoft.com/office/powerpoint/2010/main" val="1820211854"/>
              </p:ext>
            </p:extLst>
          </p:nvPr>
        </p:nvGraphicFramePr>
        <p:xfrm>
          <a:off x="4788024" y="2572513"/>
          <a:ext cx="555625" cy="287338"/>
        </p:xfrm>
        <a:graphic>
          <a:graphicData uri="http://schemas.openxmlformats.org/presentationml/2006/ole">
            <mc:AlternateContent xmlns:mc="http://schemas.openxmlformats.org/markup-compatibility/2006">
              <mc:Choice xmlns:v="urn:schemas-microsoft-com:vml" Requires="v">
                <p:oleObj spid="_x0000_s1081" name="Equation" r:id="rId5" imgW="368300" imgH="190500" progId="Equation.COEE2">
                  <p:embed/>
                </p:oleObj>
              </mc:Choice>
              <mc:Fallback>
                <p:oleObj name="Equation" r:id="rId5" imgW="368300" imgH="190500" progId="Equation.COEE2">
                  <p:embed/>
                  <p:pic>
                    <p:nvPicPr>
                      <p:cNvPr id="1027" name="Object 3">
                        <a:extLst>
                          <a:ext uri="{FF2B5EF4-FFF2-40B4-BE49-F238E27FC236}">
                            <a16:creationId xmlns:a16="http://schemas.microsoft.com/office/drawing/2014/main" id="{75056117-2D14-4A2B-B208-9E1501096B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2572513"/>
                        <a:ext cx="5556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911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3242</TotalTime>
  <Words>571</Words>
  <Application>Microsoft Office PowerPoint</Application>
  <PresentationFormat>Presentazione su schermo (4:3)</PresentationFormat>
  <Paragraphs>73</Paragraphs>
  <Slides>10</Slides>
  <Notes>0</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10</vt:i4>
      </vt:variant>
    </vt:vector>
  </HeadingPairs>
  <TitlesOfParts>
    <vt:vector size="17" baseType="lpstr">
      <vt:lpstr>Arial</vt:lpstr>
      <vt:lpstr>Calibri</vt:lpstr>
      <vt:lpstr>Calibri Light</vt:lpstr>
      <vt:lpstr>Symbol</vt:lpstr>
      <vt:lpstr>Wingdings</vt:lpstr>
      <vt:lpstr>Tema di Office</vt:lpstr>
      <vt:lpstr>Equation</vt:lpstr>
      <vt:lpstr>Capitolo VII</vt:lpstr>
      <vt:lpstr>1.1 I flussi di lavoratori</vt:lpstr>
      <vt:lpstr>2. Movimenti all’interno della disoccupazione</vt:lpstr>
      <vt:lpstr>2. Movimenti all’interno della disoccupazione</vt:lpstr>
      <vt:lpstr>2. Movimenti all’interno della disoccupazione</vt:lpstr>
      <vt:lpstr>3. La determinazione dei salari</vt:lpstr>
      <vt:lpstr>3.1 Contrattazione del salario</vt:lpstr>
      <vt:lpstr>3.2 Salari di efficienza</vt:lpstr>
      <vt:lpstr>3.3-3.4-3.5 Salari, prezzi e disoccupazione</vt:lpstr>
      <vt:lpstr>3.6 Gli altri fattori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ILARIA MARTINI</dc:creator>
  <cp:lastModifiedBy>Marco Giansoldati</cp:lastModifiedBy>
  <cp:revision>68</cp:revision>
  <dcterms:created xsi:type="dcterms:W3CDTF">2014-07-28T14:21:47Z</dcterms:created>
  <dcterms:modified xsi:type="dcterms:W3CDTF">2025-11-11T09:44:20Z</dcterms:modified>
</cp:coreProperties>
</file>