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16"/>
  </p:notesMasterIdLst>
  <p:handoutMasterIdLst>
    <p:handoutMasterId r:id="rId17"/>
  </p:handoutMasterIdLst>
  <p:sldIdLst>
    <p:sldId id="256" r:id="rId2"/>
    <p:sldId id="316" r:id="rId3"/>
    <p:sldId id="319" r:id="rId4"/>
    <p:sldId id="323" r:id="rId5"/>
    <p:sldId id="320" r:id="rId6"/>
    <p:sldId id="321" r:id="rId7"/>
    <p:sldId id="322" r:id="rId8"/>
    <p:sldId id="317" r:id="rId9"/>
    <p:sldId id="318" r:id="rId10"/>
    <p:sldId id="324" r:id="rId11"/>
    <p:sldId id="325" r:id="rId12"/>
    <p:sldId id="326" r:id="rId13"/>
    <p:sldId id="328" r:id="rId14"/>
    <p:sldId id="327" r:id="rId15"/>
  </p:sldIdLst>
  <p:sldSz cx="9144000" cy="6858000" type="screen4x3"/>
  <p:notesSz cx="6781800" cy="9926638"/>
  <p:defaultTextStyle>
    <a:defPPr>
      <a:defRPr lang="it-IT"/>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5">
          <p15:clr>
            <a:srgbClr val="A4A3A4"/>
          </p15:clr>
        </p15:guide>
        <p15:guide id="2" pos="213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9373"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94417"/>
    <a:srgbClr val="527A5B"/>
    <a:srgbClr val="BA1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33" autoAdjust="0"/>
    <p:restoredTop sz="91474" autoAdjust="0"/>
  </p:normalViewPr>
  <p:slideViewPr>
    <p:cSldViewPr>
      <p:cViewPr varScale="1">
        <p:scale>
          <a:sx n="60" d="100"/>
          <a:sy n="60" d="100"/>
        </p:scale>
        <p:origin x="1476"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1536" y="-72"/>
      </p:cViewPr>
      <p:guideLst>
        <p:guide orient="horz" pos="3125"/>
        <p:guide pos="213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eaLnBrk="0" hangingPunct="0">
              <a:spcBef>
                <a:spcPct val="0"/>
              </a:spcBef>
              <a:buClrTx/>
              <a:buFontTx/>
              <a:buNone/>
              <a:defRPr sz="1200"/>
            </a:lvl1pPr>
          </a:lstStyle>
          <a:p>
            <a:pPr>
              <a:defRPr/>
            </a:pPr>
            <a:r>
              <a:rPr lang="it-IT"/>
              <a:t>Diparimento di Scienze Geografiche e Storiche - Introduzione ai GIS</a:t>
            </a:r>
          </a:p>
        </p:txBody>
      </p:sp>
      <p:sp>
        <p:nvSpPr>
          <p:cNvPr id="8195" name="Rectangle 3"/>
          <p:cNvSpPr>
            <a:spLocks noGrp="1" noChangeArrowheads="1"/>
          </p:cNvSpPr>
          <p:nvPr>
            <p:ph type="dt" sz="quarter"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eaLnBrk="0" hangingPunct="0">
              <a:spcBef>
                <a:spcPct val="0"/>
              </a:spcBef>
              <a:buClrTx/>
              <a:buFontTx/>
              <a:buNone/>
              <a:defRPr sz="1200"/>
            </a:lvl1pPr>
          </a:lstStyle>
          <a:p>
            <a:pPr>
              <a:defRPr/>
            </a:pPr>
            <a:endParaRPr lang="it-IT"/>
          </a:p>
        </p:txBody>
      </p:sp>
      <p:sp>
        <p:nvSpPr>
          <p:cNvPr id="8196" name="Rectangle 4"/>
          <p:cNvSpPr>
            <a:spLocks noGrp="1" noChangeArrowheads="1"/>
          </p:cNvSpPr>
          <p:nvPr>
            <p:ph type="ftr" sz="quarter" idx="2"/>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eaLnBrk="0" hangingPunct="0">
              <a:spcBef>
                <a:spcPct val="0"/>
              </a:spcBef>
              <a:buClrTx/>
              <a:buFontTx/>
              <a:buNone/>
              <a:defRPr sz="1200"/>
            </a:lvl1pPr>
          </a:lstStyle>
          <a:p>
            <a:pPr>
              <a:defRPr/>
            </a:pPr>
            <a:endParaRPr lang="it-IT"/>
          </a:p>
        </p:txBody>
      </p:sp>
      <p:sp>
        <p:nvSpPr>
          <p:cNvPr id="8197" name="Rectangle 5"/>
          <p:cNvSpPr>
            <a:spLocks noGrp="1" noChangeArrowheads="1"/>
          </p:cNvSpPr>
          <p:nvPr>
            <p:ph type="sldNum" sz="quarter" idx="3"/>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eaLnBrk="0" hangingPunct="0">
              <a:spcBef>
                <a:spcPct val="0"/>
              </a:spcBef>
              <a:buClrTx/>
              <a:buFontTx/>
              <a:buNone/>
              <a:defRPr sz="1200"/>
            </a:lvl1pPr>
          </a:lstStyle>
          <a:p>
            <a:pPr>
              <a:defRPr/>
            </a:pPr>
            <a:fld id="{53638DB4-9165-46C3-ABB4-81D4819D3ACD}" type="slidenum">
              <a:rPr lang="it-IT"/>
              <a:pPr>
                <a:defRPr/>
              </a:pPr>
              <a:t>‹N›</a:t>
            </a:fld>
            <a:endParaRPr lang="it-IT"/>
          </a:p>
        </p:txBody>
      </p:sp>
    </p:spTree>
    <p:extLst>
      <p:ext uri="{BB962C8B-B14F-4D97-AF65-F5344CB8AC3E}">
        <p14:creationId xmlns:p14="http://schemas.microsoft.com/office/powerpoint/2010/main" val="3886850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eaLnBrk="0" hangingPunct="0">
              <a:spcBef>
                <a:spcPct val="0"/>
              </a:spcBef>
              <a:buClrTx/>
              <a:buFontTx/>
              <a:buNone/>
              <a:defRPr sz="1200"/>
            </a:lvl1pPr>
          </a:lstStyle>
          <a:p>
            <a:pPr>
              <a:defRPr/>
            </a:pPr>
            <a:r>
              <a:rPr lang="it-IT"/>
              <a:t>Diparimento di Scienze Geografiche e Storiche - Introduzione ai GIS</a:t>
            </a:r>
          </a:p>
        </p:txBody>
      </p:sp>
      <p:sp>
        <p:nvSpPr>
          <p:cNvPr id="6147" name="Rectangle 3"/>
          <p:cNvSpPr>
            <a:spLocks noGrp="1" noChangeArrowheads="1"/>
          </p:cNvSpPr>
          <p:nvPr>
            <p:ph type="dt"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eaLnBrk="0" hangingPunct="0">
              <a:spcBef>
                <a:spcPct val="0"/>
              </a:spcBef>
              <a:buClrTx/>
              <a:buFontTx/>
              <a:buNone/>
              <a:defRPr sz="1200"/>
            </a:lvl1pPr>
          </a:lstStyle>
          <a:p>
            <a:pPr>
              <a:defRPr/>
            </a:pPr>
            <a:endParaRPr lang="it-IT"/>
          </a:p>
        </p:txBody>
      </p:sp>
      <p:sp>
        <p:nvSpPr>
          <p:cNvPr id="13316" name="Rectangle 4"/>
          <p:cNvSpPr>
            <a:spLocks noGrp="1" noRot="1" noChangeAspect="1" noChangeArrowheads="1" noTextEdit="1"/>
          </p:cNvSpPr>
          <p:nvPr>
            <p:ph type="sldImg" idx="2"/>
          </p:nvPr>
        </p:nvSpPr>
        <p:spPr bwMode="auto">
          <a:xfrm>
            <a:off x="911225" y="744538"/>
            <a:ext cx="4960938" cy="37226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03288" y="4714875"/>
            <a:ext cx="4975225" cy="4467225"/>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p>
            <a:pPr lvl="0"/>
            <a:r>
              <a:rPr lang="it-IT" noProof="0"/>
              <a:t>Fare clic per modificare gli stili del testo dello schema</a:t>
            </a:r>
          </a:p>
          <a:p>
            <a:pPr lvl="0"/>
            <a:r>
              <a:rPr lang="it-IT" noProof="0"/>
              <a:t>Secondo livello</a:t>
            </a:r>
          </a:p>
          <a:p>
            <a:pPr lvl="0"/>
            <a:r>
              <a:rPr lang="it-IT" noProof="0"/>
              <a:t>Terzo livello</a:t>
            </a:r>
          </a:p>
          <a:p>
            <a:pPr lvl="0"/>
            <a:r>
              <a:rPr lang="it-IT" noProof="0"/>
              <a:t>Quarto livello</a:t>
            </a:r>
          </a:p>
          <a:p>
            <a:pPr lvl="0"/>
            <a:r>
              <a:rPr lang="it-IT" noProof="0"/>
              <a:t>Quinto livello</a:t>
            </a:r>
          </a:p>
        </p:txBody>
      </p:sp>
      <p:sp>
        <p:nvSpPr>
          <p:cNvPr id="6150" name="Rectangle 6"/>
          <p:cNvSpPr>
            <a:spLocks noGrp="1" noChangeArrowheads="1"/>
          </p:cNvSpPr>
          <p:nvPr>
            <p:ph type="ftr" sz="quarter" idx="4"/>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eaLnBrk="0" hangingPunct="0">
              <a:spcBef>
                <a:spcPct val="0"/>
              </a:spcBef>
              <a:buClrTx/>
              <a:buFontTx/>
              <a:buNone/>
              <a:defRPr sz="1200"/>
            </a:lvl1pPr>
          </a:lstStyle>
          <a:p>
            <a:pPr>
              <a:defRPr/>
            </a:pPr>
            <a:endParaRPr lang="it-IT"/>
          </a:p>
        </p:txBody>
      </p:sp>
      <p:sp>
        <p:nvSpPr>
          <p:cNvPr id="6151" name="Rectangle 7"/>
          <p:cNvSpPr>
            <a:spLocks noGrp="1" noChangeArrowheads="1"/>
          </p:cNvSpPr>
          <p:nvPr>
            <p:ph type="sldNum" sz="quarter" idx="5"/>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eaLnBrk="0" hangingPunct="0">
              <a:spcBef>
                <a:spcPct val="0"/>
              </a:spcBef>
              <a:buClrTx/>
              <a:buFontTx/>
              <a:buNone/>
              <a:defRPr sz="1200"/>
            </a:lvl1pPr>
          </a:lstStyle>
          <a:p>
            <a:pPr>
              <a:defRPr/>
            </a:pPr>
            <a:fld id="{76DE7D6F-A9D7-484C-A58E-7E9A62EDA4AA}" type="slidenum">
              <a:rPr lang="it-IT"/>
              <a:pPr>
                <a:defRPr/>
              </a:pPr>
              <a:t>‹N›</a:t>
            </a:fld>
            <a:endParaRPr lang="it-IT"/>
          </a:p>
        </p:txBody>
      </p:sp>
    </p:spTree>
    <p:extLst>
      <p:ext uri="{BB962C8B-B14F-4D97-AF65-F5344CB8AC3E}">
        <p14:creationId xmlns:p14="http://schemas.microsoft.com/office/powerpoint/2010/main" val="294852978"/>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p:spPr>
        <p:txBody>
          <a:bodyPr/>
          <a:lstStyle/>
          <a:p>
            <a:r>
              <a:rPr lang="it-IT"/>
              <a:t>Geografia delle Reti EC 503</a:t>
            </a:r>
          </a:p>
          <a:p>
            <a:r>
              <a:rPr lang="it-IT"/>
              <a:t>I Modulo</a:t>
            </a:r>
          </a:p>
          <a:p>
            <a:r>
              <a:rPr lang="it-IT"/>
              <a:t>Giuseppe Borruso</a:t>
            </a:r>
          </a:p>
        </p:txBody>
      </p:sp>
      <p:sp>
        <p:nvSpPr>
          <p:cNvPr id="16386" name="Rectangle 7"/>
          <p:cNvSpPr>
            <a:spLocks noGrp="1" noChangeArrowheads="1"/>
          </p:cNvSpPr>
          <p:nvPr>
            <p:ph type="sldNum" sz="quarter" idx="5"/>
          </p:nvPr>
        </p:nvSpPr>
        <p:spPr>
          <a:noFill/>
        </p:spPr>
        <p:txBody>
          <a:bodyPr/>
          <a:lstStyle/>
          <a:p>
            <a:fld id="{295D6982-71A3-476A-99F6-A8D1115337E8}" type="slidenum">
              <a:rPr lang="it-IT" smtClean="0"/>
              <a:pPr/>
              <a:t>1</a:t>
            </a:fld>
            <a:endParaRPr lang="it-IT"/>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r>
              <a:rPr lang="it-IT" dirty="0" err="1"/>
              <a:t>Slides</a:t>
            </a:r>
            <a:r>
              <a:rPr lang="it-IT" dirty="0"/>
              <a:t> with (*) in </a:t>
            </a:r>
            <a:r>
              <a:rPr lang="it-IT" dirty="0" err="1"/>
              <a:t>footnotes</a:t>
            </a:r>
            <a:r>
              <a:rPr lang="it-IT" dirty="0"/>
              <a:t> </a:t>
            </a:r>
            <a:r>
              <a:rPr lang="it-IT" dirty="0" err="1"/>
              <a:t>have</a:t>
            </a:r>
            <a:r>
              <a:rPr lang="it-IT" dirty="0"/>
              <a:t> </a:t>
            </a:r>
            <a:r>
              <a:rPr lang="it-IT" dirty="0" err="1"/>
              <a:t>been</a:t>
            </a:r>
            <a:r>
              <a:rPr lang="it-IT" dirty="0"/>
              <a:t> </a:t>
            </a:r>
            <a:r>
              <a:rPr lang="it-IT" dirty="0" err="1"/>
              <a:t>modified</a:t>
            </a:r>
            <a:r>
              <a:rPr lang="it-IT" dirty="0"/>
              <a:t> by Jean-Paul </a:t>
            </a:r>
            <a:r>
              <a:rPr lang="it-IT" dirty="0" err="1"/>
              <a:t>Rodrigue</a:t>
            </a:r>
            <a:r>
              <a:rPr lang="it-IT" dirty="0"/>
              <a:t> </a:t>
            </a:r>
            <a:r>
              <a:rPr lang="it-IT" dirty="0" err="1"/>
              <a:t>materials</a:t>
            </a:r>
            <a:r>
              <a:rPr lang="it-IT" dirty="0"/>
              <a:t>. (</a:t>
            </a:r>
            <a:r>
              <a:rPr lang="it-IT" dirty="0" err="1"/>
              <a:t>see</a:t>
            </a:r>
            <a:r>
              <a:rPr lang="it-IT" dirty="0"/>
              <a:t> copyright). I </a:t>
            </a:r>
            <a:r>
              <a:rPr lang="it-IT" dirty="0" err="1"/>
              <a:t>have</a:t>
            </a:r>
            <a:r>
              <a:rPr lang="it-IT" dirty="0"/>
              <a:t> </a:t>
            </a:r>
            <a:r>
              <a:rPr lang="it-IT" dirty="0" err="1"/>
              <a:t>modified</a:t>
            </a:r>
            <a:r>
              <a:rPr lang="it-IT" dirty="0"/>
              <a:t> and </a:t>
            </a:r>
            <a:r>
              <a:rPr lang="it-IT" dirty="0" err="1"/>
              <a:t>elaborated</a:t>
            </a:r>
            <a:r>
              <a:rPr lang="it-IT" dirty="0"/>
              <a:t> </a:t>
            </a:r>
            <a:r>
              <a:rPr lang="it-IT" dirty="0" err="1"/>
              <a:t>materials</a:t>
            </a:r>
            <a:r>
              <a:rPr lang="it-IT" dirty="0"/>
              <a:t> in </a:t>
            </a:r>
            <a:r>
              <a:rPr lang="it-IT" dirty="0" err="1"/>
              <a:t>order</a:t>
            </a:r>
            <a:r>
              <a:rPr lang="it-IT" dirty="0"/>
              <a:t> to be </a:t>
            </a:r>
            <a:r>
              <a:rPr lang="it-IT" dirty="0" err="1"/>
              <a:t>suitable</a:t>
            </a:r>
            <a:r>
              <a:rPr lang="it-IT" dirty="0"/>
              <a:t> for the </a:t>
            </a:r>
            <a:r>
              <a:rPr lang="it-IT" dirty="0" err="1"/>
              <a:t>current</a:t>
            </a:r>
            <a:r>
              <a:rPr lang="it-IT" dirty="0"/>
              <a:t> </a:t>
            </a:r>
            <a:r>
              <a:rPr lang="it-IT" dirty="0" err="1"/>
              <a:t>course</a:t>
            </a:r>
            <a:r>
              <a:rPr lang="it-IT" dirty="0"/>
              <a:t>. </a:t>
            </a:r>
          </a:p>
          <a:p>
            <a:pPr eaLnBrk="1" hangingPunct="1">
              <a:spcBef>
                <a:spcPct val="0"/>
              </a:spcBef>
            </a:pPr>
            <a:r>
              <a:rPr lang="en-US" dirty="0">
                <a:solidFill>
                  <a:srgbClr val="1C1C1C"/>
                </a:solidFill>
              </a:rPr>
              <a:t>Copyright © 1998-2010, Dr. Jean-Paul </a:t>
            </a:r>
            <a:r>
              <a:rPr lang="en-US" dirty="0" err="1">
                <a:solidFill>
                  <a:srgbClr val="1C1C1C"/>
                </a:solidFill>
              </a:rPr>
              <a:t>Rodrigue</a:t>
            </a:r>
            <a:r>
              <a:rPr lang="en-US" dirty="0">
                <a:solidFill>
                  <a:srgbClr val="1C1C1C"/>
                </a:solidFill>
              </a:rPr>
              <a:t>, Dept. of Global Studies &amp; Geography, Hofstra University. For personal or classroom use ONLY. </a:t>
            </a:r>
            <a:endParaRPr lang="it-IT"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nvGrpSpPr>
              <p:cNvPr id="16" name="Group 5"/>
              <p:cNvGrpSpPr>
                <a:grpSpLocks/>
              </p:cNvGrpSpPr>
              <p:nvPr/>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nvGrpSpPr>
            <p:cNvPr id="6" name="Group 58"/>
            <p:cNvGrpSpPr>
              <a:grpSpLocks/>
            </p:cNvGrpSpPr>
            <p:nvPr/>
          </p:nvGrpSpPr>
          <p:grpSpPr bwMode="auto">
            <a:xfrm>
              <a:off x="3" y="559"/>
              <a:ext cx="4192" cy="1796"/>
              <a:chOff x="3" y="559"/>
              <a:chExt cx="4192"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2"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4"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nvGrpSpPr>
            <p:cNvPr id="7" name="Group 63"/>
            <p:cNvGrpSpPr>
              <a:grpSpLocks/>
            </p:cNvGrpSpPr>
            <p:nvPr/>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0" name="Arc 66"/>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sp>
        <p:nvSpPr>
          <p:cNvPr id="28739" name="Rectangle 67"/>
          <p:cNvSpPr>
            <a:spLocks noGrp="1" noChangeArrowheads="1"/>
          </p:cNvSpPr>
          <p:nvPr>
            <p:ph type="ctrTitle"/>
          </p:nvPr>
        </p:nvSpPr>
        <p:spPr>
          <a:xfrm>
            <a:off x="990600" y="1752600"/>
            <a:ext cx="7772400" cy="1143000"/>
          </a:xfrm>
        </p:spPr>
        <p:txBody>
          <a:bodyPr/>
          <a:lstStyle>
            <a:lvl1pPr>
              <a:defRPr/>
            </a:lvl1pPr>
          </a:lstStyle>
          <a:p>
            <a:r>
              <a:rPr lang="it-IT"/>
              <a:t>Fare clic per modificare lo stile del titolo dello schema</a:t>
            </a:r>
          </a:p>
        </p:txBody>
      </p:sp>
      <p:sp>
        <p:nvSpPr>
          <p:cNvPr id="28740"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it-IT"/>
              <a:t>Fare clic per modificare lo stile del sottotitolo dello schema</a:t>
            </a:r>
          </a:p>
        </p:txBody>
      </p:sp>
      <p:sp>
        <p:nvSpPr>
          <p:cNvPr id="69" name="Rectangle 69"/>
          <p:cNvSpPr>
            <a:spLocks noGrp="1" noChangeArrowheads="1"/>
          </p:cNvSpPr>
          <p:nvPr>
            <p:ph type="dt" sz="quarter" idx="10"/>
          </p:nvPr>
        </p:nvSpPr>
        <p:spPr/>
        <p:txBody>
          <a:bodyPr/>
          <a:lstStyle>
            <a:lvl1pPr>
              <a:defRPr/>
            </a:lvl1pPr>
          </a:lstStyle>
          <a:p>
            <a:pPr>
              <a:defRPr/>
            </a:pPr>
            <a:endParaRPr lang="it-IT"/>
          </a:p>
        </p:txBody>
      </p:sp>
      <p:sp>
        <p:nvSpPr>
          <p:cNvPr id="70" name="Rectangle 70"/>
          <p:cNvSpPr>
            <a:spLocks noGrp="1" noChangeArrowheads="1"/>
          </p:cNvSpPr>
          <p:nvPr>
            <p:ph type="ftr" sz="quarter" idx="11"/>
          </p:nvPr>
        </p:nvSpPr>
        <p:spPr/>
        <p:txBody>
          <a:bodyPr/>
          <a:lstStyle>
            <a:lvl1pPr>
              <a:defRPr/>
            </a:lvl1pPr>
          </a:lstStyle>
          <a:p>
            <a:pPr>
              <a:defRPr/>
            </a:pPr>
            <a:endParaRPr lang="it-IT"/>
          </a:p>
        </p:txBody>
      </p:sp>
      <p:sp>
        <p:nvSpPr>
          <p:cNvPr id="71" name="Rectangle 71"/>
          <p:cNvSpPr>
            <a:spLocks noGrp="1" noChangeArrowheads="1"/>
          </p:cNvSpPr>
          <p:nvPr>
            <p:ph type="sldNum" sz="quarter" idx="12"/>
          </p:nvPr>
        </p:nvSpPr>
        <p:spPr/>
        <p:txBody>
          <a:bodyPr/>
          <a:lstStyle>
            <a:lvl1pPr>
              <a:defRPr/>
            </a:lvl1pPr>
          </a:lstStyle>
          <a:p>
            <a:pPr>
              <a:defRPr/>
            </a:pPr>
            <a:fld id="{1133A372-69CF-42C2-9817-5370B6CE60B9}"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C50BB31A-F0B3-438C-AC2E-8185AA2B0339}"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10350" y="304800"/>
            <a:ext cx="2000250" cy="57150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304800"/>
            <a:ext cx="5848350" cy="57150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03000DF9-001C-4A80-9C42-FFBFF0C201B0}"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A7F9D559-DAD7-4171-B0F9-8FC5D507FBE6}"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AC733D8E-2118-4038-8157-16FCC8B87AAB}"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65"/>
          <p:cNvSpPr>
            <a:spLocks noGrp="1" noChangeArrowheads="1"/>
          </p:cNvSpPr>
          <p:nvPr>
            <p:ph type="dt" sz="half" idx="10"/>
          </p:nvPr>
        </p:nvSpPr>
        <p:spPr>
          <a:ln/>
        </p:spPr>
        <p:txBody>
          <a:bodyPr/>
          <a:lstStyle>
            <a:lvl1pPr>
              <a:defRPr/>
            </a:lvl1pPr>
          </a:lstStyle>
          <a:p>
            <a:pPr>
              <a:defRPr/>
            </a:pPr>
            <a:endParaRPr lang="it-IT"/>
          </a:p>
        </p:txBody>
      </p:sp>
      <p:sp>
        <p:nvSpPr>
          <p:cNvPr id="6" name="Rectangle 66"/>
          <p:cNvSpPr>
            <a:spLocks noGrp="1" noChangeArrowheads="1"/>
          </p:cNvSpPr>
          <p:nvPr>
            <p:ph type="ftr" sz="quarter" idx="11"/>
          </p:nvPr>
        </p:nvSpPr>
        <p:spPr>
          <a:ln/>
        </p:spPr>
        <p:txBody>
          <a:bodyPr/>
          <a:lstStyle>
            <a:lvl1pPr>
              <a:defRPr/>
            </a:lvl1pPr>
          </a:lstStyle>
          <a:p>
            <a:pPr>
              <a:defRPr/>
            </a:pPr>
            <a:endParaRPr lang="it-IT"/>
          </a:p>
        </p:txBody>
      </p:sp>
      <p:sp>
        <p:nvSpPr>
          <p:cNvPr id="7" name="Rectangle 67"/>
          <p:cNvSpPr>
            <a:spLocks noGrp="1" noChangeArrowheads="1"/>
          </p:cNvSpPr>
          <p:nvPr>
            <p:ph type="sldNum" sz="quarter" idx="12"/>
          </p:nvPr>
        </p:nvSpPr>
        <p:spPr>
          <a:ln/>
        </p:spPr>
        <p:txBody>
          <a:bodyPr/>
          <a:lstStyle>
            <a:lvl1pPr>
              <a:defRPr/>
            </a:lvl1pPr>
          </a:lstStyle>
          <a:p>
            <a:pPr>
              <a:defRPr/>
            </a:pPr>
            <a:fld id="{5B128CA9-13F1-41FB-9285-50BF0D273706}"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65"/>
          <p:cNvSpPr>
            <a:spLocks noGrp="1" noChangeArrowheads="1"/>
          </p:cNvSpPr>
          <p:nvPr>
            <p:ph type="dt" sz="half" idx="10"/>
          </p:nvPr>
        </p:nvSpPr>
        <p:spPr>
          <a:ln/>
        </p:spPr>
        <p:txBody>
          <a:bodyPr/>
          <a:lstStyle>
            <a:lvl1pPr>
              <a:defRPr/>
            </a:lvl1pPr>
          </a:lstStyle>
          <a:p>
            <a:pPr>
              <a:defRPr/>
            </a:pPr>
            <a:endParaRPr lang="it-IT"/>
          </a:p>
        </p:txBody>
      </p:sp>
      <p:sp>
        <p:nvSpPr>
          <p:cNvPr id="8" name="Rectangle 66"/>
          <p:cNvSpPr>
            <a:spLocks noGrp="1" noChangeArrowheads="1"/>
          </p:cNvSpPr>
          <p:nvPr>
            <p:ph type="ftr" sz="quarter" idx="11"/>
          </p:nvPr>
        </p:nvSpPr>
        <p:spPr>
          <a:ln/>
        </p:spPr>
        <p:txBody>
          <a:bodyPr/>
          <a:lstStyle>
            <a:lvl1pPr>
              <a:defRPr/>
            </a:lvl1pPr>
          </a:lstStyle>
          <a:p>
            <a:pPr>
              <a:defRPr/>
            </a:pPr>
            <a:endParaRPr lang="it-IT"/>
          </a:p>
        </p:txBody>
      </p:sp>
      <p:sp>
        <p:nvSpPr>
          <p:cNvPr id="9" name="Rectangle 67"/>
          <p:cNvSpPr>
            <a:spLocks noGrp="1" noChangeArrowheads="1"/>
          </p:cNvSpPr>
          <p:nvPr>
            <p:ph type="sldNum" sz="quarter" idx="12"/>
          </p:nvPr>
        </p:nvSpPr>
        <p:spPr>
          <a:ln/>
        </p:spPr>
        <p:txBody>
          <a:bodyPr/>
          <a:lstStyle>
            <a:lvl1pPr>
              <a:defRPr/>
            </a:lvl1pPr>
          </a:lstStyle>
          <a:p>
            <a:pPr>
              <a:defRPr/>
            </a:pPr>
            <a:fld id="{DCC20FC8-F016-4BAA-95E4-8C83511D7943}"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65"/>
          <p:cNvSpPr>
            <a:spLocks noGrp="1" noChangeArrowheads="1"/>
          </p:cNvSpPr>
          <p:nvPr>
            <p:ph type="dt" sz="half" idx="10"/>
          </p:nvPr>
        </p:nvSpPr>
        <p:spPr>
          <a:ln/>
        </p:spPr>
        <p:txBody>
          <a:bodyPr/>
          <a:lstStyle>
            <a:lvl1pPr>
              <a:defRPr/>
            </a:lvl1pPr>
          </a:lstStyle>
          <a:p>
            <a:pPr>
              <a:defRPr/>
            </a:pPr>
            <a:endParaRPr lang="it-IT"/>
          </a:p>
        </p:txBody>
      </p:sp>
      <p:sp>
        <p:nvSpPr>
          <p:cNvPr id="4" name="Rectangle 66"/>
          <p:cNvSpPr>
            <a:spLocks noGrp="1" noChangeArrowheads="1"/>
          </p:cNvSpPr>
          <p:nvPr>
            <p:ph type="ftr" sz="quarter" idx="11"/>
          </p:nvPr>
        </p:nvSpPr>
        <p:spPr>
          <a:ln/>
        </p:spPr>
        <p:txBody>
          <a:bodyPr/>
          <a:lstStyle>
            <a:lvl1pPr>
              <a:defRPr/>
            </a:lvl1pPr>
          </a:lstStyle>
          <a:p>
            <a:pPr>
              <a:defRPr/>
            </a:pPr>
            <a:endParaRPr lang="it-IT"/>
          </a:p>
        </p:txBody>
      </p:sp>
      <p:sp>
        <p:nvSpPr>
          <p:cNvPr id="5" name="Rectangle 67"/>
          <p:cNvSpPr>
            <a:spLocks noGrp="1" noChangeArrowheads="1"/>
          </p:cNvSpPr>
          <p:nvPr>
            <p:ph type="sldNum" sz="quarter" idx="12"/>
          </p:nvPr>
        </p:nvSpPr>
        <p:spPr>
          <a:ln/>
        </p:spPr>
        <p:txBody>
          <a:bodyPr/>
          <a:lstStyle>
            <a:lvl1pPr>
              <a:defRPr/>
            </a:lvl1pPr>
          </a:lstStyle>
          <a:p>
            <a:pPr>
              <a:defRPr/>
            </a:pPr>
            <a:fld id="{BA75ECEA-2974-44EA-B977-2350BEB8618A}"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65"/>
          <p:cNvSpPr>
            <a:spLocks noGrp="1" noChangeArrowheads="1"/>
          </p:cNvSpPr>
          <p:nvPr>
            <p:ph type="dt" sz="half" idx="10"/>
          </p:nvPr>
        </p:nvSpPr>
        <p:spPr>
          <a:ln/>
        </p:spPr>
        <p:txBody>
          <a:bodyPr/>
          <a:lstStyle>
            <a:lvl1pPr>
              <a:defRPr/>
            </a:lvl1pPr>
          </a:lstStyle>
          <a:p>
            <a:pPr>
              <a:defRPr/>
            </a:pPr>
            <a:endParaRPr lang="it-IT"/>
          </a:p>
        </p:txBody>
      </p:sp>
      <p:sp>
        <p:nvSpPr>
          <p:cNvPr id="3" name="Rectangle 66"/>
          <p:cNvSpPr>
            <a:spLocks noGrp="1" noChangeArrowheads="1"/>
          </p:cNvSpPr>
          <p:nvPr>
            <p:ph type="ftr" sz="quarter" idx="11"/>
          </p:nvPr>
        </p:nvSpPr>
        <p:spPr>
          <a:ln/>
        </p:spPr>
        <p:txBody>
          <a:bodyPr/>
          <a:lstStyle>
            <a:lvl1pPr>
              <a:defRPr/>
            </a:lvl1pPr>
          </a:lstStyle>
          <a:p>
            <a:pPr>
              <a:defRPr/>
            </a:pPr>
            <a:endParaRPr lang="it-IT"/>
          </a:p>
        </p:txBody>
      </p:sp>
      <p:sp>
        <p:nvSpPr>
          <p:cNvPr id="4" name="Rectangle 67"/>
          <p:cNvSpPr>
            <a:spLocks noGrp="1" noChangeArrowheads="1"/>
          </p:cNvSpPr>
          <p:nvPr>
            <p:ph type="sldNum" sz="quarter" idx="12"/>
          </p:nvPr>
        </p:nvSpPr>
        <p:spPr>
          <a:ln/>
        </p:spPr>
        <p:txBody>
          <a:bodyPr/>
          <a:lstStyle>
            <a:lvl1pPr>
              <a:defRPr/>
            </a:lvl1pPr>
          </a:lstStyle>
          <a:p>
            <a:pPr>
              <a:defRPr/>
            </a:pPr>
            <a:fld id="{89A08177-08AF-429C-BDF8-BFA91397AEB0}"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65"/>
          <p:cNvSpPr>
            <a:spLocks noGrp="1" noChangeArrowheads="1"/>
          </p:cNvSpPr>
          <p:nvPr>
            <p:ph type="dt" sz="half" idx="10"/>
          </p:nvPr>
        </p:nvSpPr>
        <p:spPr>
          <a:ln/>
        </p:spPr>
        <p:txBody>
          <a:bodyPr/>
          <a:lstStyle>
            <a:lvl1pPr>
              <a:defRPr/>
            </a:lvl1pPr>
          </a:lstStyle>
          <a:p>
            <a:pPr>
              <a:defRPr/>
            </a:pPr>
            <a:endParaRPr lang="it-IT"/>
          </a:p>
        </p:txBody>
      </p:sp>
      <p:sp>
        <p:nvSpPr>
          <p:cNvPr id="6" name="Rectangle 66"/>
          <p:cNvSpPr>
            <a:spLocks noGrp="1" noChangeArrowheads="1"/>
          </p:cNvSpPr>
          <p:nvPr>
            <p:ph type="ftr" sz="quarter" idx="11"/>
          </p:nvPr>
        </p:nvSpPr>
        <p:spPr>
          <a:ln/>
        </p:spPr>
        <p:txBody>
          <a:bodyPr/>
          <a:lstStyle>
            <a:lvl1pPr>
              <a:defRPr/>
            </a:lvl1pPr>
          </a:lstStyle>
          <a:p>
            <a:pPr>
              <a:defRPr/>
            </a:pPr>
            <a:endParaRPr lang="it-IT"/>
          </a:p>
        </p:txBody>
      </p:sp>
      <p:sp>
        <p:nvSpPr>
          <p:cNvPr id="7" name="Rectangle 67"/>
          <p:cNvSpPr>
            <a:spLocks noGrp="1" noChangeArrowheads="1"/>
          </p:cNvSpPr>
          <p:nvPr>
            <p:ph type="sldNum" sz="quarter" idx="12"/>
          </p:nvPr>
        </p:nvSpPr>
        <p:spPr>
          <a:ln/>
        </p:spPr>
        <p:txBody>
          <a:bodyPr/>
          <a:lstStyle>
            <a:lvl1pPr>
              <a:defRPr/>
            </a:lvl1pPr>
          </a:lstStyle>
          <a:p>
            <a:pPr>
              <a:defRPr/>
            </a:pPr>
            <a:fld id="{2D931B85-458D-4475-A6A7-931AA67B1C76}"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65"/>
          <p:cNvSpPr>
            <a:spLocks noGrp="1" noChangeArrowheads="1"/>
          </p:cNvSpPr>
          <p:nvPr>
            <p:ph type="dt" sz="half" idx="10"/>
          </p:nvPr>
        </p:nvSpPr>
        <p:spPr>
          <a:ln/>
        </p:spPr>
        <p:txBody>
          <a:bodyPr/>
          <a:lstStyle>
            <a:lvl1pPr>
              <a:defRPr/>
            </a:lvl1pPr>
          </a:lstStyle>
          <a:p>
            <a:pPr>
              <a:defRPr/>
            </a:pPr>
            <a:endParaRPr lang="it-IT"/>
          </a:p>
        </p:txBody>
      </p:sp>
      <p:sp>
        <p:nvSpPr>
          <p:cNvPr id="6" name="Rectangle 66"/>
          <p:cNvSpPr>
            <a:spLocks noGrp="1" noChangeArrowheads="1"/>
          </p:cNvSpPr>
          <p:nvPr>
            <p:ph type="ftr" sz="quarter" idx="11"/>
          </p:nvPr>
        </p:nvSpPr>
        <p:spPr>
          <a:ln/>
        </p:spPr>
        <p:txBody>
          <a:bodyPr/>
          <a:lstStyle>
            <a:lvl1pPr>
              <a:defRPr/>
            </a:lvl1pPr>
          </a:lstStyle>
          <a:p>
            <a:pPr>
              <a:defRPr/>
            </a:pPr>
            <a:endParaRPr lang="it-IT"/>
          </a:p>
        </p:txBody>
      </p:sp>
      <p:sp>
        <p:nvSpPr>
          <p:cNvPr id="7" name="Rectangle 67"/>
          <p:cNvSpPr>
            <a:spLocks noGrp="1" noChangeArrowheads="1"/>
          </p:cNvSpPr>
          <p:nvPr>
            <p:ph type="sldNum" sz="quarter" idx="12"/>
          </p:nvPr>
        </p:nvSpPr>
        <p:spPr>
          <a:ln/>
        </p:spPr>
        <p:txBody>
          <a:bodyPr/>
          <a:lstStyle>
            <a:lvl1pPr>
              <a:defRPr/>
            </a:lvl1pPr>
          </a:lstStyle>
          <a:p>
            <a:pPr>
              <a:defRPr/>
            </a:pPr>
            <a:fld id="{682653AD-9032-4FDF-BB92-55706163B270}"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grpSp>
          <p:nvGrpSpPr>
            <p:cNvPr id="1032" name="Group 3"/>
            <p:cNvGrpSpPr>
              <a:grpSpLocks/>
            </p:cNvGrpSpPr>
            <p:nvPr/>
          </p:nvGrpSpPr>
          <p:grpSpPr bwMode="auto">
            <a:xfrm>
              <a:off x="0" y="0"/>
              <a:ext cx="5760" cy="4320"/>
              <a:chOff x="0" y="0"/>
              <a:chExt cx="5760" cy="4320"/>
            </a:xfrm>
          </p:grpSpPr>
          <p:grpSp>
            <p:nvGrpSpPr>
              <p:cNvPr id="1039" name="Group 4"/>
              <p:cNvGrpSpPr>
                <a:grpSpLocks/>
              </p:cNvGrpSpPr>
              <p:nvPr/>
            </p:nvGrpSpPr>
            <p:grpSpPr bwMode="auto">
              <a:xfrm>
                <a:off x="0" y="192"/>
                <a:ext cx="5760" cy="4032"/>
                <a:chOff x="0" y="192"/>
                <a:chExt cx="5760" cy="4032"/>
              </a:xfrm>
            </p:grpSpPr>
            <p:sp>
              <p:nvSpPr>
                <p:cNvPr id="27653"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4"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5"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6"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7"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8"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9"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0"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1"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2"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3"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4"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5"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6"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7"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8"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9"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0"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1"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2"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3"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4"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nvGrpSpPr>
              <p:cNvPr id="1040" name="Group 27"/>
              <p:cNvGrpSpPr>
                <a:grpSpLocks/>
              </p:cNvGrpSpPr>
              <p:nvPr/>
            </p:nvGrpSpPr>
            <p:grpSpPr bwMode="auto">
              <a:xfrm>
                <a:off x="192" y="0"/>
                <a:ext cx="5376" cy="4320"/>
                <a:chOff x="192" y="0"/>
                <a:chExt cx="5376" cy="4320"/>
              </a:xfrm>
            </p:grpSpPr>
            <p:sp>
              <p:nvSpPr>
                <p:cNvPr id="27676"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7"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8"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9"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0"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1"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2"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3"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4"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5"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6"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7"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8"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9"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0"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1"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2"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3"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4"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5"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6"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7"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8"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9"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0"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1"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2"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3"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4"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sp>
          <p:nvSpPr>
            <p:cNvPr id="27705"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6" name="Line 58"/>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nvGrpSpPr>
            <p:cNvPr id="1035" name="Group 59"/>
            <p:cNvGrpSpPr>
              <a:grpSpLocks/>
            </p:cNvGrpSpPr>
            <p:nvPr/>
          </p:nvGrpSpPr>
          <p:grpSpPr bwMode="auto">
            <a:xfrm>
              <a:off x="261" y="892"/>
              <a:ext cx="1124" cy="1464"/>
              <a:chOff x="96" y="916"/>
              <a:chExt cx="2208" cy="2876"/>
            </a:xfrm>
          </p:grpSpPr>
          <p:sp>
            <p:nvSpPr>
              <p:cNvPr id="27708" name="Line 60"/>
              <p:cNvSpPr>
                <a:spLocks noChangeShapeType="1"/>
              </p:cNvSpPr>
              <p:nvPr/>
            </p:nvSpPr>
            <p:spPr bwMode="ltGray">
              <a:xfrm flipH="1">
                <a:off x="96" y="1038"/>
                <a:ext cx="2208" cy="0"/>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9" name="Line 61"/>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10" name="Arc 62"/>
              <p:cNvSpPr>
                <a:spLocks/>
              </p:cNvSpPr>
              <p:nvPr/>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sp>
        <p:nvSpPr>
          <p:cNvPr id="1027" name="Rectangle 63"/>
          <p:cNvSpPr>
            <a:spLocks noGrp="1" noChangeArrowheads="1"/>
          </p:cNvSpPr>
          <p:nvPr>
            <p:ph type="title"/>
          </p:nvPr>
        </p:nvSpPr>
        <p:spPr bwMode="auto">
          <a:xfrm>
            <a:off x="609600" y="3048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a:t>Fare clic per modificare lo stile del titolo dello schema</a:t>
            </a:r>
          </a:p>
        </p:txBody>
      </p:sp>
      <p:sp>
        <p:nvSpPr>
          <p:cNvPr id="1028"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27713" name="Rectangle 6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spcBef>
                <a:spcPct val="0"/>
              </a:spcBef>
              <a:buClrTx/>
              <a:buFontTx/>
              <a:buNone/>
              <a:defRPr sz="1400">
                <a:latin typeface="+mn-lt"/>
              </a:defRPr>
            </a:lvl1pPr>
          </a:lstStyle>
          <a:p>
            <a:pPr>
              <a:defRPr/>
            </a:pPr>
            <a:endParaRPr lang="it-IT"/>
          </a:p>
        </p:txBody>
      </p:sp>
      <p:sp>
        <p:nvSpPr>
          <p:cNvPr id="27714" name="Rectangle 6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0" hangingPunct="0">
              <a:spcBef>
                <a:spcPct val="0"/>
              </a:spcBef>
              <a:buClrTx/>
              <a:buFontTx/>
              <a:buNone/>
              <a:defRPr sz="1400">
                <a:latin typeface="+mn-lt"/>
              </a:defRPr>
            </a:lvl1pPr>
          </a:lstStyle>
          <a:p>
            <a:pPr>
              <a:defRPr/>
            </a:pPr>
            <a:endParaRPr lang="it-IT"/>
          </a:p>
        </p:txBody>
      </p:sp>
      <p:sp>
        <p:nvSpPr>
          <p:cNvPr id="27715" name="Rectangle 6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buClrTx/>
              <a:buFontTx/>
              <a:buNone/>
              <a:defRPr sz="1400">
                <a:latin typeface="+mn-lt"/>
              </a:defRPr>
            </a:lvl1pPr>
          </a:lstStyle>
          <a:p>
            <a:pPr>
              <a:defRPr/>
            </a:pPr>
            <a:fld id="{50BBB78C-A580-4F9F-BF3C-C433DBF2F9C2}"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giuseppe.borruso@econ.units.i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instagram.com/reel/DIRX-YRuFtC/"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Capital_(economics)" TargetMode="External"/><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hyperlink" Target="https://en.wikipedia.org/wiki/Raw_materia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commons.wikimedia.org/w/index.php?curid=141896621" TargetMode="External"/><Relationship Id="rId4" Type="http://schemas.openxmlformats.org/officeDocument/2006/relationships/hyperlink" Target="https://transportgeography.org/contents/chapter2/transport-and-spatial-organization/world-core-periphery/"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990600" y="2501900"/>
            <a:ext cx="7772400" cy="1143000"/>
          </a:xfrm>
        </p:spPr>
        <p:txBody>
          <a:bodyPr/>
          <a:lstStyle/>
          <a:p>
            <a:pPr eaLnBrk="1" hangingPunct="1"/>
            <a:r>
              <a:rPr lang="it-IT" sz="3600" b="1" dirty="0" err="1">
                <a:latin typeface="Arial" charset="0"/>
              </a:rPr>
              <a:t>Economic</a:t>
            </a:r>
            <a:r>
              <a:rPr lang="it-IT" sz="3600" b="1" dirty="0">
                <a:latin typeface="Arial" charset="0"/>
              </a:rPr>
              <a:t> </a:t>
            </a:r>
            <a:r>
              <a:rPr lang="it-IT" sz="3600" b="1" dirty="0" err="1">
                <a:latin typeface="Arial" charset="0"/>
              </a:rPr>
              <a:t>Geography</a:t>
            </a:r>
            <a:r>
              <a:rPr lang="it-IT" sz="3600" b="1" dirty="0">
                <a:latin typeface="Arial" charset="0"/>
              </a:rPr>
              <a:t> </a:t>
            </a:r>
            <a:br>
              <a:rPr lang="it-IT" sz="3600" b="1" dirty="0">
                <a:latin typeface="Arial" charset="0"/>
              </a:rPr>
            </a:br>
            <a:br>
              <a:rPr lang="it-IT" sz="3600" b="1" dirty="0">
                <a:latin typeface="Arial" charset="0"/>
              </a:rPr>
            </a:br>
            <a:r>
              <a:rPr lang="it-IT" sz="2400" dirty="0">
                <a:latin typeface="Arial" charset="0"/>
              </a:rPr>
              <a:t>5 – Industry in a </a:t>
            </a:r>
            <a:r>
              <a:rPr lang="it-IT" sz="2400" dirty="0" err="1">
                <a:latin typeface="Arial" charset="0"/>
              </a:rPr>
              <a:t>globalized</a:t>
            </a:r>
            <a:r>
              <a:rPr lang="it-IT" sz="2400" dirty="0">
                <a:latin typeface="Arial" charset="0"/>
              </a:rPr>
              <a:t> World</a:t>
            </a:r>
            <a:endParaRPr lang="it-IT" sz="2000" b="1" i="1" dirty="0">
              <a:latin typeface="Arial" charset="0"/>
            </a:endParaRPr>
          </a:p>
        </p:txBody>
      </p:sp>
      <p:pic>
        <p:nvPicPr>
          <p:cNvPr id="5" name="Picture 4" descr="Università degli Studi di Tries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384"/>
            <a:ext cx="3324225" cy="723900"/>
          </a:xfrm>
          <a:prstGeom prst="rect">
            <a:avLst/>
          </a:prstGeom>
          <a:noFill/>
          <a:extLst>
            <a:ext uri="{909E8E84-426E-40DD-AFC4-6F175D3DCCD1}">
              <a14:hiddenFill xmlns:a14="http://schemas.microsoft.com/office/drawing/2010/main">
                <a:solidFill>
                  <a:srgbClr val="FFFFFF"/>
                </a:solidFill>
              </a14:hiddenFill>
            </a:ext>
          </a:extLst>
        </p:spPr>
      </p:pic>
      <p:sp>
        <p:nvSpPr>
          <p:cNvPr id="2" name="Sottotitolo 1"/>
          <p:cNvSpPr>
            <a:spLocks noGrp="1"/>
          </p:cNvSpPr>
          <p:nvPr>
            <p:ph type="subTitle" idx="1"/>
          </p:nvPr>
        </p:nvSpPr>
        <p:spPr/>
        <p:txBody>
          <a:bodyPr/>
          <a:lstStyle/>
          <a:p>
            <a:endParaRPr lang="it-IT" dirty="0"/>
          </a:p>
        </p:txBody>
      </p:sp>
      <p:sp>
        <p:nvSpPr>
          <p:cNvPr id="6" name="Rectangle 3" descr="Rectangle: Click to edit Master text styles&#10;Second level&#10;Third level&#10;Fourth level&#10;Fifth level"/>
          <p:cNvSpPr txBox="1">
            <a:spLocks noChangeArrowheads="1"/>
          </p:cNvSpPr>
          <p:nvPr/>
        </p:nvSpPr>
        <p:spPr bwMode="auto">
          <a:xfrm>
            <a:off x="1143000" y="3462338"/>
            <a:ext cx="64008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hlink"/>
              </a:buClr>
              <a:buSzPct val="110000"/>
              <a:buFont typeface="Wingdings" pitchFamily="2" charset="2"/>
              <a:buNone/>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a:lstStyle>
          <a:p>
            <a:pPr eaLnBrk="1" hangingPunct="1"/>
            <a:endParaRPr lang="it-IT" sz="1800" kern="0" dirty="0"/>
          </a:p>
          <a:p>
            <a:pPr eaLnBrk="1" hangingPunct="1"/>
            <a:endParaRPr lang="it-IT" sz="1800" kern="0" dirty="0"/>
          </a:p>
          <a:p>
            <a:pPr eaLnBrk="1" hangingPunct="1"/>
            <a:r>
              <a:rPr lang="it-IT" sz="1800" kern="0" dirty="0"/>
              <a:t>121EC</a:t>
            </a:r>
          </a:p>
          <a:p>
            <a:pPr eaLnBrk="1" hangingPunct="1"/>
            <a:endParaRPr lang="it-IT" sz="1800" kern="0" dirty="0"/>
          </a:p>
          <a:p>
            <a:pPr eaLnBrk="1" hangingPunct="1">
              <a:spcBef>
                <a:spcPct val="15000"/>
              </a:spcBef>
            </a:pPr>
            <a:r>
              <a:rPr lang="it-IT" sz="1600" kern="0" dirty="0"/>
              <a:t>A.Y. 2025/2026</a:t>
            </a:r>
          </a:p>
          <a:p>
            <a:pPr eaLnBrk="1" hangingPunct="1">
              <a:spcBef>
                <a:spcPct val="15000"/>
              </a:spcBef>
            </a:pPr>
            <a:r>
              <a:rPr lang="it-IT" sz="1600" kern="0" dirty="0"/>
              <a:t>Dr. Giuseppe Borruso</a:t>
            </a:r>
          </a:p>
          <a:p>
            <a:pPr eaLnBrk="1" hangingPunct="1">
              <a:spcBef>
                <a:spcPct val="15000"/>
              </a:spcBef>
            </a:pPr>
            <a:r>
              <a:rPr lang="it-IT" sz="1600" kern="0" dirty="0" err="1"/>
              <a:t>Department</a:t>
            </a:r>
            <a:r>
              <a:rPr lang="it-IT" sz="1600" kern="0" dirty="0"/>
              <a:t> of </a:t>
            </a:r>
            <a:r>
              <a:rPr lang="it-IT" sz="1600" kern="0" dirty="0" err="1"/>
              <a:t>Economics</a:t>
            </a:r>
            <a:r>
              <a:rPr lang="it-IT" sz="1600" kern="0" dirty="0"/>
              <a:t>, Business, </a:t>
            </a:r>
            <a:r>
              <a:rPr lang="it-IT" sz="1600" kern="0" dirty="0" err="1"/>
              <a:t>Mathematics</a:t>
            </a:r>
            <a:r>
              <a:rPr lang="it-IT" sz="1600" kern="0" dirty="0"/>
              <a:t> and </a:t>
            </a:r>
            <a:r>
              <a:rPr lang="it-IT" sz="1600" kern="0" dirty="0" err="1"/>
              <a:t>Statistics</a:t>
            </a:r>
            <a:endParaRPr lang="it-IT" sz="1600" kern="0" dirty="0"/>
          </a:p>
          <a:p>
            <a:pPr eaLnBrk="1" hangingPunct="1">
              <a:spcBef>
                <a:spcPct val="15000"/>
              </a:spcBef>
            </a:pPr>
            <a:r>
              <a:rPr lang="it-IT" sz="1600" kern="0" dirty="0" err="1"/>
              <a:t>University</a:t>
            </a:r>
            <a:r>
              <a:rPr lang="it-IT" sz="1600" kern="0" dirty="0"/>
              <a:t> of Trieste</a:t>
            </a:r>
          </a:p>
          <a:p>
            <a:pPr eaLnBrk="1" hangingPunct="1">
              <a:spcBef>
                <a:spcPct val="15000"/>
              </a:spcBef>
            </a:pPr>
            <a:r>
              <a:rPr lang="it-IT" sz="1600" kern="0" dirty="0"/>
              <a:t>E-mail. </a:t>
            </a:r>
            <a:r>
              <a:rPr lang="it-IT" sz="1600" kern="0" dirty="0">
                <a:hlinkClick r:id="rId4"/>
              </a:rPr>
              <a:t>giuseppe.borruso@econ.units.it</a:t>
            </a:r>
            <a:endParaRPr lang="it-IT" sz="1600" kern="0" dirty="0"/>
          </a:p>
          <a:p>
            <a:pPr eaLnBrk="1" hangingPunct="1">
              <a:spcBef>
                <a:spcPct val="15000"/>
              </a:spcBef>
            </a:pPr>
            <a:r>
              <a:rPr lang="it-IT" sz="1600" kern="0" dirty="0" err="1"/>
              <a:t>Ph</a:t>
            </a:r>
            <a:r>
              <a:rPr lang="it-IT" sz="1600" kern="0" dirty="0"/>
              <a:t>. +39 040 558 </a:t>
            </a:r>
            <a:r>
              <a:rPr lang="it-IT" sz="1600" b="1" kern="0" dirty="0"/>
              <a:t>7008</a:t>
            </a:r>
          </a:p>
          <a:p>
            <a:pPr eaLnBrk="1" hangingPunct="1">
              <a:spcBef>
                <a:spcPct val="15000"/>
              </a:spcBef>
            </a:pPr>
            <a:r>
              <a:rPr lang="it-IT" sz="1600" kern="0" dirty="0" err="1"/>
              <a:t>Skype</a:t>
            </a:r>
            <a:r>
              <a:rPr lang="it-IT" sz="1600" kern="0" dirty="0"/>
              <a:t>:  </a:t>
            </a:r>
            <a:r>
              <a:rPr lang="it-IT" sz="1600" kern="0" dirty="0" err="1"/>
              <a:t>giuseppe.borruso</a:t>
            </a:r>
            <a:r>
              <a:rPr lang="it-IT" sz="1600" kern="0"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1277BB-F37C-21B5-3369-332C9884557E}"/>
              </a:ext>
            </a:extLst>
          </p:cNvPr>
          <p:cNvSpPr>
            <a:spLocks noGrp="1"/>
          </p:cNvSpPr>
          <p:nvPr>
            <p:ph type="title"/>
          </p:nvPr>
        </p:nvSpPr>
        <p:spPr/>
        <p:txBody>
          <a:bodyPr>
            <a:noAutofit/>
          </a:bodyPr>
          <a:lstStyle/>
          <a:p>
            <a:r>
              <a:rPr lang="en-US" sz="1800" dirty="0"/>
              <a:t>Tim Cook credits the high quantity of high-end engineers and very skilled laborers for China being the hub of the majority of Apple’s production.</a:t>
            </a:r>
            <a:endParaRPr lang="it-IT" sz="1800" dirty="0"/>
          </a:p>
        </p:txBody>
      </p:sp>
      <p:sp>
        <p:nvSpPr>
          <p:cNvPr id="3" name="Segnaposto contenuto 2">
            <a:extLst>
              <a:ext uri="{FF2B5EF4-FFF2-40B4-BE49-F238E27FC236}">
                <a16:creationId xmlns:a16="http://schemas.microsoft.com/office/drawing/2014/main" id="{54321837-6FC4-9BF5-9CAC-C9362F8D85C9}"/>
              </a:ext>
            </a:extLst>
          </p:cNvPr>
          <p:cNvSpPr>
            <a:spLocks noGrp="1"/>
          </p:cNvSpPr>
          <p:nvPr>
            <p:ph idx="1"/>
          </p:nvPr>
        </p:nvSpPr>
        <p:spPr/>
        <p:txBody>
          <a:bodyPr/>
          <a:lstStyle/>
          <a:p>
            <a:endParaRPr lang="it-IT"/>
          </a:p>
        </p:txBody>
      </p:sp>
      <p:sp>
        <p:nvSpPr>
          <p:cNvPr id="5" name="CasellaDiTesto 4">
            <a:extLst>
              <a:ext uri="{FF2B5EF4-FFF2-40B4-BE49-F238E27FC236}">
                <a16:creationId xmlns:a16="http://schemas.microsoft.com/office/drawing/2014/main" id="{54CD58B5-FF25-52CB-4DD3-480DFF9687BE}"/>
              </a:ext>
            </a:extLst>
          </p:cNvPr>
          <p:cNvSpPr txBox="1"/>
          <p:nvPr/>
        </p:nvSpPr>
        <p:spPr>
          <a:xfrm>
            <a:off x="152400" y="6029980"/>
            <a:ext cx="9144000" cy="523220"/>
          </a:xfrm>
          <a:prstGeom prst="rect">
            <a:avLst/>
          </a:prstGeom>
          <a:noFill/>
        </p:spPr>
        <p:txBody>
          <a:bodyPr wrap="square">
            <a:spAutoFit/>
          </a:bodyPr>
          <a:lstStyle/>
          <a:p>
            <a:r>
              <a:rPr lang="it-IT" dirty="0">
                <a:hlinkClick r:id="rId2"/>
              </a:rPr>
              <a:t>https://www.instagram.com/reel/DIRX-YRuFtC/</a:t>
            </a:r>
            <a:r>
              <a:rPr lang="it-IT" dirty="0"/>
              <a:t> </a:t>
            </a:r>
          </a:p>
        </p:txBody>
      </p:sp>
      <p:pic>
        <p:nvPicPr>
          <p:cNvPr id="7" name="Immagine 6">
            <a:extLst>
              <a:ext uri="{FF2B5EF4-FFF2-40B4-BE49-F238E27FC236}">
                <a16:creationId xmlns:a16="http://schemas.microsoft.com/office/drawing/2014/main" id="{88E09D46-A4A5-CEBA-C835-743BBB4433F6}"/>
              </a:ext>
            </a:extLst>
          </p:cNvPr>
          <p:cNvPicPr>
            <a:picLocks noChangeAspect="1"/>
          </p:cNvPicPr>
          <p:nvPr/>
        </p:nvPicPr>
        <p:blipFill>
          <a:blip r:embed="rId3"/>
          <a:srcRect t="11680" b="6600"/>
          <a:stretch>
            <a:fillRect/>
          </a:stretch>
        </p:blipFill>
        <p:spPr>
          <a:xfrm>
            <a:off x="0" y="1546448"/>
            <a:ext cx="9144000" cy="4203268"/>
          </a:xfrm>
          <a:prstGeom prst="rect">
            <a:avLst/>
          </a:prstGeom>
        </p:spPr>
      </p:pic>
    </p:spTree>
    <p:extLst>
      <p:ext uri="{BB962C8B-B14F-4D97-AF65-F5344CB8AC3E}">
        <p14:creationId xmlns:p14="http://schemas.microsoft.com/office/powerpoint/2010/main" val="2031714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12C1B5-7A3B-7291-EB8C-26536C20C247}"/>
              </a:ext>
            </a:extLst>
          </p:cNvPr>
          <p:cNvSpPr>
            <a:spLocks noGrp="1"/>
          </p:cNvSpPr>
          <p:nvPr>
            <p:ph type="title"/>
          </p:nvPr>
        </p:nvSpPr>
        <p:spPr/>
        <p:txBody>
          <a:bodyPr/>
          <a:lstStyle/>
          <a:p>
            <a:r>
              <a:rPr lang="it-IT" sz="3200" dirty="0" err="1"/>
              <a:t>Dicken’s</a:t>
            </a:r>
            <a:r>
              <a:rPr lang="it-IT" sz="3200" dirty="0"/>
              <a:t> Global Production Networks</a:t>
            </a:r>
          </a:p>
        </p:txBody>
      </p:sp>
      <p:sp>
        <p:nvSpPr>
          <p:cNvPr id="3" name="Segnaposto contenuto 2">
            <a:extLst>
              <a:ext uri="{FF2B5EF4-FFF2-40B4-BE49-F238E27FC236}">
                <a16:creationId xmlns:a16="http://schemas.microsoft.com/office/drawing/2014/main" id="{6624CB54-A743-2945-C551-BB5929F66C30}"/>
              </a:ext>
            </a:extLst>
          </p:cNvPr>
          <p:cNvSpPr>
            <a:spLocks noGrp="1"/>
          </p:cNvSpPr>
          <p:nvPr>
            <p:ph idx="1"/>
          </p:nvPr>
        </p:nvSpPr>
        <p:spPr/>
        <p:txBody>
          <a:bodyPr>
            <a:normAutofit fontScale="77500" lnSpcReduction="20000"/>
          </a:bodyPr>
          <a:lstStyle/>
          <a:p>
            <a:r>
              <a:rPr lang="en-US" dirty="0"/>
              <a:t>Dicken extends Wallerstein’s concepts with a more detailed firm-level analysis.</a:t>
            </a:r>
          </a:p>
          <a:p>
            <a:r>
              <a:rPr lang="en-US" dirty="0"/>
              <a:t>Focuses on multinational and transnational corporations, decentralizing manufacturing and coordinating global value chains.</a:t>
            </a:r>
          </a:p>
          <a:p>
            <a:r>
              <a:rPr lang="en-US" dirty="0"/>
              <a:t>Production activities are frequently delocalized to the </a:t>
            </a:r>
            <a:r>
              <a:rPr lang="en-US" dirty="0" err="1"/>
              <a:t>Semiperiphery</a:t>
            </a:r>
            <a:r>
              <a:rPr lang="en-US" dirty="0"/>
              <a:t> and Periphery, while headquarters and strategic functions remain in the Core.</a:t>
            </a:r>
          </a:p>
          <a:p>
            <a:r>
              <a:rPr lang="en-US" dirty="0"/>
              <a:t>Emphasizes the networks and relationships (juridical, business, and labor flows) that connect firm activities across zones.</a:t>
            </a:r>
          </a:p>
          <a:p>
            <a:endParaRPr lang="it-IT" dirty="0"/>
          </a:p>
        </p:txBody>
      </p:sp>
    </p:spTree>
    <p:extLst>
      <p:ext uri="{BB962C8B-B14F-4D97-AF65-F5344CB8AC3E}">
        <p14:creationId xmlns:p14="http://schemas.microsoft.com/office/powerpoint/2010/main" val="3549545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85474E-B61C-AFB9-0EA3-27F2CFA5F1A0}"/>
              </a:ext>
            </a:extLst>
          </p:cNvPr>
          <p:cNvSpPr>
            <a:spLocks noGrp="1"/>
          </p:cNvSpPr>
          <p:nvPr>
            <p:ph type="title"/>
          </p:nvPr>
        </p:nvSpPr>
        <p:spPr/>
        <p:txBody>
          <a:bodyPr>
            <a:noAutofit/>
          </a:bodyPr>
          <a:lstStyle/>
          <a:p>
            <a:r>
              <a:rPr lang="en-US" sz="2800" dirty="0"/>
              <a:t>Main Actors of Global Production Networks</a:t>
            </a:r>
            <a:endParaRPr lang="it-IT" sz="2800" dirty="0"/>
          </a:p>
        </p:txBody>
      </p:sp>
      <p:sp>
        <p:nvSpPr>
          <p:cNvPr id="3" name="Segnaposto contenuto 2">
            <a:extLst>
              <a:ext uri="{FF2B5EF4-FFF2-40B4-BE49-F238E27FC236}">
                <a16:creationId xmlns:a16="http://schemas.microsoft.com/office/drawing/2014/main" id="{5CA63ACB-F075-C947-9C0E-0816DE7D4C88}"/>
              </a:ext>
            </a:extLst>
          </p:cNvPr>
          <p:cNvSpPr>
            <a:spLocks noGrp="1"/>
          </p:cNvSpPr>
          <p:nvPr>
            <p:ph idx="1"/>
          </p:nvPr>
        </p:nvSpPr>
        <p:spPr/>
        <p:txBody>
          <a:bodyPr>
            <a:normAutofit fontScale="55000" lnSpcReduction="20000"/>
          </a:bodyPr>
          <a:lstStyle/>
          <a:p>
            <a:r>
              <a:rPr lang="en-US" dirty="0"/>
              <a:t>Lead Firms: Large multinational enterprises or brands that design, coordinate, and control the production network; they orchestrate the system and capture the most value.</a:t>
            </a:r>
          </a:p>
          <a:p>
            <a:r>
              <a:rPr lang="en-US" dirty="0"/>
              <a:t>Tiered Suppliers:</a:t>
            </a:r>
          </a:p>
          <a:p>
            <a:pPr lvl="1"/>
            <a:r>
              <a:rPr lang="en-US" dirty="0"/>
              <a:t>Tier 1 (Strategic partners): Provide full-package services and close collaboration.</a:t>
            </a:r>
          </a:p>
          <a:p>
            <a:pPr lvl="1"/>
            <a:r>
              <a:rPr lang="en-US" dirty="0"/>
              <a:t>Tier 2 (Specialized suppliers): Offer specialized components or services.</a:t>
            </a:r>
          </a:p>
          <a:p>
            <a:pPr lvl="1"/>
            <a:r>
              <a:rPr lang="en-US" dirty="0"/>
              <a:t>Tier 3 (Generic suppliers): Provide basic, widely available parts or services.</a:t>
            </a:r>
          </a:p>
          <a:p>
            <a:r>
              <a:rPr lang="en-US" dirty="0"/>
              <a:t>Intermediaries: Firms or organizations overseeing finance, logistics, or industry standards and certifications.</a:t>
            </a:r>
          </a:p>
          <a:p>
            <a:r>
              <a:rPr lang="en-US" dirty="0"/>
              <a:t>Customers: Buyers, retailers, or end-users of the final products.</a:t>
            </a:r>
          </a:p>
          <a:p>
            <a:r>
              <a:rPr lang="en-US" dirty="0"/>
              <a:t>Non-firm Actors: Governments, international organizations, NGOs, labor unions, and consumer associations, influencing regulation, labor conditions, and standards.</a:t>
            </a:r>
          </a:p>
        </p:txBody>
      </p:sp>
    </p:spTree>
    <p:extLst>
      <p:ext uri="{BB962C8B-B14F-4D97-AF65-F5344CB8AC3E}">
        <p14:creationId xmlns:p14="http://schemas.microsoft.com/office/powerpoint/2010/main" val="875203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2DC717-1461-2CA4-A19C-38B80F61EC45}"/>
              </a:ext>
            </a:extLst>
          </p:cNvPr>
          <p:cNvSpPr>
            <a:spLocks noGrp="1"/>
          </p:cNvSpPr>
          <p:nvPr>
            <p:ph type="title"/>
          </p:nvPr>
        </p:nvSpPr>
        <p:spPr/>
        <p:txBody>
          <a:bodyPr>
            <a:noAutofit/>
          </a:bodyPr>
          <a:lstStyle/>
          <a:p>
            <a:r>
              <a:rPr lang="en-US" sz="2400" b="1" dirty="0"/>
              <a:t>‘Globalizing’ regional development: a global production networks perspective</a:t>
            </a:r>
            <a:endParaRPr lang="it-IT" sz="2400" dirty="0"/>
          </a:p>
        </p:txBody>
      </p:sp>
      <p:sp>
        <p:nvSpPr>
          <p:cNvPr id="3" name="Segnaposto contenuto 2">
            <a:extLst>
              <a:ext uri="{FF2B5EF4-FFF2-40B4-BE49-F238E27FC236}">
                <a16:creationId xmlns:a16="http://schemas.microsoft.com/office/drawing/2014/main" id="{5FF020C8-347E-C73E-B532-16761D048BD3}"/>
              </a:ext>
            </a:extLst>
          </p:cNvPr>
          <p:cNvSpPr>
            <a:spLocks noGrp="1"/>
          </p:cNvSpPr>
          <p:nvPr>
            <p:ph idx="1"/>
          </p:nvPr>
        </p:nvSpPr>
        <p:spPr/>
        <p:txBody>
          <a:bodyPr>
            <a:normAutofit lnSpcReduction="10000"/>
          </a:bodyPr>
          <a:lstStyle/>
          <a:p>
            <a:r>
              <a:rPr lang="en-US" sz="1600" dirty="0"/>
              <a:t>Recent literature concerning regional development has placed significant emphasis on local institutional structures and their capacity to ‘hold down’ the global. Conversely, work on inter-firm networks – such as the global commodity chain approach – has highlighted the significance of the organizational structures of global firms’ production systems and their relation to industrial upgrading. In this paper, drawing upon a global production networks perspective, we conceptualize the connections between ‘globalizing’ processes, as embodied in the production networks of transnational corporations, and regional development in specific territorial formations. We delimit the ‘strategic coupling’ of the global production networks of firms and regional economies which ultimately drives regional development through the processes of value creation, enhancement and capture. In doing so, we stress the multi-</a:t>
            </a:r>
            <a:r>
              <a:rPr lang="en-US" sz="1600" dirty="0" err="1"/>
              <a:t>scalarity</a:t>
            </a:r>
            <a:r>
              <a:rPr lang="en-US" sz="1600" dirty="0"/>
              <a:t> of the forces and processes underlying regional development, and thus do not privilege one particular geographical scale. By way of illustration, we introduce an example drawn from recent research into global production networks in East Asia and Europe. The example profiles the investments of car manufacturer BMW in Eastern Bavaria, Germany and Rayong, Thailand, and considers their implications for regional development.</a:t>
            </a:r>
            <a:endParaRPr lang="it-IT" sz="1600" dirty="0"/>
          </a:p>
        </p:txBody>
      </p:sp>
      <p:sp>
        <p:nvSpPr>
          <p:cNvPr id="5" name="CasellaDiTesto 4">
            <a:extLst>
              <a:ext uri="{FF2B5EF4-FFF2-40B4-BE49-F238E27FC236}">
                <a16:creationId xmlns:a16="http://schemas.microsoft.com/office/drawing/2014/main" id="{126E6B57-996F-825B-63FE-11B1270E35FA}"/>
              </a:ext>
            </a:extLst>
          </p:cNvPr>
          <p:cNvSpPr txBox="1"/>
          <p:nvPr/>
        </p:nvSpPr>
        <p:spPr>
          <a:xfrm>
            <a:off x="0" y="1393612"/>
            <a:ext cx="9144000" cy="523220"/>
          </a:xfrm>
          <a:prstGeom prst="rect">
            <a:avLst/>
          </a:prstGeom>
          <a:noFill/>
        </p:spPr>
        <p:txBody>
          <a:bodyPr wrap="square">
            <a:spAutoFit/>
          </a:bodyPr>
          <a:lstStyle/>
          <a:p>
            <a:pPr algn="ctr"/>
            <a:r>
              <a:rPr lang="it-IT" sz="1400" b="0" i="0" dirty="0" err="1">
                <a:solidFill>
                  <a:srgbClr val="2E414F"/>
                </a:solidFill>
                <a:effectLst/>
                <a:latin typeface="Roboto" panose="02000000000000000000" pitchFamily="2" charset="0"/>
              </a:rPr>
              <a:t>Coe</a:t>
            </a:r>
            <a:r>
              <a:rPr lang="it-IT" sz="1400" b="0" i="0" dirty="0">
                <a:solidFill>
                  <a:srgbClr val="2E414F"/>
                </a:solidFill>
                <a:effectLst/>
                <a:latin typeface="Roboto" panose="02000000000000000000" pitchFamily="2" charset="0"/>
              </a:rPr>
              <a:t>, N.M., Hess, M., </a:t>
            </a:r>
            <a:r>
              <a:rPr lang="it-IT" sz="1400" b="0" i="0" dirty="0" err="1">
                <a:solidFill>
                  <a:srgbClr val="2E414F"/>
                </a:solidFill>
                <a:effectLst/>
                <a:latin typeface="Roboto" panose="02000000000000000000" pitchFamily="2" charset="0"/>
              </a:rPr>
              <a:t>Yeung</a:t>
            </a:r>
            <a:r>
              <a:rPr lang="it-IT" sz="1400" b="0" i="0" dirty="0">
                <a:solidFill>
                  <a:srgbClr val="2E414F"/>
                </a:solidFill>
                <a:effectLst/>
                <a:latin typeface="Roboto" panose="02000000000000000000" pitchFamily="2" charset="0"/>
              </a:rPr>
              <a:t>, H.W., </a:t>
            </a:r>
            <a:r>
              <a:rPr lang="it-IT" sz="1400" b="0" i="0" dirty="0" err="1">
                <a:solidFill>
                  <a:srgbClr val="2E414F"/>
                </a:solidFill>
                <a:effectLst/>
                <a:latin typeface="Roboto" panose="02000000000000000000" pitchFamily="2" charset="0"/>
              </a:rPr>
              <a:t>Dicken</a:t>
            </a:r>
            <a:r>
              <a:rPr lang="it-IT" sz="1400" b="0" i="0" dirty="0">
                <a:solidFill>
                  <a:srgbClr val="2E414F"/>
                </a:solidFill>
                <a:effectLst/>
                <a:latin typeface="Roboto" panose="02000000000000000000" pitchFamily="2" charset="0"/>
              </a:rPr>
              <a:t>, P., &amp; Henderson, J.W. (2004). ‘</a:t>
            </a:r>
            <a:r>
              <a:rPr lang="it-IT" sz="1400" b="0" i="0" dirty="0" err="1">
                <a:solidFill>
                  <a:srgbClr val="2E414F"/>
                </a:solidFill>
                <a:effectLst/>
                <a:latin typeface="Roboto" panose="02000000000000000000" pitchFamily="2" charset="0"/>
              </a:rPr>
              <a:t>Globalizing</a:t>
            </a:r>
            <a:r>
              <a:rPr lang="it-IT" sz="1400" b="0" i="0" dirty="0">
                <a:solidFill>
                  <a:srgbClr val="2E414F"/>
                </a:solidFill>
                <a:effectLst/>
                <a:latin typeface="Roboto" panose="02000000000000000000" pitchFamily="2" charset="0"/>
              </a:rPr>
              <a:t>’ </a:t>
            </a:r>
            <a:r>
              <a:rPr lang="it-IT" sz="1400" b="0" i="0" dirty="0" err="1">
                <a:solidFill>
                  <a:srgbClr val="2E414F"/>
                </a:solidFill>
                <a:effectLst/>
                <a:latin typeface="Roboto" panose="02000000000000000000" pitchFamily="2" charset="0"/>
              </a:rPr>
              <a:t>regional</a:t>
            </a:r>
            <a:r>
              <a:rPr lang="it-IT" sz="1400" b="0" i="0" dirty="0">
                <a:solidFill>
                  <a:srgbClr val="2E414F"/>
                </a:solidFill>
                <a:effectLst/>
                <a:latin typeface="Roboto" panose="02000000000000000000" pitchFamily="2" charset="0"/>
              </a:rPr>
              <a:t> </a:t>
            </a:r>
            <a:r>
              <a:rPr lang="it-IT" sz="1400" b="0" i="0" dirty="0" err="1">
                <a:solidFill>
                  <a:srgbClr val="2E414F"/>
                </a:solidFill>
                <a:effectLst/>
                <a:latin typeface="Roboto" panose="02000000000000000000" pitchFamily="2" charset="0"/>
              </a:rPr>
              <a:t>development</a:t>
            </a:r>
            <a:r>
              <a:rPr lang="it-IT" sz="1400" b="0" i="0" dirty="0">
                <a:solidFill>
                  <a:srgbClr val="2E414F"/>
                </a:solidFill>
                <a:effectLst/>
                <a:latin typeface="Roboto" panose="02000000000000000000" pitchFamily="2" charset="0"/>
              </a:rPr>
              <a:t>: a global production networks </a:t>
            </a:r>
            <a:r>
              <a:rPr lang="it-IT" sz="1400" b="0" i="0" dirty="0" err="1">
                <a:solidFill>
                  <a:srgbClr val="2E414F"/>
                </a:solidFill>
                <a:effectLst/>
                <a:latin typeface="Roboto" panose="02000000000000000000" pitchFamily="2" charset="0"/>
              </a:rPr>
              <a:t>perspective</a:t>
            </a:r>
            <a:r>
              <a:rPr lang="it-IT" sz="1400" b="0" i="0" dirty="0">
                <a:solidFill>
                  <a:srgbClr val="2E414F"/>
                </a:solidFill>
                <a:effectLst/>
                <a:latin typeface="Roboto" panose="02000000000000000000" pitchFamily="2" charset="0"/>
              </a:rPr>
              <a:t>. </a:t>
            </a:r>
            <a:r>
              <a:rPr lang="it-IT" sz="1400" b="0" i="1" dirty="0" err="1">
                <a:solidFill>
                  <a:srgbClr val="2E414F"/>
                </a:solidFill>
                <a:effectLst/>
                <a:latin typeface="Roboto" panose="02000000000000000000" pitchFamily="2" charset="0"/>
              </a:rPr>
              <a:t>Transactions</a:t>
            </a:r>
            <a:r>
              <a:rPr lang="it-IT" sz="1400" b="0" i="1" dirty="0">
                <a:solidFill>
                  <a:srgbClr val="2E414F"/>
                </a:solidFill>
                <a:effectLst/>
                <a:latin typeface="Roboto" panose="02000000000000000000" pitchFamily="2" charset="0"/>
              </a:rPr>
              <a:t> of the Institute of British </a:t>
            </a:r>
            <a:r>
              <a:rPr lang="it-IT" sz="1400" b="0" i="1" dirty="0" err="1">
                <a:solidFill>
                  <a:srgbClr val="2E414F"/>
                </a:solidFill>
                <a:effectLst/>
                <a:latin typeface="Roboto" panose="02000000000000000000" pitchFamily="2" charset="0"/>
              </a:rPr>
              <a:t>Geographers</a:t>
            </a:r>
            <a:r>
              <a:rPr lang="it-IT" sz="1400" b="0" i="1" dirty="0">
                <a:solidFill>
                  <a:srgbClr val="2E414F"/>
                </a:solidFill>
                <a:effectLst/>
                <a:latin typeface="Roboto" panose="02000000000000000000" pitchFamily="2" charset="0"/>
              </a:rPr>
              <a:t>, 29</a:t>
            </a:r>
            <a:r>
              <a:rPr lang="it-IT" sz="1400" b="0" i="0" dirty="0">
                <a:solidFill>
                  <a:srgbClr val="2E414F"/>
                </a:solidFill>
                <a:effectLst/>
                <a:latin typeface="Roboto" panose="02000000000000000000" pitchFamily="2" charset="0"/>
              </a:rPr>
              <a:t>, 468-484.</a:t>
            </a:r>
            <a:endParaRPr lang="it-IT" sz="1400" dirty="0"/>
          </a:p>
        </p:txBody>
      </p:sp>
      <p:sp>
        <p:nvSpPr>
          <p:cNvPr id="7" name="CasellaDiTesto 6">
            <a:extLst>
              <a:ext uri="{FF2B5EF4-FFF2-40B4-BE49-F238E27FC236}">
                <a16:creationId xmlns:a16="http://schemas.microsoft.com/office/drawing/2014/main" id="{33D78A1A-F2D3-B2BE-0E37-D70B855ED6B8}"/>
              </a:ext>
            </a:extLst>
          </p:cNvPr>
          <p:cNvSpPr txBox="1"/>
          <p:nvPr/>
        </p:nvSpPr>
        <p:spPr>
          <a:xfrm>
            <a:off x="0" y="5858108"/>
            <a:ext cx="9144000" cy="400110"/>
          </a:xfrm>
          <a:prstGeom prst="rect">
            <a:avLst/>
          </a:prstGeom>
          <a:noFill/>
        </p:spPr>
        <p:txBody>
          <a:bodyPr wrap="square">
            <a:spAutoFit/>
          </a:bodyPr>
          <a:lstStyle/>
          <a:p>
            <a:pPr algn="ctr"/>
            <a:r>
              <a:rPr lang="it-IT" sz="2000" dirty="0"/>
              <a:t>https://doi.org/10.1111/J.0020-2754.2004.00142.X</a:t>
            </a:r>
          </a:p>
        </p:txBody>
      </p:sp>
    </p:spTree>
    <p:extLst>
      <p:ext uri="{BB962C8B-B14F-4D97-AF65-F5344CB8AC3E}">
        <p14:creationId xmlns:p14="http://schemas.microsoft.com/office/powerpoint/2010/main" val="2965022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CF7BCF-9612-65AD-9C68-2E8B13B7B0F5}"/>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F37C3D6B-ACED-4096-EF78-D5739A9439E1}"/>
              </a:ext>
            </a:extLst>
          </p:cNvPr>
          <p:cNvSpPr>
            <a:spLocks noGrp="1"/>
          </p:cNvSpPr>
          <p:nvPr>
            <p:ph idx="1"/>
          </p:nvPr>
        </p:nvSpPr>
        <p:spPr/>
        <p:txBody>
          <a:bodyPr/>
          <a:lstStyle/>
          <a:p>
            <a:endParaRPr lang="it-IT"/>
          </a:p>
        </p:txBody>
      </p:sp>
      <p:pic>
        <p:nvPicPr>
          <p:cNvPr id="6146" name="Picture 2">
            <a:extLst>
              <a:ext uri="{FF2B5EF4-FFF2-40B4-BE49-F238E27FC236}">
                <a16:creationId xmlns:a16="http://schemas.microsoft.com/office/drawing/2014/main" id="{92D939C0-2B41-32D9-2FC0-91B8AA397E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5805487"/>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B875BD63-BD8E-9214-9F40-6A0E34326F88}"/>
              </a:ext>
            </a:extLst>
          </p:cNvPr>
          <p:cNvSpPr txBox="1"/>
          <p:nvPr/>
        </p:nvSpPr>
        <p:spPr>
          <a:xfrm>
            <a:off x="0" y="5781933"/>
            <a:ext cx="9144000" cy="400110"/>
          </a:xfrm>
          <a:prstGeom prst="rect">
            <a:avLst/>
          </a:prstGeom>
          <a:noFill/>
        </p:spPr>
        <p:txBody>
          <a:bodyPr wrap="square">
            <a:spAutoFit/>
          </a:bodyPr>
          <a:lstStyle/>
          <a:p>
            <a:pPr algn="ctr"/>
            <a:r>
              <a:rPr lang="en-US" sz="2000" b="0" i="0" dirty="0">
                <a:solidFill>
                  <a:srgbClr val="2E3743"/>
                </a:solidFill>
                <a:effectLst/>
                <a:latin typeface="Roboto" panose="02000000000000000000" pitchFamily="2" charset="0"/>
              </a:rPr>
              <a:t>Figure 3 BMW’s GPN and regions in the EU and ASEAN</a:t>
            </a:r>
            <a:endParaRPr lang="it-IT" sz="2000" dirty="0"/>
          </a:p>
        </p:txBody>
      </p:sp>
      <p:sp>
        <p:nvSpPr>
          <p:cNvPr id="7" name="CasellaDiTesto 6">
            <a:extLst>
              <a:ext uri="{FF2B5EF4-FFF2-40B4-BE49-F238E27FC236}">
                <a16:creationId xmlns:a16="http://schemas.microsoft.com/office/drawing/2014/main" id="{B7DEAEF0-E550-E48E-212E-042277FDA605}"/>
              </a:ext>
            </a:extLst>
          </p:cNvPr>
          <p:cNvSpPr txBox="1"/>
          <p:nvPr/>
        </p:nvSpPr>
        <p:spPr>
          <a:xfrm>
            <a:off x="0" y="6261556"/>
            <a:ext cx="9144000" cy="523220"/>
          </a:xfrm>
          <a:prstGeom prst="rect">
            <a:avLst/>
          </a:prstGeom>
          <a:noFill/>
        </p:spPr>
        <p:txBody>
          <a:bodyPr wrap="square">
            <a:spAutoFit/>
          </a:bodyPr>
          <a:lstStyle/>
          <a:p>
            <a:pPr algn="ctr"/>
            <a:r>
              <a:rPr lang="it-IT" sz="1400" b="0" i="0" dirty="0" err="1">
                <a:solidFill>
                  <a:srgbClr val="2E414F"/>
                </a:solidFill>
                <a:effectLst/>
                <a:latin typeface="Roboto" panose="02000000000000000000" pitchFamily="2" charset="0"/>
              </a:rPr>
              <a:t>Coe</a:t>
            </a:r>
            <a:r>
              <a:rPr lang="it-IT" sz="1400" b="0" i="0" dirty="0">
                <a:solidFill>
                  <a:srgbClr val="2E414F"/>
                </a:solidFill>
                <a:effectLst/>
                <a:latin typeface="Roboto" panose="02000000000000000000" pitchFamily="2" charset="0"/>
              </a:rPr>
              <a:t>, N.M., Hess, M., </a:t>
            </a:r>
            <a:r>
              <a:rPr lang="it-IT" sz="1400" b="0" i="0" dirty="0" err="1">
                <a:solidFill>
                  <a:srgbClr val="2E414F"/>
                </a:solidFill>
                <a:effectLst/>
                <a:latin typeface="Roboto" panose="02000000000000000000" pitchFamily="2" charset="0"/>
              </a:rPr>
              <a:t>Yeung</a:t>
            </a:r>
            <a:r>
              <a:rPr lang="it-IT" sz="1400" b="0" i="0" dirty="0">
                <a:solidFill>
                  <a:srgbClr val="2E414F"/>
                </a:solidFill>
                <a:effectLst/>
                <a:latin typeface="Roboto" panose="02000000000000000000" pitchFamily="2" charset="0"/>
              </a:rPr>
              <a:t>, H.W., </a:t>
            </a:r>
            <a:r>
              <a:rPr lang="it-IT" sz="1400" b="0" i="0" dirty="0" err="1">
                <a:solidFill>
                  <a:srgbClr val="2E414F"/>
                </a:solidFill>
                <a:effectLst/>
                <a:latin typeface="Roboto" panose="02000000000000000000" pitchFamily="2" charset="0"/>
              </a:rPr>
              <a:t>Dicken</a:t>
            </a:r>
            <a:r>
              <a:rPr lang="it-IT" sz="1400" b="0" i="0" dirty="0">
                <a:solidFill>
                  <a:srgbClr val="2E414F"/>
                </a:solidFill>
                <a:effectLst/>
                <a:latin typeface="Roboto" panose="02000000000000000000" pitchFamily="2" charset="0"/>
              </a:rPr>
              <a:t>, P., &amp; Henderson, J.W. (2004). ‘</a:t>
            </a:r>
            <a:r>
              <a:rPr lang="it-IT" sz="1400" b="0" i="0" dirty="0" err="1">
                <a:solidFill>
                  <a:srgbClr val="2E414F"/>
                </a:solidFill>
                <a:effectLst/>
                <a:latin typeface="Roboto" panose="02000000000000000000" pitchFamily="2" charset="0"/>
              </a:rPr>
              <a:t>Globalizing</a:t>
            </a:r>
            <a:r>
              <a:rPr lang="it-IT" sz="1400" b="0" i="0" dirty="0">
                <a:solidFill>
                  <a:srgbClr val="2E414F"/>
                </a:solidFill>
                <a:effectLst/>
                <a:latin typeface="Roboto" panose="02000000000000000000" pitchFamily="2" charset="0"/>
              </a:rPr>
              <a:t>’ </a:t>
            </a:r>
            <a:r>
              <a:rPr lang="it-IT" sz="1400" b="0" i="0" dirty="0" err="1">
                <a:solidFill>
                  <a:srgbClr val="2E414F"/>
                </a:solidFill>
                <a:effectLst/>
                <a:latin typeface="Roboto" panose="02000000000000000000" pitchFamily="2" charset="0"/>
              </a:rPr>
              <a:t>regional</a:t>
            </a:r>
            <a:r>
              <a:rPr lang="it-IT" sz="1400" b="0" i="0" dirty="0">
                <a:solidFill>
                  <a:srgbClr val="2E414F"/>
                </a:solidFill>
                <a:effectLst/>
                <a:latin typeface="Roboto" panose="02000000000000000000" pitchFamily="2" charset="0"/>
              </a:rPr>
              <a:t> </a:t>
            </a:r>
            <a:r>
              <a:rPr lang="it-IT" sz="1400" b="0" i="0" dirty="0" err="1">
                <a:solidFill>
                  <a:srgbClr val="2E414F"/>
                </a:solidFill>
                <a:effectLst/>
                <a:latin typeface="Roboto" panose="02000000000000000000" pitchFamily="2" charset="0"/>
              </a:rPr>
              <a:t>development</a:t>
            </a:r>
            <a:r>
              <a:rPr lang="it-IT" sz="1400" b="0" i="0" dirty="0">
                <a:solidFill>
                  <a:srgbClr val="2E414F"/>
                </a:solidFill>
                <a:effectLst/>
                <a:latin typeface="Roboto" panose="02000000000000000000" pitchFamily="2" charset="0"/>
              </a:rPr>
              <a:t>: a global production networks </a:t>
            </a:r>
            <a:r>
              <a:rPr lang="it-IT" sz="1400" b="0" i="0" dirty="0" err="1">
                <a:solidFill>
                  <a:srgbClr val="2E414F"/>
                </a:solidFill>
                <a:effectLst/>
                <a:latin typeface="Roboto" panose="02000000000000000000" pitchFamily="2" charset="0"/>
              </a:rPr>
              <a:t>perspective</a:t>
            </a:r>
            <a:r>
              <a:rPr lang="it-IT" sz="1400" b="0" i="0" dirty="0">
                <a:solidFill>
                  <a:srgbClr val="2E414F"/>
                </a:solidFill>
                <a:effectLst/>
                <a:latin typeface="Roboto" panose="02000000000000000000" pitchFamily="2" charset="0"/>
              </a:rPr>
              <a:t>. </a:t>
            </a:r>
            <a:r>
              <a:rPr lang="it-IT" sz="1400" b="0" i="1" dirty="0" err="1">
                <a:solidFill>
                  <a:srgbClr val="2E414F"/>
                </a:solidFill>
                <a:effectLst/>
                <a:latin typeface="Roboto" panose="02000000000000000000" pitchFamily="2" charset="0"/>
              </a:rPr>
              <a:t>Transactions</a:t>
            </a:r>
            <a:r>
              <a:rPr lang="it-IT" sz="1400" b="0" i="1" dirty="0">
                <a:solidFill>
                  <a:srgbClr val="2E414F"/>
                </a:solidFill>
                <a:effectLst/>
                <a:latin typeface="Roboto" panose="02000000000000000000" pitchFamily="2" charset="0"/>
              </a:rPr>
              <a:t> of the Institute of British </a:t>
            </a:r>
            <a:r>
              <a:rPr lang="it-IT" sz="1400" b="0" i="1" dirty="0" err="1">
                <a:solidFill>
                  <a:srgbClr val="2E414F"/>
                </a:solidFill>
                <a:effectLst/>
                <a:latin typeface="Roboto" panose="02000000000000000000" pitchFamily="2" charset="0"/>
              </a:rPr>
              <a:t>Geographers</a:t>
            </a:r>
            <a:r>
              <a:rPr lang="it-IT" sz="1400" b="0" i="1" dirty="0">
                <a:solidFill>
                  <a:srgbClr val="2E414F"/>
                </a:solidFill>
                <a:effectLst/>
                <a:latin typeface="Roboto" panose="02000000000000000000" pitchFamily="2" charset="0"/>
              </a:rPr>
              <a:t>, 29</a:t>
            </a:r>
            <a:r>
              <a:rPr lang="it-IT" sz="1400" b="0" i="0" dirty="0">
                <a:solidFill>
                  <a:srgbClr val="2E414F"/>
                </a:solidFill>
                <a:effectLst/>
                <a:latin typeface="Roboto" panose="02000000000000000000" pitchFamily="2" charset="0"/>
              </a:rPr>
              <a:t>, 468-484.</a:t>
            </a:r>
            <a:endParaRPr lang="it-IT" sz="1400" dirty="0"/>
          </a:p>
        </p:txBody>
      </p:sp>
    </p:spTree>
    <p:extLst>
      <p:ext uri="{BB962C8B-B14F-4D97-AF65-F5344CB8AC3E}">
        <p14:creationId xmlns:p14="http://schemas.microsoft.com/office/powerpoint/2010/main" val="2906020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a:xfrm>
            <a:off x="611188" y="333375"/>
            <a:ext cx="7772400" cy="1143000"/>
          </a:xfrm>
        </p:spPr>
        <p:txBody>
          <a:bodyPr/>
          <a:lstStyle/>
          <a:p>
            <a:pPr eaLnBrk="1" hangingPunct="1"/>
            <a:r>
              <a:rPr lang="en-GB" sz="3600" dirty="0"/>
              <a:t>Learning Objectives</a:t>
            </a:r>
          </a:p>
        </p:txBody>
      </p:sp>
      <p:sp>
        <p:nvSpPr>
          <p:cNvPr id="17410" name="Rectangle 3" descr="Rectangle: Click to edit Master text styles&#10;Second level&#10;Third level&#10;Fourth level&#10;Fifth level"/>
          <p:cNvSpPr>
            <a:spLocks noGrp="1" noChangeArrowheads="1"/>
          </p:cNvSpPr>
          <p:nvPr>
            <p:ph type="body" idx="4294967295"/>
          </p:nvPr>
        </p:nvSpPr>
        <p:spPr>
          <a:xfrm>
            <a:off x="838200" y="1905000"/>
            <a:ext cx="7772400" cy="4619625"/>
          </a:xfrm>
        </p:spPr>
        <p:txBody>
          <a:bodyPr/>
          <a:lstStyle/>
          <a:p>
            <a:pPr eaLnBrk="1" hangingPunct="1"/>
            <a:r>
              <a:rPr lang="en-US" dirty="0"/>
              <a:t>In this lesson we will:</a:t>
            </a:r>
          </a:p>
          <a:p>
            <a:pPr lvl="1" eaLnBrk="1" hangingPunct="1"/>
            <a:r>
              <a:rPr lang="en-US" dirty="0"/>
              <a:t>Introduce Wallerstein’s World System Theory;</a:t>
            </a:r>
          </a:p>
          <a:p>
            <a:pPr lvl="1" eaLnBrk="1" hangingPunct="1"/>
            <a:r>
              <a:rPr lang="en-US" dirty="0"/>
              <a:t>Present the maps of Core, Semi-periphery, Periphery;</a:t>
            </a:r>
          </a:p>
          <a:p>
            <a:pPr lvl="1" eaLnBrk="1" hangingPunct="1"/>
            <a:r>
              <a:rPr lang="en-US" dirty="0"/>
              <a:t>Introduce </a:t>
            </a:r>
            <a:r>
              <a:rPr lang="it-IT" dirty="0" err="1"/>
              <a:t>Dicken’s</a:t>
            </a:r>
            <a:r>
              <a:rPr lang="it-IT" dirty="0"/>
              <a:t> Global Production Networks</a:t>
            </a:r>
            <a:r>
              <a:rPr lang="en-US" dirty="0"/>
              <a:t>;</a:t>
            </a:r>
          </a:p>
          <a:p>
            <a:pPr lvl="1" eaLnBrk="1" hangingPunct="1"/>
            <a:r>
              <a:rPr lang="en-US" dirty="0"/>
              <a:t>‘Globalizing’ regional development: a global production </a:t>
            </a:r>
            <a:r>
              <a:rPr lang="en-US"/>
              <a:t>networks perspective</a:t>
            </a:r>
            <a:endParaRPr 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World Systems Theory: Definition, Core/Semi-Periphery ...">
            <a:extLst>
              <a:ext uri="{FF2B5EF4-FFF2-40B4-BE49-F238E27FC236}">
                <a16:creationId xmlns:a16="http://schemas.microsoft.com/office/drawing/2014/main" id="{A9857D8B-F62F-58CA-97AE-8B6FAA4070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4580334"/>
            <a:ext cx="4286250" cy="2305050"/>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0A2D55B4-E3C9-83BD-F742-3A81326E0EE0}"/>
              </a:ext>
            </a:extLst>
          </p:cNvPr>
          <p:cNvSpPr>
            <a:spLocks noGrp="1"/>
          </p:cNvSpPr>
          <p:nvPr>
            <p:ph type="title"/>
          </p:nvPr>
        </p:nvSpPr>
        <p:spPr/>
        <p:txBody>
          <a:bodyPr/>
          <a:lstStyle/>
          <a:p>
            <a:r>
              <a:rPr lang="it-IT" sz="3600" dirty="0" err="1"/>
              <a:t>Wallerstein’s</a:t>
            </a:r>
            <a:r>
              <a:rPr lang="it-IT" sz="3600" dirty="0"/>
              <a:t> World System Theory </a:t>
            </a:r>
          </a:p>
        </p:txBody>
      </p:sp>
      <p:sp>
        <p:nvSpPr>
          <p:cNvPr id="3" name="Segnaposto contenuto 2">
            <a:extLst>
              <a:ext uri="{FF2B5EF4-FFF2-40B4-BE49-F238E27FC236}">
                <a16:creationId xmlns:a16="http://schemas.microsoft.com/office/drawing/2014/main" id="{82A27AA1-3E1D-5DE1-DF57-D1A11DAB01A0}"/>
              </a:ext>
            </a:extLst>
          </p:cNvPr>
          <p:cNvSpPr>
            <a:spLocks noGrp="1"/>
          </p:cNvSpPr>
          <p:nvPr>
            <p:ph sz="half" idx="1"/>
          </p:nvPr>
        </p:nvSpPr>
        <p:spPr>
          <a:xfrm>
            <a:off x="323528" y="1905000"/>
            <a:ext cx="3810000" cy="4114800"/>
          </a:xfrm>
        </p:spPr>
        <p:txBody>
          <a:bodyPr>
            <a:noAutofit/>
          </a:bodyPr>
          <a:lstStyle/>
          <a:p>
            <a:r>
              <a:rPr lang="en-US" sz="1800" dirty="0"/>
              <a:t>A multidisciplinary approach to world history and social change which emphasizes the world-system (and not nation states) as the primary (but not exclusive) unit of social analysis.</a:t>
            </a:r>
          </a:p>
          <a:p>
            <a:r>
              <a:rPr lang="en-US" sz="1800" dirty="0"/>
              <a:t>The "world-system" refers to the inter-regional and transnational division of labor, which divides the world into core countries, semi-periphery countries, and periphery countries.</a:t>
            </a:r>
          </a:p>
        </p:txBody>
      </p:sp>
      <p:sp>
        <p:nvSpPr>
          <p:cNvPr id="4" name="Segnaposto contenuto 3">
            <a:extLst>
              <a:ext uri="{FF2B5EF4-FFF2-40B4-BE49-F238E27FC236}">
                <a16:creationId xmlns:a16="http://schemas.microsoft.com/office/drawing/2014/main" id="{2D21A497-8FB1-013F-9C35-E7EC9DCAB7FD}"/>
              </a:ext>
            </a:extLst>
          </p:cNvPr>
          <p:cNvSpPr>
            <a:spLocks noGrp="1"/>
          </p:cNvSpPr>
          <p:nvPr>
            <p:ph sz="half" idx="2"/>
          </p:nvPr>
        </p:nvSpPr>
        <p:spPr>
          <a:xfrm>
            <a:off x="5226496" y="1905000"/>
            <a:ext cx="3810000" cy="4114800"/>
          </a:xfrm>
        </p:spPr>
        <p:txBody>
          <a:bodyPr>
            <a:normAutofit fontScale="62500" lnSpcReduction="20000"/>
          </a:bodyPr>
          <a:lstStyle/>
          <a:p>
            <a:r>
              <a:rPr lang="en-US" dirty="0"/>
              <a:t>Wallerstein's world systems theory categorizes countries into a global hierarchy of three zones: the </a:t>
            </a:r>
            <a:r>
              <a:rPr lang="en-US" b="1" dirty="0"/>
              <a:t>core</a:t>
            </a:r>
            <a:r>
              <a:rPr lang="en-US" dirty="0"/>
              <a:t>, </a:t>
            </a:r>
            <a:r>
              <a:rPr lang="en-US" b="1" dirty="0"/>
              <a:t>periphery</a:t>
            </a:r>
            <a:r>
              <a:rPr lang="en-US" dirty="0"/>
              <a:t>, and </a:t>
            </a:r>
            <a:r>
              <a:rPr lang="en-US" b="1" dirty="0"/>
              <a:t>semi-periphery</a:t>
            </a:r>
            <a:r>
              <a:rPr lang="en-US" dirty="0"/>
              <a:t>. </a:t>
            </a:r>
          </a:p>
          <a:p>
            <a:pPr lvl="1"/>
            <a:r>
              <a:rPr lang="en-US" dirty="0"/>
              <a:t>The core countries are dominant, wealthy, and technologically advanced, </a:t>
            </a:r>
            <a:br>
              <a:rPr lang="en-US" dirty="0"/>
            </a:br>
            <a:r>
              <a:rPr lang="en-US" dirty="0"/>
              <a:t>Core countries have higher-skill, </a:t>
            </a:r>
            <a:r>
              <a:rPr lang="en-US" dirty="0">
                <a:hlinkClick r:id="rId3" tooltip="Capital (economics)"/>
              </a:rPr>
              <a:t>capital</a:t>
            </a:r>
            <a:r>
              <a:rPr lang="en-US" dirty="0"/>
              <a:t>-intensive industries, </a:t>
            </a:r>
          </a:p>
          <a:p>
            <a:pPr lvl="1"/>
            <a:r>
              <a:rPr lang="en-US" dirty="0"/>
              <a:t>and the rest of the world has low-skill, labor-intensive industries and extraction of </a:t>
            </a:r>
            <a:r>
              <a:rPr lang="en-US" dirty="0">
                <a:hlinkClick r:id="rId4" tooltip="Raw material"/>
              </a:rPr>
              <a:t>raw materials</a:t>
            </a:r>
            <a:r>
              <a:rPr lang="en-US" dirty="0"/>
              <a:t>:</a:t>
            </a:r>
            <a:endParaRPr lang="it-IT" dirty="0"/>
          </a:p>
          <a:p>
            <a:pPr lvl="2"/>
            <a:r>
              <a:rPr lang="en-US" dirty="0"/>
              <a:t>while the periphery countries are dependent, less industrialized, and provide raw materials and labor; </a:t>
            </a:r>
          </a:p>
          <a:p>
            <a:pPr lvl="2"/>
            <a:r>
              <a:rPr lang="en-US" dirty="0"/>
              <a:t>the semi-periphery countries are  </a:t>
            </a:r>
            <a:br>
              <a:rPr lang="en-US" dirty="0"/>
            </a:br>
            <a:r>
              <a:rPr lang="en-US" dirty="0"/>
              <a:t>     in a middle position, </a:t>
            </a:r>
            <a:br>
              <a:rPr lang="en-US" dirty="0"/>
            </a:br>
            <a:r>
              <a:rPr lang="en-US" dirty="0"/>
              <a:t>     exploiting the periphery while being exploited by the core. </a:t>
            </a:r>
          </a:p>
          <a:p>
            <a:endParaRPr lang="it-IT" dirty="0"/>
          </a:p>
        </p:txBody>
      </p:sp>
    </p:spTree>
    <p:extLst>
      <p:ext uri="{BB962C8B-B14F-4D97-AF65-F5344CB8AC3E}">
        <p14:creationId xmlns:p14="http://schemas.microsoft.com/office/powerpoint/2010/main" val="2142518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AEE831-54FA-4072-8231-FB6C5B036D82}"/>
              </a:ext>
            </a:extLst>
          </p:cNvPr>
          <p:cNvSpPr>
            <a:spLocks noGrp="1"/>
          </p:cNvSpPr>
          <p:nvPr>
            <p:ph type="title"/>
          </p:nvPr>
        </p:nvSpPr>
        <p:spPr/>
        <p:txBody>
          <a:bodyPr>
            <a:noAutofit/>
          </a:bodyPr>
          <a:lstStyle/>
          <a:p>
            <a:r>
              <a:rPr lang="en-US" sz="2000" dirty="0"/>
              <a:t>A world map of countries in 1965 </a:t>
            </a:r>
            <a:r>
              <a:rPr lang="en-US" sz="2000" dirty="0" err="1"/>
              <a:t>colour</a:t>
            </a:r>
            <a:r>
              <a:rPr lang="en-US" sz="2000" dirty="0"/>
              <a:t>-coded into 'blocks' based on trade, military interventions, diplomats and treaties</a:t>
            </a:r>
            <a:endParaRPr lang="it-IT" sz="2000" dirty="0"/>
          </a:p>
        </p:txBody>
      </p:sp>
      <p:sp>
        <p:nvSpPr>
          <p:cNvPr id="3" name="Segnaposto contenuto 2">
            <a:extLst>
              <a:ext uri="{FF2B5EF4-FFF2-40B4-BE49-F238E27FC236}">
                <a16:creationId xmlns:a16="http://schemas.microsoft.com/office/drawing/2014/main" id="{D4BC79AE-F7D7-1671-D229-B7873A957D8E}"/>
              </a:ext>
            </a:extLst>
          </p:cNvPr>
          <p:cNvSpPr>
            <a:spLocks noGrp="1"/>
          </p:cNvSpPr>
          <p:nvPr>
            <p:ph idx="1"/>
          </p:nvPr>
        </p:nvSpPr>
        <p:spPr/>
        <p:txBody>
          <a:bodyPr/>
          <a:lstStyle/>
          <a:p>
            <a:endParaRPr lang="it-IT"/>
          </a:p>
        </p:txBody>
      </p:sp>
      <p:pic>
        <p:nvPicPr>
          <p:cNvPr id="3076" name="Picture 4" descr="undefined">
            <a:extLst>
              <a:ext uri="{FF2B5EF4-FFF2-40B4-BE49-F238E27FC236}">
                <a16:creationId xmlns:a16="http://schemas.microsoft.com/office/drawing/2014/main" id="{F9F3636C-586F-5E16-4CCD-E0417430E9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5100"/>
            <a:ext cx="9144000" cy="3986213"/>
          </a:xfrm>
          <a:prstGeom prst="rect">
            <a:avLst/>
          </a:prstGeom>
          <a:noFill/>
          <a:extLst>
            <a:ext uri="{909E8E84-426E-40DD-AFC4-6F175D3DCCD1}">
              <a14:hiddenFill xmlns:a14="http://schemas.microsoft.com/office/drawing/2010/main">
                <a:solidFill>
                  <a:srgbClr val="FFFFFF"/>
                </a:solidFill>
              </a14:hiddenFill>
            </a:ext>
          </a:extLst>
        </p:spPr>
      </p:pic>
      <p:pic>
        <p:nvPicPr>
          <p:cNvPr id="7" name="Immagine 6">
            <a:extLst>
              <a:ext uri="{FF2B5EF4-FFF2-40B4-BE49-F238E27FC236}">
                <a16:creationId xmlns:a16="http://schemas.microsoft.com/office/drawing/2014/main" id="{A53DC151-355C-857E-261C-7C2139AD1121}"/>
              </a:ext>
            </a:extLst>
          </p:cNvPr>
          <p:cNvPicPr>
            <a:picLocks noChangeAspect="1"/>
          </p:cNvPicPr>
          <p:nvPr/>
        </p:nvPicPr>
        <p:blipFill>
          <a:blip r:embed="rId3"/>
          <a:srcRect t="73800" r="16138" b="16424"/>
          <a:stretch>
            <a:fillRect/>
          </a:stretch>
        </p:blipFill>
        <p:spPr>
          <a:xfrm>
            <a:off x="533400" y="5627105"/>
            <a:ext cx="7668344" cy="502815"/>
          </a:xfrm>
          <a:prstGeom prst="rect">
            <a:avLst/>
          </a:prstGeom>
        </p:spPr>
      </p:pic>
      <p:sp>
        <p:nvSpPr>
          <p:cNvPr id="9" name="CasellaDiTesto 8">
            <a:extLst>
              <a:ext uri="{FF2B5EF4-FFF2-40B4-BE49-F238E27FC236}">
                <a16:creationId xmlns:a16="http://schemas.microsoft.com/office/drawing/2014/main" id="{F383C6A1-52F7-B0DC-0C84-AB7B98B13A64}"/>
              </a:ext>
            </a:extLst>
          </p:cNvPr>
          <p:cNvSpPr txBox="1"/>
          <p:nvPr/>
        </p:nvSpPr>
        <p:spPr>
          <a:xfrm>
            <a:off x="0" y="6225592"/>
            <a:ext cx="9144000" cy="369332"/>
          </a:xfrm>
          <a:prstGeom prst="rect">
            <a:avLst/>
          </a:prstGeom>
          <a:noFill/>
        </p:spPr>
        <p:txBody>
          <a:bodyPr wrap="square">
            <a:spAutoFit/>
          </a:bodyPr>
          <a:lstStyle/>
          <a:p>
            <a:r>
              <a:rPr lang="it-IT" sz="1800" dirty="0"/>
              <a:t>https://en.wikipedia.org/wiki/World-systems_theory#/media/File:World_trade_map_1965.png</a:t>
            </a:r>
          </a:p>
        </p:txBody>
      </p:sp>
    </p:spTree>
    <p:extLst>
      <p:ext uri="{BB962C8B-B14F-4D97-AF65-F5344CB8AC3E}">
        <p14:creationId xmlns:p14="http://schemas.microsoft.com/office/powerpoint/2010/main" val="3839503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4FD9B7-A97D-B0B1-E7BF-6D04120EAB62}"/>
              </a:ext>
            </a:extLst>
          </p:cNvPr>
          <p:cNvSpPr>
            <a:spLocks noGrp="1"/>
          </p:cNvSpPr>
          <p:nvPr>
            <p:ph type="title"/>
          </p:nvPr>
        </p:nvSpPr>
        <p:spPr/>
        <p:txBody>
          <a:bodyPr/>
          <a:lstStyle/>
          <a:p>
            <a:r>
              <a:rPr lang="it-IT" b="1" dirty="0"/>
              <a:t>Core</a:t>
            </a:r>
            <a:endParaRPr lang="it-IT" dirty="0"/>
          </a:p>
        </p:txBody>
      </p:sp>
      <p:sp>
        <p:nvSpPr>
          <p:cNvPr id="3" name="Segnaposto contenuto 2">
            <a:extLst>
              <a:ext uri="{FF2B5EF4-FFF2-40B4-BE49-F238E27FC236}">
                <a16:creationId xmlns:a16="http://schemas.microsoft.com/office/drawing/2014/main" id="{286BA30B-5CF4-3F06-C7FB-C9148DBB784F}"/>
              </a:ext>
            </a:extLst>
          </p:cNvPr>
          <p:cNvSpPr>
            <a:spLocks noGrp="1"/>
          </p:cNvSpPr>
          <p:nvPr>
            <p:ph idx="1"/>
          </p:nvPr>
        </p:nvSpPr>
        <p:spPr/>
        <p:txBody>
          <a:bodyPr>
            <a:normAutofit fontScale="92500" lnSpcReduction="10000"/>
          </a:bodyPr>
          <a:lstStyle/>
          <a:p>
            <a:r>
              <a:rPr lang="en-US" b="1" dirty="0"/>
              <a:t>Characteristics:</a:t>
            </a:r>
            <a:r>
              <a:rPr lang="en-US" dirty="0"/>
              <a:t> Dominant capitalist countries with high levels of industrialization, high wages, and advanced technology.</a:t>
            </a:r>
          </a:p>
          <a:p>
            <a:r>
              <a:rPr lang="en-US" b="1" dirty="0"/>
              <a:t>Role:</a:t>
            </a:r>
            <a:r>
              <a:rPr lang="en-US" dirty="0"/>
              <a:t> Exploit peripheral countries for labor and raw materials, controlling capital and trade.</a:t>
            </a:r>
          </a:p>
          <a:p>
            <a:r>
              <a:rPr lang="en-US" b="1" dirty="0"/>
              <a:t>Examples:</a:t>
            </a:r>
            <a:r>
              <a:rPr lang="en-US" dirty="0"/>
              <a:t> The United States, Japan, and Germany</a:t>
            </a:r>
          </a:p>
        </p:txBody>
      </p:sp>
    </p:spTree>
    <p:extLst>
      <p:ext uri="{BB962C8B-B14F-4D97-AF65-F5344CB8AC3E}">
        <p14:creationId xmlns:p14="http://schemas.microsoft.com/office/powerpoint/2010/main" val="1272671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40EEA3-EB1C-DCD9-2E20-E6B50E07934F}"/>
              </a:ext>
            </a:extLst>
          </p:cNvPr>
          <p:cNvSpPr>
            <a:spLocks noGrp="1"/>
          </p:cNvSpPr>
          <p:nvPr>
            <p:ph type="title"/>
          </p:nvPr>
        </p:nvSpPr>
        <p:spPr/>
        <p:txBody>
          <a:bodyPr/>
          <a:lstStyle/>
          <a:p>
            <a:r>
              <a:rPr lang="it-IT" b="1" dirty="0" err="1"/>
              <a:t>Periphery</a:t>
            </a:r>
            <a:endParaRPr lang="it-IT" dirty="0"/>
          </a:p>
        </p:txBody>
      </p:sp>
      <p:sp>
        <p:nvSpPr>
          <p:cNvPr id="3" name="Segnaposto contenuto 2">
            <a:extLst>
              <a:ext uri="{FF2B5EF4-FFF2-40B4-BE49-F238E27FC236}">
                <a16:creationId xmlns:a16="http://schemas.microsoft.com/office/drawing/2014/main" id="{7E2E515C-D3C9-2F07-7F12-6ACF2CDCBA14}"/>
              </a:ext>
            </a:extLst>
          </p:cNvPr>
          <p:cNvSpPr>
            <a:spLocks noGrp="1"/>
          </p:cNvSpPr>
          <p:nvPr>
            <p:ph idx="1"/>
          </p:nvPr>
        </p:nvSpPr>
        <p:spPr/>
        <p:txBody>
          <a:bodyPr/>
          <a:lstStyle/>
          <a:p>
            <a:r>
              <a:rPr lang="en-US" dirty="0"/>
              <a:t>Characteristics: Dependent on core countries for capital, less industrialized, often agrarian, and have lower literacy rates.</a:t>
            </a:r>
          </a:p>
          <a:p>
            <a:r>
              <a:rPr lang="en-US" dirty="0"/>
              <a:t>Role: Provide cheap labor and raw materials to the core countries.</a:t>
            </a:r>
          </a:p>
          <a:p>
            <a:r>
              <a:rPr lang="en-US" dirty="0"/>
              <a:t>Examples: Many African countries and low-income countries in South America. </a:t>
            </a:r>
            <a:endParaRPr lang="it-IT" dirty="0"/>
          </a:p>
        </p:txBody>
      </p:sp>
    </p:spTree>
    <p:extLst>
      <p:ext uri="{BB962C8B-B14F-4D97-AF65-F5344CB8AC3E}">
        <p14:creationId xmlns:p14="http://schemas.microsoft.com/office/powerpoint/2010/main" val="1200159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CA6916-F425-42B1-B355-98C9AC4CC2AF}"/>
              </a:ext>
            </a:extLst>
          </p:cNvPr>
          <p:cNvSpPr>
            <a:spLocks noGrp="1"/>
          </p:cNvSpPr>
          <p:nvPr>
            <p:ph type="title"/>
          </p:nvPr>
        </p:nvSpPr>
        <p:spPr/>
        <p:txBody>
          <a:bodyPr/>
          <a:lstStyle/>
          <a:p>
            <a:r>
              <a:rPr lang="it-IT" b="1" dirty="0"/>
              <a:t>Semi-</a:t>
            </a:r>
            <a:r>
              <a:rPr lang="it-IT" b="1" dirty="0" err="1"/>
              <a:t>periphery</a:t>
            </a:r>
            <a:endParaRPr lang="it-IT" dirty="0"/>
          </a:p>
        </p:txBody>
      </p:sp>
      <p:sp>
        <p:nvSpPr>
          <p:cNvPr id="3" name="Segnaposto contenuto 2">
            <a:extLst>
              <a:ext uri="{FF2B5EF4-FFF2-40B4-BE49-F238E27FC236}">
                <a16:creationId xmlns:a16="http://schemas.microsoft.com/office/drawing/2014/main" id="{B5287758-9E98-79A4-325A-1D3224E89F43}"/>
              </a:ext>
            </a:extLst>
          </p:cNvPr>
          <p:cNvSpPr>
            <a:spLocks noGrp="1"/>
          </p:cNvSpPr>
          <p:nvPr>
            <p:ph idx="1"/>
          </p:nvPr>
        </p:nvSpPr>
        <p:spPr/>
        <p:txBody>
          <a:bodyPr>
            <a:normAutofit fontScale="92500" lnSpcReduction="20000"/>
          </a:bodyPr>
          <a:lstStyle/>
          <a:p>
            <a:r>
              <a:rPr lang="en-US" dirty="0"/>
              <a:t>Characteristics: Share characteristics of both core and peripheral countries; they have some industrialization but are less developed than core nations.</a:t>
            </a:r>
          </a:p>
          <a:p>
            <a:r>
              <a:rPr lang="en-US" dirty="0"/>
              <a:t>Role: Act as a buffer zone between the core and periphery. They exploit peripheral countries while also being exploited by core countries.</a:t>
            </a:r>
          </a:p>
          <a:p>
            <a:r>
              <a:rPr lang="en-US" dirty="0"/>
              <a:t>Examples: South Korea, Taiwan, Mexico, Brazil, India, and South Africa. </a:t>
            </a:r>
          </a:p>
        </p:txBody>
      </p:sp>
    </p:spTree>
    <p:extLst>
      <p:ext uri="{BB962C8B-B14F-4D97-AF65-F5344CB8AC3E}">
        <p14:creationId xmlns:p14="http://schemas.microsoft.com/office/powerpoint/2010/main" val="434891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F72B9E-DB33-ECF9-544A-0287DD4B52CF}"/>
              </a:ext>
            </a:extLst>
          </p:cNvPr>
          <p:cNvSpPr>
            <a:spLocks noGrp="1"/>
          </p:cNvSpPr>
          <p:nvPr>
            <p:ph type="title"/>
          </p:nvPr>
        </p:nvSpPr>
        <p:spPr/>
        <p:txBody>
          <a:bodyPr>
            <a:noAutofit/>
          </a:bodyPr>
          <a:lstStyle/>
          <a:p>
            <a:r>
              <a:rPr lang="en-US" sz="3200" dirty="0"/>
              <a:t>Core / Periphery Division of the World</a:t>
            </a:r>
            <a:endParaRPr lang="it-IT" sz="3200" dirty="0"/>
          </a:p>
        </p:txBody>
      </p:sp>
      <p:pic>
        <p:nvPicPr>
          <p:cNvPr id="7" name="Segnaposto contenuto 6">
            <a:extLst>
              <a:ext uri="{FF2B5EF4-FFF2-40B4-BE49-F238E27FC236}">
                <a16:creationId xmlns:a16="http://schemas.microsoft.com/office/drawing/2014/main" id="{A250F002-A002-43A3-21EC-FCF597A40FE7}"/>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838200" y="1989667"/>
            <a:ext cx="7772400" cy="3945466"/>
          </a:xfrm>
        </p:spPr>
      </p:pic>
      <p:sp>
        <p:nvSpPr>
          <p:cNvPr id="5" name="CasellaDiTesto 4">
            <a:extLst>
              <a:ext uri="{FF2B5EF4-FFF2-40B4-BE49-F238E27FC236}">
                <a16:creationId xmlns:a16="http://schemas.microsoft.com/office/drawing/2014/main" id="{B8CBD461-DD77-CC0A-4ADC-710C61E1799B}"/>
              </a:ext>
            </a:extLst>
          </p:cNvPr>
          <p:cNvSpPr txBox="1"/>
          <p:nvPr/>
        </p:nvSpPr>
        <p:spPr>
          <a:xfrm>
            <a:off x="0" y="6084585"/>
            <a:ext cx="9144000" cy="584775"/>
          </a:xfrm>
          <a:prstGeom prst="rect">
            <a:avLst/>
          </a:prstGeom>
          <a:noFill/>
        </p:spPr>
        <p:txBody>
          <a:bodyPr wrap="square">
            <a:spAutoFit/>
          </a:bodyPr>
          <a:lstStyle/>
          <a:p>
            <a:r>
              <a:rPr lang="it-IT" sz="1600" dirty="0">
                <a:hlinkClick r:id="rId4"/>
              </a:rPr>
              <a:t>https://transportgeography.org/contents/chapter2/transport-and-spatial-organization/world-core-periphery/</a:t>
            </a:r>
            <a:endParaRPr lang="it-IT" sz="1600" dirty="0"/>
          </a:p>
          <a:p>
            <a:r>
              <a:rPr lang="en-US" sz="1600" dirty="0"/>
              <a:t>By </a:t>
            </a:r>
            <a:r>
              <a:rPr lang="en-US" sz="1600" dirty="0" err="1"/>
              <a:t>Vladusty</a:t>
            </a:r>
            <a:r>
              <a:rPr lang="en-US" sz="1600" dirty="0"/>
              <a:t> - Own work, CC0, </a:t>
            </a:r>
            <a:r>
              <a:rPr lang="en-US" sz="1600" dirty="0">
                <a:hlinkClick r:id="rId5"/>
              </a:rPr>
              <a:t>https://commons.wikimedia.org/w/index.php?curid=141896621</a:t>
            </a:r>
            <a:r>
              <a:rPr lang="en-US" sz="1600" dirty="0"/>
              <a:t> </a:t>
            </a:r>
            <a:endParaRPr lang="it-IT" sz="1600" dirty="0"/>
          </a:p>
        </p:txBody>
      </p:sp>
    </p:spTree>
    <p:extLst>
      <p:ext uri="{BB962C8B-B14F-4D97-AF65-F5344CB8AC3E}">
        <p14:creationId xmlns:p14="http://schemas.microsoft.com/office/powerpoint/2010/main" val="489597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85506A-F0A4-84F7-2653-3FE809209E18}"/>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0B4828A7-2376-6A8A-2B67-2F5F1768095C}"/>
              </a:ext>
            </a:extLst>
          </p:cNvPr>
          <p:cNvSpPr>
            <a:spLocks noGrp="1"/>
          </p:cNvSpPr>
          <p:nvPr>
            <p:ph idx="1"/>
          </p:nvPr>
        </p:nvSpPr>
        <p:spPr/>
        <p:txBody>
          <a:bodyPr/>
          <a:lstStyle/>
          <a:p>
            <a:endParaRPr lang="it-IT"/>
          </a:p>
        </p:txBody>
      </p:sp>
      <p:pic>
        <p:nvPicPr>
          <p:cNvPr id="4098" name="Picture 2" descr="Updated Map of The World According To World Systems Theory ...">
            <a:extLst>
              <a:ext uri="{FF2B5EF4-FFF2-40B4-BE49-F238E27FC236}">
                <a16:creationId xmlns:a16="http://schemas.microsoft.com/office/drawing/2014/main" id="{E8893C24-A372-94AF-FBF7-3EAF8FF439A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56792"/>
            <a:ext cx="9144000" cy="481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424577"/>
      </p:ext>
    </p:extLst>
  </p:cSld>
  <p:clrMapOvr>
    <a:masterClrMapping/>
  </p:clrMapOvr>
</p:sld>
</file>

<file path=ppt/theme/theme1.xml><?xml version="1.0" encoding="utf-8"?>
<a:theme xmlns:a="http://schemas.openxmlformats.org/drawingml/2006/main" name="AV2_1">
  <a:themeElements>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AV2_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V2_1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AV2_1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AV2_1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AV2_1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AV2_1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AV2_1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AV2_1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C:\Dati\Documenti\Lezioni\AV2_1.ppt</Template>
  <TotalTime>16404</TotalTime>
  <Words>1179</Words>
  <Application>Microsoft Office PowerPoint</Application>
  <PresentationFormat>Presentazione su schermo (4:3)</PresentationFormat>
  <Paragraphs>71</Paragraphs>
  <Slides>14</Slides>
  <Notes>1</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14</vt:i4>
      </vt:variant>
    </vt:vector>
  </HeadingPairs>
  <TitlesOfParts>
    <vt:vector size="21" baseType="lpstr">
      <vt:lpstr>Arial</vt:lpstr>
      <vt:lpstr>Monotype Sorts</vt:lpstr>
      <vt:lpstr>Roboto</vt:lpstr>
      <vt:lpstr>Tahoma</vt:lpstr>
      <vt:lpstr>Times New Roman</vt:lpstr>
      <vt:lpstr>Wingdings</vt:lpstr>
      <vt:lpstr>AV2_1</vt:lpstr>
      <vt:lpstr>Economic Geography   5 – Industry in a globalized World</vt:lpstr>
      <vt:lpstr>Learning Objectives</vt:lpstr>
      <vt:lpstr>Wallerstein’s World System Theory </vt:lpstr>
      <vt:lpstr>A world map of countries in 1965 colour-coded into 'blocks' based on trade, military interventions, diplomats and treaties</vt:lpstr>
      <vt:lpstr>Core</vt:lpstr>
      <vt:lpstr>Periphery</vt:lpstr>
      <vt:lpstr>Semi-periphery</vt:lpstr>
      <vt:lpstr>Core / Periphery Division of the World</vt:lpstr>
      <vt:lpstr>Presentazione standard di PowerPoint</vt:lpstr>
      <vt:lpstr>Tim Cook credits the high quantity of high-end engineers and very skilled laborers for China being the hub of the majority of Apple’s production.</vt:lpstr>
      <vt:lpstr>Dicken’s Global Production Networks</vt:lpstr>
      <vt:lpstr>Main Actors of Global Production Networks</vt:lpstr>
      <vt:lpstr>‘Globalizing’ regional development: a global production networks perspective</vt:lpstr>
      <vt:lpstr>Presentazione standard di PowerPoint</vt:lpstr>
    </vt:vector>
  </TitlesOfParts>
  <Company>DSGS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Geografia Economica II modulo</dc:title>
  <dc:creator>9373 - Giuseppe  Borruso</dc:creator>
  <cp:lastModifiedBy>BORRUSO GIUSEPPE</cp:lastModifiedBy>
  <cp:revision>501</cp:revision>
  <cp:lastPrinted>2001-12-11T18:28:57Z</cp:lastPrinted>
  <dcterms:created xsi:type="dcterms:W3CDTF">2000-04-10T11:43:56Z</dcterms:created>
  <dcterms:modified xsi:type="dcterms:W3CDTF">2025-11-11T18:12:56Z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giuseppeb@econ.univ.trieste.it</vt:lpwstr>
  </property>
  <property fmtid="{D5CDD505-2E9C-101B-9397-08002B2CF9AE}" pid="8" name="HomePage">
    <vt:lpwstr/>
  </property>
  <property fmtid="{D5CDD505-2E9C-101B-9397-08002B2CF9AE}" pid="9" name="Other">
    <vt:lpwstr>Seminari introduttivi ai GIS_x000d_
Incontri tenuti dal Dott. Giuseppe Borruso</vt:lpwstr>
  </property>
  <property fmtid="{D5CDD505-2E9C-101B-9397-08002B2CF9AE}" pid="10" name="DownloadOriginal">
    <vt:bool>false</vt:bool>
  </property>
  <property fmtid="{D5CDD505-2E9C-101B-9397-08002B2CF9AE}" pid="11" name="DownloadIEButton">
    <vt:bool>true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C:\Dati\Documenti\Varie</vt:lpwstr>
  </property>
</Properties>
</file>