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326" r:id="rId4"/>
    <p:sldId id="306" r:id="rId5"/>
    <p:sldId id="307" r:id="rId6"/>
    <p:sldId id="308" r:id="rId7"/>
    <p:sldId id="310" r:id="rId8"/>
    <p:sldId id="360" r:id="rId9"/>
    <p:sldId id="366" r:id="rId10"/>
    <p:sldId id="368" r:id="rId11"/>
    <p:sldId id="369" r:id="rId12"/>
    <p:sldId id="365" r:id="rId13"/>
    <p:sldId id="358" r:id="rId14"/>
    <p:sldId id="362" r:id="rId15"/>
    <p:sldId id="363" r:id="rId16"/>
    <p:sldId id="364" r:id="rId17"/>
    <p:sldId id="325" r:id="rId18"/>
    <p:sldId id="359" r:id="rId19"/>
    <p:sldId id="332" r:id="rId20"/>
    <p:sldId id="327" r:id="rId21"/>
    <p:sldId id="323" r:id="rId22"/>
    <p:sldId id="324" r:id="rId23"/>
    <p:sldId id="333" r:id="rId24"/>
    <p:sldId id="334" r:id="rId25"/>
    <p:sldId id="335" r:id="rId26"/>
    <p:sldId id="336" r:id="rId27"/>
    <p:sldId id="337" r:id="rId28"/>
    <p:sldId id="357" r:id="rId29"/>
    <p:sldId id="338" r:id="rId30"/>
    <p:sldId id="342" r:id="rId31"/>
  </p:sldIdLst>
  <p:sldSz cx="9144000" cy="6858000" type="screen4x3"/>
  <p:notesSz cx="6781800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Borrus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4417"/>
    <a:srgbClr val="527A5B"/>
    <a:srgbClr val="B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88908" autoAdjust="0"/>
  </p:normalViewPr>
  <p:slideViewPr>
    <p:cSldViewPr showGuides="1">
      <p:cViewPr varScale="1">
        <p:scale>
          <a:sx n="59" d="100"/>
          <a:sy n="59" d="100"/>
        </p:scale>
        <p:origin x="15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12"/>
    </p:cViewPr>
  </p:sorterViewPr>
  <p:notesViewPr>
    <p:cSldViewPr showGuides="1">
      <p:cViewPr>
        <p:scale>
          <a:sx n="66" d="100"/>
          <a:sy n="66" d="100"/>
        </p:scale>
        <p:origin x="-1536" y="-72"/>
      </p:cViewPr>
      <p:guideLst>
        <p:guide orient="horz" pos="312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9E09AEE7-493B-4D02-953A-4412E30121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2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0"/>
            <a:r>
              <a:rPr lang="it-IT" noProof="0"/>
              <a:t>Secondo livello</a:t>
            </a:r>
          </a:p>
          <a:p>
            <a:pPr lvl="0"/>
            <a:r>
              <a:rPr lang="it-IT" noProof="0"/>
              <a:t>Terzo livello</a:t>
            </a:r>
          </a:p>
          <a:p>
            <a:pPr lvl="0"/>
            <a:r>
              <a:rPr lang="it-IT" noProof="0"/>
              <a:t>Quarto livello</a:t>
            </a:r>
          </a:p>
          <a:p>
            <a:pPr lvl="0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307554E-88B5-4444-A118-B01411B040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0259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200"/>
              <a:t>Geografia delle Reti EC 503</a:t>
            </a:r>
          </a:p>
          <a:p>
            <a:r>
              <a:rPr lang="it-IT" altLang="it-IT" sz="1200"/>
              <a:t>I Modulo</a:t>
            </a:r>
          </a:p>
          <a:p>
            <a:r>
              <a:rPr lang="it-IT" altLang="it-IT" sz="1200"/>
              <a:t>Giuseppe Borruso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19790A-509C-4BA0-89D6-749C3DB4C65E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/>
              <a:t>Slides with (*) in footnotes have been modified by Jean-Paul Rodrigue materials concerning “Transportation Geography”. Slides with (*) in footnotes are referred to “Transport and the Urban Environment” materials (see copyright). I have modified and elaborated materials in order to be suitable for the current course. </a:t>
            </a:r>
          </a:p>
          <a:p>
            <a:r>
              <a:rPr lang="en-US" altLang="it-IT"/>
              <a:t>For references visit http://people.hofstra.edu/geotrans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>
                <a:solidFill>
                  <a:srgbClr val="1C1C1C"/>
                </a:solidFill>
              </a:rPr>
              <a:t>Copyright © 1998-2010, Dr. Jean-Paul Rodrigue, Dept. of Global Studies &amp; Geography, Hofstra University. For personal or classroom use ONLY.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87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6343-C7BD-45FB-AD77-8AE5190E3D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2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41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7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13D2BB03-726F-4CD8-9FB7-7ED6560765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useppe.borruso@econ.units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mspress.com/aimspress-data/aimsgeo/2024/4/PDF/geosci-10-04-043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rbanage.lsecities.net/data/density-levels-from-the-city-centre-2009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bitat.org/" TargetMode="External"/><Relationship Id="rId2" Type="http://schemas.openxmlformats.org/officeDocument/2006/relationships/hyperlink" Target="http://eea.europe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parag_khanna_how_megacities_are_changing_the_map_of_the_world?language=en" TargetMode="External"/><Relationship Id="rId2" Type="http://schemas.openxmlformats.org/officeDocument/2006/relationships/hyperlink" Target="https://www.facebook.com/events/495804477473216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2/3/115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019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3600" b="1" dirty="0"/>
              <a:t>Sustainable Cities</a:t>
            </a:r>
            <a:br>
              <a:rPr lang="en-US" altLang="it-IT" sz="3600" b="1" dirty="0"/>
            </a:br>
            <a:r>
              <a:rPr lang="en-US" altLang="it-IT" sz="2400" dirty="0"/>
              <a:t>3 – The urban lifecycle and the urban crisis</a:t>
            </a:r>
            <a:endParaRPr lang="en-US" altLang="it-IT" sz="2000" b="1" i="1" dirty="0"/>
          </a:p>
        </p:txBody>
      </p:sp>
      <p:pic>
        <p:nvPicPr>
          <p:cNvPr id="5" name="Picture 4" descr="Università degli Studi di Trie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3242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957263" y="33099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it-IT" sz="1800" kern="0" dirty="0">
              <a:latin typeface="Arial" charset="0"/>
            </a:endParaRPr>
          </a:p>
          <a:p>
            <a:pPr eaLnBrk="1" hangingPunct="1"/>
            <a:endParaRPr lang="it-IT" sz="1800" kern="0" dirty="0">
              <a:latin typeface="Arial" charset="0"/>
            </a:endParaRPr>
          </a:p>
          <a:p>
            <a:pPr eaLnBrk="1" hangingPunct="1"/>
            <a:r>
              <a:rPr lang="it-IT" sz="1800" kern="0" dirty="0">
                <a:latin typeface="Arial" charset="0"/>
              </a:rPr>
              <a:t>659EC</a:t>
            </a:r>
          </a:p>
          <a:p>
            <a:pPr eaLnBrk="1" hangingPunct="1"/>
            <a:endParaRPr lang="it-IT" sz="1800" kern="0" dirty="0">
              <a:latin typeface="Arial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it-IT" sz="1600" kern="0" dirty="0">
                <a:latin typeface="Arial" charset="0"/>
              </a:rPr>
              <a:t>A.Y. 2025/2026</a:t>
            </a:r>
          </a:p>
          <a:p>
            <a:pPr eaLnBrk="1" hangingPunct="1">
              <a:spcBef>
                <a:spcPct val="15000"/>
              </a:spcBef>
            </a:pPr>
            <a:r>
              <a:rPr lang="it-IT" sz="1600" kern="0" dirty="0">
                <a:latin typeface="Arial" charset="0"/>
              </a:rPr>
              <a:t>Dr. Giuseppe Borruso</a:t>
            </a:r>
          </a:p>
          <a:p>
            <a:pPr eaLnBrk="1" hangingPunct="1">
              <a:spcBef>
                <a:spcPct val="15000"/>
              </a:spcBef>
            </a:pPr>
            <a:r>
              <a:rPr lang="it-IT" sz="1600" kern="0" dirty="0" err="1">
                <a:latin typeface="Arial" charset="0"/>
              </a:rPr>
              <a:t>Department</a:t>
            </a:r>
            <a:r>
              <a:rPr lang="it-IT" sz="1600" kern="0" dirty="0">
                <a:latin typeface="Arial" charset="0"/>
              </a:rPr>
              <a:t> of </a:t>
            </a:r>
            <a:r>
              <a:rPr lang="it-IT" sz="1600" kern="0" dirty="0" err="1">
                <a:latin typeface="Arial" charset="0"/>
              </a:rPr>
              <a:t>Economics</a:t>
            </a:r>
            <a:r>
              <a:rPr lang="it-IT" sz="1600" kern="0" dirty="0">
                <a:latin typeface="Arial" charset="0"/>
              </a:rPr>
              <a:t>, Business, </a:t>
            </a:r>
            <a:r>
              <a:rPr lang="it-IT" sz="1600" kern="0" dirty="0" err="1">
                <a:latin typeface="Arial" charset="0"/>
              </a:rPr>
              <a:t>Mathematics</a:t>
            </a:r>
            <a:r>
              <a:rPr lang="it-IT" sz="1600" kern="0" dirty="0">
                <a:latin typeface="Arial" charset="0"/>
              </a:rPr>
              <a:t> and </a:t>
            </a:r>
            <a:r>
              <a:rPr lang="it-IT" sz="1600" kern="0" dirty="0" err="1">
                <a:latin typeface="Arial" charset="0"/>
              </a:rPr>
              <a:t>Statistics</a:t>
            </a:r>
            <a:endParaRPr lang="it-IT" sz="1600" kern="0" dirty="0">
              <a:latin typeface="Arial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it-IT" sz="1600" kern="0" dirty="0" err="1">
                <a:latin typeface="Arial" charset="0"/>
              </a:rPr>
              <a:t>University</a:t>
            </a:r>
            <a:r>
              <a:rPr lang="it-IT" sz="1600" kern="0" dirty="0">
                <a:latin typeface="Arial" charset="0"/>
              </a:rPr>
              <a:t> of Trieste</a:t>
            </a:r>
          </a:p>
          <a:p>
            <a:pPr eaLnBrk="1" hangingPunct="1">
              <a:spcBef>
                <a:spcPct val="15000"/>
              </a:spcBef>
            </a:pPr>
            <a:r>
              <a:rPr lang="it-IT" sz="1600" kern="0" dirty="0">
                <a:latin typeface="Arial" charset="0"/>
              </a:rPr>
              <a:t>E-mail. </a:t>
            </a:r>
            <a:r>
              <a:rPr lang="it-IT" sz="1600" kern="0" dirty="0">
                <a:latin typeface="Arial" charset="0"/>
                <a:hlinkClick r:id="rId4"/>
              </a:rPr>
              <a:t>giuseppe.borruso@deams.units.it</a:t>
            </a:r>
            <a:endParaRPr lang="it-IT" sz="1600" kern="0" dirty="0">
              <a:latin typeface="Arial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it-IT" sz="1600" kern="0" dirty="0" err="1">
                <a:latin typeface="Arial" charset="0"/>
              </a:rPr>
              <a:t>Ph</a:t>
            </a:r>
            <a:r>
              <a:rPr lang="it-IT" sz="1600" kern="0" dirty="0">
                <a:latin typeface="Arial" charset="0"/>
              </a:rPr>
              <a:t>. +39 040 558 </a:t>
            </a:r>
            <a:r>
              <a:rPr lang="it-IT" sz="1600" b="1" kern="0" dirty="0">
                <a:latin typeface="Arial" charset="0"/>
              </a:rPr>
              <a:t>7008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44C2F-380A-6B90-9D55-5BEA8812A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58EFDA-C507-087A-EE3A-174394D5D1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Cities as innovation poles in the digital transition. The Italian case</a:t>
            </a:r>
            <a:endParaRPr lang="en-GB" altLang="it-IT" dirty="0">
              <a:latin typeface="Tahom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3A7C3-3B58-1E5C-4BFA-A9E741F7AB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284744"/>
            <a:ext cx="805428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aimed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urban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dynamics in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Italy's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metropolitan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mid-sized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innovative cities,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period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2019–2023.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impact of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depopulation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aging, and urban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sprawl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Italian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cities,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particularly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metropolitan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urban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study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examined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cities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2019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Italian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ICity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Rank index, linking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levels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trends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might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counteract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demographic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decline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sought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urban dynamics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within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framework of the urban life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model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Florida’s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"New Urban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Crisis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,"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spatial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analytical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LISA (Local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Moran's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aimed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urban "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champions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," cities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effectively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attract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people and expertise,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contributing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stability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growth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suburban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some core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findings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intend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support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targeted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urban policies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demographic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challenges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investments in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support.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aimspress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8606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867D1-03EF-489A-B80E-56C1A477C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5BC02F-125A-F39A-CFB1-8AC9CE6A8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mappa, testo, atlante, diagramma&#10;&#10;Il contenuto generato dall'IA potrebbe non essere corretto.">
            <a:extLst>
              <a:ext uri="{FF2B5EF4-FFF2-40B4-BE49-F238E27FC236}">
                <a16:creationId xmlns:a16="http://schemas.microsoft.com/office/drawing/2014/main" id="{CC62CF85-9771-D929-F7CD-C997BF7E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57" y="144016"/>
            <a:ext cx="4614443" cy="6525344"/>
          </a:xfrm>
          <a:prstGeom prst="rect">
            <a:avLst/>
          </a:prstGeom>
        </p:spPr>
      </p:pic>
      <p:pic>
        <p:nvPicPr>
          <p:cNvPr id="7" name="Immagine 6" descr="Immagine che contiene mapp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FD6CA036-7891-C024-FFA5-0B666325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16"/>
            <a:ext cx="4614443" cy="65253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C2474E-7280-BD96-1406-D0EA9C918696}"/>
              </a:ext>
            </a:extLst>
          </p:cNvPr>
          <p:cNvSpPr txBox="1"/>
          <p:nvPr/>
        </p:nvSpPr>
        <p:spPr>
          <a:xfrm>
            <a:off x="0" y="580526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Figure 2.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a) Administrative divisions: regions and metropolitan cities and provinces; b) regions, metropolitan cities, and their capital municipalities. Source: our elaborations from ISTAT (2023).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5437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82407-87D3-7698-62A2-A6395EB73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C1087F-B2A0-FE56-F9ED-2CA3142F2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E7955A-8915-5F5B-CB88-AC292F0E6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20" y="10818"/>
            <a:ext cx="4849684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53D64B-E50D-FC80-38FB-04FDBB2AA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18"/>
            <a:ext cx="4849683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B44AB2-8E76-89EB-F500-227E792DED6B}"/>
              </a:ext>
            </a:extLst>
          </p:cNvPr>
          <p:cNvSpPr txBox="1"/>
          <p:nvPr/>
        </p:nvSpPr>
        <p:spPr>
          <a:xfrm>
            <a:off x="-224917" y="116632"/>
            <a:ext cx="9680203" cy="71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FUAs: metropolitan cities and their FUAs; b) metropolitan cities’ FUAs and their municipalities. Source: our elaborations from ISTAT, OECD (2023), and Copernicus Data.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F2090-4735-0FDE-6A38-781DEA6C9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BD936B-7C12-F92D-D2A8-DA62DA49C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age18.png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FF107B0D-A161-C16C-1F45-AA07ECE65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122" y="0"/>
            <a:ext cx="8197756" cy="5805264"/>
          </a:xfrm>
          <a:prstGeom prst="rect">
            <a:avLst/>
          </a:prstGeom>
          <a:ln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092FC1-494D-10FE-21D5-706A0090A8BC}"/>
              </a:ext>
            </a:extLst>
          </p:cNvPr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Figure 4. 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Overview of a selected set of metropolitan cities and their FUAs. From left to right, upper corner to lower corner: Milan, Po Valley Megalopolis; Rome, Latina; Naples, Bari-Taranto. Source: our elaboration on ISTAT, OECD, and Copernicus data.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8549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1FE92E-D30F-0788-D893-2BFE8B02F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7442F7-224F-FDDC-D378-AE0672309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1E721EB-C7FC-869E-71E4-B73991ECB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04415"/>
              </p:ext>
            </p:extLst>
          </p:nvPr>
        </p:nvGraphicFramePr>
        <p:xfrm>
          <a:off x="179512" y="1752600"/>
          <a:ext cx="8784976" cy="3188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1016">
                  <a:extLst>
                    <a:ext uri="{9D8B030D-6E8A-4147-A177-3AD203B41FA5}">
                      <a16:colId xmlns:a16="http://schemas.microsoft.com/office/drawing/2014/main" val="2184087732"/>
                    </a:ext>
                  </a:extLst>
                </a:gridCol>
                <a:gridCol w="1258009">
                  <a:extLst>
                    <a:ext uri="{9D8B030D-6E8A-4147-A177-3AD203B41FA5}">
                      <a16:colId xmlns:a16="http://schemas.microsoft.com/office/drawing/2014/main" val="2371819251"/>
                    </a:ext>
                  </a:extLst>
                </a:gridCol>
                <a:gridCol w="1133261">
                  <a:extLst>
                    <a:ext uri="{9D8B030D-6E8A-4147-A177-3AD203B41FA5}">
                      <a16:colId xmlns:a16="http://schemas.microsoft.com/office/drawing/2014/main" val="966176357"/>
                    </a:ext>
                  </a:extLst>
                </a:gridCol>
                <a:gridCol w="1006758">
                  <a:extLst>
                    <a:ext uri="{9D8B030D-6E8A-4147-A177-3AD203B41FA5}">
                      <a16:colId xmlns:a16="http://schemas.microsoft.com/office/drawing/2014/main" val="849325612"/>
                    </a:ext>
                  </a:extLst>
                </a:gridCol>
                <a:gridCol w="880254">
                  <a:extLst>
                    <a:ext uri="{9D8B030D-6E8A-4147-A177-3AD203B41FA5}">
                      <a16:colId xmlns:a16="http://schemas.microsoft.com/office/drawing/2014/main" val="3285718046"/>
                    </a:ext>
                  </a:extLst>
                </a:gridCol>
                <a:gridCol w="1006758">
                  <a:extLst>
                    <a:ext uri="{9D8B030D-6E8A-4147-A177-3AD203B41FA5}">
                      <a16:colId xmlns:a16="http://schemas.microsoft.com/office/drawing/2014/main" val="832397439"/>
                    </a:ext>
                  </a:extLst>
                </a:gridCol>
                <a:gridCol w="1008516">
                  <a:extLst>
                    <a:ext uri="{9D8B030D-6E8A-4147-A177-3AD203B41FA5}">
                      <a16:colId xmlns:a16="http://schemas.microsoft.com/office/drawing/2014/main" val="3703492954"/>
                    </a:ext>
                  </a:extLst>
                </a:gridCol>
                <a:gridCol w="980404">
                  <a:extLst>
                    <a:ext uri="{9D8B030D-6E8A-4147-A177-3AD203B41FA5}">
                      <a16:colId xmlns:a16="http://schemas.microsoft.com/office/drawing/2014/main" val="429575903"/>
                    </a:ext>
                  </a:extLst>
                </a:gridCol>
              </a:tblGrid>
              <a:tr h="2094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Metro city name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Metro city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Capital city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1st ring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2nd ring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FUA core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FUA ring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FUA total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3718538832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Torino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−1.52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−1.56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−1.75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−0.77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−1.56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−1.23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−1.39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2094886602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Genova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−1.75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−1.40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−3.17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−3.41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−1.40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−3.29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−1.74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2353710001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Milano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−0.68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−2.69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0.66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0.74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−0.66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0.62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−0.20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287677693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Venezia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−1.78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−3.48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−0.38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−1.23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−3.48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−0.61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−2.08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687033148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Bologna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−0.34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−1.03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0.46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0.93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−1.03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0.70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−0.20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3499917003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Firenze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−1.08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−1.93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−0.24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−0.84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−1.93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−0.53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−1.22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4175534336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Roma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−0.86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−2.30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2.79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1.42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−2.30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2.08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−0.77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529551560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Napoli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−2.23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−3.86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−1.42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−1.20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−2.25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−1.27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−1.99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24006430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Bari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−0.81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0.08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−1.33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−1.16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0.08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−1.26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−0.68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962352687"/>
                  </a:ext>
                </a:extLst>
              </a:tr>
              <a:tr h="2094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Reggio di Calabria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−3.32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−2.90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−4.71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−6.14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−2.90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−4.78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−3.22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508204060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Palermo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−2.23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−3.10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1.48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0.21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−3.10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0.68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−1.77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47087374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Messina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−3.00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−4.31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−2.67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−3.51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−4.31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−2.97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−4.14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17174411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Catania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−0.26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0.66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0.62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2.43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0.66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1.30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  <a:highlight>
                            <a:srgbClr val="00FF00"/>
                          </a:highlight>
                        </a:rPr>
                        <a:t>1.00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700111108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Cagliari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−0.88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−2.12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−0.40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−1.14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−2.12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−0.67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 dirty="0">
                          <a:effectLst/>
                        </a:rPr>
                        <a:t>−1.12</a:t>
                      </a:r>
                      <a:endParaRPr lang="it-IT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069" marR="50069" marT="0" marB="0"/>
                </a:tc>
                <a:extLst>
                  <a:ext uri="{0D108BD9-81ED-4DB2-BD59-A6C34878D82A}">
                    <a16:rowId xmlns:a16="http://schemas.microsoft.com/office/drawing/2014/main" val="16032654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18C413-7DDC-8BF9-8658-E70D7B545E74}"/>
              </a:ext>
            </a:extLst>
          </p:cNvPr>
          <p:cNvSpPr txBox="1"/>
          <p:nvPr/>
        </p:nvSpPr>
        <p:spPr>
          <a:xfrm>
            <a:off x="0" y="37605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Table 4.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Metropolitan cities and areas. Population changes from 2019 to 2023 (based on municipalities data; positive values in green).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C58A1E-05AE-812D-47AF-C0DD9A5C1EF7}"/>
              </a:ext>
            </a:extLst>
          </p:cNvPr>
          <p:cNvSpPr txBox="1"/>
          <p:nvPr/>
        </p:nvSpPr>
        <p:spPr>
          <a:xfrm>
            <a:off x="-252536" y="513276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Source: our elaborations from ISTAT Data (2024) and OECD Data (2022).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7933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AE48C-2AD8-EDA8-FC4E-7F501B62A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72BDE4-5C0C-C280-0739-4BEADD8CF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F81BAF4-C317-70E9-3BC2-3CA376D30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86318"/>
              </p:ext>
            </p:extLst>
          </p:nvPr>
        </p:nvGraphicFramePr>
        <p:xfrm>
          <a:off x="685800" y="1397841"/>
          <a:ext cx="7772399" cy="474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733">
                  <a:extLst>
                    <a:ext uri="{9D8B030D-6E8A-4147-A177-3AD203B41FA5}">
                      <a16:colId xmlns:a16="http://schemas.microsoft.com/office/drawing/2014/main" val="1554237201"/>
                    </a:ext>
                  </a:extLst>
                </a:gridCol>
                <a:gridCol w="694852">
                  <a:extLst>
                    <a:ext uri="{9D8B030D-6E8A-4147-A177-3AD203B41FA5}">
                      <a16:colId xmlns:a16="http://schemas.microsoft.com/office/drawing/2014/main" val="334683368"/>
                    </a:ext>
                  </a:extLst>
                </a:gridCol>
                <a:gridCol w="1610441">
                  <a:extLst>
                    <a:ext uri="{9D8B030D-6E8A-4147-A177-3AD203B41FA5}">
                      <a16:colId xmlns:a16="http://schemas.microsoft.com/office/drawing/2014/main" val="3930404793"/>
                    </a:ext>
                  </a:extLst>
                </a:gridCol>
                <a:gridCol w="673089">
                  <a:extLst>
                    <a:ext uri="{9D8B030D-6E8A-4147-A177-3AD203B41FA5}">
                      <a16:colId xmlns:a16="http://schemas.microsoft.com/office/drawing/2014/main" val="233340906"/>
                    </a:ext>
                  </a:extLst>
                </a:gridCol>
                <a:gridCol w="783458">
                  <a:extLst>
                    <a:ext uri="{9D8B030D-6E8A-4147-A177-3AD203B41FA5}">
                      <a16:colId xmlns:a16="http://schemas.microsoft.com/office/drawing/2014/main" val="2633582444"/>
                    </a:ext>
                  </a:extLst>
                </a:gridCol>
                <a:gridCol w="1008859">
                  <a:extLst>
                    <a:ext uri="{9D8B030D-6E8A-4147-A177-3AD203B41FA5}">
                      <a16:colId xmlns:a16="http://schemas.microsoft.com/office/drawing/2014/main" val="2867941015"/>
                    </a:ext>
                  </a:extLst>
                </a:gridCol>
                <a:gridCol w="783458">
                  <a:extLst>
                    <a:ext uri="{9D8B030D-6E8A-4147-A177-3AD203B41FA5}">
                      <a16:colId xmlns:a16="http://schemas.microsoft.com/office/drawing/2014/main" val="3691784134"/>
                    </a:ext>
                  </a:extLst>
                </a:gridCol>
                <a:gridCol w="870509">
                  <a:extLst>
                    <a:ext uri="{9D8B030D-6E8A-4147-A177-3AD203B41FA5}">
                      <a16:colId xmlns:a16="http://schemas.microsoft.com/office/drawing/2014/main" val="144395721"/>
                    </a:ext>
                  </a:extLst>
                </a:gridCol>
              </a:tblGrid>
              <a:tr h="39453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Province city name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Province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Capital city/FUA core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1st ring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2nd ring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Total capital + rings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FUA ring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FUA total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98" marR="45398" marT="0" marB="0"/>
                </a:tc>
                <a:extLst>
                  <a:ext uri="{0D108BD9-81ED-4DB2-BD59-A6C34878D82A}">
                    <a16:rowId xmlns:a16="http://schemas.microsoft.com/office/drawing/2014/main" val="1491717682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Bergamo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-0.08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−0.63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0.39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-0.29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0.12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1538250581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Brescia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0.23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0.56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0.79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0.43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0.33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0.43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2706289736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Pavia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-0.98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-1.44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0.61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-0.55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0.34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-0.56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4147451474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Trento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-1.12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1.07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1.33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57922885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Verona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-0.98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0.52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2.24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0.85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2152598836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Piacenza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-0.71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−1.13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-0.21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−0.4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-0.72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-0.72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2218947728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Parma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-0.18</a:t>
                      </a:r>
                      <a:endParaRPr lang="it-IT" sz="9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−0.8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1.44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-0.94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0.91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-0.05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1227574492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Reggio Emilia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-0.56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-0.26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-0.32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1.17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3047878187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Modena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-0.34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-2.21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0.16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1.82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-0.83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0.25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-0.84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3545399483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Pesaro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-1.72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−0.96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-0.94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-0.31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-0.92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-0.87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-0.93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3140159827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Prato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1.06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1.34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1.31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-0.25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0.99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1423014307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Latina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0.66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1.46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-3.71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0.98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1.22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0.96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927450215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Taranto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-2.04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-2.32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-2.19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-1.64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-2.14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-1.99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-2.19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4127174219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Rimini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-0.03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0.47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-0.19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-0.69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0.17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>
                          <a:effectLst/>
                        </a:rPr>
                        <a:t>-0.22</a:t>
                      </a:r>
                      <a:endParaRPr lang="it-IT" sz="9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900" kern="100" dirty="0">
                          <a:effectLst/>
                        </a:rPr>
                        <a:t>0.17</a:t>
                      </a:r>
                      <a:endParaRPr lang="it-IT" sz="9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748" marR="56748" marT="56748" marB="56748"/>
                </a:tc>
                <a:extLst>
                  <a:ext uri="{0D108BD9-81ED-4DB2-BD59-A6C34878D82A}">
                    <a16:rowId xmlns:a16="http://schemas.microsoft.com/office/drawing/2014/main" val="3935925465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929B3D-F00B-B834-3A6C-6EE9D5E4BA71}"/>
              </a:ext>
            </a:extLst>
          </p:cNvPr>
          <p:cNvSpPr txBox="1"/>
          <p:nvPr/>
        </p:nvSpPr>
        <p:spPr>
          <a:xfrm>
            <a:off x="0" y="714953"/>
            <a:ext cx="9144000" cy="68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 5.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Dynamic cities and areas. Population changes from 2019 to 2023 (based on municipalities data; positive values in green). Source: our elaborations from ISTAT Data (2024) and OECD Data (2022).</a:t>
            </a:r>
            <a:endParaRPr lang="it-IT" sz="16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2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2CC15-420F-BDCB-FB4B-933403CFC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4DB29F-FEE0-758C-ADBB-2E5B762DF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5C777B4-A83B-209D-2B0B-8156AD880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80427"/>
              </p:ext>
            </p:extLst>
          </p:nvPr>
        </p:nvGraphicFramePr>
        <p:xfrm>
          <a:off x="4259" y="1834396"/>
          <a:ext cx="9036496" cy="3189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5839">
                  <a:extLst>
                    <a:ext uri="{9D8B030D-6E8A-4147-A177-3AD203B41FA5}">
                      <a16:colId xmlns:a16="http://schemas.microsoft.com/office/drawing/2014/main" val="478915356"/>
                    </a:ext>
                  </a:extLst>
                </a:gridCol>
                <a:gridCol w="2291656">
                  <a:extLst>
                    <a:ext uri="{9D8B030D-6E8A-4147-A177-3AD203B41FA5}">
                      <a16:colId xmlns:a16="http://schemas.microsoft.com/office/drawing/2014/main" val="208272965"/>
                    </a:ext>
                  </a:extLst>
                </a:gridCol>
                <a:gridCol w="598216">
                  <a:extLst>
                    <a:ext uri="{9D8B030D-6E8A-4147-A177-3AD203B41FA5}">
                      <a16:colId xmlns:a16="http://schemas.microsoft.com/office/drawing/2014/main" val="1150148342"/>
                    </a:ext>
                  </a:extLst>
                </a:gridCol>
                <a:gridCol w="656049">
                  <a:extLst>
                    <a:ext uri="{9D8B030D-6E8A-4147-A177-3AD203B41FA5}">
                      <a16:colId xmlns:a16="http://schemas.microsoft.com/office/drawing/2014/main" val="828013986"/>
                    </a:ext>
                  </a:extLst>
                </a:gridCol>
                <a:gridCol w="1444032">
                  <a:extLst>
                    <a:ext uri="{9D8B030D-6E8A-4147-A177-3AD203B41FA5}">
                      <a16:colId xmlns:a16="http://schemas.microsoft.com/office/drawing/2014/main" val="2156682655"/>
                    </a:ext>
                  </a:extLst>
                </a:gridCol>
                <a:gridCol w="2600704">
                  <a:extLst>
                    <a:ext uri="{9D8B030D-6E8A-4147-A177-3AD203B41FA5}">
                      <a16:colId xmlns:a16="http://schemas.microsoft.com/office/drawing/2014/main" val="1146847161"/>
                    </a:ext>
                  </a:extLst>
                </a:gridCol>
              </a:tblGrid>
              <a:tr h="23634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Stage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Sub-stage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Core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Ring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Agglomeration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City (Metro in capital letters)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2753825190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Urbanization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1) absolute 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1975835883"/>
                  </a:ext>
                </a:extLst>
              </a:tr>
              <a:tr h="2436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2) relative 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+++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4206380991"/>
                  </a:ext>
                </a:extLst>
              </a:tr>
              <a:tr h="2436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Suburbanization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3) relative deconcentration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+++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24061168"/>
                  </a:ext>
                </a:extLst>
              </a:tr>
              <a:tr h="2436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4) absolute deconcentration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MILAN, BOLOGNA, Trento, Prato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3741298895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Disurbanization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5) absolute deconcentration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 - 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it-IT" sz="1000" kern="100">
                          <a:effectLst/>
                        </a:rPr>
                        <a:t>ROME, PALERMO, Bergamo, Pavia, Verona, Parma, Modena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1152608018"/>
                  </a:ext>
                </a:extLst>
              </a:tr>
              <a:tr h="100565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it-IT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6) relative deconcentration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 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 - 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it-IT" sz="1000" kern="100">
                          <a:effectLst/>
                        </a:rPr>
                        <a:t>TURIN, VENICE, GENOA, FLORENCE, REGGIO DI CALABRIA, MESSINA, CAGLIARI, Piacenza, Reggio Emilia, Rimini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1670578686"/>
                  </a:ext>
                </a:extLst>
              </a:tr>
              <a:tr h="2436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Reurbanization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7) relative 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 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 - 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Latina 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3176259601"/>
                  </a:ext>
                </a:extLst>
              </a:tr>
              <a:tr h="2436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8) absolute concentration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+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 - 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>
                          <a:effectLst/>
                        </a:rPr>
                        <a:t>-</a:t>
                      </a:r>
                      <a:endParaRPr lang="it-IT" sz="10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buNone/>
                      </a:pPr>
                      <a:r>
                        <a:rPr lang="en-US" sz="1000" kern="100" dirty="0">
                          <a:effectLst/>
                        </a:rPr>
                        <a:t>BARI, CATANIA, Brescia, Taranto</a:t>
                      </a:r>
                      <a:endParaRPr lang="it-IT" sz="10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231447695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6FEE7C-8B50-661C-378A-D3CE8E08C651}"/>
              </a:ext>
            </a:extLst>
          </p:cNvPr>
          <p:cNvSpPr txBox="1"/>
          <p:nvPr/>
        </p:nvSpPr>
        <p:spPr>
          <a:xfrm>
            <a:off x="0" y="351169"/>
            <a:ext cx="9036496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 6.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Urbanization, urban life cycle, and Italian metropolitan cities and areas (2019–2023). Source: our elaborations from ISTAT Data (2024) and OECD Data (2022) and [7].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4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altLang="it-IT" dirty="0">
                <a:latin typeface="Tahoma" pitchFamily="34" charset="0"/>
              </a:rPr>
              <a:t>Case study: </a:t>
            </a:r>
            <a:br>
              <a:rPr lang="en-GB" altLang="it-IT" dirty="0">
                <a:latin typeface="Tahoma" pitchFamily="34" charset="0"/>
              </a:rPr>
            </a:br>
            <a:r>
              <a:rPr lang="en-GB" altLang="it-IT" dirty="0">
                <a:latin typeface="Tahoma" pitchFamily="34" charset="0"/>
              </a:rPr>
              <a:t>Megalopolis and Megacities</a:t>
            </a:r>
            <a:endParaRPr lang="it-IT" altLang="it-IT" dirty="0">
              <a:latin typeface="Tahoma" pitchFamily="34" charset="0"/>
            </a:endParaRPr>
          </a:p>
        </p:txBody>
      </p:sp>
      <p:sp>
        <p:nvSpPr>
          <p:cNvPr id="1925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A2F5FB-18FC-DE26-69A4-09DA90AF048E}"/>
              </a:ext>
            </a:extLst>
          </p:cNvPr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https://urbanage.lsecities.net/data/density-levels-from-the-city-centre-2009</a:t>
            </a:r>
            <a:r>
              <a:rPr lang="it-IT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183276-7315-866B-B492-9776A410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44000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54C277E-081C-A0DF-4656-280E1D55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it-IT" sz="3600" kern="0" dirty="0"/>
              <a:t>Density levels from the city </a:t>
            </a:r>
            <a:r>
              <a:rPr lang="en-US" altLang="it-IT" sz="3600" kern="0" dirty="0" err="1"/>
              <a:t>centre</a:t>
            </a:r>
            <a:endParaRPr lang="en-US" altLang="it-IT" sz="3600" kern="0" dirty="0"/>
          </a:p>
          <a:p>
            <a:pPr eaLnBrk="1" hangingPunct="1">
              <a:buClrTx/>
              <a:buFontTx/>
              <a:buNone/>
            </a:pPr>
            <a:endParaRPr lang="en-US" altLang="it-IT" sz="3600" kern="0" dirty="0"/>
          </a:p>
        </p:txBody>
      </p:sp>
    </p:spTree>
    <p:extLst>
      <p:ext uri="{BB962C8B-B14F-4D97-AF65-F5344CB8AC3E}">
        <p14:creationId xmlns:p14="http://schemas.microsoft.com/office/powerpoint/2010/main" val="248880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it-IT"/>
              <a:t>Evolution of Megalopolis</a:t>
            </a:r>
          </a:p>
        </p:txBody>
      </p:sp>
      <p:sp>
        <p:nvSpPr>
          <p:cNvPr id="201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843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1600"/>
              <a:t>Megalopolis: conurbation of two or more metropolis (already realized or in formation) originating an urban un </a:t>
            </a:r>
            <a:r>
              <a:rPr lang="en-GB" altLang="it-IT" sz="1600" i="1"/>
              <a:t>continuum</a:t>
            </a:r>
            <a:r>
              <a:rPr lang="en-GB" altLang="it-IT" sz="1600"/>
              <a:t>, particularly along major transport routes</a:t>
            </a:r>
          </a:p>
          <a:p>
            <a:pPr>
              <a:lnSpc>
                <a:spcPct val="80000"/>
              </a:lnSpc>
            </a:pPr>
            <a:r>
              <a:rPr lang="en-US" altLang="it-IT" sz="1600"/>
              <a:t>Gottmann’s term megalopolis to refer to a string of closely interconnected metropolises was logical and inspired and has become part of the language;</a:t>
            </a:r>
          </a:p>
          <a:p>
            <a:pPr>
              <a:lnSpc>
                <a:spcPct val="80000"/>
              </a:lnSpc>
            </a:pPr>
            <a:r>
              <a:rPr lang="en-GB" altLang="it-IT" sz="1600"/>
              <a:t>BoWash (Boston – Washington) – studied by  Gottmann (1961): coastal conurbation showing a trend to full conurbation – although characterized by interstitial areas</a:t>
            </a:r>
          </a:p>
          <a:p>
            <a:pPr>
              <a:lnSpc>
                <a:spcPct val="80000"/>
              </a:lnSpc>
            </a:pPr>
            <a:r>
              <a:rPr lang="en-GB" altLang="it-IT" sz="1600"/>
              <a:t>Stages: </a:t>
            </a:r>
          </a:p>
          <a:p>
            <a:pPr lvl="1">
              <a:lnSpc>
                <a:spcPct val="80000"/>
              </a:lnSpc>
            </a:pPr>
            <a:r>
              <a:rPr lang="en-GB" altLang="it-IT" sz="1400"/>
              <a:t>1950-1970: growth of suburbs: suburbanization;</a:t>
            </a:r>
          </a:p>
          <a:p>
            <a:pPr lvl="1">
              <a:lnSpc>
                <a:spcPct val="80000"/>
              </a:lnSpc>
            </a:pPr>
            <a:r>
              <a:rPr lang="en-GB" altLang="it-IT" sz="1400"/>
              <a:t>1970-1990: slowed suburban growth; </a:t>
            </a:r>
            <a:r>
              <a:rPr lang="en-GB" altLang="it-IT" sz="1400" i="1"/>
              <a:t>edge cities</a:t>
            </a:r>
            <a:r>
              <a:rPr lang="en-GB" altLang="it-IT" sz="1400"/>
              <a:t>, out of town industrial and retail parks; new growth in central areas;</a:t>
            </a:r>
          </a:p>
          <a:p>
            <a:pPr lvl="1">
              <a:lnSpc>
                <a:spcPct val="80000"/>
              </a:lnSpc>
            </a:pPr>
            <a:r>
              <a:rPr lang="en-GB" altLang="it-IT" sz="1400"/>
              <a:t>1990-2000: back to the </a:t>
            </a:r>
            <a:r>
              <a:rPr lang="en-GB" altLang="it-IT" sz="1400" i="1"/>
              <a:t>core</a:t>
            </a:r>
            <a:r>
              <a:rPr lang="en-GB" altLang="it-IT" sz="1400"/>
              <a:t>. Gentrification; preferences (residential, service) for central locations; creative class; </a:t>
            </a:r>
            <a:br>
              <a:rPr lang="en-GB" altLang="it-IT" sz="1400"/>
            </a:br>
            <a:r>
              <a:rPr lang="en-GB" altLang="it-IT" sz="1400"/>
              <a:t>immigration, economic restructuring and gentrification =&gt; higher level of social and economical inequity. </a:t>
            </a:r>
            <a:br>
              <a:rPr lang="en-GB" altLang="it-IT" sz="1400"/>
            </a:br>
            <a:r>
              <a:rPr lang="en-GB" altLang="it-IT" sz="1400"/>
              <a:t>Movement of poor and immigrants towards old suburban internal areas.  Growth of suburbs for specialized functions (smart growth), once separated by cities, now incorporated in megalopolis. </a:t>
            </a:r>
            <a:br>
              <a:rPr lang="en-GB" altLang="it-IT" sz="1400"/>
            </a:br>
            <a:r>
              <a:rPr lang="en-GB" altLang="it-IT" sz="1400"/>
              <a:t>Suburbs: industry and retail  (</a:t>
            </a:r>
            <a:r>
              <a:rPr lang="en-GB" altLang="it-IT" sz="1400" i="1"/>
              <a:t>mall </a:t>
            </a:r>
            <a:r>
              <a:rPr lang="en-GB" altLang="it-IT" sz="1400"/>
              <a:t>etc.); Centre: selected services and financial activities</a:t>
            </a:r>
          </a:p>
          <a:p>
            <a:pPr>
              <a:lnSpc>
                <a:spcPct val="80000"/>
              </a:lnSpc>
            </a:pPr>
            <a:r>
              <a:rPr lang="en-US" altLang="it-IT" sz="1600"/>
              <a:t>It is reasonable to conclude, with Gottmann, that Megalopolis remains the Main street of America, despite the much faster rate and amount of growth in the metropolitan South and West.</a:t>
            </a:r>
          </a:p>
          <a:p>
            <a:pPr>
              <a:lnSpc>
                <a:spcPct val="80000"/>
              </a:lnSpc>
            </a:pPr>
            <a:r>
              <a:rPr lang="en-GB" altLang="it-IT" sz="1600"/>
              <a:t>Megalopolis (see. map): 42.400.000 people in 2000. </a:t>
            </a:r>
          </a:p>
          <a:p>
            <a:pPr>
              <a:lnSpc>
                <a:spcPct val="80000"/>
              </a:lnSpc>
            </a:pPr>
            <a:r>
              <a:rPr lang="en-GB" altLang="it-IT" sz="1600"/>
              <a:t>Extra urban area around Megalopolis (commuting area) + 8 millions 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598488" y="3213100"/>
            <a:ext cx="8208962" cy="23764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it-IT">
                <a:latin typeface="Tahoma" pitchFamily="34" charset="0"/>
              </a:rPr>
              <a:t>Topics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>
                <a:latin typeface="Tahoma" pitchFamily="34" charset="0"/>
              </a:rPr>
              <a:t>World urban population</a:t>
            </a:r>
          </a:p>
          <a:p>
            <a:pPr>
              <a:lnSpc>
                <a:spcPct val="90000"/>
              </a:lnSpc>
            </a:pPr>
            <a:r>
              <a:rPr lang="en-GB" altLang="it-IT" sz="2800">
                <a:latin typeface="Tahoma" pitchFamily="34" charset="0"/>
              </a:rPr>
              <a:t>Cities: a definition</a:t>
            </a:r>
          </a:p>
          <a:p>
            <a:pPr>
              <a:lnSpc>
                <a:spcPct val="90000"/>
              </a:lnSpc>
            </a:pPr>
            <a:r>
              <a:rPr lang="en-GB" altLang="it-IT" sz="2800">
                <a:latin typeface="Tahoma" pitchFamily="34" charset="0"/>
              </a:rPr>
              <a:t>Transport, urban form and spatial structure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latin typeface="Tahoma" pitchFamily="34" charset="0"/>
              </a:rPr>
              <a:t>The analysis of urban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400"/>
              <a:t>The bid rent and the models of urban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400"/>
              <a:t>The global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400"/>
              <a:t>The urban density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800"/>
              <a:t>The urban crisis and the urban lifecycle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it-IT" sz="2800">
                <a:latin typeface="Tahoma" pitchFamily="34" charset="0"/>
              </a:rPr>
              <a:t>Case study: the Megalopolis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564" name="Picture 4" descr="Megalo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9700"/>
            <a:ext cx="8820150" cy="66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it-IT" sz="3200"/>
              <a:t>Population and growth of the urbanized area in the Megalopolis (1950 – 2000)</a:t>
            </a:r>
            <a:br>
              <a:rPr lang="en-US" altLang="it-IT" sz="3200"/>
            </a:br>
            <a:endParaRPr lang="it-IT" altLang="it-IT" sz="3200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61913" y="6219825"/>
            <a:ext cx="8891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en-US" altLang="it-IT" sz="1400"/>
              <a:t>Morrill R., Classic Map Revisited: The Growth of Megalopolis, The Professional Geographer, 58(2) 2006, pages 155–160</a:t>
            </a:r>
            <a:endParaRPr lang="it-IT" altLang="it-IT" sz="1400"/>
          </a:p>
        </p:txBody>
      </p:sp>
      <p:pic>
        <p:nvPicPr>
          <p:cNvPr id="1894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71550"/>
            <a:ext cx="6335713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it-IT" sz="3200"/>
              <a:t>Population and growth of the urbanized area in the Megalopolis (1950 – 2000)</a:t>
            </a:r>
            <a:br>
              <a:rPr lang="en-US" altLang="it-IT" sz="3200"/>
            </a:br>
            <a:endParaRPr lang="it-IT" altLang="it-IT" sz="3200"/>
          </a:p>
        </p:txBody>
      </p:sp>
      <p:graphicFrame>
        <p:nvGraphicFramePr>
          <p:cNvPr id="190470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16038" y="846138"/>
          <a:ext cx="648017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2" imgW="9715500" imgH="5276748" progId="Excel.Chart.8">
                  <p:embed/>
                </p:oleObj>
              </mc:Choice>
              <mc:Fallback>
                <p:oleObj name="Grafico" r:id="rId2" imgW="9715500" imgH="5276748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846138"/>
                        <a:ext cx="6480175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104775" y="6437313"/>
            <a:ext cx="8891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en-US" altLang="it-IT" sz="1400"/>
              <a:t>Morrill R., Classic Map Revisited: The Growth of Megalopolis, The Professional Geographer, 58(2) 2006, pages 155–160</a:t>
            </a:r>
            <a:endParaRPr lang="it-IT" altLang="it-IT" sz="1400"/>
          </a:p>
        </p:txBody>
      </p:sp>
      <p:graphicFrame>
        <p:nvGraphicFramePr>
          <p:cNvPr id="190537" name="Group 73"/>
          <p:cNvGraphicFramePr>
            <a:graphicFrameLocks noGrp="1"/>
          </p:cNvGraphicFramePr>
          <p:nvPr>
            <p:ph sz="quarter" idx="4294967295"/>
          </p:nvPr>
        </p:nvGraphicFramePr>
        <p:xfrm>
          <a:off x="2633663" y="4327525"/>
          <a:ext cx="3810000" cy="1982889"/>
        </p:xfrm>
        <a:graphic>
          <a:graphicData uri="http://schemas.openxmlformats.org/drawingml/2006/table">
            <a:tbl>
              <a:tblPr/>
              <a:tblGrid>
                <a:gridCol w="7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Year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Population (millions)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Surface (km2)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Density (Inhabitants/ km2)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1950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24,5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8.499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2.883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8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1960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29,4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13.845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2.123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1970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18.137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1.875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1980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34,4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21.720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1.584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1990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36,6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26.367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1.388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2000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42,4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34.924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>
                        <a:buClr>
                          <a:schemeClr val="hlink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1.214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/>
              <a:t>Megalopolis</a:t>
            </a:r>
          </a:p>
        </p:txBody>
      </p:sp>
      <p:sp>
        <p:nvSpPr>
          <p:cNvPr id="202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772400" cy="4619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/>
              <a:t>USA: 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Chicago – Pittsburg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Santa Barbara – San Diego (30 millions inhab.)</a:t>
            </a:r>
          </a:p>
          <a:p>
            <a:pPr lvl="2">
              <a:lnSpc>
                <a:spcPct val="80000"/>
              </a:lnSpc>
            </a:pPr>
            <a:r>
              <a:rPr lang="it-IT" altLang="it-IT" sz="1600"/>
              <a:t>includes Los Angeles, low-density, </a:t>
            </a:r>
            <a:r>
              <a:rPr lang="it-IT" altLang="it-IT" sz="1600" b="1"/>
              <a:t>horizontal metropolis</a:t>
            </a:r>
            <a:endParaRPr lang="it-IT" altLang="it-IT" sz="1600"/>
          </a:p>
          <a:p>
            <a:pPr>
              <a:lnSpc>
                <a:spcPct val="80000"/>
              </a:lnSpc>
            </a:pPr>
            <a:r>
              <a:rPr lang="it-IT" altLang="it-IT" sz="2000"/>
              <a:t>Japan: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Tokio - Osaka (25 millions inhab.)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Tokio Bay (50 millions inhab.)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China: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Bejing – Tientsin (northern megalopolis)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Hangzhou </a:t>
            </a:r>
          </a:p>
          <a:p>
            <a:pPr lvl="2">
              <a:lnSpc>
                <a:spcPct val="80000"/>
              </a:lnSpc>
            </a:pPr>
            <a:r>
              <a:rPr lang="it-IT" altLang="it-IT" sz="1600"/>
              <a:t>With Shangai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Europe: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London – Milan: 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Renan Megalopolis; Blue Banana </a:t>
            </a:r>
          </a:p>
          <a:p>
            <a:pPr lvl="1">
              <a:lnSpc>
                <a:spcPct val="80000"/>
              </a:lnSpc>
            </a:pPr>
            <a:r>
              <a:rPr lang="it-IT" altLang="it-IT" sz="1800"/>
              <a:t>The “Pentagon” </a:t>
            </a:r>
          </a:p>
          <a:p>
            <a:pPr lvl="1">
              <a:lnSpc>
                <a:spcPct val="80000"/>
              </a:lnSpc>
            </a:pPr>
            <a:endParaRPr lang="it-IT" altLang="it-IT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z="2000"/>
              <a:t>Los Angeles, low-density, horizontal metropolis</a:t>
            </a:r>
            <a:br>
              <a:rPr lang="it-IT" altLang="it-IT" sz="2000"/>
            </a:br>
            <a:endParaRPr lang="it-IT" altLang="it-IT" sz="2000"/>
          </a:p>
        </p:txBody>
      </p:sp>
      <p:sp>
        <p:nvSpPr>
          <p:cNvPr id="203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3780" name="Picture 4" descr="2009-07-los-ange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936750"/>
            <a:ext cx="60325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/>
              <a:t>Tokio – Osaka Megalopolis</a:t>
            </a:r>
          </a:p>
        </p:txBody>
      </p:sp>
      <p:sp>
        <p:nvSpPr>
          <p:cNvPr id="204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04" name="Picture 4" descr="Megalo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085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z="2800"/>
              <a:t>European Treillage and Renan Megalopolis</a:t>
            </a:r>
          </a:p>
        </p:txBody>
      </p:sp>
      <p:sp>
        <p:nvSpPr>
          <p:cNvPr id="205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5828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5720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9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608512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38100" y="6113463"/>
            <a:ext cx="899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>
                <a:latin typeface="Arial" pitchFamily="34" charset="0"/>
              </a:rPr>
              <a:t>Brunet R., Lignes de force de l’espace européen, </a:t>
            </a:r>
            <a:r>
              <a:rPr lang="it-IT" altLang="it-IT" sz="1800" i="1">
                <a:latin typeface="Arial" pitchFamily="34" charset="0"/>
              </a:rPr>
              <a:t>Mappemonde, </a:t>
            </a:r>
            <a:r>
              <a:rPr lang="it-IT" altLang="it-IT" sz="1800">
                <a:latin typeface="Arial" pitchFamily="34" charset="0"/>
              </a:rPr>
              <a:t>66 (2) 2002, pp. 14-19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908050"/>
            <a:ext cx="4235450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z="2800" dirty="0"/>
              <a:t>Images of the </a:t>
            </a:r>
            <a:r>
              <a:rPr lang="it-IT" altLang="it-IT" sz="2800" dirty="0" err="1"/>
              <a:t>European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space</a:t>
            </a:r>
            <a:r>
              <a:rPr lang="it-IT" altLang="it-IT" sz="2800" dirty="0"/>
              <a:t>:</a:t>
            </a:r>
            <a:br>
              <a:rPr lang="it-IT" altLang="it-IT" sz="2800" dirty="0"/>
            </a:br>
            <a:r>
              <a:rPr lang="it-IT" altLang="it-IT" sz="2800" dirty="0"/>
              <a:t>the “blue banana” and the “</a:t>
            </a:r>
            <a:r>
              <a:rPr lang="it-IT" altLang="it-IT" sz="2800" dirty="0" err="1"/>
              <a:t>pentagon</a:t>
            </a:r>
            <a:r>
              <a:rPr lang="it-IT" altLang="it-IT" sz="2800" dirty="0"/>
              <a:t>” of </a:t>
            </a:r>
            <a:r>
              <a:rPr lang="it-IT" altLang="it-IT" sz="2800" dirty="0" err="1"/>
              <a:t>cities</a:t>
            </a:r>
            <a:br>
              <a:rPr lang="it-IT" altLang="it-IT" sz="2800" dirty="0"/>
            </a:br>
            <a:endParaRPr lang="it-IT" altLang="it-IT" sz="2800" dirty="0"/>
          </a:p>
        </p:txBody>
      </p:sp>
      <p:pic>
        <p:nvPicPr>
          <p:cNvPr id="206851" name="Picture 3" descr="banana_ar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456113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4643438" y="6003925"/>
            <a:ext cx="425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altLang="it-IT" sz="1400" b="1"/>
              <a:t>Pentagon: London, Paris, Milan, Munchen, Hamburg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457825" y="6237288"/>
            <a:ext cx="1536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altLang="it-IT" sz="1000"/>
              <a:t>14% of Europe - 27 space </a:t>
            </a:r>
            <a:br>
              <a:rPr lang="it-IT" altLang="it-IT" sz="1000"/>
            </a:br>
            <a:r>
              <a:rPr lang="it-IT" altLang="it-IT" sz="1000"/>
              <a:t>32% of urban population</a:t>
            </a:r>
            <a:br>
              <a:rPr lang="it-IT" altLang="it-IT" sz="1000"/>
            </a:br>
            <a:r>
              <a:rPr lang="it-IT" altLang="it-IT" sz="1000"/>
              <a:t>46,5% of  EU GDP. 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971550" y="6005513"/>
            <a:ext cx="2690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altLang="it-IT" sz="1200" b="1"/>
              <a:t>Mediterranean Arch and Blue Banana</a:t>
            </a:r>
            <a:endParaRPr lang="it-IT" altLang="it-IT" sz="1200"/>
          </a:p>
        </p:txBody>
      </p:sp>
      <p:sp>
        <p:nvSpPr>
          <p:cNvPr id="2" name="Rettangolo 1"/>
          <p:cNvSpPr/>
          <p:nvPr/>
        </p:nvSpPr>
        <p:spPr>
          <a:xfrm>
            <a:off x="2286000" y="29519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https://www.youtube.com/watch?v=Yi-rEL8i46Y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1" y="980728"/>
            <a:ext cx="8653018" cy="4864947"/>
          </a:xfrm>
          <a:prstGeom prst="rect">
            <a:avLst/>
          </a:prstGeom>
        </p:spPr>
      </p:pic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z="2400" dirty="0"/>
              <a:t>How </a:t>
            </a:r>
            <a:r>
              <a:rPr lang="it-IT" altLang="it-IT" sz="2400" dirty="0" err="1"/>
              <a:t>Megacities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changing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map</a:t>
            </a:r>
            <a:r>
              <a:rPr lang="it-IT" altLang="it-IT" sz="2400" dirty="0"/>
              <a:t> of </a:t>
            </a:r>
            <a:r>
              <a:rPr lang="it-IT" altLang="it-IT" sz="2400"/>
              <a:t>the World</a:t>
            </a:r>
            <a:br>
              <a:rPr lang="it-IT" altLang="it-IT" sz="2400"/>
            </a:br>
            <a:br>
              <a:rPr lang="it-IT" altLang="it-IT" sz="2400"/>
            </a:br>
            <a:endParaRPr lang="it-IT" alt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971550" y="5715253"/>
            <a:ext cx="7200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https://www.youtube.com/watch?v=U7y4GlmwPLQ</a:t>
            </a:r>
          </a:p>
        </p:txBody>
      </p:sp>
    </p:spTree>
    <p:extLst>
      <p:ext uri="{BB962C8B-B14F-4D97-AF65-F5344CB8AC3E}">
        <p14:creationId xmlns:p14="http://schemas.microsoft.com/office/powerpoint/2010/main" val="14145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/>
              <a:t>References</a:t>
            </a:r>
          </a:p>
        </p:txBody>
      </p:sp>
      <p:sp>
        <p:nvSpPr>
          <p:cNvPr id="207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772400" cy="46926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200"/>
              <a:t>Berry B. J. L., </a:t>
            </a:r>
            <a:r>
              <a:rPr lang="it-IT" altLang="it-IT" sz="1200" i="1"/>
              <a:t>Urbanization and Counterurbanization</a:t>
            </a:r>
            <a:r>
              <a:rPr lang="it-IT" altLang="it-IT" sz="1200"/>
              <a:t>, SAGE, Beverly Hills, 1976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Brunet R., </a:t>
            </a:r>
            <a:r>
              <a:rPr lang="it-IT" altLang="it-IT" sz="1200" i="1"/>
              <a:t>Les ville “européenne” </a:t>
            </a:r>
            <a:r>
              <a:rPr lang="it-IT" altLang="it-IT" sz="1200"/>
              <a:t>Datar-Reclus-Documentation Francaise, Montpellier, 1989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Brunet R., Lignes de force de l’espace européen, </a:t>
            </a:r>
            <a:r>
              <a:rPr lang="it-IT" altLang="it-IT" sz="1200" i="1"/>
              <a:t>Mappemonde, </a:t>
            </a:r>
            <a:r>
              <a:rPr lang="it-IT" altLang="it-IT" sz="1200"/>
              <a:t>66 (2) 2002, pp. 14-19</a:t>
            </a:r>
            <a:r>
              <a:rPr lang="it-IT" altLang="it-IT" sz="1200" i="1"/>
              <a:t>	</a:t>
            </a:r>
            <a:endParaRPr lang="it-IT" altLang="it-IT" sz="1200"/>
          </a:p>
          <a:p>
            <a:pPr>
              <a:lnSpc>
                <a:spcPct val="80000"/>
              </a:lnSpc>
            </a:pPr>
            <a:r>
              <a:rPr lang="it-IT" altLang="it-IT" sz="1200"/>
              <a:t>Camagni R., </a:t>
            </a:r>
            <a:r>
              <a:rPr lang="it-IT" altLang="it-IT" sz="1200" i="1"/>
              <a:t>Economia e pianificazione della città sostenibile</a:t>
            </a:r>
            <a:r>
              <a:rPr lang="it-IT" altLang="it-IT" sz="1200"/>
              <a:t>, Il Mulino, Bologna, 1996.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De Blij H. J. e Murphy A. B., </a:t>
            </a:r>
            <a:r>
              <a:rPr lang="it-IT" altLang="it-IT" sz="1200" i="1"/>
              <a:t>Geografia umana. Cultura. Cultura, società, spazio</a:t>
            </a:r>
            <a:r>
              <a:rPr lang="it-IT" altLang="it-IT" sz="1200"/>
              <a:t>, Zanichelli, Bologna, 2002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Dematteis G., Lanza C., Nano F. e Vanolo A., </a:t>
            </a:r>
            <a:r>
              <a:rPr lang="it-IT" altLang="it-IT" sz="1200" i="1"/>
              <a:t>Geografia dell’economia mondiale, </a:t>
            </a:r>
            <a:r>
              <a:rPr lang="it-IT" altLang="it-IT" sz="1200"/>
              <a:t>quarta edizione, UTET, Torino, 2010 (</a:t>
            </a:r>
            <a:r>
              <a:rPr lang="it-IT" altLang="it-IT" sz="1200" b="1"/>
              <a:t>cap. 3, cap. 10</a:t>
            </a:r>
            <a:r>
              <a:rPr lang="it-IT" altLang="it-IT" sz="120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Diappi L. e Campeol A., “Sostenibilità urbana: lo sviluppo di un approccio sistemico”, in Diappi L. (a cura di), </a:t>
            </a:r>
            <a:r>
              <a:rPr lang="it-IT" altLang="it-IT" sz="1200" i="1"/>
              <a:t>Sostenibilità Urbana. Dai princìpi ai metodi di analisi - Forma urbana, energia e ambiente </a:t>
            </a:r>
            <a:r>
              <a:rPr lang="it-IT" altLang="it-IT" sz="1200"/>
              <a:t>, Paravia, Torino, 2000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European Environmental Agency (EEA), </a:t>
            </a:r>
            <a:r>
              <a:rPr lang="it-IT" altLang="it-IT" sz="1200" i="1"/>
              <a:t>Urban sprawl in Europe. The ignored challenge</a:t>
            </a:r>
            <a:r>
              <a:rPr lang="it-IT" altLang="it-IT" sz="1200"/>
              <a:t>, European Commission, European Environmental Agency (EEA), Luxemburg, 2006. (</a:t>
            </a:r>
            <a:r>
              <a:rPr lang="it-IT" altLang="it-IT" sz="1200">
                <a:hlinkClick r:id="rId2"/>
              </a:rPr>
              <a:t>http://eea.europe.eu</a:t>
            </a:r>
            <a:r>
              <a:rPr lang="it-IT" altLang="it-IT" sz="120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Gottmann, J. </a:t>
            </a:r>
            <a:r>
              <a:rPr lang="it-IT" altLang="it-IT" sz="1200" i="1"/>
              <a:t>Megalopolis revisited: 25 years later</a:t>
            </a:r>
            <a:r>
              <a:rPr lang="it-IT" altLang="it-IT" sz="1200"/>
              <a:t>. University of Maryland Institute for Urban Studies, Baltimore, 1987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Gottmann, J., </a:t>
            </a:r>
            <a:r>
              <a:rPr lang="it-IT" altLang="it-IT" sz="1200" i="1"/>
              <a:t>Megalopolis: The urbanized northeastern seaboard of the United States</a:t>
            </a:r>
            <a:r>
              <a:rPr lang="it-IT" altLang="it-IT" sz="1200"/>
              <a:t>. Twentieth Century Fund, New York, 1961.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Gottmann, J., </a:t>
            </a:r>
            <a:r>
              <a:rPr lang="it-IT" altLang="it-IT" sz="1200" i="1"/>
              <a:t>Megalopolitan systems around the world</a:t>
            </a:r>
            <a:r>
              <a:rPr lang="it-IT" altLang="it-IT" sz="1200"/>
              <a:t>. Ekistics 243, 1976, pp. 109–13.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Haggett P., </a:t>
            </a:r>
            <a:r>
              <a:rPr lang="it-IT" altLang="it-IT" sz="1200" i="1"/>
              <a:t>Geografia – Volume 1: Geografia umana</a:t>
            </a:r>
            <a:r>
              <a:rPr lang="it-IT" altLang="it-IT" sz="1200"/>
              <a:t>, Zanichelli, Bologna, 2004 (</a:t>
            </a:r>
            <a:r>
              <a:rPr lang="it-IT" altLang="it-IT" sz="1200" b="1"/>
              <a:t>cap. 5, cap. 11, cap. 12</a:t>
            </a:r>
            <a:r>
              <a:rPr lang="it-IT" altLang="it-IT" sz="12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it-IT" sz="1200"/>
              <a:t>Lloyd P. E., DICKEN P., </a:t>
            </a:r>
            <a:r>
              <a:rPr lang="en-GB" altLang="it-IT" sz="1200" i="1"/>
              <a:t>Location in space. A theoretical approach to economic geography</a:t>
            </a:r>
            <a:r>
              <a:rPr lang="en-GB" altLang="it-IT" sz="1200"/>
              <a:t>, Harper International, New York, 1972.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it-IT" sz="1200"/>
              <a:t>Haggett P., </a:t>
            </a:r>
            <a:r>
              <a:rPr lang="en-GB" altLang="it-IT" sz="1200" i="1"/>
              <a:t>Geography. A global synthesis</a:t>
            </a:r>
            <a:r>
              <a:rPr lang="en-GB" altLang="it-IT" sz="1200"/>
              <a:t>, Pearson Education Limited, 2001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Morelli P., </a:t>
            </a:r>
            <a:r>
              <a:rPr lang="it-IT" altLang="it-IT" sz="1200" i="1"/>
              <a:t>Geografia economica</a:t>
            </a:r>
            <a:r>
              <a:rPr lang="it-IT" altLang="it-IT" sz="1200"/>
              <a:t>, McGraw-Hill, Milano, 2010 (</a:t>
            </a:r>
            <a:r>
              <a:rPr lang="it-IT" altLang="it-IT" sz="1200" b="1"/>
              <a:t>cap. 7, cap. 9</a:t>
            </a:r>
            <a:r>
              <a:rPr lang="it-IT" altLang="it-IT" sz="120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Morrill R., Classic Map Revisited: The Growth of Megalopolis, The Professional Geographer, 58(2) 2006, pp. 155–160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UN-HABITAT, Annual Report 2009, UNITED NATIONS HUMAN SETTLEMENTS PROGRAMME, Nairobi, 2010 (</a:t>
            </a:r>
            <a:r>
              <a:rPr lang="it-IT" altLang="it-IT" sz="1200">
                <a:hlinkClick r:id="rId3"/>
              </a:rPr>
              <a:t>http://www.unhabitat.org</a:t>
            </a:r>
            <a:r>
              <a:rPr lang="it-IT" altLang="it-IT" sz="120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1200"/>
              <a:t>Rodrigue J. P., Comtois C., Slack B., Geography of Transport Systems, Second Edition, Routdledge, 2010</a:t>
            </a:r>
          </a:p>
          <a:p>
            <a:pPr>
              <a:lnSpc>
                <a:spcPct val="80000"/>
              </a:lnSpc>
            </a:pPr>
            <a:endParaRPr lang="it-IT" altLang="it-IT" sz="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altLang="it-IT" sz="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it-IT" sz="3200"/>
              <a:t>The urban crisis and the urban lifecycle</a:t>
            </a:r>
            <a:endParaRPr lang="it-IT" altLang="it-IT" sz="3200"/>
          </a:p>
        </p:txBody>
      </p:sp>
      <p:sp>
        <p:nvSpPr>
          <p:cNvPr id="1935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>
                <a:hlinkClick r:id="rId2"/>
              </a:rPr>
              <a:t>https://www.facebook.com/events/495804477473216/</a:t>
            </a:r>
            <a:endParaRPr lang="it-IT" dirty="0"/>
          </a:p>
          <a:p>
            <a:endParaRPr lang="it-IT" dirty="0"/>
          </a:p>
          <a:p>
            <a:r>
              <a:rPr lang="it-IT">
                <a:hlinkClick r:id="rId3"/>
              </a:rPr>
              <a:t>https://www.ted.com/talks/parag_khanna_how_megacities_are_changing_the_map_of_the_world?language=en</a:t>
            </a:r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21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t-IT" sz="3600"/>
              <a:t>The urban crisis (?)</a:t>
            </a:r>
          </a:p>
        </p:txBody>
      </p:sp>
      <p:sp>
        <p:nvSpPr>
          <p:cNvPr id="151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t-IT" sz="2400"/>
              <a:t>Urban and urbanization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400"/>
              <a:t>Urban: city = way of living, thinking, working, building the environment, etc.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400"/>
              <a:t>Urban: </a:t>
            </a:r>
            <a:r>
              <a:rPr lang="en-US" altLang="it-IT" sz="2400" i="1" u="sng"/>
              <a:t>concentration  </a:t>
            </a:r>
            <a:r>
              <a:rPr lang="en-US" altLang="it-IT" sz="2400"/>
              <a:t>and </a:t>
            </a:r>
            <a:r>
              <a:rPr lang="en-US" altLang="it-IT" sz="2400" i="1" u="sng"/>
              <a:t>high density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400"/>
              <a:t>Urbanization = spreading of urban life model to those parts of the geographical space that do not present the physical characters of urban (</a:t>
            </a:r>
            <a:r>
              <a:rPr lang="en-US" altLang="it-IT" sz="2400" i="1" u="sng"/>
              <a:t>concentration  </a:t>
            </a:r>
            <a:r>
              <a:rPr lang="en-US" altLang="it-IT" sz="2400"/>
              <a:t>and </a:t>
            </a:r>
            <a:r>
              <a:rPr lang="en-US" altLang="it-IT" sz="2400" i="1" u="sng"/>
              <a:t>high density</a:t>
            </a:r>
            <a:r>
              <a:rPr lang="en-US" altLang="it-IT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400"/>
              <a:t>Urbanization =&gt; ‘trivialization’ of some urban functions, extended  to the entire population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400"/>
              <a:t>New urbanized geographical spaces : </a:t>
            </a:r>
            <a:r>
              <a:rPr lang="en-US" altLang="it-IT" sz="2400" i="1" u="sng"/>
              <a:t>periurban </a:t>
            </a:r>
            <a:r>
              <a:rPr lang="en-US" altLang="it-IT" sz="2400"/>
              <a:t>or </a:t>
            </a:r>
            <a:r>
              <a:rPr lang="en-US" altLang="it-IT" sz="2400" i="1" u="sng"/>
              <a:t>rururban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t-IT" sz="3600"/>
              <a:t>The urban crisis (?)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it-IT" sz="2800"/>
              <a:t>Counter-urbanization (Berry): “a process of de-concentration of urban population implying the passage from a higher concentration state to a minor concentration one”</a:t>
            </a:r>
          </a:p>
          <a:p>
            <a:pPr eaLnBrk="1" hangingPunct="1"/>
            <a:r>
              <a:rPr lang="en-GB" altLang="it-IT" sz="2800"/>
              <a:t>End of ’60 – end of ’80</a:t>
            </a:r>
          </a:p>
          <a:p>
            <a:pPr eaLnBrk="1" hangingPunct="1"/>
            <a:r>
              <a:rPr lang="en-GB" altLang="it-IT" sz="2800"/>
              <a:t>Fielding (1989): counter-urbanization = ratio of inverse proportion between index of migration variation and urban demographic dimension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t-IT" sz="2800"/>
              <a:t>Cities’ life cicle</a:t>
            </a:r>
          </a:p>
          <a:p>
            <a:pPr eaLnBrk="1" hangingPunct="1"/>
            <a:r>
              <a:rPr lang="en-US" altLang="it-IT" sz="2800"/>
              <a:t>Core (central city; inner city)</a:t>
            </a:r>
          </a:p>
          <a:p>
            <a:pPr eaLnBrk="1" hangingPunct="1"/>
            <a:r>
              <a:rPr lang="en-US" altLang="it-IT" sz="2800"/>
              <a:t>Ring (surrounding suburban municipalities)</a:t>
            </a:r>
          </a:p>
          <a:p>
            <a:pPr eaLnBrk="1" hangingPunct="1"/>
            <a:r>
              <a:rPr lang="en-US" altLang="it-IT" sz="2800"/>
              <a:t>Stages:</a:t>
            </a:r>
          </a:p>
          <a:p>
            <a:pPr lvl="1" eaLnBrk="1" hangingPunct="1"/>
            <a:r>
              <a:rPr lang="en-US" altLang="it-IT" sz="2000"/>
              <a:t>Urbanization</a:t>
            </a:r>
          </a:p>
          <a:p>
            <a:pPr lvl="1" eaLnBrk="1" hangingPunct="1"/>
            <a:r>
              <a:rPr lang="en-US" altLang="it-IT" sz="2000"/>
              <a:t>Suburbanization</a:t>
            </a:r>
          </a:p>
          <a:p>
            <a:pPr lvl="1" eaLnBrk="1" hangingPunct="1"/>
            <a:r>
              <a:rPr lang="en-US" altLang="it-IT" sz="2000"/>
              <a:t>Deurbanization</a:t>
            </a:r>
          </a:p>
          <a:p>
            <a:pPr lvl="1" eaLnBrk="1" hangingPunct="1"/>
            <a:r>
              <a:rPr lang="en-US" altLang="it-IT" sz="2000"/>
              <a:t>Reurbanization</a:t>
            </a:r>
          </a:p>
          <a:p>
            <a:pPr lvl="1" eaLnBrk="1" hangingPunct="1"/>
            <a:endParaRPr lang="en-US" altLang="it-IT" sz="200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t-IT" sz="3600"/>
              <a:t>The urban crisis (?)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356100" y="3716338"/>
            <a:ext cx="4535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400" b="1"/>
              <a:t>Core 	ring	agglomeration</a:t>
            </a:r>
          </a:p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600" b="1"/>
              <a:t>+	+-	-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altLang="it-IT" sz="1600" b="1"/>
              <a:t>-	+	+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altLang="it-IT" sz="1600" b="1"/>
              <a:t>-	-	-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altLang="it-IT" sz="1600" b="1"/>
              <a:t>+	-	+-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it-IT" sz="4000"/>
              <a:t>Urban life cycle</a:t>
            </a:r>
            <a:br>
              <a:rPr lang="en-US" altLang="it-IT" sz="4000"/>
            </a:br>
            <a:r>
              <a:rPr lang="en-US" altLang="it-IT" sz="2800"/>
              <a:t>(Van den Berg et al., 1982; Paddison, 2001)</a:t>
            </a:r>
          </a:p>
        </p:txBody>
      </p:sp>
      <p:pic>
        <p:nvPicPr>
          <p:cNvPr id="1556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155652" name="Text Box 27"/>
          <p:cNvSpPr txBox="1">
            <a:spLocks noChangeArrowheads="1"/>
          </p:cNvSpPr>
          <p:nvPr/>
        </p:nvSpPr>
        <p:spPr bwMode="auto">
          <a:xfrm>
            <a:off x="7092950" y="6280150"/>
            <a:ext cx="172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000" b="1"/>
              <a:t>Stages of development</a:t>
            </a:r>
          </a:p>
        </p:txBody>
      </p:sp>
      <p:sp>
        <p:nvSpPr>
          <p:cNvPr id="155653" name="Text Box 20"/>
          <p:cNvSpPr txBox="1">
            <a:spLocks noChangeArrowheads="1"/>
          </p:cNvSpPr>
          <p:nvPr/>
        </p:nvSpPr>
        <p:spPr bwMode="auto">
          <a:xfrm>
            <a:off x="1862138" y="5876925"/>
            <a:ext cx="172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000" b="1"/>
              <a:t>Urbanization</a:t>
            </a:r>
          </a:p>
        </p:txBody>
      </p:sp>
      <p:sp>
        <p:nvSpPr>
          <p:cNvPr id="155654" name="Text Box 21"/>
          <p:cNvSpPr txBox="1">
            <a:spLocks noChangeArrowheads="1"/>
          </p:cNvSpPr>
          <p:nvPr/>
        </p:nvSpPr>
        <p:spPr bwMode="auto">
          <a:xfrm>
            <a:off x="3059113" y="5876925"/>
            <a:ext cx="172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000" b="1"/>
              <a:t>Sub - urbanization</a:t>
            </a:r>
          </a:p>
        </p:txBody>
      </p:sp>
      <p:sp>
        <p:nvSpPr>
          <p:cNvPr id="155655" name="Text Box 22"/>
          <p:cNvSpPr txBox="1">
            <a:spLocks noChangeArrowheads="1"/>
          </p:cNvSpPr>
          <p:nvPr/>
        </p:nvSpPr>
        <p:spPr bwMode="auto">
          <a:xfrm>
            <a:off x="4498975" y="5848350"/>
            <a:ext cx="172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000" b="1"/>
              <a:t>dis - urbanization</a:t>
            </a:r>
          </a:p>
        </p:txBody>
      </p:sp>
      <p:sp>
        <p:nvSpPr>
          <p:cNvPr id="155656" name="Text Box 23"/>
          <p:cNvSpPr txBox="1">
            <a:spLocks noChangeArrowheads="1"/>
          </p:cNvSpPr>
          <p:nvPr/>
        </p:nvSpPr>
        <p:spPr bwMode="auto">
          <a:xfrm>
            <a:off x="5956300" y="5805488"/>
            <a:ext cx="172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it-IT" sz="1000" b="1"/>
              <a:t>re - urbanization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18ABB-0E01-ADDC-05EF-5BB8A02B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D8FCB6-E313-4179-4CB6-4D9DA81C0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Sustainability 12 01151 g001">
            <a:extLst>
              <a:ext uri="{FF2B5EF4-FFF2-40B4-BE49-F238E27FC236}">
                <a16:creationId xmlns:a16="http://schemas.microsoft.com/office/drawing/2014/main" id="{2D8F7FBF-B80E-F147-1F6F-DC9D1473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7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CAE80C-1924-7497-6503-DF6FA2858617}"/>
              </a:ext>
            </a:extLst>
          </p:cNvPr>
          <p:cNvSpPr txBox="1"/>
          <p:nvPr/>
        </p:nvSpPr>
        <p:spPr>
          <a:xfrm>
            <a:off x="36512" y="5859849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1.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 general scheme of the ‘City Life Cycle’ covering the time interval between World War II and nowadays: the ellipse indicates the most recent urban dynamics; the arrow indicates time.</a:t>
            </a:r>
            <a:b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Cividino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S.;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Halbac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Cotoara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-Zamfir, R.; Salvati, L. Revisiting the “City Life Cycle”: Global Urbanization and Implications for Regional Development. Sustainability 2020, 12, 1151. https://doi.org/10.3390/su12031151</a:t>
            </a:r>
            <a:b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https://www.mdpi.com/2071-1050/12/3/1151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079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30F3F-E1D8-E00B-E868-12D38A617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Cities as innovation poles in the digital transition. The Italian case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7D5BFD-C6E2-C18D-8112-A5DE95775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Giuseppe Borruso </a:t>
            </a:r>
            <a:r>
              <a:rPr lang="en-US" b="1" baseline="30000" dirty="0"/>
              <a:t>1</a:t>
            </a:r>
            <a:r>
              <a:rPr lang="en-US" b="1" dirty="0"/>
              <a:t> and Ginevra Balletto </a:t>
            </a:r>
            <a:r>
              <a:rPr lang="en-US" b="1" baseline="30000" dirty="0"/>
              <a:t>2,</a:t>
            </a:r>
            <a:r>
              <a:rPr lang="en-US" b="1" dirty="0"/>
              <a:t>*</a:t>
            </a:r>
            <a:endParaRPr lang="it-IT" dirty="0"/>
          </a:p>
          <a:p>
            <a:r>
              <a:rPr lang="en-US" b="1" baseline="30000" dirty="0"/>
              <a:t>1	</a:t>
            </a:r>
            <a:r>
              <a:rPr lang="en-US" dirty="0"/>
              <a:t>University of Trieste, DEAMS - Department of Economics, Business, Mathematics and Statistics “Bruno de </a:t>
            </a:r>
            <a:r>
              <a:rPr lang="en-US" dirty="0" err="1"/>
              <a:t>Finetti</a:t>
            </a:r>
            <a:r>
              <a:rPr lang="en-US" dirty="0"/>
              <a:t>”, via A. Valerio 4/1, 34127, Trieste, Italy</a:t>
            </a:r>
            <a:endParaRPr lang="it-IT" dirty="0"/>
          </a:p>
          <a:p>
            <a:r>
              <a:rPr lang="en-US" b="1" baseline="30000" dirty="0"/>
              <a:t>2	</a:t>
            </a:r>
            <a:r>
              <a:rPr lang="en-US" dirty="0"/>
              <a:t>University of Cagliari, DICAAR - Department of Civil, Environmental Engineering and Architecture, Via Marengo 2, 09123, Cagliari, Italy</a:t>
            </a:r>
            <a:endParaRPr lang="it-IT" dirty="0"/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F9E61A-31EE-310B-010A-F6D186062457}"/>
              </a:ext>
            </a:extLst>
          </p:cNvPr>
          <p:cNvSpPr txBox="1"/>
          <p:nvPr/>
        </p:nvSpPr>
        <p:spPr>
          <a:xfrm>
            <a:off x="-108520" y="566124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https://www.aimspress.com/article/doi/10.3934/geosci.2024043</a:t>
            </a:r>
          </a:p>
        </p:txBody>
      </p:sp>
    </p:spTree>
    <p:extLst>
      <p:ext uri="{BB962C8B-B14F-4D97-AF65-F5344CB8AC3E}">
        <p14:creationId xmlns:p14="http://schemas.microsoft.com/office/powerpoint/2010/main" val="24204096"/>
      </p:ext>
    </p:extLst>
  </p:cSld>
  <p:clrMapOvr>
    <a:masterClrMapping/>
  </p:clrMapOvr>
</p:sld>
</file>

<file path=ppt/theme/theme1.xml><?xml version="1.0" encoding="utf-8"?>
<a:theme xmlns:a="http://schemas.openxmlformats.org/drawingml/2006/main" name="4_AV2_1">
  <a:themeElements>
    <a:clrScheme name="AV2_1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4_AV2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2_1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C:\Dati\Documenti\Lezioni\AV2_1.ppt</Template>
  <TotalTime>22459</TotalTime>
  <Words>2669</Words>
  <Application>Microsoft Office PowerPoint</Application>
  <PresentationFormat>Presentazione su schermo (4:3)</PresentationFormat>
  <Paragraphs>470</Paragraphs>
  <Slides>30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Monotype Sorts</vt:lpstr>
      <vt:lpstr>Tahoma</vt:lpstr>
      <vt:lpstr>Times New Roman</vt:lpstr>
      <vt:lpstr>Wingdings</vt:lpstr>
      <vt:lpstr>4_AV2_1</vt:lpstr>
      <vt:lpstr>Grafico</vt:lpstr>
      <vt:lpstr>Sustainable Cities 3 – The urban lifecycle and the urban crisis</vt:lpstr>
      <vt:lpstr>Topics</vt:lpstr>
      <vt:lpstr>The urban crisis and the urban lifecycle</vt:lpstr>
      <vt:lpstr>The urban crisis (?)</vt:lpstr>
      <vt:lpstr>The urban crisis (?)</vt:lpstr>
      <vt:lpstr>The urban crisis (?)</vt:lpstr>
      <vt:lpstr>Urban life cycle (Van den Berg et al., 1982; Paddison, 2001)</vt:lpstr>
      <vt:lpstr>Presentazione standard di PowerPoint</vt:lpstr>
      <vt:lpstr>Cities as innovation poles in the digital transition. The Italian case</vt:lpstr>
      <vt:lpstr>Cities as innovation poles in the digital transition. The Italian case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Case study:  Megalopolis and Megacities</vt:lpstr>
      <vt:lpstr>Presentazione standard di PowerPoint</vt:lpstr>
      <vt:lpstr>Evolution of Megalopolis</vt:lpstr>
      <vt:lpstr>Presentazione standard di PowerPoint</vt:lpstr>
      <vt:lpstr>Population and growth of the urbanized area in the Megalopolis (1950 – 2000) </vt:lpstr>
      <vt:lpstr>Population and growth of the urbanized area in the Megalopolis (1950 – 2000) </vt:lpstr>
      <vt:lpstr>Megalopolis</vt:lpstr>
      <vt:lpstr>Los Angeles, low-density, horizontal metropolis </vt:lpstr>
      <vt:lpstr>Tokio – Osaka Megalopolis</vt:lpstr>
      <vt:lpstr>European Treillage and Renan Megalopolis</vt:lpstr>
      <vt:lpstr>Images of the European space: the “blue banana” and the “pentagon” of cities </vt:lpstr>
      <vt:lpstr>How Megacities are changing the map of the World  </vt:lpstr>
      <vt:lpstr>References</vt:lpstr>
      <vt:lpstr>Presentazione standard di PowerPoint</vt:lpstr>
    </vt:vector>
  </TitlesOfParts>
  <Company>DSGS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Economica II modulo</dc:title>
  <dc:creator>9373 - Giuseppe  Borruso</dc:creator>
  <cp:lastModifiedBy>BORRUSO GIUSEPPE</cp:lastModifiedBy>
  <cp:revision>455</cp:revision>
  <cp:lastPrinted>2001-12-11T18:28:57Z</cp:lastPrinted>
  <dcterms:created xsi:type="dcterms:W3CDTF">2000-04-10T11:43:56Z</dcterms:created>
  <dcterms:modified xsi:type="dcterms:W3CDTF">2025-11-11T18:14:56Z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giuseppeb@econ.univ.trieste.it</vt:lpwstr>
  </property>
  <property fmtid="{D5CDD505-2E9C-101B-9397-08002B2CF9AE}" pid="8" name="HomePage">
    <vt:lpwstr/>
  </property>
  <property fmtid="{D5CDD505-2E9C-101B-9397-08002B2CF9AE}" pid="9" name="Other">
    <vt:lpwstr>Seminari introduttivi ai GIS_x000d_
Incontri tenuti dal Dott. Giuseppe Borruso</vt:lpwstr>
  </property>
  <property fmtid="{D5CDD505-2E9C-101B-9397-08002B2CF9AE}" pid="10" name="DownloadOriginal">
    <vt:bool>false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C:\Dati\Documenti\Varie</vt:lpwstr>
  </property>
</Properties>
</file>